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73"/>
  </p:notesMasterIdLst>
  <p:sldIdLst>
    <p:sldId id="256" r:id="rId2"/>
    <p:sldId id="258" r:id="rId3"/>
    <p:sldId id="257" r:id="rId4"/>
    <p:sldId id="261" r:id="rId5"/>
    <p:sldId id="291" r:id="rId6"/>
    <p:sldId id="279" r:id="rId7"/>
    <p:sldId id="290" r:id="rId8"/>
    <p:sldId id="268" r:id="rId9"/>
    <p:sldId id="293" r:id="rId10"/>
    <p:sldId id="294" r:id="rId11"/>
    <p:sldId id="305" r:id="rId12"/>
    <p:sldId id="344" r:id="rId13"/>
    <p:sldId id="307" r:id="rId14"/>
    <p:sldId id="304" r:id="rId15"/>
    <p:sldId id="292" r:id="rId16"/>
    <p:sldId id="298" r:id="rId17"/>
    <p:sldId id="302" r:id="rId18"/>
    <p:sldId id="303" r:id="rId19"/>
    <p:sldId id="299" r:id="rId20"/>
    <p:sldId id="332" r:id="rId21"/>
    <p:sldId id="333" r:id="rId22"/>
    <p:sldId id="334" r:id="rId23"/>
    <p:sldId id="335" r:id="rId24"/>
    <p:sldId id="346" r:id="rId25"/>
    <p:sldId id="347" r:id="rId26"/>
    <p:sldId id="336" r:id="rId27"/>
    <p:sldId id="345" r:id="rId28"/>
    <p:sldId id="337" r:id="rId29"/>
    <p:sldId id="338" r:id="rId30"/>
    <p:sldId id="340" r:id="rId31"/>
    <p:sldId id="339" r:id="rId32"/>
    <p:sldId id="341" r:id="rId33"/>
    <p:sldId id="342" r:id="rId34"/>
    <p:sldId id="296" r:id="rId35"/>
    <p:sldId id="278" r:id="rId36"/>
    <p:sldId id="289" r:id="rId37"/>
    <p:sldId id="280" r:id="rId38"/>
    <p:sldId id="281" r:id="rId39"/>
    <p:sldId id="309" r:id="rId40"/>
    <p:sldId id="282" r:id="rId41"/>
    <p:sldId id="310" r:id="rId42"/>
    <p:sldId id="277" r:id="rId43"/>
    <p:sldId id="269" r:id="rId44"/>
    <p:sldId id="274" r:id="rId45"/>
    <p:sldId id="275" r:id="rId46"/>
    <p:sldId id="276" r:id="rId47"/>
    <p:sldId id="312" r:id="rId48"/>
    <p:sldId id="313" r:id="rId49"/>
    <p:sldId id="283" r:id="rId50"/>
    <p:sldId id="287" r:id="rId51"/>
    <p:sldId id="284" r:id="rId52"/>
    <p:sldId id="285" r:id="rId53"/>
    <p:sldId id="286" r:id="rId54"/>
    <p:sldId id="315" r:id="rId55"/>
    <p:sldId id="311" r:id="rId56"/>
    <p:sldId id="316" r:id="rId57"/>
    <p:sldId id="317" r:id="rId58"/>
    <p:sldId id="319" r:id="rId59"/>
    <p:sldId id="318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9" r:id="rId69"/>
    <p:sldId id="330" r:id="rId70"/>
    <p:sldId id="331" r:id="rId71"/>
    <p:sldId id="343" r:id="rId7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1" autoAdjust="0"/>
    <p:restoredTop sz="94641" autoAdjust="0"/>
  </p:normalViewPr>
  <p:slideViewPr>
    <p:cSldViewPr>
      <p:cViewPr>
        <p:scale>
          <a:sx n="100" d="100"/>
          <a:sy n="100" d="100"/>
        </p:scale>
        <p:origin x="-72" y="228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36"/>
    </p:cViewPr>
  </p:sorterViewPr>
  <p:notesViewPr>
    <p:cSldViewPr>
      <p:cViewPr varScale="1">
        <p:scale>
          <a:sx n="35" d="100"/>
          <a:sy n="35" d="100"/>
        </p:scale>
        <p:origin x="-182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A598C34-0540-4E0E-844D-9CC25ACD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88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3D8AC-2868-44F5-854A-1589B479227F}" type="slidenum">
              <a:rPr lang="en-US"/>
              <a:pPr/>
              <a:t>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BA7EC-9C97-4876-8214-99F1C82909FA}" type="slidenum">
              <a:rPr lang="en-US"/>
              <a:pPr/>
              <a:t>23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A859D-7848-423B-916D-84617E4BE8BD}" type="slidenum">
              <a:rPr lang="en-US"/>
              <a:pPr/>
              <a:t>26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1E0860-D981-4FB3-8C56-E967EDE1BD36}" type="slidenum">
              <a:rPr lang="en-US"/>
              <a:pPr/>
              <a:t>28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6D30EF-AE18-4FE9-9D73-172361BC4878}" type="slidenum">
              <a:rPr lang="en-US"/>
              <a:pPr/>
              <a:t>29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755C6-5D1C-40E0-90A8-932FDF3B9043}" type="slidenum">
              <a:rPr lang="en-US"/>
              <a:pPr/>
              <a:t>30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E71BA-D04C-487B-B2C0-77F2B476890A}" type="slidenum">
              <a:rPr lang="en-US"/>
              <a:pPr/>
              <a:t>31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E6464-3237-422C-88DF-9EF3827FDAAB}" type="slidenum">
              <a:rPr lang="en-US"/>
              <a:pPr/>
              <a:t>32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33DA6-F276-4718-A800-743D674810AE}" type="slidenum">
              <a:rPr lang="en-US"/>
              <a:pPr/>
              <a:t>33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AA842-2F93-4C3A-9669-115AA0DBF545}" type="slidenum">
              <a:rPr lang="en-US"/>
              <a:pPr/>
              <a:t>35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68B3A-B7A9-48B6-9B37-C0DAB4D005DF}" type="slidenum">
              <a:rPr lang="en-US"/>
              <a:pPr/>
              <a:t>36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0FCA5-B536-4010-915B-B42C8C8EB4DD}" type="slidenum">
              <a:rPr lang="en-US"/>
              <a:pPr/>
              <a:t>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8FEA0-C14A-4171-A1FA-66802735CF9B}" type="slidenum">
              <a:rPr lang="en-US"/>
              <a:pPr/>
              <a:t>37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F16F9-299F-4C42-A8A7-81B5082E6A26}" type="slidenum">
              <a:rPr lang="en-US"/>
              <a:pPr/>
              <a:t>38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457B4-851C-4AC7-A200-9E1BF690A6E2}" type="slidenum">
              <a:rPr lang="en-US"/>
              <a:pPr/>
              <a:t>40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B7944-2089-4260-B150-86102AAC75CF}" type="slidenum">
              <a:rPr lang="en-US"/>
              <a:pPr/>
              <a:t>42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3B573-84C4-4FCF-87D8-B1CFED64ABB2}" type="slidenum">
              <a:rPr lang="en-US"/>
              <a:pPr/>
              <a:t>43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19546-9615-4E89-B593-73751B528472}" type="slidenum">
              <a:rPr lang="en-US"/>
              <a:pPr/>
              <a:t>47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21169-F6EC-437B-8DF8-2864FDF22382}" type="slidenum">
              <a:rPr lang="en-US"/>
              <a:pPr/>
              <a:t>48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43906-D088-42BD-B186-908BEA0F3AE4}" type="slidenum">
              <a:rPr lang="en-US"/>
              <a:pPr/>
              <a:t>49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82CB6-2344-4698-9C60-B83330133C29}" type="slidenum">
              <a:rPr lang="en-US"/>
              <a:pPr/>
              <a:t>50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2C569-54E1-40F7-90C5-FBB1A1115FCE}" type="slidenum">
              <a:rPr lang="en-US"/>
              <a:pPr/>
              <a:t>51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59655-FD83-41C8-8EA4-88FD9B354173}" type="slidenum">
              <a:rPr lang="en-US"/>
              <a:pPr/>
              <a:t>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A3517-36D4-4912-9A8D-4383E667F75B}" type="slidenum">
              <a:rPr lang="en-US"/>
              <a:pPr/>
              <a:t>52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C4843-AFE3-40EE-850D-137A2494D65C}" type="slidenum">
              <a:rPr lang="en-US"/>
              <a:pPr/>
              <a:t>53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6F1EA-0782-403F-8DA5-9D3ACB56C83D}" type="slidenum">
              <a:rPr lang="en-US"/>
              <a:pPr/>
              <a:t>55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0E3AD-8DD6-4C14-93E3-0B5D45AEC735}" type="slidenum">
              <a:rPr lang="en-US"/>
              <a:pPr/>
              <a:t>56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1343A-C58E-42B4-85CF-B67D275B10C3}" type="slidenum">
              <a:rPr lang="en-US"/>
              <a:pPr/>
              <a:t>57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B6D4D3-FA85-4F68-839D-209AE374CA17}" type="slidenum">
              <a:rPr lang="en-US"/>
              <a:pPr/>
              <a:t>58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6077C-35A3-4AC1-A543-BE06EE8DD868}" type="slidenum">
              <a:rPr lang="en-US"/>
              <a:pPr/>
              <a:t>59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301F7-0E08-40ED-BD8E-D2FD8C0924FC}" type="slidenum">
              <a:rPr lang="en-US"/>
              <a:pPr/>
              <a:t>60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08D53-54BD-44A2-B580-D0DBA588FA62}" type="slidenum">
              <a:rPr lang="en-US"/>
              <a:pPr/>
              <a:t>61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69003-523E-41B3-9A4B-F52A75071D1F}" type="slidenum">
              <a:rPr lang="en-US"/>
              <a:pPr/>
              <a:t>62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93F7B-01E6-49BB-B3FB-DAC250422789}" type="slidenum">
              <a:rPr lang="en-US"/>
              <a:pPr/>
              <a:t>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BEE79-5724-4DF3-A0E0-8C474CF28B4B}" type="slidenum">
              <a:rPr lang="en-US"/>
              <a:pPr/>
              <a:t>63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14BA8-C2FB-4198-AB5F-B372CC10AD6D}" type="slidenum">
              <a:rPr lang="en-US"/>
              <a:pPr/>
              <a:t>64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345D5-FC6F-41D5-96F5-5A93DB79EEF1}" type="slidenum">
              <a:rPr lang="en-US"/>
              <a:pPr/>
              <a:t>65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2BD46-F4CB-46ED-88DA-BE6FF968985F}" type="slidenum">
              <a:rPr lang="en-US"/>
              <a:pPr/>
              <a:t>66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092ED-89FB-4220-A3F9-3F38AD39C041}" type="slidenum">
              <a:rPr lang="en-US"/>
              <a:pPr/>
              <a:t>67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90A47-3C4C-4794-BEFA-A5B1C0854B99}" type="slidenum">
              <a:rPr lang="en-US"/>
              <a:pPr/>
              <a:t>68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64A87-8A81-4F71-A273-6545513ACD56}" type="slidenum">
              <a:rPr lang="en-US"/>
              <a:pPr/>
              <a:t>69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D16B8-D0B5-4612-96F9-FEED49AA81B9}" type="slidenum">
              <a:rPr lang="en-US"/>
              <a:pPr/>
              <a:t>70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A41F3-A74B-43C0-9772-1A8FEC57E19C}" type="slidenum">
              <a:rPr lang="en-US"/>
              <a:pPr/>
              <a:t>71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E5BD2-1827-4A94-BBBD-BA4F8FE19D92}" type="slidenum">
              <a:rPr lang="en-US"/>
              <a:pPr/>
              <a:t>10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D4064-FA35-4447-98B2-33FC0F93AA32}" type="slidenum">
              <a:rPr lang="en-US"/>
              <a:pPr/>
              <a:t>12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40843-1FB4-4800-A446-D48238B5752B}" type="slidenum">
              <a:rPr lang="en-US"/>
              <a:pPr/>
              <a:t>13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C035-D2AF-426E-9B4C-69635D95B764}" type="slidenum">
              <a:rPr lang="en-US"/>
              <a:pPr/>
              <a:t>21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BF958-5521-4754-B77B-01F5DE8E5BD9}" type="slidenum">
              <a:rPr lang="en-US"/>
              <a:pPr/>
              <a:t>22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inde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334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9003-5F99-403C-A50D-E2588A64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57EF-7265-4FF6-A9E0-90284EAE6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5D7F-6B65-4D65-9251-4BD0748B0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677C-B433-4DA2-BE32-899E0EFC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44BD-BADC-40E5-BA2B-29F090BCB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DACE-426C-4222-88C9-825704A6E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7521-C8A7-46AF-A5A5-6863922C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7FD5-32D4-4B2A-9A9C-2B32FFCB4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0D30C-C896-4827-9D35-D7264A5B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AE31D-4991-4A59-967D-DAF119AD4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4901-35D7-4A97-82CB-E55A86E31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4EC5-8372-4596-A7F7-F2AA34819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933FF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7315200" cy="545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Chapter 1- General Properties of Waves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Reflection Seismology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Geol 4068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u="sng" dirty="0">
                <a:solidFill>
                  <a:srgbClr val="FFFF00"/>
                </a:solidFill>
              </a:rPr>
              <a:t>Elements of 3D Seismology</a:t>
            </a:r>
            <a:r>
              <a:rPr lang="en-US" sz="2800" dirty="0">
                <a:solidFill>
                  <a:srgbClr val="FFFF00"/>
                </a:solidFill>
              </a:rPr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2nd Edition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by Christopher Liner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2800" dirty="0">
              <a:solidFill>
                <a:srgbClr val="FFFF00"/>
              </a:solidFill>
            </a:endParaRPr>
          </a:p>
          <a:p>
            <a:pPr algn="l">
              <a:spcBef>
                <a:spcPct val="50000"/>
              </a:spcBef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752600" y="533400"/>
            <a:ext cx="495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Body Waves - do not require a boundary to travel</a:t>
            </a: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752600" y="22860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2743200" y="18288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419600" y="2590800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</a:rPr>
              <a:t>Direction of propagation of the body wave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457200" y="14478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</a:rPr>
              <a:t>Direction of particle </a:t>
            </a:r>
            <a:r>
              <a:rPr lang="en-US" sz="1600" dirty="0" smtClean="0">
                <a:solidFill>
                  <a:srgbClr val="FFFF00"/>
                </a:solidFill>
              </a:rPr>
              <a:t>displacement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2743200" y="2133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15"/>
          <p:cNvSpPr>
            <a:spLocks noChangeShapeType="1"/>
          </p:cNvSpPr>
          <p:nvPr/>
        </p:nvSpPr>
        <p:spPr bwMode="auto">
          <a:xfrm>
            <a:off x="7315200" y="3200400"/>
            <a:ext cx="0" cy="685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6"/>
          <p:cNvSpPr>
            <a:spLocks noChangeShapeType="1"/>
          </p:cNvSpPr>
          <p:nvPr/>
        </p:nvSpPr>
        <p:spPr bwMode="auto">
          <a:xfrm flipV="1">
            <a:off x="7315200" y="2743200"/>
            <a:ext cx="38100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7"/>
          <p:cNvSpPr>
            <a:spLocks noChangeShapeType="1"/>
          </p:cNvSpPr>
          <p:nvPr/>
        </p:nvSpPr>
        <p:spPr bwMode="auto">
          <a:xfrm>
            <a:off x="7315200" y="3200400"/>
            <a:ext cx="609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8"/>
          <p:cNvSpPr>
            <a:spLocks noChangeShapeType="1"/>
          </p:cNvSpPr>
          <p:nvPr/>
        </p:nvSpPr>
        <p:spPr bwMode="auto">
          <a:xfrm>
            <a:off x="7453313" y="30480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9"/>
          <p:cNvSpPr>
            <a:spLocks noChangeShapeType="1"/>
          </p:cNvSpPr>
          <p:nvPr/>
        </p:nvSpPr>
        <p:spPr bwMode="auto">
          <a:xfrm flipH="1">
            <a:off x="7543800" y="3048000"/>
            <a:ext cx="133350" cy="146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20"/>
          <p:cNvSpPr>
            <a:spLocks noChangeArrowheads="1"/>
          </p:cNvSpPr>
          <p:nvPr/>
        </p:nvSpPr>
        <p:spPr bwMode="auto">
          <a:xfrm>
            <a:off x="7315200" y="3200400"/>
            <a:ext cx="2286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21"/>
          <p:cNvSpPr txBox="1">
            <a:spLocks noChangeArrowheads="1"/>
          </p:cNvSpPr>
          <p:nvPr/>
        </p:nvSpPr>
        <p:spPr bwMode="auto">
          <a:xfrm>
            <a:off x="7924800" y="31543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/>
              <a:t>X</a:t>
            </a:r>
          </a:p>
        </p:txBody>
      </p:sp>
      <p:sp>
        <p:nvSpPr>
          <p:cNvPr id="14351" name="Text Box 22"/>
          <p:cNvSpPr txBox="1">
            <a:spLocks noChangeArrowheads="1"/>
          </p:cNvSpPr>
          <p:nvPr/>
        </p:nvSpPr>
        <p:spPr bwMode="auto">
          <a:xfrm>
            <a:off x="7696200" y="2590800"/>
            <a:ext cx="280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/>
              <a:t>Y</a:t>
            </a:r>
          </a:p>
        </p:txBody>
      </p:sp>
      <p:sp>
        <p:nvSpPr>
          <p:cNvPr id="14352" name="Text Box 23"/>
          <p:cNvSpPr txBox="1">
            <a:spLocks noChangeArrowheads="1"/>
          </p:cNvSpPr>
          <p:nvPr/>
        </p:nvSpPr>
        <p:spPr bwMode="auto">
          <a:xfrm>
            <a:off x="7315200" y="37338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Z</a:t>
            </a:r>
          </a:p>
        </p:txBody>
      </p:sp>
      <p:sp>
        <p:nvSpPr>
          <p:cNvPr id="14353" name="Text Box 24"/>
          <p:cNvSpPr txBox="1">
            <a:spLocks noChangeArrowheads="1"/>
          </p:cNvSpPr>
          <p:nvPr/>
        </p:nvSpPr>
        <p:spPr bwMode="auto">
          <a:xfrm>
            <a:off x="5334000" y="2133600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SV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4354" name="Line 26"/>
          <p:cNvSpPr>
            <a:spLocks noChangeShapeType="1"/>
          </p:cNvSpPr>
          <p:nvPr/>
        </p:nvSpPr>
        <p:spPr bwMode="auto">
          <a:xfrm>
            <a:off x="1752600" y="38100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27"/>
          <p:cNvSpPr>
            <a:spLocks noChangeShapeType="1"/>
          </p:cNvSpPr>
          <p:nvPr/>
        </p:nvSpPr>
        <p:spPr bwMode="auto">
          <a:xfrm flipH="1">
            <a:off x="2798763" y="3429000"/>
            <a:ext cx="5334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8"/>
          <p:cNvSpPr txBox="1">
            <a:spLocks noChangeArrowheads="1"/>
          </p:cNvSpPr>
          <p:nvPr/>
        </p:nvSpPr>
        <p:spPr bwMode="auto">
          <a:xfrm>
            <a:off x="4419600" y="4114800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</a:rPr>
              <a:t>Direction of propagation of the body wave</a:t>
            </a:r>
          </a:p>
        </p:txBody>
      </p:sp>
      <p:sp>
        <p:nvSpPr>
          <p:cNvPr id="14357" name="Text Box 29"/>
          <p:cNvSpPr txBox="1">
            <a:spLocks noChangeArrowheads="1"/>
          </p:cNvSpPr>
          <p:nvPr/>
        </p:nvSpPr>
        <p:spPr bwMode="auto">
          <a:xfrm>
            <a:off x="457200" y="29718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</a:rPr>
              <a:t>Direction of particle </a:t>
            </a:r>
            <a:r>
              <a:rPr lang="en-US" sz="1600" dirty="0" smtClean="0">
                <a:solidFill>
                  <a:srgbClr val="FFFF00"/>
                </a:solidFill>
              </a:rPr>
              <a:t>displacement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4358" name="Line 30"/>
          <p:cNvSpPr>
            <a:spLocks noChangeShapeType="1"/>
          </p:cNvSpPr>
          <p:nvPr/>
        </p:nvSpPr>
        <p:spPr bwMode="auto">
          <a:xfrm>
            <a:off x="3154363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31"/>
          <p:cNvSpPr>
            <a:spLocks noChangeShapeType="1"/>
          </p:cNvSpPr>
          <p:nvPr/>
        </p:nvSpPr>
        <p:spPr bwMode="auto">
          <a:xfrm flipH="1">
            <a:off x="3244850" y="3657600"/>
            <a:ext cx="13335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32"/>
          <p:cNvSpPr>
            <a:spLocks noChangeShapeType="1"/>
          </p:cNvSpPr>
          <p:nvPr/>
        </p:nvSpPr>
        <p:spPr bwMode="auto">
          <a:xfrm>
            <a:off x="1600200" y="51054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33"/>
          <p:cNvSpPr>
            <a:spLocks noChangeShapeType="1"/>
          </p:cNvSpPr>
          <p:nvPr/>
        </p:nvSpPr>
        <p:spPr bwMode="auto">
          <a:xfrm flipH="1">
            <a:off x="2514600" y="5105400"/>
            <a:ext cx="609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Text Box 34"/>
          <p:cNvSpPr txBox="1">
            <a:spLocks noChangeArrowheads="1"/>
          </p:cNvSpPr>
          <p:nvPr/>
        </p:nvSpPr>
        <p:spPr bwMode="auto">
          <a:xfrm>
            <a:off x="4267200" y="5410200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</a:rPr>
              <a:t>Direction of propagation of the body wave</a:t>
            </a:r>
          </a:p>
        </p:txBody>
      </p:sp>
      <p:sp>
        <p:nvSpPr>
          <p:cNvPr id="14363" name="Text Box 35"/>
          <p:cNvSpPr txBox="1">
            <a:spLocks noChangeArrowheads="1"/>
          </p:cNvSpPr>
          <p:nvPr/>
        </p:nvSpPr>
        <p:spPr bwMode="auto">
          <a:xfrm>
            <a:off x="1828800" y="45720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</a:rPr>
              <a:t>Direction of particle </a:t>
            </a:r>
            <a:r>
              <a:rPr lang="en-US" sz="1600" dirty="0" smtClean="0">
                <a:solidFill>
                  <a:srgbClr val="FFFF00"/>
                </a:solidFill>
              </a:rPr>
              <a:t>displacement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4364" name="Text Box 36"/>
          <p:cNvSpPr txBox="1">
            <a:spLocks noChangeArrowheads="1"/>
          </p:cNvSpPr>
          <p:nvPr/>
        </p:nvSpPr>
        <p:spPr bwMode="auto">
          <a:xfrm>
            <a:off x="5410200" y="35814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rgbClr val="FFFF00"/>
                </a:solidFill>
              </a:rPr>
              <a:t>SH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365" name="Text Box 37"/>
          <p:cNvSpPr txBox="1">
            <a:spLocks noChangeArrowheads="1"/>
          </p:cNvSpPr>
          <p:nvPr/>
        </p:nvSpPr>
        <p:spPr bwMode="auto">
          <a:xfrm>
            <a:off x="5410200" y="48768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P</a:t>
            </a:r>
          </a:p>
        </p:txBody>
      </p:sp>
      <p:pic>
        <p:nvPicPr>
          <p:cNvPr id="14366" name="Picture 38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51816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/>
              <a:t>General Properties of Waves</a:t>
            </a:r>
            <a:endParaRPr lang="en-US" sz="2400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 Mechanical definition of a wave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 Physical Assumptions</a:t>
            </a:r>
            <a:endParaRPr lang="en-US" sz="2400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folHlink"/>
                </a:solidFill>
              </a:rPr>
              <a:t>Wave descriptions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Body waves</a:t>
            </a:r>
            <a:endParaRPr lang="en-US" sz="2400" dirty="0"/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Surface waves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Particle motion</a:t>
            </a:r>
            <a:endParaRPr lang="en-US" sz="2400" dirty="0"/>
          </a:p>
        </p:txBody>
      </p:sp>
      <p:pic>
        <p:nvPicPr>
          <p:cNvPr id="15363" name="Picture 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09800" y="8382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Surface Waves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924800" y="31543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/>
              <a:t>X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7162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When body waves (P &amp; SV) traveling through rock reach the interface below a fluid (e.g., atmosphere or water) complex particle motions in the rock are generated, such as Rayleigh waves (air/rock) or </a:t>
            </a:r>
            <a:r>
              <a:rPr lang="en-US" sz="2400" dirty="0" err="1">
                <a:solidFill>
                  <a:srgbClr val="FFFF00"/>
                </a:solidFill>
              </a:rPr>
              <a:t>Stonely</a:t>
            </a:r>
            <a:r>
              <a:rPr lang="en-US" sz="2400" dirty="0">
                <a:solidFill>
                  <a:srgbClr val="FFFF00"/>
                </a:solidFill>
              </a:rPr>
              <a:t> waves (water /rock). These </a:t>
            </a:r>
            <a:r>
              <a:rPr lang="en-US" sz="2800" dirty="0">
                <a:solidFill>
                  <a:srgbClr val="FFFF00"/>
                </a:solidFill>
              </a:rPr>
              <a:t>motions</a:t>
            </a:r>
            <a:r>
              <a:rPr lang="en-US" sz="2400" dirty="0">
                <a:solidFill>
                  <a:srgbClr val="FFFF00"/>
                </a:solidFill>
              </a:rPr>
              <a:t> are retrograde elliptical at shallow depths to </a:t>
            </a:r>
            <a:r>
              <a:rPr lang="en-US" sz="2400" dirty="0" err="1">
                <a:solidFill>
                  <a:srgbClr val="FFFF00"/>
                </a:solidFill>
              </a:rPr>
              <a:t>prograde</a:t>
            </a:r>
            <a:r>
              <a:rPr lang="en-US" sz="2400" dirty="0">
                <a:solidFill>
                  <a:srgbClr val="FFFF00"/>
                </a:solidFill>
              </a:rPr>
              <a:t> elliptical at increasing depths.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SH waves can be trapped through multiple internal reflections in layers near the surface and these can generate Love waves</a:t>
            </a:r>
          </a:p>
        </p:txBody>
      </p:sp>
      <p:pic>
        <p:nvPicPr>
          <p:cNvPr id="16389" name="Picture 5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75260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Surface Waves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447800" y="22399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/>
              <a:t>X</a:t>
            </a:r>
          </a:p>
        </p:txBody>
      </p:sp>
      <p:sp>
        <p:nvSpPr>
          <p:cNvPr id="17412" name="Oval 6"/>
          <p:cNvSpPr>
            <a:spLocks noChangeArrowheads="1"/>
          </p:cNvSpPr>
          <p:nvPr/>
        </p:nvSpPr>
        <p:spPr bwMode="auto">
          <a:xfrm>
            <a:off x="2590800" y="1295400"/>
            <a:ext cx="609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2743200" y="3581400"/>
            <a:ext cx="228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28956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838200" y="2286000"/>
            <a:ext cx="0" cy="685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838200" y="2286000"/>
            <a:ext cx="609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14"/>
          <p:cNvSpPr>
            <a:spLocks noChangeArrowheads="1"/>
          </p:cNvSpPr>
          <p:nvPr/>
        </p:nvSpPr>
        <p:spPr bwMode="auto">
          <a:xfrm>
            <a:off x="838200" y="2286000"/>
            <a:ext cx="2286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Text Box 15"/>
          <p:cNvSpPr txBox="1">
            <a:spLocks noChangeArrowheads="1"/>
          </p:cNvSpPr>
          <p:nvPr/>
        </p:nvSpPr>
        <p:spPr bwMode="auto">
          <a:xfrm>
            <a:off x="1447800" y="22399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/>
              <a:t>X</a:t>
            </a:r>
          </a:p>
        </p:txBody>
      </p:sp>
      <p:sp>
        <p:nvSpPr>
          <p:cNvPr id="17419" name="Text Box 17"/>
          <p:cNvSpPr txBox="1">
            <a:spLocks noChangeArrowheads="1"/>
          </p:cNvSpPr>
          <p:nvPr/>
        </p:nvSpPr>
        <p:spPr bwMode="auto">
          <a:xfrm>
            <a:off x="838200" y="28194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Z</a:t>
            </a:r>
          </a:p>
        </p:txBody>
      </p:sp>
      <p:sp>
        <p:nvSpPr>
          <p:cNvPr id="17420" name="Line 18"/>
          <p:cNvSpPr>
            <a:spLocks noChangeShapeType="1"/>
          </p:cNvSpPr>
          <p:nvPr/>
        </p:nvSpPr>
        <p:spPr bwMode="auto">
          <a:xfrm>
            <a:off x="1066800" y="1752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20"/>
          <p:cNvSpPr>
            <a:spLocks noChangeShapeType="1"/>
          </p:cNvSpPr>
          <p:nvPr/>
        </p:nvSpPr>
        <p:spPr bwMode="auto">
          <a:xfrm flipH="1">
            <a:off x="2590800" y="1666875"/>
            <a:ext cx="9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21"/>
          <p:cNvSpPr>
            <a:spLocks noChangeShapeType="1"/>
          </p:cNvSpPr>
          <p:nvPr/>
        </p:nvSpPr>
        <p:spPr bwMode="auto">
          <a:xfrm flipV="1">
            <a:off x="3200400" y="17049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22"/>
          <p:cNvSpPr>
            <a:spLocks noChangeShapeType="1"/>
          </p:cNvSpPr>
          <p:nvPr/>
        </p:nvSpPr>
        <p:spPr bwMode="auto">
          <a:xfrm flipV="1">
            <a:off x="2743200" y="3733800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23"/>
          <p:cNvSpPr>
            <a:spLocks noChangeShapeType="1"/>
          </p:cNvSpPr>
          <p:nvPr/>
        </p:nvSpPr>
        <p:spPr bwMode="auto">
          <a:xfrm flipH="1">
            <a:off x="2971800" y="3733800"/>
            <a:ext cx="9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Freeform 24"/>
          <p:cNvSpPr>
            <a:spLocks/>
          </p:cNvSpPr>
          <p:nvPr/>
        </p:nvSpPr>
        <p:spPr bwMode="auto">
          <a:xfrm>
            <a:off x="3962400" y="1752600"/>
            <a:ext cx="762000" cy="2438400"/>
          </a:xfrm>
          <a:custGeom>
            <a:avLst/>
            <a:gdLst>
              <a:gd name="T0" fmla="*/ 480 w 480"/>
              <a:gd name="T1" fmla="*/ 0 h 1536"/>
              <a:gd name="T2" fmla="*/ 96 w 480"/>
              <a:gd name="T3" fmla="*/ 864 h 1536"/>
              <a:gd name="T4" fmla="*/ 0 w 480"/>
              <a:gd name="T5" fmla="*/ 1536 h 1536"/>
              <a:gd name="T6" fmla="*/ 0 60000 65536"/>
              <a:gd name="T7" fmla="*/ 0 60000 65536"/>
              <a:gd name="T8" fmla="*/ 0 60000 65536"/>
              <a:gd name="T9" fmla="*/ 0 w 480"/>
              <a:gd name="T10" fmla="*/ 0 h 1536"/>
              <a:gd name="T11" fmla="*/ 480 w 480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536">
                <a:moveTo>
                  <a:pt x="480" y="0"/>
                </a:moveTo>
                <a:cubicBezTo>
                  <a:pt x="328" y="304"/>
                  <a:pt x="176" y="608"/>
                  <a:pt x="96" y="864"/>
                </a:cubicBezTo>
                <a:cubicBezTo>
                  <a:pt x="16" y="1120"/>
                  <a:pt x="16" y="1424"/>
                  <a:pt x="0" y="153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5"/>
          <p:cNvSpPr>
            <a:spLocks noChangeShapeType="1"/>
          </p:cNvSpPr>
          <p:nvPr/>
        </p:nvSpPr>
        <p:spPr bwMode="auto">
          <a:xfrm flipH="1">
            <a:off x="4191000" y="2286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Line 26"/>
          <p:cNvSpPr>
            <a:spLocks noChangeShapeType="1"/>
          </p:cNvSpPr>
          <p:nvPr/>
        </p:nvSpPr>
        <p:spPr bwMode="auto">
          <a:xfrm flipV="1">
            <a:off x="3733800" y="1752600"/>
            <a:ext cx="0" cy="2362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Line 27"/>
          <p:cNvSpPr>
            <a:spLocks noChangeShapeType="1"/>
          </p:cNvSpPr>
          <p:nvPr/>
        </p:nvSpPr>
        <p:spPr bwMode="auto">
          <a:xfrm>
            <a:off x="3733800" y="17526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4648200" y="2286000"/>
            <a:ext cx="309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Amplitude of Rayleigh wave</a:t>
            </a:r>
          </a:p>
          <a:p>
            <a:pPr algn="l"/>
            <a:r>
              <a:rPr lang="en-US" dirty="0">
                <a:solidFill>
                  <a:srgbClr val="FFFF00"/>
                </a:solidFill>
              </a:rPr>
              <a:t>decays with depth</a:t>
            </a: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Adapted </a:t>
            </a:r>
            <a:r>
              <a:rPr lang="en-US" dirty="0" smtClean="0">
                <a:solidFill>
                  <a:srgbClr val="FFFF00"/>
                </a:solidFill>
              </a:rPr>
              <a:t>from Aki </a:t>
            </a:r>
            <a:r>
              <a:rPr lang="en-US" dirty="0">
                <a:solidFill>
                  <a:srgbClr val="FFFF00"/>
                </a:solidFill>
              </a:rPr>
              <a:t>and Richards, 2002, p. 156</a:t>
            </a:r>
          </a:p>
        </p:txBody>
      </p:sp>
      <p:pic>
        <p:nvPicPr>
          <p:cNvPr id="17431" name="Picture 30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51816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General Properties of Waves</a:t>
            </a:r>
            <a:endParaRPr lang="en-US" sz="2400" dirty="0">
              <a:solidFill>
                <a:srgbClr val="FFFF00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 Mechanical definition of a wave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 Physical Assumptions</a:t>
            </a:r>
            <a:endParaRPr lang="en-US" sz="2400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folHlink"/>
                </a:solidFill>
              </a:rPr>
              <a:t>Wave descriptions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Body waves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Surface waves</a:t>
            </a:r>
            <a:endParaRPr lang="en-US" sz="2400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Particle motion</a:t>
            </a:r>
          </a:p>
        </p:txBody>
      </p:sp>
      <p:pic>
        <p:nvPicPr>
          <p:cNvPr id="18435" name="Picture 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15"/>
          <p:cNvSpPr>
            <a:spLocks/>
          </p:cNvSpPr>
          <p:nvPr/>
        </p:nvSpPr>
        <p:spPr bwMode="auto">
          <a:xfrm>
            <a:off x="3276600" y="24384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Freeform 16"/>
          <p:cNvSpPr>
            <a:spLocks/>
          </p:cNvSpPr>
          <p:nvPr/>
        </p:nvSpPr>
        <p:spPr bwMode="auto">
          <a:xfrm>
            <a:off x="4419600" y="23622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Freeform 17"/>
          <p:cNvSpPr>
            <a:spLocks/>
          </p:cNvSpPr>
          <p:nvPr/>
        </p:nvSpPr>
        <p:spPr bwMode="auto">
          <a:xfrm>
            <a:off x="3200400" y="34290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Freeform 18"/>
          <p:cNvSpPr>
            <a:spLocks/>
          </p:cNvSpPr>
          <p:nvPr/>
        </p:nvSpPr>
        <p:spPr bwMode="auto">
          <a:xfrm>
            <a:off x="4572000" y="33528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Freeform 19"/>
          <p:cNvSpPr>
            <a:spLocks/>
          </p:cNvSpPr>
          <p:nvPr/>
        </p:nvSpPr>
        <p:spPr bwMode="auto">
          <a:xfrm>
            <a:off x="3352800" y="44196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Freeform 20"/>
          <p:cNvSpPr>
            <a:spLocks/>
          </p:cNvSpPr>
          <p:nvPr/>
        </p:nvSpPr>
        <p:spPr bwMode="auto">
          <a:xfrm>
            <a:off x="4495800" y="44196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Freeform 21"/>
          <p:cNvSpPr>
            <a:spLocks/>
          </p:cNvSpPr>
          <p:nvPr/>
        </p:nvSpPr>
        <p:spPr bwMode="auto">
          <a:xfrm rot="5619481">
            <a:off x="2704306" y="30853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Freeform 22"/>
          <p:cNvSpPr>
            <a:spLocks/>
          </p:cNvSpPr>
          <p:nvPr/>
        </p:nvSpPr>
        <p:spPr bwMode="auto">
          <a:xfrm rot="5619481">
            <a:off x="3924300" y="29337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Freeform 23"/>
          <p:cNvSpPr>
            <a:spLocks/>
          </p:cNvSpPr>
          <p:nvPr/>
        </p:nvSpPr>
        <p:spPr bwMode="auto">
          <a:xfrm rot="5619481">
            <a:off x="5066506" y="30091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Freeform 24"/>
          <p:cNvSpPr>
            <a:spLocks/>
          </p:cNvSpPr>
          <p:nvPr/>
        </p:nvSpPr>
        <p:spPr bwMode="auto">
          <a:xfrm rot="5619481">
            <a:off x="2704306" y="40759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Freeform 25"/>
          <p:cNvSpPr>
            <a:spLocks/>
          </p:cNvSpPr>
          <p:nvPr/>
        </p:nvSpPr>
        <p:spPr bwMode="auto">
          <a:xfrm rot="5619481">
            <a:off x="3924300" y="40005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Freeform 26"/>
          <p:cNvSpPr>
            <a:spLocks/>
          </p:cNvSpPr>
          <p:nvPr/>
        </p:nvSpPr>
        <p:spPr bwMode="auto">
          <a:xfrm rot="5619481">
            <a:off x="4990306" y="40759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27"/>
          <p:cNvSpPr>
            <a:spLocks noChangeArrowheads="1"/>
          </p:cNvSpPr>
          <p:nvPr/>
        </p:nvSpPr>
        <p:spPr bwMode="auto">
          <a:xfrm>
            <a:off x="2819400" y="3429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28"/>
          <p:cNvSpPr>
            <a:spLocks noChangeArrowheads="1"/>
          </p:cNvSpPr>
          <p:nvPr/>
        </p:nvSpPr>
        <p:spPr bwMode="auto">
          <a:xfrm>
            <a:off x="4133850" y="352425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Oval 29"/>
          <p:cNvSpPr>
            <a:spLocks noChangeArrowheads="1"/>
          </p:cNvSpPr>
          <p:nvPr/>
        </p:nvSpPr>
        <p:spPr bwMode="auto">
          <a:xfrm>
            <a:off x="2857500" y="447675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Oval 30"/>
          <p:cNvSpPr>
            <a:spLocks noChangeArrowheads="1"/>
          </p:cNvSpPr>
          <p:nvPr/>
        </p:nvSpPr>
        <p:spPr bwMode="auto">
          <a:xfrm>
            <a:off x="41148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31"/>
          <p:cNvSpPr>
            <a:spLocks noChangeArrowheads="1"/>
          </p:cNvSpPr>
          <p:nvPr/>
        </p:nvSpPr>
        <p:spPr bwMode="auto">
          <a:xfrm>
            <a:off x="28956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32"/>
          <p:cNvSpPr>
            <a:spLocks noChangeArrowheads="1"/>
          </p:cNvSpPr>
          <p:nvPr/>
        </p:nvSpPr>
        <p:spPr bwMode="auto">
          <a:xfrm>
            <a:off x="41148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33"/>
          <p:cNvSpPr>
            <a:spLocks noChangeArrowheads="1"/>
          </p:cNvSpPr>
          <p:nvPr/>
        </p:nvSpPr>
        <p:spPr bwMode="auto">
          <a:xfrm>
            <a:off x="52578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34"/>
          <p:cNvSpPr>
            <a:spLocks noChangeArrowheads="1"/>
          </p:cNvSpPr>
          <p:nvPr/>
        </p:nvSpPr>
        <p:spPr bwMode="auto">
          <a:xfrm>
            <a:off x="5257800" y="35052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Oval 35"/>
          <p:cNvSpPr>
            <a:spLocks noChangeArrowheads="1"/>
          </p:cNvSpPr>
          <p:nvPr/>
        </p:nvSpPr>
        <p:spPr bwMode="auto">
          <a:xfrm>
            <a:off x="52578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Text Box 36"/>
          <p:cNvSpPr txBox="1">
            <a:spLocks noChangeArrowheads="1"/>
          </p:cNvSpPr>
          <p:nvPr/>
        </p:nvSpPr>
        <p:spPr bwMode="auto">
          <a:xfrm>
            <a:off x="3505200" y="914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--Image 1</a:t>
            </a:r>
          </a:p>
        </p:txBody>
      </p:sp>
      <p:sp>
        <p:nvSpPr>
          <p:cNvPr id="19480" name="Text Box 37"/>
          <p:cNvSpPr txBox="1">
            <a:spLocks noChangeArrowheads="1"/>
          </p:cNvSpPr>
          <p:nvPr/>
        </p:nvSpPr>
        <p:spPr bwMode="auto">
          <a:xfrm>
            <a:off x="175260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Particle Motion</a:t>
            </a:r>
          </a:p>
        </p:txBody>
      </p:sp>
      <p:pic>
        <p:nvPicPr>
          <p:cNvPr id="19481" name="Picture 38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3"/>
          <p:cNvSpPr>
            <a:spLocks/>
          </p:cNvSpPr>
          <p:nvPr/>
        </p:nvSpPr>
        <p:spPr bwMode="auto">
          <a:xfrm>
            <a:off x="3276600" y="24384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Freeform 4"/>
          <p:cNvSpPr>
            <a:spLocks/>
          </p:cNvSpPr>
          <p:nvPr/>
        </p:nvSpPr>
        <p:spPr bwMode="auto">
          <a:xfrm>
            <a:off x="4419600" y="23622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Freeform 5"/>
          <p:cNvSpPr>
            <a:spLocks/>
          </p:cNvSpPr>
          <p:nvPr/>
        </p:nvSpPr>
        <p:spPr bwMode="auto">
          <a:xfrm>
            <a:off x="3200400" y="34290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Freeform 6"/>
          <p:cNvSpPr>
            <a:spLocks/>
          </p:cNvSpPr>
          <p:nvPr/>
        </p:nvSpPr>
        <p:spPr bwMode="auto">
          <a:xfrm>
            <a:off x="4572000" y="3352800"/>
            <a:ext cx="4572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Freeform 7"/>
          <p:cNvSpPr>
            <a:spLocks/>
          </p:cNvSpPr>
          <p:nvPr/>
        </p:nvSpPr>
        <p:spPr bwMode="auto">
          <a:xfrm>
            <a:off x="3352800" y="44196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Freeform 8"/>
          <p:cNvSpPr>
            <a:spLocks/>
          </p:cNvSpPr>
          <p:nvPr/>
        </p:nvSpPr>
        <p:spPr bwMode="auto">
          <a:xfrm>
            <a:off x="4495800" y="44196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Freeform 9"/>
          <p:cNvSpPr>
            <a:spLocks/>
          </p:cNvSpPr>
          <p:nvPr/>
        </p:nvSpPr>
        <p:spPr bwMode="auto">
          <a:xfrm rot="5619481">
            <a:off x="2704306" y="30853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 rot="5619481">
            <a:off x="3924300" y="29337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 rot="6335638">
            <a:off x="4980781" y="2996407"/>
            <a:ext cx="992187" cy="4572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 rot="5619481">
            <a:off x="2704306" y="40759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Freeform 13"/>
          <p:cNvSpPr>
            <a:spLocks/>
          </p:cNvSpPr>
          <p:nvPr/>
        </p:nvSpPr>
        <p:spPr bwMode="auto">
          <a:xfrm rot="5619481">
            <a:off x="3924300" y="40005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Freeform 14"/>
          <p:cNvSpPr>
            <a:spLocks/>
          </p:cNvSpPr>
          <p:nvPr/>
        </p:nvSpPr>
        <p:spPr bwMode="auto">
          <a:xfrm rot="3593851">
            <a:off x="4990306" y="40759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15"/>
          <p:cNvSpPr>
            <a:spLocks noChangeArrowheads="1"/>
          </p:cNvSpPr>
          <p:nvPr/>
        </p:nvSpPr>
        <p:spPr bwMode="auto">
          <a:xfrm>
            <a:off x="2819400" y="3429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Oval 16"/>
          <p:cNvSpPr>
            <a:spLocks noChangeArrowheads="1"/>
          </p:cNvSpPr>
          <p:nvPr/>
        </p:nvSpPr>
        <p:spPr bwMode="auto">
          <a:xfrm>
            <a:off x="4133850" y="352425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Oval 17"/>
          <p:cNvSpPr>
            <a:spLocks noChangeArrowheads="1"/>
          </p:cNvSpPr>
          <p:nvPr/>
        </p:nvSpPr>
        <p:spPr bwMode="auto">
          <a:xfrm>
            <a:off x="2857500" y="447675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Oval 18"/>
          <p:cNvSpPr>
            <a:spLocks noChangeArrowheads="1"/>
          </p:cNvSpPr>
          <p:nvPr/>
        </p:nvSpPr>
        <p:spPr bwMode="auto">
          <a:xfrm>
            <a:off x="41148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Oval 19"/>
          <p:cNvSpPr>
            <a:spLocks noChangeArrowheads="1"/>
          </p:cNvSpPr>
          <p:nvPr/>
        </p:nvSpPr>
        <p:spPr bwMode="auto">
          <a:xfrm>
            <a:off x="28956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Oval 20"/>
          <p:cNvSpPr>
            <a:spLocks noChangeArrowheads="1"/>
          </p:cNvSpPr>
          <p:nvPr/>
        </p:nvSpPr>
        <p:spPr bwMode="auto">
          <a:xfrm>
            <a:off x="41148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21"/>
          <p:cNvSpPr>
            <a:spLocks noChangeArrowheads="1"/>
          </p:cNvSpPr>
          <p:nvPr/>
        </p:nvSpPr>
        <p:spPr bwMode="auto">
          <a:xfrm>
            <a:off x="52578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2"/>
          <p:cNvSpPr>
            <a:spLocks noChangeArrowheads="1"/>
          </p:cNvSpPr>
          <p:nvPr/>
        </p:nvSpPr>
        <p:spPr bwMode="auto">
          <a:xfrm>
            <a:off x="4876800" y="35052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23"/>
          <p:cNvSpPr>
            <a:spLocks noChangeArrowheads="1"/>
          </p:cNvSpPr>
          <p:nvPr/>
        </p:nvSpPr>
        <p:spPr bwMode="auto">
          <a:xfrm>
            <a:off x="52578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3505200" y="914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--Image 2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175260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Particle Motion</a:t>
            </a:r>
          </a:p>
        </p:txBody>
      </p:sp>
      <p:pic>
        <p:nvPicPr>
          <p:cNvPr id="20505" name="Picture 26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3"/>
          <p:cNvSpPr>
            <a:spLocks/>
          </p:cNvSpPr>
          <p:nvPr/>
        </p:nvSpPr>
        <p:spPr bwMode="auto">
          <a:xfrm>
            <a:off x="3276600" y="24384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Freeform 4"/>
          <p:cNvSpPr>
            <a:spLocks/>
          </p:cNvSpPr>
          <p:nvPr/>
        </p:nvSpPr>
        <p:spPr bwMode="auto">
          <a:xfrm>
            <a:off x="4419600" y="23622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Freeform 5"/>
          <p:cNvSpPr>
            <a:spLocks/>
          </p:cNvSpPr>
          <p:nvPr/>
        </p:nvSpPr>
        <p:spPr bwMode="auto">
          <a:xfrm>
            <a:off x="3200400" y="3429000"/>
            <a:ext cx="533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Freeform 6"/>
          <p:cNvSpPr>
            <a:spLocks/>
          </p:cNvSpPr>
          <p:nvPr/>
        </p:nvSpPr>
        <p:spPr bwMode="auto">
          <a:xfrm>
            <a:off x="4114800" y="3505200"/>
            <a:ext cx="1295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Freeform 7"/>
          <p:cNvSpPr>
            <a:spLocks/>
          </p:cNvSpPr>
          <p:nvPr/>
        </p:nvSpPr>
        <p:spPr bwMode="auto">
          <a:xfrm>
            <a:off x="3352800" y="44196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Freeform 8"/>
          <p:cNvSpPr>
            <a:spLocks/>
          </p:cNvSpPr>
          <p:nvPr/>
        </p:nvSpPr>
        <p:spPr bwMode="auto">
          <a:xfrm>
            <a:off x="4495800" y="44196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Freeform 9"/>
          <p:cNvSpPr>
            <a:spLocks/>
          </p:cNvSpPr>
          <p:nvPr/>
        </p:nvSpPr>
        <p:spPr bwMode="auto">
          <a:xfrm rot="5619481">
            <a:off x="2704306" y="30853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Freeform 10"/>
          <p:cNvSpPr>
            <a:spLocks/>
          </p:cNvSpPr>
          <p:nvPr/>
        </p:nvSpPr>
        <p:spPr bwMode="auto">
          <a:xfrm rot="6167411">
            <a:off x="3695700" y="30861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Freeform 11"/>
          <p:cNvSpPr>
            <a:spLocks/>
          </p:cNvSpPr>
          <p:nvPr/>
        </p:nvSpPr>
        <p:spPr bwMode="auto">
          <a:xfrm rot="5475812">
            <a:off x="4976019" y="2997994"/>
            <a:ext cx="1004887" cy="466725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Freeform 12"/>
          <p:cNvSpPr>
            <a:spLocks/>
          </p:cNvSpPr>
          <p:nvPr/>
        </p:nvSpPr>
        <p:spPr bwMode="auto">
          <a:xfrm rot="5619481">
            <a:off x="2704306" y="40759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Freeform 13"/>
          <p:cNvSpPr>
            <a:spLocks/>
          </p:cNvSpPr>
          <p:nvPr/>
        </p:nvSpPr>
        <p:spPr bwMode="auto">
          <a:xfrm rot="4586517">
            <a:off x="3575050" y="4035425"/>
            <a:ext cx="762000" cy="4572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Freeform 14"/>
          <p:cNvSpPr>
            <a:spLocks/>
          </p:cNvSpPr>
          <p:nvPr/>
        </p:nvSpPr>
        <p:spPr bwMode="auto">
          <a:xfrm rot="5353326">
            <a:off x="4990306" y="40759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Oval 15"/>
          <p:cNvSpPr>
            <a:spLocks noChangeArrowheads="1"/>
          </p:cNvSpPr>
          <p:nvPr/>
        </p:nvSpPr>
        <p:spPr bwMode="auto">
          <a:xfrm>
            <a:off x="2819400" y="3429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Oval 16"/>
          <p:cNvSpPr>
            <a:spLocks noChangeArrowheads="1"/>
          </p:cNvSpPr>
          <p:nvPr/>
        </p:nvSpPr>
        <p:spPr bwMode="auto">
          <a:xfrm>
            <a:off x="3657600" y="352425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Oval 17"/>
          <p:cNvSpPr>
            <a:spLocks noChangeArrowheads="1"/>
          </p:cNvSpPr>
          <p:nvPr/>
        </p:nvSpPr>
        <p:spPr bwMode="auto">
          <a:xfrm>
            <a:off x="2857500" y="447675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Oval 18"/>
          <p:cNvSpPr>
            <a:spLocks noChangeArrowheads="1"/>
          </p:cNvSpPr>
          <p:nvPr/>
        </p:nvSpPr>
        <p:spPr bwMode="auto">
          <a:xfrm>
            <a:off x="3886200" y="44196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Oval 19"/>
          <p:cNvSpPr>
            <a:spLocks noChangeArrowheads="1"/>
          </p:cNvSpPr>
          <p:nvPr/>
        </p:nvSpPr>
        <p:spPr bwMode="auto">
          <a:xfrm>
            <a:off x="28956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3962400" y="25908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Oval 21"/>
          <p:cNvSpPr>
            <a:spLocks noChangeArrowheads="1"/>
          </p:cNvSpPr>
          <p:nvPr/>
        </p:nvSpPr>
        <p:spPr bwMode="auto">
          <a:xfrm>
            <a:off x="52578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Oval 22"/>
          <p:cNvSpPr>
            <a:spLocks noChangeArrowheads="1"/>
          </p:cNvSpPr>
          <p:nvPr/>
        </p:nvSpPr>
        <p:spPr bwMode="auto">
          <a:xfrm>
            <a:off x="5257800" y="35052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Oval 23"/>
          <p:cNvSpPr>
            <a:spLocks noChangeArrowheads="1"/>
          </p:cNvSpPr>
          <p:nvPr/>
        </p:nvSpPr>
        <p:spPr bwMode="auto">
          <a:xfrm>
            <a:off x="52578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3505200" y="914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--Image 3</a:t>
            </a: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175260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Particle Motion</a:t>
            </a:r>
          </a:p>
        </p:txBody>
      </p:sp>
      <p:pic>
        <p:nvPicPr>
          <p:cNvPr id="21529" name="Picture 26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3"/>
          <p:cNvSpPr>
            <a:spLocks/>
          </p:cNvSpPr>
          <p:nvPr/>
        </p:nvSpPr>
        <p:spPr bwMode="auto">
          <a:xfrm rot="-276715">
            <a:off x="3276600" y="2438400"/>
            <a:ext cx="914400" cy="4572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Freeform 4"/>
          <p:cNvSpPr>
            <a:spLocks/>
          </p:cNvSpPr>
          <p:nvPr/>
        </p:nvSpPr>
        <p:spPr bwMode="auto">
          <a:xfrm>
            <a:off x="4419600" y="23622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Freeform 5"/>
          <p:cNvSpPr>
            <a:spLocks/>
          </p:cNvSpPr>
          <p:nvPr/>
        </p:nvSpPr>
        <p:spPr bwMode="auto">
          <a:xfrm>
            <a:off x="2743200" y="3429000"/>
            <a:ext cx="13716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Freeform 6"/>
          <p:cNvSpPr>
            <a:spLocks/>
          </p:cNvSpPr>
          <p:nvPr/>
        </p:nvSpPr>
        <p:spPr bwMode="auto">
          <a:xfrm>
            <a:off x="4114800" y="3505200"/>
            <a:ext cx="1295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Freeform 7"/>
          <p:cNvSpPr>
            <a:spLocks/>
          </p:cNvSpPr>
          <p:nvPr/>
        </p:nvSpPr>
        <p:spPr bwMode="auto">
          <a:xfrm rot="634081">
            <a:off x="3200400" y="4419600"/>
            <a:ext cx="10668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Freeform 8"/>
          <p:cNvSpPr>
            <a:spLocks/>
          </p:cNvSpPr>
          <p:nvPr/>
        </p:nvSpPr>
        <p:spPr bwMode="auto">
          <a:xfrm>
            <a:off x="4495800" y="44196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Freeform 9"/>
          <p:cNvSpPr>
            <a:spLocks/>
          </p:cNvSpPr>
          <p:nvPr/>
        </p:nvSpPr>
        <p:spPr bwMode="auto">
          <a:xfrm rot="6767523">
            <a:off x="2551906" y="3086894"/>
            <a:ext cx="915988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Freeform 10"/>
          <p:cNvSpPr>
            <a:spLocks/>
          </p:cNvSpPr>
          <p:nvPr/>
        </p:nvSpPr>
        <p:spPr bwMode="auto">
          <a:xfrm rot="5043074">
            <a:off x="3924300" y="30861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Freeform 11"/>
          <p:cNvSpPr>
            <a:spLocks/>
          </p:cNvSpPr>
          <p:nvPr/>
        </p:nvSpPr>
        <p:spPr bwMode="auto">
          <a:xfrm rot="5475812">
            <a:off x="4976019" y="2997994"/>
            <a:ext cx="1004887" cy="466725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Freeform 12"/>
          <p:cNvSpPr>
            <a:spLocks/>
          </p:cNvSpPr>
          <p:nvPr/>
        </p:nvSpPr>
        <p:spPr bwMode="auto">
          <a:xfrm rot="4342279">
            <a:off x="2551906" y="4001294"/>
            <a:ext cx="915988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Freeform 13"/>
          <p:cNvSpPr>
            <a:spLocks/>
          </p:cNvSpPr>
          <p:nvPr/>
        </p:nvSpPr>
        <p:spPr bwMode="auto">
          <a:xfrm rot="5419989">
            <a:off x="3886200" y="4035425"/>
            <a:ext cx="762000" cy="4572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Freeform 14"/>
          <p:cNvSpPr>
            <a:spLocks/>
          </p:cNvSpPr>
          <p:nvPr/>
        </p:nvSpPr>
        <p:spPr bwMode="auto">
          <a:xfrm rot="5353326">
            <a:off x="4990306" y="40759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5"/>
          <p:cNvSpPr>
            <a:spLocks noChangeArrowheads="1"/>
          </p:cNvSpPr>
          <p:nvPr/>
        </p:nvSpPr>
        <p:spPr bwMode="auto">
          <a:xfrm>
            <a:off x="2514600" y="3429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Oval 16"/>
          <p:cNvSpPr>
            <a:spLocks noChangeArrowheads="1"/>
          </p:cNvSpPr>
          <p:nvPr/>
        </p:nvSpPr>
        <p:spPr bwMode="auto">
          <a:xfrm>
            <a:off x="3962400" y="352425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Oval 17"/>
          <p:cNvSpPr>
            <a:spLocks noChangeArrowheads="1"/>
          </p:cNvSpPr>
          <p:nvPr/>
        </p:nvSpPr>
        <p:spPr bwMode="auto">
          <a:xfrm>
            <a:off x="2819400" y="4343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Oval 18"/>
          <p:cNvSpPr>
            <a:spLocks noChangeArrowheads="1"/>
          </p:cNvSpPr>
          <p:nvPr/>
        </p:nvSpPr>
        <p:spPr bwMode="auto">
          <a:xfrm>
            <a:off x="3962400" y="44958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9"/>
          <p:cNvSpPr>
            <a:spLocks noChangeArrowheads="1"/>
          </p:cNvSpPr>
          <p:nvPr/>
        </p:nvSpPr>
        <p:spPr bwMode="auto">
          <a:xfrm>
            <a:off x="2819400" y="25908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20"/>
          <p:cNvSpPr>
            <a:spLocks noChangeArrowheads="1"/>
          </p:cNvSpPr>
          <p:nvPr/>
        </p:nvSpPr>
        <p:spPr bwMode="auto">
          <a:xfrm>
            <a:off x="40386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21"/>
          <p:cNvSpPr>
            <a:spLocks noChangeArrowheads="1"/>
          </p:cNvSpPr>
          <p:nvPr/>
        </p:nvSpPr>
        <p:spPr bwMode="auto">
          <a:xfrm>
            <a:off x="52578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2"/>
          <p:cNvSpPr>
            <a:spLocks noChangeArrowheads="1"/>
          </p:cNvSpPr>
          <p:nvPr/>
        </p:nvSpPr>
        <p:spPr bwMode="auto">
          <a:xfrm>
            <a:off x="5257800" y="35052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3"/>
          <p:cNvSpPr>
            <a:spLocks noChangeArrowheads="1"/>
          </p:cNvSpPr>
          <p:nvPr/>
        </p:nvSpPr>
        <p:spPr bwMode="auto">
          <a:xfrm>
            <a:off x="52578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3505200" y="914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--Image 4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175260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Particle Motion</a:t>
            </a:r>
          </a:p>
        </p:txBody>
      </p:sp>
      <p:pic>
        <p:nvPicPr>
          <p:cNvPr id="22553" name="Picture 26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3"/>
          <p:cNvSpPr>
            <a:spLocks/>
          </p:cNvSpPr>
          <p:nvPr/>
        </p:nvSpPr>
        <p:spPr bwMode="auto">
          <a:xfrm>
            <a:off x="3276600" y="24384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Freeform 4"/>
          <p:cNvSpPr>
            <a:spLocks/>
          </p:cNvSpPr>
          <p:nvPr/>
        </p:nvSpPr>
        <p:spPr bwMode="auto">
          <a:xfrm>
            <a:off x="4419600" y="23622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Freeform 5"/>
          <p:cNvSpPr>
            <a:spLocks/>
          </p:cNvSpPr>
          <p:nvPr/>
        </p:nvSpPr>
        <p:spPr bwMode="auto">
          <a:xfrm>
            <a:off x="3200400" y="34290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Freeform 6"/>
          <p:cNvSpPr>
            <a:spLocks/>
          </p:cNvSpPr>
          <p:nvPr/>
        </p:nvSpPr>
        <p:spPr bwMode="auto">
          <a:xfrm>
            <a:off x="4572000" y="33528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Freeform 7"/>
          <p:cNvSpPr>
            <a:spLocks/>
          </p:cNvSpPr>
          <p:nvPr/>
        </p:nvSpPr>
        <p:spPr bwMode="auto">
          <a:xfrm>
            <a:off x="3352800" y="44196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Freeform 8"/>
          <p:cNvSpPr>
            <a:spLocks/>
          </p:cNvSpPr>
          <p:nvPr/>
        </p:nvSpPr>
        <p:spPr bwMode="auto">
          <a:xfrm>
            <a:off x="4495800" y="44196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Freeform 9"/>
          <p:cNvSpPr>
            <a:spLocks/>
          </p:cNvSpPr>
          <p:nvPr/>
        </p:nvSpPr>
        <p:spPr bwMode="auto">
          <a:xfrm rot="5619481">
            <a:off x="2704306" y="30853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Freeform 10"/>
          <p:cNvSpPr>
            <a:spLocks/>
          </p:cNvSpPr>
          <p:nvPr/>
        </p:nvSpPr>
        <p:spPr bwMode="auto">
          <a:xfrm rot="5619481">
            <a:off x="3924300" y="29337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Freeform 11"/>
          <p:cNvSpPr>
            <a:spLocks/>
          </p:cNvSpPr>
          <p:nvPr/>
        </p:nvSpPr>
        <p:spPr bwMode="auto">
          <a:xfrm rot="5619481">
            <a:off x="5066506" y="30091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Freeform 12"/>
          <p:cNvSpPr>
            <a:spLocks/>
          </p:cNvSpPr>
          <p:nvPr/>
        </p:nvSpPr>
        <p:spPr bwMode="auto">
          <a:xfrm rot="5619481">
            <a:off x="2704306" y="40759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Freeform 13"/>
          <p:cNvSpPr>
            <a:spLocks/>
          </p:cNvSpPr>
          <p:nvPr/>
        </p:nvSpPr>
        <p:spPr bwMode="auto">
          <a:xfrm rot="5619481">
            <a:off x="3924300" y="4000500"/>
            <a:ext cx="914400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Freeform 14"/>
          <p:cNvSpPr>
            <a:spLocks/>
          </p:cNvSpPr>
          <p:nvPr/>
        </p:nvSpPr>
        <p:spPr bwMode="auto">
          <a:xfrm rot="5619481">
            <a:off x="4990306" y="4075907"/>
            <a:ext cx="915987" cy="381000"/>
          </a:xfrm>
          <a:custGeom>
            <a:avLst/>
            <a:gdLst>
              <a:gd name="T0" fmla="*/ 0 w 816"/>
              <a:gd name="T1" fmla="*/ 384 h 384"/>
              <a:gd name="T2" fmla="*/ 144 w 816"/>
              <a:gd name="T3" fmla="*/ 0 h 384"/>
              <a:gd name="T4" fmla="*/ 192 w 816"/>
              <a:gd name="T5" fmla="*/ 384 h 384"/>
              <a:gd name="T6" fmla="*/ 336 w 816"/>
              <a:gd name="T7" fmla="*/ 48 h 384"/>
              <a:gd name="T8" fmla="*/ 384 w 816"/>
              <a:gd name="T9" fmla="*/ 384 h 384"/>
              <a:gd name="T10" fmla="*/ 528 w 816"/>
              <a:gd name="T11" fmla="*/ 48 h 384"/>
              <a:gd name="T12" fmla="*/ 624 w 816"/>
              <a:gd name="T13" fmla="*/ 336 h 384"/>
              <a:gd name="T14" fmla="*/ 720 w 816"/>
              <a:gd name="T15" fmla="*/ 48 h 384"/>
              <a:gd name="T16" fmla="*/ 816 w 816"/>
              <a:gd name="T17" fmla="*/ 384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384"/>
              <a:gd name="T29" fmla="*/ 816 w 816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384">
                <a:moveTo>
                  <a:pt x="0" y="384"/>
                </a:moveTo>
                <a:lnTo>
                  <a:pt x="144" y="0"/>
                </a:lnTo>
                <a:lnTo>
                  <a:pt x="192" y="384"/>
                </a:lnTo>
                <a:lnTo>
                  <a:pt x="336" y="48"/>
                </a:lnTo>
                <a:lnTo>
                  <a:pt x="384" y="384"/>
                </a:lnTo>
                <a:lnTo>
                  <a:pt x="528" y="48"/>
                </a:lnTo>
                <a:lnTo>
                  <a:pt x="624" y="336"/>
                </a:lnTo>
                <a:lnTo>
                  <a:pt x="720" y="48"/>
                </a:lnTo>
                <a:lnTo>
                  <a:pt x="816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Oval 15"/>
          <p:cNvSpPr>
            <a:spLocks noChangeArrowheads="1"/>
          </p:cNvSpPr>
          <p:nvPr/>
        </p:nvSpPr>
        <p:spPr bwMode="auto">
          <a:xfrm>
            <a:off x="2819400" y="3429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Oval 16"/>
          <p:cNvSpPr>
            <a:spLocks noChangeArrowheads="1"/>
          </p:cNvSpPr>
          <p:nvPr/>
        </p:nvSpPr>
        <p:spPr bwMode="auto">
          <a:xfrm>
            <a:off x="4133850" y="352425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Oval 17"/>
          <p:cNvSpPr>
            <a:spLocks noChangeArrowheads="1"/>
          </p:cNvSpPr>
          <p:nvPr/>
        </p:nvSpPr>
        <p:spPr bwMode="auto">
          <a:xfrm>
            <a:off x="2857500" y="447675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Oval 18"/>
          <p:cNvSpPr>
            <a:spLocks noChangeArrowheads="1"/>
          </p:cNvSpPr>
          <p:nvPr/>
        </p:nvSpPr>
        <p:spPr bwMode="auto">
          <a:xfrm>
            <a:off x="41148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28956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20"/>
          <p:cNvSpPr>
            <a:spLocks noChangeArrowheads="1"/>
          </p:cNvSpPr>
          <p:nvPr/>
        </p:nvSpPr>
        <p:spPr bwMode="auto">
          <a:xfrm>
            <a:off x="41148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Oval 21"/>
          <p:cNvSpPr>
            <a:spLocks noChangeArrowheads="1"/>
          </p:cNvSpPr>
          <p:nvPr/>
        </p:nvSpPr>
        <p:spPr bwMode="auto">
          <a:xfrm>
            <a:off x="52578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Oval 22"/>
          <p:cNvSpPr>
            <a:spLocks noChangeArrowheads="1"/>
          </p:cNvSpPr>
          <p:nvPr/>
        </p:nvSpPr>
        <p:spPr bwMode="auto">
          <a:xfrm>
            <a:off x="5257800" y="35052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Oval 23"/>
          <p:cNvSpPr>
            <a:spLocks noChangeArrowheads="1"/>
          </p:cNvSpPr>
          <p:nvPr/>
        </p:nvSpPr>
        <p:spPr bwMode="auto">
          <a:xfrm>
            <a:off x="52578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3505200" y="914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--Image 5</a:t>
            </a: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175260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Particle Motion</a:t>
            </a:r>
          </a:p>
        </p:txBody>
      </p:sp>
      <p:pic>
        <p:nvPicPr>
          <p:cNvPr id="23577" name="Picture 26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Outline-I</a:t>
            </a:r>
            <a:endParaRPr lang="en-US" sz="24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990600" y="1447800"/>
            <a:ext cx="51816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General Properties of Waves</a:t>
            </a:r>
            <a:endParaRPr lang="en-US" sz="2400" dirty="0">
              <a:solidFill>
                <a:srgbClr val="FFFF00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 Physical Assumptions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 Wave descriptions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Body waves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Surface waves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Particle motion</a:t>
            </a:r>
          </a:p>
        </p:txBody>
      </p:sp>
      <p:pic>
        <p:nvPicPr>
          <p:cNvPr id="6148" name="Picture 8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51816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General Properties of Waves</a:t>
            </a:r>
            <a:r>
              <a:rPr lang="en-US" sz="2400"/>
              <a:t> 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Wave descriptions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/>
              <a:t>Graphical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Mathematical</a:t>
            </a:r>
            <a:endParaRPr lang="en-US" sz="2400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Outline-II</a:t>
            </a:r>
            <a:endParaRPr lang="en-US" sz="2400">
              <a:latin typeface="Times New Roman" charset="0"/>
            </a:endParaRPr>
          </a:p>
        </p:txBody>
      </p:sp>
      <p:pic>
        <p:nvPicPr>
          <p:cNvPr id="24580" name="Picture 16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Graphical</a:t>
            </a:r>
          </a:p>
        </p:txBody>
      </p:sp>
      <p:sp>
        <p:nvSpPr>
          <p:cNvPr id="25603" name="Line 11"/>
          <p:cNvSpPr>
            <a:spLocks noChangeShapeType="1"/>
          </p:cNvSpPr>
          <p:nvPr/>
        </p:nvSpPr>
        <p:spPr bwMode="auto">
          <a:xfrm>
            <a:off x="2514600" y="3048000"/>
            <a:ext cx="441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12"/>
          <p:cNvSpPr>
            <a:spLocks noChangeShapeType="1"/>
          </p:cNvSpPr>
          <p:nvPr/>
        </p:nvSpPr>
        <p:spPr bwMode="auto">
          <a:xfrm flipV="1">
            <a:off x="2514600" y="190500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2286000" y="2819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*</a:t>
            </a:r>
            <a:endParaRPr lang="en-US" sz="2400"/>
          </a:p>
        </p:txBody>
      </p:sp>
      <p:sp>
        <p:nvSpPr>
          <p:cNvPr id="25606" name="AutoShape 14"/>
          <p:cNvSpPr>
            <a:spLocks noChangeArrowheads="1"/>
          </p:cNvSpPr>
          <p:nvPr/>
        </p:nvSpPr>
        <p:spPr bwMode="auto">
          <a:xfrm rot="10784819">
            <a:off x="28956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17"/>
          <p:cNvSpPr txBox="1">
            <a:spLocks noChangeArrowheads="1"/>
          </p:cNvSpPr>
          <p:nvPr/>
        </p:nvSpPr>
        <p:spPr bwMode="auto">
          <a:xfrm>
            <a:off x="457200" y="19050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particle velocity</a:t>
            </a:r>
          </a:p>
          <a:p>
            <a:r>
              <a:rPr lang="en-US"/>
              <a:t>V (m/s)</a:t>
            </a:r>
          </a:p>
        </p:txBody>
      </p:sp>
      <p:sp>
        <p:nvSpPr>
          <p:cNvPr id="25608" name="AutoShape 18"/>
          <p:cNvSpPr>
            <a:spLocks noChangeArrowheads="1"/>
          </p:cNvSpPr>
          <p:nvPr/>
        </p:nvSpPr>
        <p:spPr bwMode="auto">
          <a:xfrm rot="10784819">
            <a:off x="30480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19"/>
          <p:cNvSpPr>
            <a:spLocks noChangeArrowheads="1"/>
          </p:cNvSpPr>
          <p:nvPr/>
        </p:nvSpPr>
        <p:spPr bwMode="auto">
          <a:xfrm rot="10784819">
            <a:off x="32004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AutoShape 20"/>
          <p:cNvSpPr>
            <a:spLocks noChangeArrowheads="1"/>
          </p:cNvSpPr>
          <p:nvPr/>
        </p:nvSpPr>
        <p:spPr bwMode="auto">
          <a:xfrm rot="10784819">
            <a:off x="33528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AutoShape 21"/>
          <p:cNvSpPr>
            <a:spLocks noChangeArrowheads="1"/>
          </p:cNvSpPr>
          <p:nvPr/>
        </p:nvSpPr>
        <p:spPr bwMode="auto">
          <a:xfrm rot="10784819">
            <a:off x="35052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AutoShape 22"/>
          <p:cNvSpPr>
            <a:spLocks noChangeArrowheads="1"/>
          </p:cNvSpPr>
          <p:nvPr/>
        </p:nvSpPr>
        <p:spPr bwMode="auto">
          <a:xfrm rot="10784819">
            <a:off x="36576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AutoShape 23"/>
          <p:cNvSpPr>
            <a:spLocks noChangeArrowheads="1"/>
          </p:cNvSpPr>
          <p:nvPr/>
        </p:nvSpPr>
        <p:spPr bwMode="auto">
          <a:xfrm rot="10784819">
            <a:off x="38100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utoShape 24"/>
          <p:cNvSpPr>
            <a:spLocks noChangeArrowheads="1"/>
          </p:cNvSpPr>
          <p:nvPr/>
        </p:nvSpPr>
        <p:spPr bwMode="auto">
          <a:xfrm rot="10784819">
            <a:off x="39624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25"/>
          <p:cNvSpPr>
            <a:spLocks noChangeArrowheads="1"/>
          </p:cNvSpPr>
          <p:nvPr/>
        </p:nvSpPr>
        <p:spPr bwMode="auto">
          <a:xfrm rot="10784819">
            <a:off x="41148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utoShape 26"/>
          <p:cNvSpPr>
            <a:spLocks noChangeArrowheads="1"/>
          </p:cNvSpPr>
          <p:nvPr/>
        </p:nvSpPr>
        <p:spPr bwMode="auto">
          <a:xfrm rot="10784819">
            <a:off x="42672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AutoShape 27"/>
          <p:cNvSpPr>
            <a:spLocks noChangeArrowheads="1"/>
          </p:cNvSpPr>
          <p:nvPr/>
        </p:nvSpPr>
        <p:spPr bwMode="auto">
          <a:xfrm rot="10784819">
            <a:off x="44196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5618" name="AutoShape 28"/>
          <p:cNvSpPr>
            <a:spLocks noChangeArrowheads="1"/>
          </p:cNvSpPr>
          <p:nvPr/>
        </p:nvSpPr>
        <p:spPr bwMode="auto">
          <a:xfrm rot="10784819">
            <a:off x="45720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5619" name="AutoShape 29"/>
          <p:cNvSpPr>
            <a:spLocks noChangeArrowheads="1"/>
          </p:cNvSpPr>
          <p:nvPr/>
        </p:nvSpPr>
        <p:spPr bwMode="auto">
          <a:xfrm rot="10784819">
            <a:off x="47244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5620" name="AutoShape 30"/>
          <p:cNvSpPr>
            <a:spLocks noChangeArrowheads="1"/>
          </p:cNvSpPr>
          <p:nvPr/>
        </p:nvSpPr>
        <p:spPr bwMode="auto">
          <a:xfrm rot="10784819">
            <a:off x="48768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5621" name="AutoShape 31"/>
          <p:cNvSpPr>
            <a:spLocks noChangeArrowheads="1"/>
          </p:cNvSpPr>
          <p:nvPr/>
        </p:nvSpPr>
        <p:spPr bwMode="auto">
          <a:xfrm rot="10784819">
            <a:off x="50292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5622" name="AutoShape 32"/>
          <p:cNvSpPr>
            <a:spLocks noChangeArrowheads="1"/>
          </p:cNvSpPr>
          <p:nvPr/>
        </p:nvSpPr>
        <p:spPr bwMode="auto">
          <a:xfrm rot="10784819">
            <a:off x="51816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5623" name="Freeform 33"/>
          <p:cNvSpPr>
            <a:spLocks/>
          </p:cNvSpPr>
          <p:nvPr/>
        </p:nvSpPr>
        <p:spPr bwMode="auto">
          <a:xfrm>
            <a:off x="2819400" y="2590800"/>
            <a:ext cx="3048000" cy="850900"/>
          </a:xfrm>
          <a:custGeom>
            <a:avLst/>
            <a:gdLst>
              <a:gd name="T0" fmla="*/ 0 w 1920"/>
              <a:gd name="T1" fmla="*/ 528 h 536"/>
              <a:gd name="T2" fmla="*/ 336 w 1920"/>
              <a:gd name="T3" fmla="*/ 0 h 536"/>
              <a:gd name="T4" fmla="*/ 672 w 1920"/>
              <a:gd name="T5" fmla="*/ 528 h 536"/>
              <a:gd name="T6" fmla="*/ 960 w 1920"/>
              <a:gd name="T7" fmla="*/ 48 h 536"/>
              <a:gd name="T8" fmla="*/ 1248 w 1920"/>
              <a:gd name="T9" fmla="*/ 480 h 536"/>
              <a:gd name="T10" fmla="*/ 1536 w 1920"/>
              <a:gd name="T11" fmla="*/ 48 h 536"/>
              <a:gd name="T12" fmla="*/ 1920 w 1920"/>
              <a:gd name="T13" fmla="*/ 528 h 5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0"/>
              <a:gd name="T22" fmla="*/ 0 h 536"/>
              <a:gd name="T23" fmla="*/ 1920 w 1920"/>
              <a:gd name="T24" fmla="*/ 536 h 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0" h="536">
                <a:moveTo>
                  <a:pt x="0" y="528"/>
                </a:moveTo>
                <a:cubicBezTo>
                  <a:pt x="112" y="264"/>
                  <a:pt x="224" y="0"/>
                  <a:pt x="336" y="0"/>
                </a:cubicBezTo>
                <a:cubicBezTo>
                  <a:pt x="448" y="0"/>
                  <a:pt x="568" y="520"/>
                  <a:pt x="672" y="528"/>
                </a:cubicBezTo>
                <a:cubicBezTo>
                  <a:pt x="776" y="536"/>
                  <a:pt x="864" y="56"/>
                  <a:pt x="960" y="48"/>
                </a:cubicBezTo>
                <a:cubicBezTo>
                  <a:pt x="1056" y="40"/>
                  <a:pt x="1152" y="480"/>
                  <a:pt x="1248" y="480"/>
                </a:cubicBezTo>
                <a:cubicBezTo>
                  <a:pt x="1344" y="480"/>
                  <a:pt x="1424" y="40"/>
                  <a:pt x="1536" y="48"/>
                </a:cubicBezTo>
                <a:cubicBezTo>
                  <a:pt x="1648" y="56"/>
                  <a:pt x="1784" y="292"/>
                  <a:pt x="1920" y="52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49"/>
          <p:cNvSpPr txBox="1">
            <a:spLocks noChangeArrowheads="1"/>
          </p:cNvSpPr>
          <p:nvPr/>
        </p:nvSpPr>
        <p:spPr bwMode="auto">
          <a:xfrm>
            <a:off x="5557838" y="247967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distance</a:t>
            </a:r>
          </a:p>
        </p:txBody>
      </p:sp>
      <p:sp>
        <p:nvSpPr>
          <p:cNvPr id="25625" name="Line 51"/>
          <p:cNvSpPr>
            <a:spLocks noChangeShapeType="1"/>
          </p:cNvSpPr>
          <p:nvPr/>
        </p:nvSpPr>
        <p:spPr bwMode="auto">
          <a:xfrm rot="5392573">
            <a:off x="762794" y="6019006"/>
            <a:ext cx="44196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52"/>
          <p:cNvSpPr>
            <a:spLocks noChangeShapeType="1"/>
          </p:cNvSpPr>
          <p:nvPr/>
        </p:nvSpPr>
        <p:spPr bwMode="auto">
          <a:xfrm rot="5380877" flipV="1">
            <a:off x="3542506" y="3239294"/>
            <a:ext cx="1588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Freeform 71"/>
          <p:cNvSpPr>
            <a:spLocks/>
          </p:cNvSpPr>
          <p:nvPr/>
        </p:nvSpPr>
        <p:spPr bwMode="auto">
          <a:xfrm rot="5417046">
            <a:off x="1492250" y="5137150"/>
            <a:ext cx="3048000" cy="850900"/>
          </a:xfrm>
          <a:custGeom>
            <a:avLst/>
            <a:gdLst>
              <a:gd name="T0" fmla="*/ 0 w 1920"/>
              <a:gd name="T1" fmla="*/ 528 h 536"/>
              <a:gd name="T2" fmla="*/ 336 w 1920"/>
              <a:gd name="T3" fmla="*/ 0 h 536"/>
              <a:gd name="T4" fmla="*/ 672 w 1920"/>
              <a:gd name="T5" fmla="*/ 528 h 536"/>
              <a:gd name="T6" fmla="*/ 960 w 1920"/>
              <a:gd name="T7" fmla="*/ 48 h 536"/>
              <a:gd name="T8" fmla="*/ 1248 w 1920"/>
              <a:gd name="T9" fmla="*/ 480 h 536"/>
              <a:gd name="T10" fmla="*/ 1536 w 1920"/>
              <a:gd name="T11" fmla="*/ 48 h 536"/>
              <a:gd name="T12" fmla="*/ 1920 w 1920"/>
              <a:gd name="T13" fmla="*/ 528 h 5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0"/>
              <a:gd name="T22" fmla="*/ 0 h 536"/>
              <a:gd name="T23" fmla="*/ 1920 w 1920"/>
              <a:gd name="T24" fmla="*/ 536 h 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0" h="536">
                <a:moveTo>
                  <a:pt x="0" y="528"/>
                </a:moveTo>
                <a:cubicBezTo>
                  <a:pt x="112" y="264"/>
                  <a:pt x="224" y="0"/>
                  <a:pt x="336" y="0"/>
                </a:cubicBezTo>
                <a:cubicBezTo>
                  <a:pt x="448" y="0"/>
                  <a:pt x="568" y="520"/>
                  <a:pt x="672" y="528"/>
                </a:cubicBezTo>
                <a:cubicBezTo>
                  <a:pt x="776" y="536"/>
                  <a:pt x="864" y="56"/>
                  <a:pt x="960" y="48"/>
                </a:cubicBezTo>
                <a:cubicBezTo>
                  <a:pt x="1056" y="40"/>
                  <a:pt x="1152" y="480"/>
                  <a:pt x="1248" y="480"/>
                </a:cubicBezTo>
                <a:cubicBezTo>
                  <a:pt x="1344" y="480"/>
                  <a:pt x="1424" y="40"/>
                  <a:pt x="1536" y="48"/>
                </a:cubicBezTo>
                <a:cubicBezTo>
                  <a:pt x="1648" y="56"/>
                  <a:pt x="1784" y="292"/>
                  <a:pt x="1920" y="52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72"/>
          <p:cNvSpPr txBox="1">
            <a:spLocks noChangeArrowheads="1"/>
          </p:cNvSpPr>
          <p:nvPr/>
        </p:nvSpPr>
        <p:spPr bwMode="auto">
          <a:xfrm rot="5392892">
            <a:off x="2063750" y="4641850"/>
            <a:ext cx="658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5629" name="Text Box 74"/>
          <p:cNvSpPr txBox="1">
            <a:spLocks noChangeArrowheads="1"/>
          </p:cNvSpPr>
          <p:nvPr/>
        </p:nvSpPr>
        <p:spPr bwMode="auto">
          <a:xfrm>
            <a:off x="3581400" y="1676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Fixed time</a:t>
            </a:r>
          </a:p>
        </p:txBody>
      </p:sp>
      <p:sp>
        <p:nvSpPr>
          <p:cNvPr id="25630" name="Text Box 82"/>
          <p:cNvSpPr txBox="1">
            <a:spLocks noChangeArrowheads="1"/>
          </p:cNvSpPr>
          <p:nvPr/>
        </p:nvSpPr>
        <p:spPr bwMode="auto">
          <a:xfrm>
            <a:off x="3246438" y="3505200"/>
            <a:ext cx="3963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Displacement/velocity/acceleration</a:t>
            </a:r>
          </a:p>
          <a:p>
            <a:r>
              <a:rPr lang="en-US"/>
              <a:t>(m;m/s;m/s^2)</a:t>
            </a:r>
          </a:p>
        </p:txBody>
      </p:sp>
      <p:sp>
        <p:nvSpPr>
          <p:cNvPr id="25631" name="Text Box 83"/>
          <p:cNvSpPr txBox="1">
            <a:spLocks noChangeArrowheads="1"/>
          </p:cNvSpPr>
          <p:nvPr/>
        </p:nvSpPr>
        <p:spPr bwMode="auto">
          <a:xfrm>
            <a:off x="2743200" y="3581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*</a:t>
            </a:r>
            <a:endParaRPr lang="en-US" sz="2400"/>
          </a:p>
        </p:txBody>
      </p:sp>
      <p:sp>
        <p:nvSpPr>
          <p:cNvPr id="25632" name="Text Box 84"/>
          <p:cNvSpPr txBox="1">
            <a:spLocks noChangeArrowheads="1"/>
          </p:cNvSpPr>
          <p:nvPr/>
        </p:nvSpPr>
        <p:spPr bwMode="auto">
          <a:xfrm>
            <a:off x="3886200" y="4648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Fixed position</a:t>
            </a:r>
          </a:p>
        </p:txBody>
      </p:sp>
      <p:pic>
        <p:nvPicPr>
          <p:cNvPr id="25633" name="Picture 85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Graphical</a:t>
            </a: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2514600" y="3048000"/>
            <a:ext cx="441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 flipV="1">
            <a:off x="2514600" y="190500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7"/>
          <p:cNvSpPr>
            <a:spLocks noChangeArrowheads="1"/>
          </p:cNvSpPr>
          <p:nvPr/>
        </p:nvSpPr>
        <p:spPr bwMode="auto">
          <a:xfrm rot="10784819">
            <a:off x="28956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457200" y="19050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particle velocity</a:t>
            </a:r>
          </a:p>
          <a:p>
            <a:r>
              <a:rPr lang="en-US"/>
              <a:t>V.s/m</a:t>
            </a:r>
          </a:p>
        </p:txBody>
      </p:sp>
      <p:sp>
        <p:nvSpPr>
          <p:cNvPr id="26631" name="AutoShape 9"/>
          <p:cNvSpPr>
            <a:spLocks noChangeArrowheads="1"/>
          </p:cNvSpPr>
          <p:nvPr/>
        </p:nvSpPr>
        <p:spPr bwMode="auto">
          <a:xfrm rot="10784819">
            <a:off x="30480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AutoShape 10"/>
          <p:cNvSpPr>
            <a:spLocks noChangeArrowheads="1"/>
          </p:cNvSpPr>
          <p:nvPr/>
        </p:nvSpPr>
        <p:spPr bwMode="auto">
          <a:xfrm rot="10784819">
            <a:off x="32004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AutoShape 11"/>
          <p:cNvSpPr>
            <a:spLocks noChangeArrowheads="1"/>
          </p:cNvSpPr>
          <p:nvPr/>
        </p:nvSpPr>
        <p:spPr bwMode="auto">
          <a:xfrm rot="10784819">
            <a:off x="33528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AutoShape 12"/>
          <p:cNvSpPr>
            <a:spLocks noChangeArrowheads="1"/>
          </p:cNvSpPr>
          <p:nvPr/>
        </p:nvSpPr>
        <p:spPr bwMode="auto">
          <a:xfrm rot="10784819">
            <a:off x="35052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AutoShape 13"/>
          <p:cNvSpPr>
            <a:spLocks noChangeArrowheads="1"/>
          </p:cNvSpPr>
          <p:nvPr/>
        </p:nvSpPr>
        <p:spPr bwMode="auto">
          <a:xfrm rot="10784819">
            <a:off x="36576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AutoShape 14"/>
          <p:cNvSpPr>
            <a:spLocks noChangeArrowheads="1"/>
          </p:cNvSpPr>
          <p:nvPr/>
        </p:nvSpPr>
        <p:spPr bwMode="auto">
          <a:xfrm rot="10784819">
            <a:off x="38100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15"/>
          <p:cNvSpPr>
            <a:spLocks noChangeArrowheads="1"/>
          </p:cNvSpPr>
          <p:nvPr/>
        </p:nvSpPr>
        <p:spPr bwMode="auto">
          <a:xfrm rot="10784819">
            <a:off x="39624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AutoShape 16"/>
          <p:cNvSpPr>
            <a:spLocks noChangeArrowheads="1"/>
          </p:cNvSpPr>
          <p:nvPr/>
        </p:nvSpPr>
        <p:spPr bwMode="auto">
          <a:xfrm rot="10784819">
            <a:off x="41148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AutoShape 17"/>
          <p:cNvSpPr>
            <a:spLocks noChangeArrowheads="1"/>
          </p:cNvSpPr>
          <p:nvPr/>
        </p:nvSpPr>
        <p:spPr bwMode="auto">
          <a:xfrm rot="10784819">
            <a:off x="42672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AutoShape 18"/>
          <p:cNvSpPr>
            <a:spLocks noChangeArrowheads="1"/>
          </p:cNvSpPr>
          <p:nvPr/>
        </p:nvSpPr>
        <p:spPr bwMode="auto">
          <a:xfrm rot="10784819">
            <a:off x="44196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6641" name="AutoShape 19"/>
          <p:cNvSpPr>
            <a:spLocks noChangeArrowheads="1"/>
          </p:cNvSpPr>
          <p:nvPr/>
        </p:nvSpPr>
        <p:spPr bwMode="auto">
          <a:xfrm rot="10784819">
            <a:off x="45720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6642" name="AutoShape 20"/>
          <p:cNvSpPr>
            <a:spLocks noChangeArrowheads="1"/>
          </p:cNvSpPr>
          <p:nvPr/>
        </p:nvSpPr>
        <p:spPr bwMode="auto">
          <a:xfrm rot="10784819">
            <a:off x="47244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6643" name="AutoShape 21"/>
          <p:cNvSpPr>
            <a:spLocks noChangeArrowheads="1"/>
          </p:cNvSpPr>
          <p:nvPr/>
        </p:nvSpPr>
        <p:spPr bwMode="auto">
          <a:xfrm rot="10784819">
            <a:off x="48768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6644" name="AutoShape 22"/>
          <p:cNvSpPr>
            <a:spLocks noChangeArrowheads="1"/>
          </p:cNvSpPr>
          <p:nvPr/>
        </p:nvSpPr>
        <p:spPr bwMode="auto">
          <a:xfrm rot="10784819">
            <a:off x="50292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6645" name="AutoShape 23"/>
          <p:cNvSpPr>
            <a:spLocks noChangeArrowheads="1"/>
          </p:cNvSpPr>
          <p:nvPr/>
        </p:nvSpPr>
        <p:spPr bwMode="auto">
          <a:xfrm rot="10784819">
            <a:off x="5181600" y="2895600"/>
            <a:ext cx="152400" cy="1508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6646" name="Line 25"/>
          <p:cNvSpPr>
            <a:spLocks noChangeShapeType="1"/>
          </p:cNvSpPr>
          <p:nvPr/>
        </p:nvSpPr>
        <p:spPr bwMode="auto">
          <a:xfrm flipV="1">
            <a:off x="31242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Line 26"/>
          <p:cNvSpPr>
            <a:spLocks noChangeShapeType="1"/>
          </p:cNvSpPr>
          <p:nvPr/>
        </p:nvSpPr>
        <p:spPr bwMode="auto">
          <a:xfrm flipV="1">
            <a:off x="32766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7"/>
          <p:cNvSpPr>
            <a:spLocks noChangeShapeType="1"/>
          </p:cNvSpPr>
          <p:nvPr/>
        </p:nvSpPr>
        <p:spPr bwMode="auto">
          <a:xfrm flipV="1">
            <a:off x="34290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28"/>
          <p:cNvSpPr>
            <a:spLocks noChangeShapeType="1"/>
          </p:cNvSpPr>
          <p:nvPr/>
        </p:nvSpPr>
        <p:spPr bwMode="auto">
          <a:xfrm flipV="1">
            <a:off x="35814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29"/>
          <p:cNvSpPr>
            <a:spLocks noChangeShapeType="1"/>
          </p:cNvSpPr>
          <p:nvPr/>
        </p:nvSpPr>
        <p:spPr bwMode="auto">
          <a:xfrm>
            <a:off x="37338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30"/>
          <p:cNvSpPr>
            <a:spLocks noChangeShapeType="1"/>
          </p:cNvSpPr>
          <p:nvPr/>
        </p:nvSpPr>
        <p:spPr bwMode="auto">
          <a:xfrm>
            <a:off x="38862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31"/>
          <p:cNvSpPr>
            <a:spLocks noChangeShapeType="1"/>
          </p:cNvSpPr>
          <p:nvPr/>
        </p:nvSpPr>
        <p:spPr bwMode="auto">
          <a:xfrm>
            <a:off x="40386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Line 32"/>
          <p:cNvSpPr>
            <a:spLocks noChangeShapeType="1"/>
          </p:cNvSpPr>
          <p:nvPr/>
        </p:nvSpPr>
        <p:spPr bwMode="auto">
          <a:xfrm flipV="1">
            <a:off x="4191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Line 33"/>
          <p:cNvSpPr>
            <a:spLocks noChangeShapeType="1"/>
          </p:cNvSpPr>
          <p:nvPr/>
        </p:nvSpPr>
        <p:spPr bwMode="auto">
          <a:xfrm flipV="1">
            <a:off x="43434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Line 34"/>
          <p:cNvSpPr>
            <a:spLocks noChangeShapeType="1"/>
          </p:cNvSpPr>
          <p:nvPr/>
        </p:nvSpPr>
        <p:spPr bwMode="auto">
          <a:xfrm flipV="1">
            <a:off x="44958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35"/>
          <p:cNvSpPr>
            <a:spLocks noChangeShapeType="1"/>
          </p:cNvSpPr>
          <p:nvPr/>
        </p:nvSpPr>
        <p:spPr bwMode="auto">
          <a:xfrm>
            <a:off x="4648200" y="3048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36"/>
          <p:cNvSpPr>
            <a:spLocks noChangeShapeType="1"/>
          </p:cNvSpPr>
          <p:nvPr/>
        </p:nvSpPr>
        <p:spPr bwMode="auto">
          <a:xfrm>
            <a:off x="48006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Line 37"/>
          <p:cNvSpPr>
            <a:spLocks noChangeShapeType="1"/>
          </p:cNvSpPr>
          <p:nvPr/>
        </p:nvSpPr>
        <p:spPr bwMode="auto">
          <a:xfrm>
            <a:off x="49530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Line 38"/>
          <p:cNvSpPr>
            <a:spLocks noChangeShapeType="1"/>
          </p:cNvSpPr>
          <p:nvPr/>
        </p:nvSpPr>
        <p:spPr bwMode="auto">
          <a:xfrm flipV="1">
            <a:off x="51054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Line 39"/>
          <p:cNvSpPr>
            <a:spLocks noChangeShapeType="1"/>
          </p:cNvSpPr>
          <p:nvPr/>
        </p:nvSpPr>
        <p:spPr bwMode="auto">
          <a:xfrm flipV="1">
            <a:off x="52578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Line 69"/>
          <p:cNvSpPr>
            <a:spLocks noChangeShapeType="1"/>
          </p:cNvSpPr>
          <p:nvPr/>
        </p:nvSpPr>
        <p:spPr bwMode="auto">
          <a:xfrm rot="5392573">
            <a:off x="762794" y="5942806"/>
            <a:ext cx="44196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Line 70"/>
          <p:cNvSpPr>
            <a:spLocks noChangeShapeType="1"/>
          </p:cNvSpPr>
          <p:nvPr/>
        </p:nvSpPr>
        <p:spPr bwMode="auto">
          <a:xfrm rot="5380877" flipV="1">
            <a:off x="3542506" y="3163094"/>
            <a:ext cx="1588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Text Box 72"/>
          <p:cNvSpPr txBox="1">
            <a:spLocks noChangeArrowheads="1"/>
          </p:cNvSpPr>
          <p:nvPr/>
        </p:nvSpPr>
        <p:spPr bwMode="auto">
          <a:xfrm rot="5392892">
            <a:off x="2063750" y="4565650"/>
            <a:ext cx="658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6664" name="Line 74"/>
          <p:cNvSpPr>
            <a:spLocks noChangeShapeType="1"/>
          </p:cNvSpPr>
          <p:nvPr/>
        </p:nvSpPr>
        <p:spPr bwMode="auto">
          <a:xfrm>
            <a:off x="29718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5" name="Line 75"/>
          <p:cNvSpPr>
            <a:spLocks noChangeShapeType="1"/>
          </p:cNvSpPr>
          <p:nvPr/>
        </p:nvSpPr>
        <p:spPr bwMode="auto">
          <a:xfrm>
            <a:off x="26670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Line 76"/>
          <p:cNvSpPr>
            <a:spLocks noChangeShapeType="1"/>
          </p:cNvSpPr>
          <p:nvPr/>
        </p:nvSpPr>
        <p:spPr bwMode="auto">
          <a:xfrm>
            <a:off x="29718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Line 77"/>
          <p:cNvSpPr>
            <a:spLocks noChangeShapeType="1"/>
          </p:cNvSpPr>
          <p:nvPr/>
        </p:nvSpPr>
        <p:spPr bwMode="auto">
          <a:xfrm>
            <a:off x="27432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Line 78"/>
          <p:cNvSpPr>
            <a:spLocks noChangeShapeType="1"/>
          </p:cNvSpPr>
          <p:nvPr/>
        </p:nvSpPr>
        <p:spPr bwMode="auto">
          <a:xfrm>
            <a:off x="2971800" y="624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Line 79"/>
          <p:cNvSpPr>
            <a:spLocks noChangeShapeType="1"/>
          </p:cNvSpPr>
          <p:nvPr/>
        </p:nvSpPr>
        <p:spPr bwMode="auto">
          <a:xfrm>
            <a:off x="2971800" y="647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Text Box 80"/>
          <p:cNvSpPr txBox="1">
            <a:spLocks noChangeArrowheads="1"/>
          </p:cNvSpPr>
          <p:nvPr/>
        </p:nvSpPr>
        <p:spPr bwMode="auto">
          <a:xfrm>
            <a:off x="4267200" y="34290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particle velocity</a:t>
            </a:r>
          </a:p>
          <a:p>
            <a:r>
              <a:rPr lang="en-US"/>
              <a:t>V.s/m</a:t>
            </a:r>
          </a:p>
        </p:txBody>
      </p:sp>
      <p:sp>
        <p:nvSpPr>
          <p:cNvPr id="26671" name="Text Box 81"/>
          <p:cNvSpPr txBox="1">
            <a:spLocks noChangeArrowheads="1"/>
          </p:cNvSpPr>
          <p:nvPr/>
        </p:nvSpPr>
        <p:spPr bwMode="auto">
          <a:xfrm>
            <a:off x="3581400" y="1676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Fixed time</a:t>
            </a:r>
          </a:p>
        </p:txBody>
      </p:sp>
      <p:sp>
        <p:nvSpPr>
          <p:cNvPr id="26672" name="Text Box 82"/>
          <p:cNvSpPr txBox="1">
            <a:spLocks noChangeArrowheads="1"/>
          </p:cNvSpPr>
          <p:nvPr/>
        </p:nvSpPr>
        <p:spPr bwMode="auto">
          <a:xfrm>
            <a:off x="5557838" y="247967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distance</a:t>
            </a:r>
          </a:p>
        </p:txBody>
      </p:sp>
      <p:sp>
        <p:nvSpPr>
          <p:cNvPr id="26673" name="Text Box 83"/>
          <p:cNvSpPr txBox="1">
            <a:spLocks noChangeArrowheads="1"/>
          </p:cNvSpPr>
          <p:nvPr/>
        </p:nvSpPr>
        <p:spPr bwMode="auto">
          <a:xfrm>
            <a:off x="2286000" y="2819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*</a:t>
            </a:r>
            <a:endParaRPr lang="en-US" sz="2400"/>
          </a:p>
        </p:txBody>
      </p:sp>
      <p:sp>
        <p:nvSpPr>
          <p:cNvPr id="26674" name="Text Box 84"/>
          <p:cNvSpPr txBox="1">
            <a:spLocks noChangeArrowheads="1"/>
          </p:cNvSpPr>
          <p:nvPr/>
        </p:nvSpPr>
        <p:spPr bwMode="auto">
          <a:xfrm>
            <a:off x="2743200" y="35052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*</a:t>
            </a:r>
            <a:endParaRPr lang="en-US" sz="2400"/>
          </a:p>
        </p:txBody>
      </p:sp>
      <p:sp>
        <p:nvSpPr>
          <p:cNvPr id="26675" name="Text Box 86"/>
          <p:cNvSpPr txBox="1">
            <a:spLocks noChangeArrowheads="1"/>
          </p:cNvSpPr>
          <p:nvPr/>
        </p:nvSpPr>
        <p:spPr bwMode="auto">
          <a:xfrm>
            <a:off x="3886200" y="4648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Fixed position</a:t>
            </a:r>
          </a:p>
        </p:txBody>
      </p:sp>
      <p:pic>
        <p:nvPicPr>
          <p:cNvPr id="26676" name="Picture 87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Mathematical</a:t>
            </a:r>
          </a:p>
        </p:txBody>
      </p:sp>
      <p:sp>
        <p:nvSpPr>
          <p:cNvPr id="27651" name="Text Box 52"/>
          <p:cNvSpPr txBox="1">
            <a:spLocks noChangeArrowheads="1"/>
          </p:cNvSpPr>
          <p:nvPr/>
        </p:nvSpPr>
        <p:spPr bwMode="auto">
          <a:xfrm>
            <a:off x="1447800" y="1752600"/>
            <a:ext cx="50292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 smtClean="0"/>
              <a:t>Temporal (f---Hz)</a:t>
            </a:r>
            <a:endParaRPr lang="en-US" dirty="0"/>
          </a:p>
          <a:p>
            <a:pPr lvl="1" algn="l">
              <a:spcBef>
                <a:spcPct val="50000"/>
              </a:spcBef>
            </a:pPr>
            <a:r>
              <a:rPr lang="en-US" dirty="0"/>
              <a:t>frequency = 1/period; units of (1/s</a:t>
            </a:r>
            <a:r>
              <a:rPr lang="en-US" dirty="0" smtClean="0"/>
              <a:t>)</a:t>
            </a:r>
          </a:p>
          <a:p>
            <a:pPr lvl="1" algn="l">
              <a:spcBef>
                <a:spcPct val="50000"/>
              </a:spcBef>
            </a:pPr>
            <a:r>
              <a:rPr lang="en-US" dirty="0" smtClean="0"/>
              <a:t>Angular frequency = 2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>
                <a:latin typeface="+mn-lt"/>
              </a:rPr>
              <a:t>f</a:t>
            </a:r>
          </a:p>
          <a:p>
            <a:pPr lvl="1" algn="l">
              <a:spcBef>
                <a:spcPct val="50000"/>
              </a:spcBef>
            </a:pPr>
            <a:endParaRPr lang="en-US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/>
              <a:t>Spatial 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---m^-1) </a:t>
            </a:r>
            <a:endParaRPr lang="en-US" dirty="0"/>
          </a:p>
          <a:p>
            <a:pPr lvl="1" algn="l">
              <a:spcBef>
                <a:spcPct val="50000"/>
              </a:spcBef>
            </a:pPr>
            <a:r>
              <a:rPr lang="en-US" dirty="0" err="1" smtClean="0"/>
              <a:t>Wavenumber</a:t>
            </a:r>
            <a:r>
              <a:rPr lang="en-US" dirty="0" smtClean="0"/>
              <a:t>(k) </a:t>
            </a:r>
            <a:r>
              <a:rPr lang="en-US" dirty="0"/>
              <a:t>= 1/wavelength; units of (1/m</a:t>
            </a:r>
            <a:r>
              <a:rPr lang="en-US" dirty="0" smtClean="0"/>
              <a:t>)</a:t>
            </a:r>
          </a:p>
          <a:p>
            <a:pPr lvl="1" algn="l">
              <a:spcBef>
                <a:spcPct val="50000"/>
              </a:spcBef>
            </a:pPr>
            <a:r>
              <a:rPr lang="en-US" dirty="0" smtClean="0"/>
              <a:t>Angular </a:t>
            </a:r>
            <a:r>
              <a:rPr lang="en-US" dirty="0" err="1" smtClean="0"/>
              <a:t>wavenumber</a:t>
            </a:r>
            <a:r>
              <a:rPr lang="en-US" dirty="0" smtClean="0"/>
              <a:t>= 2</a:t>
            </a:r>
            <a:r>
              <a:rPr lang="en-US" dirty="0" smtClean="0">
                <a:latin typeface="Symbol" pitchFamily="18" charset="2"/>
              </a:rPr>
              <a:t>p/l</a:t>
            </a:r>
          </a:p>
          <a:p>
            <a:pPr lvl="1" algn="l">
              <a:spcBef>
                <a:spcPct val="50000"/>
              </a:spcBef>
            </a:pPr>
            <a:endParaRPr lang="en-US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dirty="0"/>
              <a:t>Temporal and Spatial mixed</a:t>
            </a:r>
          </a:p>
          <a:p>
            <a:pPr lvl="1" algn="l">
              <a:spcBef>
                <a:spcPct val="50000"/>
              </a:spcBef>
            </a:pPr>
            <a:r>
              <a:rPr lang="en-US" dirty="0"/>
              <a:t>velocity (m/s) = frequency * wavelength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dirty="0"/>
          </a:p>
        </p:txBody>
      </p:sp>
      <p:pic>
        <p:nvPicPr>
          <p:cNvPr id="27652" name="Picture 53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</a:t>
            </a:r>
          </a:p>
        </p:txBody>
      </p:sp>
      <p:graphicFrame>
        <p:nvGraphicFramePr>
          <p:cNvPr id="1027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1905000" y="2286000"/>
          <a:ext cx="3644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3644640" imgH="863280" progId="Equation.DSMT4">
                  <p:embed/>
                </p:oleObj>
              </mc:Choice>
              <mc:Fallback>
                <p:oleObj name="Equation" r:id="rId3" imgW="3644640" imgH="863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36449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7400" y="4114800"/>
          <a:ext cx="3581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3581280" imgH="863280" progId="Equation.DSMT4">
                  <p:embed/>
                </p:oleObj>
              </mc:Choice>
              <mc:Fallback>
                <p:oleObj name="Equation" r:id="rId5" imgW="3581280" imgH="863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14800"/>
                        <a:ext cx="3581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1981200" y="19050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 domain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2362200" y="3657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Temporal  domain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5486400" y="2209800"/>
            <a:ext cx="3352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Phase angle = distance ahead or behind normalized to circular wavelength</a:t>
            </a:r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5657850" y="4229100"/>
            <a:ext cx="3352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Phase angle = time earlier or later  normalized to circular frequency</a:t>
            </a:r>
          </a:p>
        </p:txBody>
      </p:sp>
      <p:pic>
        <p:nvPicPr>
          <p:cNvPr id="1033" name="Picture 13" descr="inde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</a:t>
            </a:r>
          </a:p>
        </p:txBody>
      </p:sp>
      <p:graphicFrame>
        <p:nvGraphicFramePr>
          <p:cNvPr id="2051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905000" y="2286000"/>
          <a:ext cx="3644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3644640" imgH="863280" progId="Equation.DSMT4">
                  <p:embed/>
                </p:oleObj>
              </mc:Choice>
              <mc:Fallback>
                <p:oleObj name="Equation" r:id="rId3" imgW="3644640" imgH="863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36449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4766316"/>
              </p:ext>
            </p:extLst>
          </p:nvPr>
        </p:nvGraphicFramePr>
        <p:xfrm>
          <a:off x="2201863" y="4149725"/>
          <a:ext cx="32908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3581280" imgH="863280" progId="Equation.DSMT4">
                  <p:embed/>
                </p:oleObj>
              </mc:Choice>
              <mc:Fallback>
                <p:oleObj name="Equation" r:id="rId5" imgW="3581280" imgH="863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4149725"/>
                        <a:ext cx="3290887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81200" y="19050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 domain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362200" y="3657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Temporal  domain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486400" y="2209800"/>
            <a:ext cx="3352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Phase angle = distance ahead or behind normalized to circular wavelength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657850" y="4229100"/>
            <a:ext cx="3352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Phase angle = time earlier or later  normalized to circular frequency</a:t>
            </a:r>
          </a:p>
        </p:txBody>
      </p:sp>
      <p:pic>
        <p:nvPicPr>
          <p:cNvPr id="2057" name="Picture 9" descr="index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Mathematical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50292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/>
              <a:t>Signal power can be measured in a relative scale known as decibels:</a:t>
            </a:r>
          </a:p>
          <a:p>
            <a:pPr algn="l"/>
            <a:r>
              <a:rPr lang="en-US" sz="2400"/>
              <a:t> </a:t>
            </a:r>
            <a:r>
              <a:rPr lang="en-US"/>
              <a:t>Decibels:</a:t>
            </a:r>
          </a:p>
          <a:p>
            <a:pPr algn="l"/>
            <a:r>
              <a:rPr lang="en-US"/>
              <a:t>    db = ratio of powers (energies): 10 log (P1/P2)</a:t>
            </a:r>
          </a:p>
          <a:p>
            <a:pPr algn="l"/>
            <a:endParaRPr lang="en-US"/>
          </a:p>
          <a:p>
            <a:pPr algn="l"/>
            <a:r>
              <a:rPr lang="en-US"/>
              <a:t>    e.g. P1 =100, P2 = 10 then,</a:t>
            </a:r>
          </a:p>
          <a:p>
            <a:pPr algn="l"/>
            <a:r>
              <a:rPr lang="en-US"/>
              <a:t>        P1/P2 = 10</a:t>
            </a:r>
          </a:p>
          <a:p>
            <a:pPr algn="l"/>
            <a:r>
              <a:rPr lang="en-US"/>
              <a:t>        10.log10= 10</a:t>
            </a:r>
          </a:p>
          <a:p>
            <a:pPr algn="l"/>
            <a:r>
              <a:rPr lang="en-US"/>
              <a:t>        dB = 10 </a:t>
            </a:r>
          </a:p>
          <a:p>
            <a:pPr algn="l"/>
            <a:endParaRPr lang="en-US"/>
          </a:p>
          <a:p>
            <a:pPr algn="l"/>
            <a:r>
              <a:rPr lang="en-US"/>
              <a:t>    e.g., P1 = 4, P2 = 1 then,</a:t>
            </a:r>
          </a:p>
          <a:p>
            <a:pPr algn="l"/>
            <a:r>
              <a:rPr lang="en-US"/>
              <a:t>         P1/P2 = 4</a:t>
            </a:r>
          </a:p>
          <a:p>
            <a:pPr algn="l"/>
            <a:r>
              <a:rPr lang="en-US"/>
              <a:t>       ( log4 = 0.6)</a:t>
            </a:r>
          </a:p>
          <a:p>
            <a:pPr algn="l"/>
            <a:r>
              <a:rPr lang="en-US"/>
              <a:t>        dB = 10 log4 = 6</a:t>
            </a:r>
          </a:p>
          <a:p>
            <a:pPr algn="l"/>
            <a:endParaRPr lang="en-US"/>
          </a:p>
          <a:p>
            <a:pPr algn="l"/>
            <a:r>
              <a:rPr lang="en-US"/>
              <a:t>        octave = f, 2f, 4f, 8f</a:t>
            </a:r>
            <a:r>
              <a:rPr lang="en-US" sz="2400"/>
              <a:t> </a:t>
            </a:r>
          </a:p>
          <a:p>
            <a:pPr algn="l"/>
            <a:endParaRPr lang="en-US" sz="2400"/>
          </a:p>
          <a:p>
            <a:pPr algn="l"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pic>
        <p:nvPicPr>
          <p:cNvPr id="28676" name="Picture 5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 humans hear…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48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Octave </a:t>
            </a:r>
            <a:r>
              <a:rPr lang="en-US" sz="2400" smtClean="0"/>
              <a:t>= log base2(20000Hz/20Hz)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= </a:t>
            </a:r>
            <a:r>
              <a:rPr lang="en-US" sz="2400" dirty="0" err="1" smtClean="0"/>
              <a:t>ln</a:t>
            </a:r>
            <a:r>
              <a:rPr lang="en-US" sz="2400" dirty="0" smtClean="0"/>
              <a:t> (20000/20)    / </a:t>
            </a:r>
            <a:r>
              <a:rPr lang="en-US" sz="2400" dirty="0" err="1" smtClean="0"/>
              <a:t>ln</a:t>
            </a:r>
            <a:r>
              <a:rPr lang="en-US" sz="2400" dirty="0" smtClean="0"/>
              <a:t>(2)       = 9.96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E.g., if human  range of hearing were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                       20-80Hz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Range as # octaves =  </a:t>
            </a:r>
            <a:r>
              <a:rPr lang="en-US" sz="2400" dirty="0" err="1" smtClean="0"/>
              <a:t>ln</a:t>
            </a:r>
            <a:r>
              <a:rPr lang="en-US" sz="2400" dirty="0" smtClean="0"/>
              <a:t>(80/20) / </a:t>
            </a:r>
            <a:r>
              <a:rPr lang="en-US" sz="2400" dirty="0" err="1" smtClean="0"/>
              <a:t>ln</a:t>
            </a:r>
            <a:r>
              <a:rPr lang="en-US" sz="2400" dirty="0" smtClean="0"/>
              <a:t>(2)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20 Hz (min)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20 * 2 ^a    = 80 (max)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    a =2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Mathematical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50292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Geometric Spreading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dirty="0"/>
              <a:t>seismic Amplitude </a:t>
            </a:r>
            <a:r>
              <a:rPr lang="en-US" dirty="0" smtClean="0"/>
              <a:t>is proportional to the  </a:t>
            </a:r>
            <a:r>
              <a:rPr lang="en-US" dirty="0"/>
              <a:t>Energy ^ 0.5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dirty="0"/>
              <a:t>energy on a spherically expanding </a:t>
            </a:r>
            <a:r>
              <a:rPr lang="en-US" dirty="0" err="1"/>
              <a:t>wavefront</a:t>
            </a:r>
            <a:r>
              <a:rPr lang="en-US" dirty="0"/>
              <a:t> is proportional to </a:t>
            </a:r>
            <a:r>
              <a:rPr lang="en-US" dirty="0" smtClean="0"/>
              <a:t>1/(4.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.r^2)</a:t>
            </a:r>
            <a:endParaRPr lang="en-US" dirty="0"/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dirty="0"/>
              <a:t>amplitude is proportional to </a:t>
            </a:r>
            <a:r>
              <a:rPr lang="en-US" dirty="0" smtClean="0"/>
              <a:t>1/(2*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^0.5*r) </a:t>
            </a:r>
            <a:r>
              <a:rPr lang="en-US" dirty="0"/>
              <a:t>where r is the distance traveled by a ray along its path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6" descr="inde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Mathematical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Geometrical Spreading e.g., using </a:t>
            </a:r>
            <a:r>
              <a:rPr lang="en-US" sz="2400" u="sng"/>
              <a:t>cubes</a:t>
            </a:r>
            <a:endParaRPr lang="en-US"/>
          </a:p>
        </p:txBody>
      </p:sp>
      <p:sp>
        <p:nvSpPr>
          <p:cNvPr id="30724" name="AutoShape 6"/>
          <p:cNvSpPr>
            <a:spLocks noChangeArrowheads="1"/>
          </p:cNvSpPr>
          <p:nvPr/>
        </p:nvSpPr>
        <p:spPr bwMode="auto">
          <a:xfrm>
            <a:off x="2590800" y="2895600"/>
            <a:ext cx="3352800" cy="2667000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 flipV="1">
            <a:off x="4114800" y="2514600"/>
            <a:ext cx="2362200" cy="1828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4114800" y="4343400"/>
            <a:ext cx="1447800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4114800" y="4343400"/>
            <a:ext cx="23622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10"/>
          <p:cNvSpPr>
            <a:spLocks noChangeShapeType="1"/>
          </p:cNvSpPr>
          <p:nvPr/>
        </p:nvSpPr>
        <p:spPr bwMode="auto">
          <a:xfrm flipH="1">
            <a:off x="4114800" y="3343275"/>
            <a:ext cx="1552575" cy="1000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AutoShape 11"/>
          <p:cNvSpPr>
            <a:spLocks noChangeArrowheads="1"/>
          </p:cNvSpPr>
          <p:nvPr/>
        </p:nvSpPr>
        <p:spPr bwMode="auto">
          <a:xfrm>
            <a:off x="2286000" y="2514600"/>
            <a:ext cx="4191000" cy="327660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Freeform 12"/>
          <p:cNvSpPr>
            <a:spLocks/>
          </p:cNvSpPr>
          <p:nvPr/>
        </p:nvSpPr>
        <p:spPr bwMode="auto">
          <a:xfrm>
            <a:off x="5638800" y="2514600"/>
            <a:ext cx="838200" cy="3276600"/>
          </a:xfrm>
          <a:custGeom>
            <a:avLst/>
            <a:gdLst>
              <a:gd name="T0" fmla="*/ 0 w 528"/>
              <a:gd name="T1" fmla="*/ 528 h 2064"/>
              <a:gd name="T2" fmla="*/ 528 w 528"/>
              <a:gd name="T3" fmla="*/ 0 h 2064"/>
              <a:gd name="T4" fmla="*/ 528 w 528"/>
              <a:gd name="T5" fmla="*/ 1536 h 2064"/>
              <a:gd name="T6" fmla="*/ 0 w 528"/>
              <a:gd name="T7" fmla="*/ 2064 h 2064"/>
              <a:gd name="T8" fmla="*/ 0 w 528"/>
              <a:gd name="T9" fmla="*/ 528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064"/>
              <a:gd name="T17" fmla="*/ 528 w 528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064">
                <a:moveTo>
                  <a:pt x="0" y="528"/>
                </a:moveTo>
                <a:lnTo>
                  <a:pt x="528" y="0"/>
                </a:lnTo>
                <a:lnTo>
                  <a:pt x="528" y="1536"/>
                </a:lnTo>
                <a:lnTo>
                  <a:pt x="0" y="2064"/>
                </a:lnTo>
                <a:lnTo>
                  <a:pt x="0" y="52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5638800" y="4724400"/>
            <a:ext cx="809625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Text Box 19"/>
          <p:cNvSpPr txBox="1">
            <a:spLocks noChangeArrowheads="1"/>
          </p:cNvSpPr>
          <p:nvPr/>
        </p:nvSpPr>
        <p:spPr bwMode="auto">
          <a:xfrm>
            <a:off x="3581400" y="3429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2x</a:t>
            </a:r>
            <a:endParaRPr lang="en-US"/>
          </a:p>
        </p:txBody>
      </p:sp>
      <p:sp>
        <p:nvSpPr>
          <p:cNvPr id="30733" name="Text Box 20"/>
          <p:cNvSpPr txBox="1">
            <a:spLocks noChangeArrowheads="1"/>
          </p:cNvSpPr>
          <p:nvPr/>
        </p:nvSpPr>
        <p:spPr bwMode="auto">
          <a:xfrm>
            <a:off x="2209800" y="4267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2x</a:t>
            </a:r>
            <a:endParaRPr lang="en-US"/>
          </a:p>
        </p:txBody>
      </p:sp>
      <p:sp>
        <p:nvSpPr>
          <p:cNvPr id="30734" name="Text Box 21"/>
          <p:cNvSpPr txBox="1">
            <a:spLocks noChangeArrowheads="1"/>
          </p:cNvSpPr>
          <p:nvPr/>
        </p:nvSpPr>
        <p:spPr bwMode="auto">
          <a:xfrm>
            <a:off x="6858000" y="2819400"/>
            <a:ext cx="17526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Energy density=</a:t>
            </a:r>
          </a:p>
          <a:p>
            <a:pPr>
              <a:spcBef>
                <a:spcPct val="50000"/>
              </a:spcBef>
            </a:pPr>
            <a:r>
              <a:rPr lang="en-US"/>
              <a:t>energy/Area</a:t>
            </a:r>
          </a:p>
        </p:txBody>
      </p:sp>
      <p:sp>
        <p:nvSpPr>
          <p:cNvPr id="30735" name="Text Box 22"/>
          <p:cNvSpPr txBox="1">
            <a:spLocks noChangeArrowheads="1"/>
          </p:cNvSpPr>
          <p:nvPr/>
        </p:nvSpPr>
        <p:spPr bwMode="auto">
          <a:xfrm rot="-33810">
            <a:off x="5791200" y="3429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Area2</a:t>
            </a:r>
          </a:p>
        </p:txBody>
      </p:sp>
      <p:sp>
        <p:nvSpPr>
          <p:cNvPr id="30736" name="Text Box 23"/>
          <p:cNvSpPr txBox="1">
            <a:spLocks noChangeArrowheads="1"/>
          </p:cNvSpPr>
          <p:nvPr/>
        </p:nvSpPr>
        <p:spPr bwMode="auto">
          <a:xfrm>
            <a:off x="4800600" y="4038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Area 1</a:t>
            </a:r>
          </a:p>
        </p:txBody>
      </p:sp>
      <p:sp>
        <p:nvSpPr>
          <p:cNvPr id="30737" name="Text Box 24"/>
          <p:cNvSpPr txBox="1">
            <a:spLocks noChangeArrowheads="1"/>
          </p:cNvSpPr>
          <p:nvPr/>
        </p:nvSpPr>
        <p:spPr bwMode="auto">
          <a:xfrm>
            <a:off x="6400800" y="4267200"/>
            <a:ext cx="27432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Energy density in Area2/Energy density in Area 1</a:t>
            </a:r>
          </a:p>
          <a:p>
            <a:pPr>
              <a:spcBef>
                <a:spcPct val="50000"/>
              </a:spcBef>
            </a:pPr>
            <a:r>
              <a:rPr lang="en-US"/>
              <a:t>=</a:t>
            </a:r>
          </a:p>
          <a:p>
            <a:pPr>
              <a:spcBef>
                <a:spcPct val="50000"/>
              </a:spcBef>
            </a:pPr>
            <a:r>
              <a:rPr lang="en-US"/>
              <a:t>Area1/Area2</a:t>
            </a:r>
          </a:p>
        </p:txBody>
      </p:sp>
      <p:sp>
        <p:nvSpPr>
          <p:cNvPr id="30738" name="AutoShape 25"/>
          <p:cNvSpPr>
            <a:spLocks noChangeArrowheads="1"/>
          </p:cNvSpPr>
          <p:nvPr/>
        </p:nvSpPr>
        <p:spPr bwMode="auto">
          <a:xfrm>
            <a:off x="4038600" y="4267200"/>
            <a:ext cx="152400" cy="1524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Text Box 26"/>
          <p:cNvSpPr txBox="1">
            <a:spLocks noChangeArrowheads="1"/>
          </p:cNvSpPr>
          <p:nvPr/>
        </p:nvSpPr>
        <p:spPr bwMode="auto">
          <a:xfrm>
            <a:off x="2514600" y="3062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2x</a:t>
            </a:r>
            <a:endParaRPr lang="en-US"/>
          </a:p>
        </p:txBody>
      </p:sp>
      <p:pic>
        <p:nvPicPr>
          <p:cNvPr id="30740" name="Picture 27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3"/>
          <p:cNvSpPr txBox="1">
            <a:spLocks noChangeArrowheads="1"/>
          </p:cNvSpPr>
          <p:nvPr/>
        </p:nvSpPr>
        <p:spPr bwMode="auto">
          <a:xfrm>
            <a:off x="990600" y="1447800"/>
            <a:ext cx="51816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General Properties of Waves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Wave descriptions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Graphical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Mathematical</a:t>
            </a:r>
          </a:p>
        </p:txBody>
      </p:sp>
      <p:sp>
        <p:nvSpPr>
          <p:cNvPr id="7171" name="Text Box 15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Outline-II</a:t>
            </a:r>
            <a:endParaRPr lang="en-US" sz="2400" dirty="0">
              <a:solidFill>
                <a:srgbClr val="FFFF00"/>
              </a:solidFill>
              <a:latin typeface="Times New Roman" charset="0"/>
            </a:endParaRPr>
          </a:p>
        </p:txBody>
      </p:sp>
      <p:pic>
        <p:nvPicPr>
          <p:cNvPr id="7172" name="Picture 16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7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Mathematical</a:t>
            </a:r>
          </a:p>
        </p:txBody>
      </p:sp>
      <p:sp>
        <p:nvSpPr>
          <p:cNvPr id="31747" name="Text Box 1028"/>
          <p:cNvSpPr txBox="1">
            <a:spLocks noChangeArrowheads="1"/>
          </p:cNvSpPr>
          <p:nvPr/>
        </p:nvSpPr>
        <p:spPr bwMode="auto">
          <a:xfrm>
            <a:off x="1447800" y="17526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Geometrical Spreading</a:t>
            </a:r>
          </a:p>
        </p:txBody>
      </p:sp>
      <p:sp>
        <p:nvSpPr>
          <p:cNvPr id="31748" name="Rectangle 1039"/>
          <p:cNvSpPr>
            <a:spLocks noChangeArrowheads="1"/>
          </p:cNvSpPr>
          <p:nvPr/>
        </p:nvSpPr>
        <p:spPr bwMode="auto">
          <a:xfrm>
            <a:off x="533400" y="2743200"/>
            <a:ext cx="2741613" cy="2741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1040"/>
          <p:cNvSpPr>
            <a:spLocks noChangeArrowheads="1"/>
          </p:cNvSpPr>
          <p:nvPr/>
        </p:nvSpPr>
        <p:spPr bwMode="auto">
          <a:xfrm>
            <a:off x="990600" y="3200400"/>
            <a:ext cx="1828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1046"/>
          <p:cNvSpPr>
            <a:spLocks noChangeShapeType="1"/>
          </p:cNvSpPr>
          <p:nvPr/>
        </p:nvSpPr>
        <p:spPr bwMode="auto">
          <a:xfrm flipH="1">
            <a:off x="533400" y="27432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1047"/>
          <p:cNvSpPr>
            <a:spLocks noChangeShapeType="1"/>
          </p:cNvSpPr>
          <p:nvPr/>
        </p:nvSpPr>
        <p:spPr bwMode="auto">
          <a:xfrm>
            <a:off x="533400" y="27432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Freeform 1049"/>
          <p:cNvSpPr>
            <a:spLocks/>
          </p:cNvSpPr>
          <p:nvPr/>
        </p:nvSpPr>
        <p:spPr bwMode="auto">
          <a:xfrm>
            <a:off x="1905000" y="3200400"/>
            <a:ext cx="914400" cy="1828800"/>
          </a:xfrm>
          <a:custGeom>
            <a:avLst/>
            <a:gdLst>
              <a:gd name="T0" fmla="*/ 0 w 576"/>
              <a:gd name="T1" fmla="*/ 576 h 1152"/>
              <a:gd name="T2" fmla="*/ 576 w 576"/>
              <a:gd name="T3" fmla="*/ 0 h 1152"/>
              <a:gd name="T4" fmla="*/ 576 w 576"/>
              <a:gd name="T5" fmla="*/ 1152 h 1152"/>
              <a:gd name="T6" fmla="*/ 0 w 576"/>
              <a:gd name="T7" fmla="*/ 576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152"/>
              <a:gd name="T14" fmla="*/ 576 w 576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152">
                <a:moveTo>
                  <a:pt x="0" y="576"/>
                </a:moveTo>
                <a:lnTo>
                  <a:pt x="576" y="0"/>
                </a:lnTo>
                <a:lnTo>
                  <a:pt x="576" y="1152"/>
                </a:lnTo>
                <a:lnTo>
                  <a:pt x="0" y="57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Freeform 1050"/>
          <p:cNvSpPr>
            <a:spLocks/>
          </p:cNvSpPr>
          <p:nvPr/>
        </p:nvSpPr>
        <p:spPr bwMode="auto">
          <a:xfrm>
            <a:off x="1905000" y="2743200"/>
            <a:ext cx="1371600" cy="2743200"/>
          </a:xfrm>
          <a:custGeom>
            <a:avLst/>
            <a:gdLst>
              <a:gd name="T0" fmla="*/ 864 w 864"/>
              <a:gd name="T1" fmla="*/ 0 h 1728"/>
              <a:gd name="T2" fmla="*/ 0 w 864"/>
              <a:gd name="T3" fmla="*/ 864 h 1728"/>
              <a:gd name="T4" fmla="*/ 864 w 864"/>
              <a:gd name="T5" fmla="*/ 1728 h 1728"/>
              <a:gd name="T6" fmla="*/ 0 60000 65536"/>
              <a:gd name="T7" fmla="*/ 0 60000 65536"/>
              <a:gd name="T8" fmla="*/ 0 60000 65536"/>
              <a:gd name="T9" fmla="*/ 0 w 864"/>
              <a:gd name="T10" fmla="*/ 0 h 1728"/>
              <a:gd name="T11" fmla="*/ 864 w 864"/>
              <a:gd name="T12" fmla="*/ 1728 h 1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1728">
                <a:moveTo>
                  <a:pt x="864" y="0"/>
                </a:moveTo>
                <a:lnTo>
                  <a:pt x="0" y="864"/>
                </a:lnTo>
                <a:lnTo>
                  <a:pt x="864" y="172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1051"/>
          <p:cNvSpPr txBox="1">
            <a:spLocks noChangeArrowheads="1"/>
          </p:cNvSpPr>
          <p:nvPr/>
        </p:nvSpPr>
        <p:spPr bwMode="auto">
          <a:xfrm>
            <a:off x="1524000" y="2895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</a:t>
            </a:r>
          </a:p>
        </p:txBody>
      </p:sp>
      <p:sp>
        <p:nvSpPr>
          <p:cNvPr id="31755" name="Text Box 1052"/>
          <p:cNvSpPr txBox="1">
            <a:spLocks noChangeArrowheads="1"/>
          </p:cNvSpPr>
          <p:nvPr/>
        </p:nvSpPr>
        <p:spPr bwMode="auto">
          <a:xfrm>
            <a:off x="685800" y="3962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</a:t>
            </a:r>
          </a:p>
        </p:txBody>
      </p:sp>
      <p:sp>
        <p:nvSpPr>
          <p:cNvPr id="31756" name="Rectangle 1053"/>
          <p:cNvSpPr>
            <a:spLocks noChangeArrowheads="1"/>
          </p:cNvSpPr>
          <p:nvPr/>
        </p:nvSpPr>
        <p:spPr bwMode="auto">
          <a:xfrm rot="-2710792">
            <a:off x="1716088" y="3330575"/>
            <a:ext cx="1049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2^0.5*x</a:t>
            </a:r>
          </a:p>
        </p:txBody>
      </p:sp>
      <p:sp>
        <p:nvSpPr>
          <p:cNvPr id="31757" name="Line 1054"/>
          <p:cNvSpPr>
            <a:spLocks noChangeShapeType="1"/>
          </p:cNvSpPr>
          <p:nvPr/>
        </p:nvSpPr>
        <p:spPr bwMode="auto">
          <a:xfrm>
            <a:off x="1905000" y="4114800"/>
            <a:ext cx="1371600" cy="1371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055"/>
          <p:cNvSpPr txBox="1">
            <a:spLocks noChangeArrowheads="1"/>
          </p:cNvSpPr>
          <p:nvPr/>
        </p:nvSpPr>
        <p:spPr bwMode="auto">
          <a:xfrm>
            <a:off x="2590800" y="5029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31759" name="Line 1056"/>
          <p:cNvSpPr>
            <a:spLocks noChangeShapeType="1"/>
          </p:cNvSpPr>
          <p:nvPr/>
        </p:nvSpPr>
        <p:spPr bwMode="auto">
          <a:xfrm flipV="1">
            <a:off x="2362200" y="3429000"/>
            <a:ext cx="2667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1057"/>
          <p:cNvSpPr txBox="1">
            <a:spLocks noChangeArrowheads="1"/>
          </p:cNvSpPr>
          <p:nvPr/>
        </p:nvSpPr>
        <p:spPr bwMode="auto">
          <a:xfrm>
            <a:off x="4724400" y="30480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r1</a:t>
            </a:r>
            <a:r>
              <a:rPr lang="en-US"/>
              <a:t>=2^0.5*x</a:t>
            </a:r>
          </a:p>
        </p:txBody>
      </p:sp>
      <p:sp>
        <p:nvSpPr>
          <p:cNvPr id="31761" name="AutoShape 1058"/>
          <p:cNvSpPr>
            <a:spLocks noChangeArrowheads="1"/>
          </p:cNvSpPr>
          <p:nvPr/>
        </p:nvSpPr>
        <p:spPr bwMode="auto">
          <a:xfrm>
            <a:off x="1828800" y="4038600"/>
            <a:ext cx="152400" cy="1524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Text Box 1059"/>
          <p:cNvSpPr txBox="1">
            <a:spLocks noChangeArrowheads="1"/>
          </p:cNvSpPr>
          <p:nvPr/>
        </p:nvSpPr>
        <p:spPr bwMode="auto">
          <a:xfrm>
            <a:off x="1295400" y="58674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TOP VIEW=SIDE VIEW</a:t>
            </a:r>
          </a:p>
        </p:txBody>
      </p:sp>
      <p:sp>
        <p:nvSpPr>
          <p:cNvPr id="31763" name="Line 1060"/>
          <p:cNvSpPr>
            <a:spLocks noChangeShapeType="1"/>
          </p:cNvSpPr>
          <p:nvPr/>
        </p:nvSpPr>
        <p:spPr bwMode="auto">
          <a:xfrm flipV="1">
            <a:off x="1905000" y="3200400"/>
            <a:ext cx="914400" cy="914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764" name="Picture 1062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5" name="Text Box 1063"/>
          <p:cNvSpPr txBox="1">
            <a:spLocks noChangeArrowheads="1"/>
          </p:cNvSpPr>
          <p:nvPr/>
        </p:nvSpPr>
        <p:spPr bwMode="auto">
          <a:xfrm>
            <a:off x="4724400" y="4038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“Longer side” = 2x(r2/r1)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Mathematical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Geometrical Spreading</a:t>
            </a:r>
          </a:p>
        </p:txBody>
      </p:sp>
      <p:sp>
        <p:nvSpPr>
          <p:cNvPr id="32772" name="Line 12"/>
          <p:cNvSpPr>
            <a:spLocks noChangeShapeType="1"/>
          </p:cNvSpPr>
          <p:nvPr/>
        </p:nvSpPr>
        <p:spPr bwMode="auto">
          <a:xfrm>
            <a:off x="5638800" y="4724400"/>
            <a:ext cx="809625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Freeform 13"/>
          <p:cNvSpPr>
            <a:spLocks/>
          </p:cNvSpPr>
          <p:nvPr/>
        </p:nvSpPr>
        <p:spPr bwMode="auto">
          <a:xfrm>
            <a:off x="5257800" y="2895600"/>
            <a:ext cx="685800" cy="2667000"/>
          </a:xfrm>
          <a:custGeom>
            <a:avLst/>
            <a:gdLst>
              <a:gd name="T0" fmla="*/ 0 w 432"/>
              <a:gd name="T1" fmla="*/ 432 h 1680"/>
              <a:gd name="T2" fmla="*/ 432 w 432"/>
              <a:gd name="T3" fmla="*/ 0 h 1680"/>
              <a:gd name="T4" fmla="*/ 432 w 432"/>
              <a:gd name="T5" fmla="*/ 1200 h 1680"/>
              <a:gd name="T6" fmla="*/ 0 w 432"/>
              <a:gd name="T7" fmla="*/ 1680 h 1680"/>
              <a:gd name="T8" fmla="*/ 0 w 432"/>
              <a:gd name="T9" fmla="*/ 432 h 1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1680"/>
              <a:gd name="T17" fmla="*/ 432 w 432"/>
              <a:gd name="T18" fmla="*/ 1680 h 1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1680">
                <a:moveTo>
                  <a:pt x="0" y="432"/>
                </a:moveTo>
                <a:lnTo>
                  <a:pt x="432" y="0"/>
                </a:lnTo>
                <a:lnTo>
                  <a:pt x="432" y="1200"/>
                </a:lnTo>
                <a:lnTo>
                  <a:pt x="0" y="1680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Freeform 14"/>
          <p:cNvSpPr>
            <a:spLocks/>
          </p:cNvSpPr>
          <p:nvPr/>
        </p:nvSpPr>
        <p:spPr bwMode="auto">
          <a:xfrm>
            <a:off x="5638800" y="2514600"/>
            <a:ext cx="838200" cy="3276600"/>
          </a:xfrm>
          <a:custGeom>
            <a:avLst/>
            <a:gdLst>
              <a:gd name="T0" fmla="*/ 0 w 528"/>
              <a:gd name="T1" fmla="*/ 528 h 2064"/>
              <a:gd name="T2" fmla="*/ 528 w 528"/>
              <a:gd name="T3" fmla="*/ 0 h 2064"/>
              <a:gd name="T4" fmla="*/ 528 w 528"/>
              <a:gd name="T5" fmla="*/ 1536 h 2064"/>
              <a:gd name="T6" fmla="*/ 0 w 528"/>
              <a:gd name="T7" fmla="*/ 2064 h 2064"/>
              <a:gd name="T8" fmla="*/ 0 w 528"/>
              <a:gd name="T9" fmla="*/ 528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064"/>
              <a:gd name="T17" fmla="*/ 528 w 528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064">
                <a:moveTo>
                  <a:pt x="0" y="528"/>
                </a:moveTo>
                <a:lnTo>
                  <a:pt x="528" y="0"/>
                </a:lnTo>
                <a:lnTo>
                  <a:pt x="528" y="1536"/>
                </a:lnTo>
                <a:lnTo>
                  <a:pt x="0" y="2064"/>
                </a:lnTo>
                <a:lnTo>
                  <a:pt x="0" y="528"/>
                </a:lnTo>
                <a:close/>
              </a:path>
            </a:pathLst>
          </a:custGeom>
          <a:solidFill>
            <a:srgbClr val="99CC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15"/>
          <p:cNvSpPr>
            <a:spLocks noChangeShapeType="1"/>
          </p:cNvSpPr>
          <p:nvPr/>
        </p:nvSpPr>
        <p:spPr bwMode="auto">
          <a:xfrm flipV="1">
            <a:off x="4114800" y="2514600"/>
            <a:ext cx="2362200" cy="1828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17"/>
          <p:cNvSpPr>
            <a:spLocks noChangeShapeType="1"/>
          </p:cNvSpPr>
          <p:nvPr/>
        </p:nvSpPr>
        <p:spPr bwMode="auto">
          <a:xfrm>
            <a:off x="4114800" y="4343400"/>
            <a:ext cx="23622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19"/>
          <p:cNvSpPr txBox="1">
            <a:spLocks noChangeArrowheads="1"/>
          </p:cNvSpPr>
          <p:nvPr/>
        </p:nvSpPr>
        <p:spPr bwMode="auto">
          <a:xfrm>
            <a:off x="1676400" y="37338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Distance r1 = X.2^0.5</a:t>
            </a:r>
          </a:p>
        </p:txBody>
      </p:sp>
      <p:sp>
        <p:nvSpPr>
          <p:cNvPr id="32778" name="Text Box 24"/>
          <p:cNvSpPr txBox="1">
            <a:spLocks noChangeArrowheads="1"/>
          </p:cNvSpPr>
          <p:nvPr/>
        </p:nvSpPr>
        <p:spPr bwMode="auto">
          <a:xfrm>
            <a:off x="4648200" y="4876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r2</a:t>
            </a:r>
          </a:p>
        </p:txBody>
      </p:sp>
      <p:sp>
        <p:nvSpPr>
          <p:cNvPr id="32779" name="Line 25"/>
          <p:cNvSpPr>
            <a:spLocks noChangeShapeType="1"/>
          </p:cNvSpPr>
          <p:nvPr/>
        </p:nvSpPr>
        <p:spPr bwMode="auto">
          <a:xfrm flipV="1">
            <a:off x="4114800" y="3581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26"/>
          <p:cNvSpPr>
            <a:spLocks noChangeShapeType="1"/>
          </p:cNvSpPr>
          <p:nvPr/>
        </p:nvSpPr>
        <p:spPr bwMode="auto">
          <a:xfrm>
            <a:off x="4114800" y="4343400"/>
            <a:ext cx="15240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Text Box 27"/>
          <p:cNvSpPr txBox="1">
            <a:spLocks noChangeArrowheads="1"/>
          </p:cNvSpPr>
          <p:nvPr/>
        </p:nvSpPr>
        <p:spPr bwMode="auto">
          <a:xfrm>
            <a:off x="1828800" y="26670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Area2/Area1 = (r2/r1)^2</a:t>
            </a:r>
          </a:p>
        </p:txBody>
      </p:sp>
      <p:sp>
        <p:nvSpPr>
          <p:cNvPr id="32782" name="Text Box 28"/>
          <p:cNvSpPr txBox="1">
            <a:spLocks noChangeArrowheads="1"/>
          </p:cNvSpPr>
          <p:nvPr/>
        </p:nvSpPr>
        <p:spPr bwMode="auto">
          <a:xfrm rot="-33810">
            <a:off x="5791200" y="3429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Area2</a:t>
            </a:r>
          </a:p>
        </p:txBody>
      </p:sp>
      <p:sp>
        <p:nvSpPr>
          <p:cNvPr id="32783" name="Text Box 29"/>
          <p:cNvSpPr txBox="1">
            <a:spLocks noChangeArrowheads="1"/>
          </p:cNvSpPr>
          <p:nvPr/>
        </p:nvSpPr>
        <p:spPr bwMode="auto">
          <a:xfrm>
            <a:off x="4800600" y="4038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Area 1</a:t>
            </a:r>
          </a:p>
        </p:txBody>
      </p:sp>
      <p:sp>
        <p:nvSpPr>
          <p:cNvPr id="32784" name="Rectangle 30"/>
          <p:cNvSpPr>
            <a:spLocks noChangeArrowheads="1"/>
          </p:cNvSpPr>
          <p:nvPr/>
        </p:nvSpPr>
        <p:spPr bwMode="auto">
          <a:xfrm>
            <a:off x="4648200" y="37338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r1</a:t>
            </a:r>
          </a:p>
        </p:txBody>
      </p:sp>
      <p:pic>
        <p:nvPicPr>
          <p:cNvPr id="32785" name="Picture 33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Mathematical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Geometric Spreading with a </a:t>
            </a:r>
            <a:r>
              <a:rPr lang="en-US" sz="2000"/>
              <a:t>CUBE</a:t>
            </a:r>
            <a:endParaRPr lang="en-US"/>
          </a:p>
        </p:txBody>
      </p:sp>
      <p:sp>
        <p:nvSpPr>
          <p:cNvPr id="33796" name="Text Box 18"/>
          <p:cNvSpPr txBox="1">
            <a:spLocks noChangeArrowheads="1"/>
          </p:cNvSpPr>
          <p:nvPr/>
        </p:nvSpPr>
        <p:spPr bwMode="auto">
          <a:xfrm>
            <a:off x="1447800" y="2667000"/>
            <a:ext cx="49530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By similarity of triangles:</a:t>
            </a:r>
          </a:p>
          <a:p>
            <a:pPr lvl="2" algn="l">
              <a:spcBef>
                <a:spcPct val="50000"/>
              </a:spcBef>
            </a:pPr>
            <a:r>
              <a:rPr lang="en-US"/>
              <a:t>r2/r1 = length of longer side/2x</a:t>
            </a:r>
          </a:p>
          <a:p>
            <a:pPr lvl="2" algn="l">
              <a:spcBef>
                <a:spcPct val="50000"/>
              </a:spcBef>
            </a:pPr>
            <a:r>
              <a:rPr lang="en-US"/>
              <a:t>length of longer side = (r2/r1)*2x</a:t>
            </a:r>
          </a:p>
          <a:p>
            <a:pPr lvl="2" algn="l">
              <a:spcBef>
                <a:spcPct val="50000"/>
              </a:spcBef>
            </a:pPr>
            <a:endParaRPr lang="en-US"/>
          </a:p>
          <a:p>
            <a:pPr lvl="2" algn="l">
              <a:spcBef>
                <a:spcPct val="50000"/>
              </a:spcBef>
            </a:pPr>
            <a:r>
              <a:rPr lang="en-US"/>
              <a:t>short side =2x</a:t>
            </a:r>
          </a:p>
          <a:p>
            <a:pPr lvl="2" algn="l">
              <a:spcBef>
                <a:spcPct val="50000"/>
              </a:spcBef>
            </a:pPr>
            <a:endParaRPr lang="en-US"/>
          </a:p>
          <a:p>
            <a:pPr lvl="2" algn="l">
              <a:spcBef>
                <a:spcPct val="50000"/>
              </a:spcBef>
            </a:pPr>
            <a:r>
              <a:rPr lang="en-US"/>
              <a:t>Area1 = 4 * x^2</a:t>
            </a:r>
          </a:p>
          <a:p>
            <a:pPr lvl="2" algn="l">
              <a:spcBef>
                <a:spcPct val="50000"/>
              </a:spcBef>
            </a:pPr>
            <a:r>
              <a:rPr lang="en-US"/>
              <a:t>Area 2 = (r2/r1)^2 *4*(x^2)</a:t>
            </a:r>
          </a:p>
          <a:p>
            <a:pPr lvl="2" algn="l">
              <a:spcBef>
                <a:spcPct val="50000"/>
              </a:spcBef>
            </a:pPr>
            <a:r>
              <a:rPr lang="en-US" b="1"/>
              <a:t>Area1/Area2 = (r2/r1)^2</a:t>
            </a:r>
          </a:p>
        </p:txBody>
      </p:sp>
      <p:pic>
        <p:nvPicPr>
          <p:cNvPr id="33797" name="Picture 19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Mathematical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Geometrical Spreading</a:t>
            </a:r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5638800" y="4724400"/>
            <a:ext cx="809625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Freeform 6"/>
          <p:cNvSpPr>
            <a:spLocks/>
          </p:cNvSpPr>
          <p:nvPr/>
        </p:nvSpPr>
        <p:spPr bwMode="auto">
          <a:xfrm>
            <a:off x="5257800" y="2895600"/>
            <a:ext cx="685800" cy="2667000"/>
          </a:xfrm>
          <a:custGeom>
            <a:avLst/>
            <a:gdLst>
              <a:gd name="T0" fmla="*/ 0 w 432"/>
              <a:gd name="T1" fmla="*/ 432 h 1680"/>
              <a:gd name="T2" fmla="*/ 432 w 432"/>
              <a:gd name="T3" fmla="*/ 0 h 1680"/>
              <a:gd name="T4" fmla="*/ 432 w 432"/>
              <a:gd name="T5" fmla="*/ 1200 h 1680"/>
              <a:gd name="T6" fmla="*/ 0 w 432"/>
              <a:gd name="T7" fmla="*/ 1680 h 1680"/>
              <a:gd name="T8" fmla="*/ 0 w 432"/>
              <a:gd name="T9" fmla="*/ 432 h 1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1680"/>
              <a:gd name="T17" fmla="*/ 432 w 432"/>
              <a:gd name="T18" fmla="*/ 1680 h 1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1680">
                <a:moveTo>
                  <a:pt x="0" y="432"/>
                </a:moveTo>
                <a:lnTo>
                  <a:pt x="432" y="0"/>
                </a:lnTo>
                <a:lnTo>
                  <a:pt x="432" y="1200"/>
                </a:lnTo>
                <a:lnTo>
                  <a:pt x="0" y="1680"/>
                </a:lnTo>
                <a:lnTo>
                  <a:pt x="0" y="43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Freeform 7"/>
          <p:cNvSpPr>
            <a:spLocks/>
          </p:cNvSpPr>
          <p:nvPr/>
        </p:nvSpPr>
        <p:spPr bwMode="auto">
          <a:xfrm>
            <a:off x="5638800" y="2514600"/>
            <a:ext cx="838200" cy="3276600"/>
          </a:xfrm>
          <a:custGeom>
            <a:avLst/>
            <a:gdLst>
              <a:gd name="T0" fmla="*/ 0 w 528"/>
              <a:gd name="T1" fmla="*/ 528 h 2064"/>
              <a:gd name="T2" fmla="*/ 528 w 528"/>
              <a:gd name="T3" fmla="*/ 0 h 2064"/>
              <a:gd name="T4" fmla="*/ 528 w 528"/>
              <a:gd name="T5" fmla="*/ 1536 h 2064"/>
              <a:gd name="T6" fmla="*/ 0 w 528"/>
              <a:gd name="T7" fmla="*/ 2064 h 2064"/>
              <a:gd name="T8" fmla="*/ 0 w 528"/>
              <a:gd name="T9" fmla="*/ 528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064"/>
              <a:gd name="T17" fmla="*/ 528 w 528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064">
                <a:moveTo>
                  <a:pt x="0" y="528"/>
                </a:moveTo>
                <a:lnTo>
                  <a:pt x="528" y="0"/>
                </a:lnTo>
                <a:lnTo>
                  <a:pt x="528" y="1536"/>
                </a:lnTo>
                <a:lnTo>
                  <a:pt x="0" y="2064"/>
                </a:lnTo>
                <a:lnTo>
                  <a:pt x="0" y="528"/>
                </a:lnTo>
                <a:close/>
              </a:path>
            </a:pathLst>
          </a:custGeom>
          <a:solidFill>
            <a:srgbClr val="99CC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 flipV="1">
            <a:off x="4114800" y="2514600"/>
            <a:ext cx="2362200" cy="1828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>
            <a:off x="4114800" y="4343400"/>
            <a:ext cx="23622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4648200" y="4876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r2</a:t>
            </a:r>
          </a:p>
        </p:txBody>
      </p:sp>
      <p:sp>
        <p:nvSpPr>
          <p:cNvPr id="34826" name="Line 12"/>
          <p:cNvSpPr>
            <a:spLocks noChangeShapeType="1"/>
          </p:cNvSpPr>
          <p:nvPr/>
        </p:nvSpPr>
        <p:spPr bwMode="auto">
          <a:xfrm flipV="1">
            <a:off x="4114800" y="3581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3"/>
          <p:cNvSpPr>
            <a:spLocks noChangeShapeType="1"/>
          </p:cNvSpPr>
          <p:nvPr/>
        </p:nvSpPr>
        <p:spPr bwMode="auto">
          <a:xfrm>
            <a:off x="4114800" y="4343400"/>
            <a:ext cx="15240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Text Box 14"/>
          <p:cNvSpPr txBox="1">
            <a:spLocks noChangeArrowheads="1"/>
          </p:cNvSpPr>
          <p:nvPr/>
        </p:nvSpPr>
        <p:spPr bwMode="auto">
          <a:xfrm>
            <a:off x="762000" y="27432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Energy density ratios = (r1/r2) ^2</a:t>
            </a:r>
          </a:p>
        </p:txBody>
      </p:sp>
      <p:sp>
        <p:nvSpPr>
          <p:cNvPr id="34829" name="Text Box 15"/>
          <p:cNvSpPr txBox="1">
            <a:spLocks noChangeArrowheads="1"/>
          </p:cNvSpPr>
          <p:nvPr/>
        </p:nvSpPr>
        <p:spPr bwMode="auto">
          <a:xfrm rot="-33810">
            <a:off x="5791200" y="3429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Area2</a:t>
            </a:r>
          </a:p>
        </p:txBody>
      </p:sp>
      <p:sp>
        <p:nvSpPr>
          <p:cNvPr id="34830" name="Text Box 16"/>
          <p:cNvSpPr txBox="1">
            <a:spLocks noChangeArrowheads="1"/>
          </p:cNvSpPr>
          <p:nvPr/>
        </p:nvSpPr>
        <p:spPr bwMode="auto">
          <a:xfrm>
            <a:off x="4800600" y="4038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Area 1</a:t>
            </a:r>
          </a:p>
        </p:txBody>
      </p:sp>
      <p:sp>
        <p:nvSpPr>
          <p:cNvPr id="34831" name="Rectangle 17"/>
          <p:cNvSpPr>
            <a:spLocks noChangeArrowheads="1"/>
          </p:cNvSpPr>
          <p:nvPr/>
        </p:nvSpPr>
        <p:spPr bwMode="auto">
          <a:xfrm>
            <a:off x="4648200" y="37338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r1</a:t>
            </a:r>
          </a:p>
        </p:txBody>
      </p:sp>
      <p:sp>
        <p:nvSpPr>
          <p:cNvPr id="34832" name="Text Box 20"/>
          <p:cNvSpPr txBox="1">
            <a:spLocks noChangeArrowheads="1"/>
          </p:cNvSpPr>
          <p:nvPr/>
        </p:nvSpPr>
        <p:spPr bwMode="auto">
          <a:xfrm>
            <a:off x="914400" y="54102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 ratios = r1/r2</a:t>
            </a:r>
          </a:p>
        </p:txBody>
      </p:sp>
      <p:pic>
        <p:nvPicPr>
          <p:cNvPr id="34833" name="Picture 21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990600" y="1447800"/>
            <a:ext cx="51816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General Properties of Waves</a:t>
            </a:r>
            <a:r>
              <a:rPr lang="en-US" sz="2400"/>
              <a:t> 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General theorems and principles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/>
              <a:t>Reciprocity Theorem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Fermat’s Principle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Snell’s Law, Conservation of ray parameter, critical angle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Huygen’s Principle</a:t>
            </a:r>
            <a:endParaRPr lang="en-US" sz="2400"/>
          </a:p>
        </p:txBody>
      </p:sp>
      <p:pic>
        <p:nvPicPr>
          <p:cNvPr id="35843" name="Picture 6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Reciprocity Theorem (e.g.,Aki and Richards, 2002, p. 24)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752600" y="1524000"/>
            <a:ext cx="426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/>
          </a:p>
          <a:p>
            <a:pPr algn="l">
              <a:spcBef>
                <a:spcPct val="50000"/>
              </a:spcBef>
            </a:pPr>
            <a:endParaRPr lang="en-US" sz="2400"/>
          </a:p>
          <a:p>
            <a:pPr algn="l">
              <a:spcBef>
                <a:spcPct val="50000"/>
              </a:spcBef>
            </a:pPr>
            <a:r>
              <a:rPr lang="en-US" sz="2400"/>
              <a:t> 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1676400" y="1676400"/>
            <a:ext cx="403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Corollary: Ground velocities measured by interchanging source and receivers are indistinguishable </a:t>
            </a:r>
          </a:p>
        </p:txBody>
      </p:sp>
      <p:pic>
        <p:nvPicPr>
          <p:cNvPr id="36869" name="Picture 6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027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Reciprocity Theorem</a:t>
            </a:r>
          </a:p>
        </p:txBody>
      </p:sp>
      <p:sp>
        <p:nvSpPr>
          <p:cNvPr id="37891" name="Line 1028"/>
          <p:cNvSpPr>
            <a:spLocks noChangeShapeType="1"/>
          </p:cNvSpPr>
          <p:nvPr/>
        </p:nvSpPr>
        <p:spPr bwMode="auto">
          <a:xfrm>
            <a:off x="1981200" y="3429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1029"/>
          <p:cNvSpPr>
            <a:spLocks noChangeArrowheads="1"/>
          </p:cNvSpPr>
          <p:nvPr/>
        </p:nvSpPr>
        <p:spPr bwMode="auto">
          <a:xfrm>
            <a:off x="2438400" y="28194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1030"/>
          <p:cNvSpPr>
            <a:spLocks noChangeArrowheads="1"/>
          </p:cNvSpPr>
          <p:nvPr/>
        </p:nvSpPr>
        <p:spPr bwMode="auto">
          <a:xfrm>
            <a:off x="2286000" y="2514600"/>
            <a:ext cx="838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Text Box 1031"/>
          <p:cNvSpPr txBox="1">
            <a:spLocks noChangeArrowheads="1"/>
          </p:cNvSpPr>
          <p:nvPr/>
        </p:nvSpPr>
        <p:spPr bwMode="auto">
          <a:xfrm>
            <a:off x="1905000" y="3200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*</a:t>
            </a:r>
            <a:endParaRPr lang="en-US" sz="2400"/>
          </a:p>
        </p:txBody>
      </p:sp>
      <p:sp>
        <p:nvSpPr>
          <p:cNvPr id="37895" name="AutoShape 1032"/>
          <p:cNvSpPr>
            <a:spLocks noChangeArrowheads="1"/>
          </p:cNvSpPr>
          <p:nvPr/>
        </p:nvSpPr>
        <p:spPr bwMode="auto">
          <a:xfrm rot="10784819">
            <a:off x="5029200" y="3200400"/>
            <a:ext cx="225425" cy="227013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Freeform 1033"/>
          <p:cNvSpPr>
            <a:spLocks/>
          </p:cNvSpPr>
          <p:nvPr/>
        </p:nvSpPr>
        <p:spPr bwMode="auto">
          <a:xfrm>
            <a:off x="4819650" y="3429000"/>
            <a:ext cx="857250" cy="3028950"/>
          </a:xfrm>
          <a:custGeom>
            <a:avLst/>
            <a:gdLst>
              <a:gd name="T0" fmla="*/ 228 w 540"/>
              <a:gd name="T1" fmla="*/ 0 h 1908"/>
              <a:gd name="T2" fmla="*/ 216 w 540"/>
              <a:gd name="T3" fmla="*/ 60 h 1908"/>
              <a:gd name="T4" fmla="*/ 192 w 540"/>
              <a:gd name="T5" fmla="*/ 132 h 1908"/>
              <a:gd name="T6" fmla="*/ 444 w 540"/>
              <a:gd name="T7" fmla="*/ 168 h 1908"/>
              <a:gd name="T8" fmla="*/ 420 w 540"/>
              <a:gd name="T9" fmla="*/ 204 h 1908"/>
              <a:gd name="T10" fmla="*/ 348 w 540"/>
              <a:gd name="T11" fmla="*/ 252 h 1908"/>
              <a:gd name="T12" fmla="*/ 84 w 540"/>
              <a:gd name="T13" fmla="*/ 288 h 1908"/>
              <a:gd name="T14" fmla="*/ 96 w 540"/>
              <a:gd name="T15" fmla="*/ 348 h 1908"/>
              <a:gd name="T16" fmla="*/ 132 w 540"/>
              <a:gd name="T17" fmla="*/ 360 h 1908"/>
              <a:gd name="T18" fmla="*/ 276 w 540"/>
              <a:gd name="T19" fmla="*/ 372 h 1908"/>
              <a:gd name="T20" fmla="*/ 324 w 540"/>
              <a:gd name="T21" fmla="*/ 384 h 1908"/>
              <a:gd name="T22" fmla="*/ 324 w 540"/>
              <a:gd name="T23" fmla="*/ 456 h 1908"/>
              <a:gd name="T24" fmla="*/ 216 w 540"/>
              <a:gd name="T25" fmla="*/ 516 h 1908"/>
              <a:gd name="T26" fmla="*/ 204 w 540"/>
              <a:gd name="T27" fmla="*/ 660 h 1908"/>
              <a:gd name="T28" fmla="*/ 324 w 540"/>
              <a:gd name="T29" fmla="*/ 672 h 1908"/>
              <a:gd name="T30" fmla="*/ 288 w 540"/>
              <a:gd name="T31" fmla="*/ 708 h 1908"/>
              <a:gd name="T32" fmla="*/ 216 w 540"/>
              <a:gd name="T33" fmla="*/ 756 h 1908"/>
              <a:gd name="T34" fmla="*/ 108 w 540"/>
              <a:gd name="T35" fmla="*/ 864 h 1908"/>
              <a:gd name="T36" fmla="*/ 72 w 540"/>
              <a:gd name="T37" fmla="*/ 876 h 1908"/>
              <a:gd name="T38" fmla="*/ 36 w 540"/>
              <a:gd name="T39" fmla="*/ 900 h 1908"/>
              <a:gd name="T40" fmla="*/ 84 w 540"/>
              <a:gd name="T41" fmla="*/ 924 h 1908"/>
              <a:gd name="T42" fmla="*/ 432 w 540"/>
              <a:gd name="T43" fmla="*/ 936 h 1908"/>
              <a:gd name="T44" fmla="*/ 420 w 540"/>
              <a:gd name="T45" fmla="*/ 1008 h 1908"/>
              <a:gd name="T46" fmla="*/ 372 w 540"/>
              <a:gd name="T47" fmla="*/ 1020 h 1908"/>
              <a:gd name="T48" fmla="*/ 60 w 540"/>
              <a:gd name="T49" fmla="*/ 1032 h 1908"/>
              <a:gd name="T50" fmla="*/ 180 w 540"/>
              <a:gd name="T51" fmla="*/ 1116 h 1908"/>
              <a:gd name="T52" fmla="*/ 168 w 540"/>
              <a:gd name="T53" fmla="*/ 1152 h 1908"/>
              <a:gd name="T54" fmla="*/ 192 w 540"/>
              <a:gd name="T55" fmla="*/ 1176 h 1908"/>
              <a:gd name="T56" fmla="*/ 240 w 540"/>
              <a:gd name="T57" fmla="*/ 1200 h 1908"/>
              <a:gd name="T58" fmla="*/ 204 w 540"/>
              <a:gd name="T59" fmla="*/ 1272 h 1908"/>
              <a:gd name="T60" fmla="*/ 216 w 540"/>
              <a:gd name="T61" fmla="*/ 1320 h 1908"/>
              <a:gd name="T62" fmla="*/ 204 w 540"/>
              <a:gd name="T63" fmla="*/ 1392 h 1908"/>
              <a:gd name="T64" fmla="*/ 240 w 540"/>
              <a:gd name="T65" fmla="*/ 1404 h 1908"/>
              <a:gd name="T66" fmla="*/ 540 w 540"/>
              <a:gd name="T67" fmla="*/ 1416 h 1908"/>
              <a:gd name="T68" fmla="*/ 468 w 540"/>
              <a:gd name="T69" fmla="*/ 1464 h 1908"/>
              <a:gd name="T70" fmla="*/ 0 w 540"/>
              <a:gd name="T71" fmla="*/ 1476 h 1908"/>
              <a:gd name="T72" fmla="*/ 36 w 540"/>
              <a:gd name="T73" fmla="*/ 1488 h 1908"/>
              <a:gd name="T74" fmla="*/ 72 w 540"/>
              <a:gd name="T75" fmla="*/ 1512 h 1908"/>
              <a:gd name="T76" fmla="*/ 300 w 540"/>
              <a:gd name="T77" fmla="*/ 1548 h 1908"/>
              <a:gd name="T78" fmla="*/ 324 w 540"/>
              <a:gd name="T79" fmla="*/ 1632 h 1908"/>
              <a:gd name="T80" fmla="*/ 312 w 540"/>
              <a:gd name="T81" fmla="*/ 1908 h 190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40"/>
              <a:gd name="T124" fmla="*/ 0 h 1908"/>
              <a:gd name="T125" fmla="*/ 540 w 540"/>
              <a:gd name="T126" fmla="*/ 1908 h 190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40" h="1908">
                <a:moveTo>
                  <a:pt x="228" y="0"/>
                </a:moveTo>
                <a:cubicBezTo>
                  <a:pt x="224" y="20"/>
                  <a:pt x="221" y="40"/>
                  <a:pt x="216" y="60"/>
                </a:cubicBezTo>
                <a:cubicBezTo>
                  <a:pt x="209" y="84"/>
                  <a:pt x="192" y="132"/>
                  <a:pt x="192" y="132"/>
                </a:cubicBezTo>
                <a:cubicBezTo>
                  <a:pt x="310" y="210"/>
                  <a:pt x="106" y="84"/>
                  <a:pt x="444" y="168"/>
                </a:cubicBezTo>
                <a:cubicBezTo>
                  <a:pt x="458" y="171"/>
                  <a:pt x="431" y="195"/>
                  <a:pt x="420" y="204"/>
                </a:cubicBezTo>
                <a:cubicBezTo>
                  <a:pt x="398" y="223"/>
                  <a:pt x="376" y="247"/>
                  <a:pt x="348" y="252"/>
                </a:cubicBezTo>
                <a:cubicBezTo>
                  <a:pt x="251" y="268"/>
                  <a:pt x="191" y="280"/>
                  <a:pt x="84" y="288"/>
                </a:cubicBezTo>
                <a:cubicBezTo>
                  <a:pt x="88" y="308"/>
                  <a:pt x="85" y="331"/>
                  <a:pt x="96" y="348"/>
                </a:cubicBezTo>
                <a:cubicBezTo>
                  <a:pt x="103" y="359"/>
                  <a:pt x="119" y="358"/>
                  <a:pt x="132" y="360"/>
                </a:cubicBezTo>
                <a:cubicBezTo>
                  <a:pt x="180" y="366"/>
                  <a:pt x="228" y="368"/>
                  <a:pt x="276" y="372"/>
                </a:cubicBezTo>
                <a:cubicBezTo>
                  <a:pt x="292" y="376"/>
                  <a:pt x="311" y="374"/>
                  <a:pt x="324" y="384"/>
                </a:cubicBezTo>
                <a:cubicBezTo>
                  <a:pt x="342" y="398"/>
                  <a:pt x="338" y="442"/>
                  <a:pt x="324" y="456"/>
                </a:cubicBezTo>
                <a:cubicBezTo>
                  <a:pt x="283" y="497"/>
                  <a:pt x="261" y="501"/>
                  <a:pt x="216" y="516"/>
                </a:cubicBezTo>
                <a:cubicBezTo>
                  <a:pt x="209" y="537"/>
                  <a:pt x="164" y="635"/>
                  <a:pt x="204" y="660"/>
                </a:cubicBezTo>
                <a:cubicBezTo>
                  <a:pt x="238" y="682"/>
                  <a:pt x="284" y="668"/>
                  <a:pt x="324" y="672"/>
                </a:cubicBezTo>
                <a:cubicBezTo>
                  <a:pt x="312" y="684"/>
                  <a:pt x="304" y="702"/>
                  <a:pt x="288" y="708"/>
                </a:cubicBezTo>
                <a:cubicBezTo>
                  <a:pt x="192" y="743"/>
                  <a:pt x="168" y="684"/>
                  <a:pt x="216" y="756"/>
                </a:cubicBezTo>
                <a:cubicBezTo>
                  <a:pt x="187" y="799"/>
                  <a:pt x="154" y="838"/>
                  <a:pt x="108" y="864"/>
                </a:cubicBezTo>
                <a:cubicBezTo>
                  <a:pt x="97" y="870"/>
                  <a:pt x="83" y="870"/>
                  <a:pt x="72" y="876"/>
                </a:cubicBezTo>
                <a:cubicBezTo>
                  <a:pt x="59" y="882"/>
                  <a:pt x="48" y="892"/>
                  <a:pt x="36" y="900"/>
                </a:cubicBezTo>
                <a:cubicBezTo>
                  <a:pt x="52" y="908"/>
                  <a:pt x="66" y="922"/>
                  <a:pt x="84" y="924"/>
                </a:cubicBezTo>
                <a:cubicBezTo>
                  <a:pt x="200" y="935"/>
                  <a:pt x="319" y="908"/>
                  <a:pt x="432" y="936"/>
                </a:cubicBezTo>
                <a:cubicBezTo>
                  <a:pt x="456" y="942"/>
                  <a:pt x="434" y="988"/>
                  <a:pt x="420" y="1008"/>
                </a:cubicBezTo>
                <a:cubicBezTo>
                  <a:pt x="410" y="1021"/>
                  <a:pt x="388" y="1019"/>
                  <a:pt x="372" y="1020"/>
                </a:cubicBezTo>
                <a:cubicBezTo>
                  <a:pt x="268" y="1027"/>
                  <a:pt x="164" y="1028"/>
                  <a:pt x="60" y="1032"/>
                </a:cubicBezTo>
                <a:cubicBezTo>
                  <a:pt x="26" y="1133"/>
                  <a:pt x="77" y="1106"/>
                  <a:pt x="180" y="1116"/>
                </a:cubicBezTo>
                <a:cubicBezTo>
                  <a:pt x="176" y="1128"/>
                  <a:pt x="178" y="1144"/>
                  <a:pt x="168" y="1152"/>
                </a:cubicBezTo>
                <a:cubicBezTo>
                  <a:pt x="137" y="1177"/>
                  <a:pt x="44" y="1151"/>
                  <a:pt x="192" y="1176"/>
                </a:cubicBezTo>
                <a:cubicBezTo>
                  <a:pt x="208" y="1184"/>
                  <a:pt x="231" y="1185"/>
                  <a:pt x="240" y="1200"/>
                </a:cubicBezTo>
                <a:cubicBezTo>
                  <a:pt x="248" y="1213"/>
                  <a:pt x="207" y="1267"/>
                  <a:pt x="204" y="1272"/>
                </a:cubicBezTo>
                <a:cubicBezTo>
                  <a:pt x="208" y="1288"/>
                  <a:pt x="216" y="1304"/>
                  <a:pt x="216" y="1320"/>
                </a:cubicBezTo>
                <a:cubicBezTo>
                  <a:pt x="216" y="1344"/>
                  <a:pt x="197" y="1369"/>
                  <a:pt x="204" y="1392"/>
                </a:cubicBezTo>
                <a:cubicBezTo>
                  <a:pt x="207" y="1404"/>
                  <a:pt x="227" y="1403"/>
                  <a:pt x="240" y="1404"/>
                </a:cubicBezTo>
                <a:cubicBezTo>
                  <a:pt x="340" y="1411"/>
                  <a:pt x="440" y="1412"/>
                  <a:pt x="540" y="1416"/>
                </a:cubicBezTo>
                <a:cubicBezTo>
                  <a:pt x="524" y="1464"/>
                  <a:pt x="537" y="1461"/>
                  <a:pt x="468" y="1464"/>
                </a:cubicBezTo>
                <a:cubicBezTo>
                  <a:pt x="312" y="1471"/>
                  <a:pt x="156" y="1472"/>
                  <a:pt x="0" y="1476"/>
                </a:cubicBezTo>
                <a:cubicBezTo>
                  <a:pt x="12" y="1480"/>
                  <a:pt x="25" y="1482"/>
                  <a:pt x="36" y="1488"/>
                </a:cubicBezTo>
                <a:cubicBezTo>
                  <a:pt x="49" y="1494"/>
                  <a:pt x="58" y="1507"/>
                  <a:pt x="72" y="1512"/>
                </a:cubicBezTo>
                <a:cubicBezTo>
                  <a:pt x="139" y="1537"/>
                  <a:pt x="233" y="1541"/>
                  <a:pt x="300" y="1548"/>
                </a:cubicBezTo>
                <a:cubicBezTo>
                  <a:pt x="362" y="1569"/>
                  <a:pt x="358" y="1581"/>
                  <a:pt x="324" y="1632"/>
                </a:cubicBezTo>
                <a:cubicBezTo>
                  <a:pt x="320" y="1724"/>
                  <a:pt x="312" y="1908"/>
                  <a:pt x="312" y="19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034"/>
          <p:cNvSpPr>
            <a:spLocks noChangeShapeType="1"/>
          </p:cNvSpPr>
          <p:nvPr/>
        </p:nvSpPr>
        <p:spPr bwMode="auto">
          <a:xfrm>
            <a:off x="5181600" y="3429000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Text Box 1035"/>
          <p:cNvSpPr txBox="1">
            <a:spLocks noChangeArrowheads="1"/>
          </p:cNvSpPr>
          <p:nvPr/>
        </p:nvSpPr>
        <p:spPr bwMode="auto">
          <a:xfrm rot="5400000">
            <a:off x="4502150" y="4260850"/>
            <a:ext cx="658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pic>
        <p:nvPicPr>
          <p:cNvPr id="37899" name="Picture 1036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Reciprocity Theorem</a:t>
            </a:r>
          </a:p>
        </p:txBody>
      </p:sp>
      <p:sp>
        <p:nvSpPr>
          <p:cNvPr id="38915" name="Line 4"/>
          <p:cNvSpPr>
            <a:spLocks noChangeShapeType="1"/>
          </p:cNvSpPr>
          <p:nvPr/>
        </p:nvSpPr>
        <p:spPr bwMode="auto">
          <a:xfrm>
            <a:off x="1981200" y="3429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2438400" y="28194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AutoShape 6"/>
          <p:cNvSpPr>
            <a:spLocks noChangeArrowheads="1"/>
          </p:cNvSpPr>
          <p:nvPr/>
        </p:nvSpPr>
        <p:spPr bwMode="auto">
          <a:xfrm>
            <a:off x="2286000" y="2514600"/>
            <a:ext cx="838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4953000" y="3200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*</a:t>
            </a:r>
            <a:endParaRPr lang="en-US" sz="2400"/>
          </a:p>
        </p:txBody>
      </p:sp>
      <p:sp>
        <p:nvSpPr>
          <p:cNvPr id="38919" name="AutoShape 8"/>
          <p:cNvSpPr>
            <a:spLocks noChangeArrowheads="1"/>
          </p:cNvSpPr>
          <p:nvPr/>
        </p:nvSpPr>
        <p:spPr bwMode="auto">
          <a:xfrm rot="10784819">
            <a:off x="1981200" y="3200400"/>
            <a:ext cx="225425" cy="227013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Freeform 9"/>
          <p:cNvSpPr>
            <a:spLocks/>
          </p:cNvSpPr>
          <p:nvPr/>
        </p:nvSpPr>
        <p:spPr bwMode="auto">
          <a:xfrm>
            <a:off x="4819650" y="3429000"/>
            <a:ext cx="857250" cy="3028950"/>
          </a:xfrm>
          <a:custGeom>
            <a:avLst/>
            <a:gdLst>
              <a:gd name="T0" fmla="*/ 228 w 540"/>
              <a:gd name="T1" fmla="*/ 0 h 1908"/>
              <a:gd name="T2" fmla="*/ 216 w 540"/>
              <a:gd name="T3" fmla="*/ 60 h 1908"/>
              <a:gd name="T4" fmla="*/ 192 w 540"/>
              <a:gd name="T5" fmla="*/ 132 h 1908"/>
              <a:gd name="T6" fmla="*/ 444 w 540"/>
              <a:gd name="T7" fmla="*/ 168 h 1908"/>
              <a:gd name="T8" fmla="*/ 420 w 540"/>
              <a:gd name="T9" fmla="*/ 204 h 1908"/>
              <a:gd name="T10" fmla="*/ 348 w 540"/>
              <a:gd name="T11" fmla="*/ 252 h 1908"/>
              <a:gd name="T12" fmla="*/ 84 w 540"/>
              <a:gd name="T13" fmla="*/ 288 h 1908"/>
              <a:gd name="T14" fmla="*/ 96 w 540"/>
              <a:gd name="T15" fmla="*/ 348 h 1908"/>
              <a:gd name="T16" fmla="*/ 132 w 540"/>
              <a:gd name="T17" fmla="*/ 360 h 1908"/>
              <a:gd name="T18" fmla="*/ 276 w 540"/>
              <a:gd name="T19" fmla="*/ 372 h 1908"/>
              <a:gd name="T20" fmla="*/ 324 w 540"/>
              <a:gd name="T21" fmla="*/ 384 h 1908"/>
              <a:gd name="T22" fmla="*/ 324 w 540"/>
              <a:gd name="T23" fmla="*/ 456 h 1908"/>
              <a:gd name="T24" fmla="*/ 216 w 540"/>
              <a:gd name="T25" fmla="*/ 516 h 1908"/>
              <a:gd name="T26" fmla="*/ 204 w 540"/>
              <a:gd name="T27" fmla="*/ 660 h 1908"/>
              <a:gd name="T28" fmla="*/ 324 w 540"/>
              <a:gd name="T29" fmla="*/ 672 h 1908"/>
              <a:gd name="T30" fmla="*/ 288 w 540"/>
              <a:gd name="T31" fmla="*/ 708 h 1908"/>
              <a:gd name="T32" fmla="*/ 216 w 540"/>
              <a:gd name="T33" fmla="*/ 756 h 1908"/>
              <a:gd name="T34" fmla="*/ 108 w 540"/>
              <a:gd name="T35" fmla="*/ 864 h 1908"/>
              <a:gd name="T36" fmla="*/ 72 w 540"/>
              <a:gd name="T37" fmla="*/ 876 h 1908"/>
              <a:gd name="T38" fmla="*/ 36 w 540"/>
              <a:gd name="T39" fmla="*/ 900 h 1908"/>
              <a:gd name="T40" fmla="*/ 84 w 540"/>
              <a:gd name="T41" fmla="*/ 924 h 1908"/>
              <a:gd name="T42" fmla="*/ 432 w 540"/>
              <a:gd name="T43" fmla="*/ 936 h 1908"/>
              <a:gd name="T44" fmla="*/ 420 w 540"/>
              <a:gd name="T45" fmla="*/ 1008 h 1908"/>
              <a:gd name="T46" fmla="*/ 372 w 540"/>
              <a:gd name="T47" fmla="*/ 1020 h 1908"/>
              <a:gd name="T48" fmla="*/ 60 w 540"/>
              <a:gd name="T49" fmla="*/ 1032 h 1908"/>
              <a:gd name="T50" fmla="*/ 180 w 540"/>
              <a:gd name="T51" fmla="*/ 1116 h 1908"/>
              <a:gd name="T52" fmla="*/ 168 w 540"/>
              <a:gd name="T53" fmla="*/ 1152 h 1908"/>
              <a:gd name="T54" fmla="*/ 192 w 540"/>
              <a:gd name="T55" fmla="*/ 1176 h 1908"/>
              <a:gd name="T56" fmla="*/ 240 w 540"/>
              <a:gd name="T57" fmla="*/ 1200 h 1908"/>
              <a:gd name="T58" fmla="*/ 204 w 540"/>
              <a:gd name="T59" fmla="*/ 1272 h 1908"/>
              <a:gd name="T60" fmla="*/ 216 w 540"/>
              <a:gd name="T61" fmla="*/ 1320 h 1908"/>
              <a:gd name="T62" fmla="*/ 204 w 540"/>
              <a:gd name="T63" fmla="*/ 1392 h 1908"/>
              <a:gd name="T64" fmla="*/ 240 w 540"/>
              <a:gd name="T65" fmla="*/ 1404 h 1908"/>
              <a:gd name="T66" fmla="*/ 540 w 540"/>
              <a:gd name="T67" fmla="*/ 1416 h 1908"/>
              <a:gd name="T68" fmla="*/ 468 w 540"/>
              <a:gd name="T69" fmla="*/ 1464 h 1908"/>
              <a:gd name="T70" fmla="*/ 0 w 540"/>
              <a:gd name="T71" fmla="*/ 1476 h 1908"/>
              <a:gd name="T72" fmla="*/ 36 w 540"/>
              <a:gd name="T73" fmla="*/ 1488 h 1908"/>
              <a:gd name="T74" fmla="*/ 72 w 540"/>
              <a:gd name="T75" fmla="*/ 1512 h 1908"/>
              <a:gd name="T76" fmla="*/ 300 w 540"/>
              <a:gd name="T77" fmla="*/ 1548 h 1908"/>
              <a:gd name="T78" fmla="*/ 324 w 540"/>
              <a:gd name="T79" fmla="*/ 1632 h 1908"/>
              <a:gd name="T80" fmla="*/ 312 w 540"/>
              <a:gd name="T81" fmla="*/ 1908 h 190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40"/>
              <a:gd name="T124" fmla="*/ 0 h 1908"/>
              <a:gd name="T125" fmla="*/ 540 w 540"/>
              <a:gd name="T126" fmla="*/ 1908 h 190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40" h="1908">
                <a:moveTo>
                  <a:pt x="228" y="0"/>
                </a:moveTo>
                <a:cubicBezTo>
                  <a:pt x="224" y="20"/>
                  <a:pt x="221" y="40"/>
                  <a:pt x="216" y="60"/>
                </a:cubicBezTo>
                <a:cubicBezTo>
                  <a:pt x="209" y="84"/>
                  <a:pt x="192" y="132"/>
                  <a:pt x="192" y="132"/>
                </a:cubicBezTo>
                <a:cubicBezTo>
                  <a:pt x="310" y="210"/>
                  <a:pt x="106" y="84"/>
                  <a:pt x="444" y="168"/>
                </a:cubicBezTo>
                <a:cubicBezTo>
                  <a:pt x="458" y="171"/>
                  <a:pt x="431" y="195"/>
                  <a:pt x="420" y="204"/>
                </a:cubicBezTo>
                <a:cubicBezTo>
                  <a:pt x="398" y="223"/>
                  <a:pt x="376" y="247"/>
                  <a:pt x="348" y="252"/>
                </a:cubicBezTo>
                <a:cubicBezTo>
                  <a:pt x="251" y="268"/>
                  <a:pt x="191" y="280"/>
                  <a:pt x="84" y="288"/>
                </a:cubicBezTo>
                <a:cubicBezTo>
                  <a:pt x="88" y="308"/>
                  <a:pt x="85" y="331"/>
                  <a:pt x="96" y="348"/>
                </a:cubicBezTo>
                <a:cubicBezTo>
                  <a:pt x="103" y="359"/>
                  <a:pt x="119" y="358"/>
                  <a:pt x="132" y="360"/>
                </a:cubicBezTo>
                <a:cubicBezTo>
                  <a:pt x="180" y="366"/>
                  <a:pt x="228" y="368"/>
                  <a:pt x="276" y="372"/>
                </a:cubicBezTo>
                <a:cubicBezTo>
                  <a:pt x="292" y="376"/>
                  <a:pt x="311" y="374"/>
                  <a:pt x="324" y="384"/>
                </a:cubicBezTo>
                <a:cubicBezTo>
                  <a:pt x="342" y="398"/>
                  <a:pt x="338" y="442"/>
                  <a:pt x="324" y="456"/>
                </a:cubicBezTo>
                <a:cubicBezTo>
                  <a:pt x="283" y="497"/>
                  <a:pt x="261" y="501"/>
                  <a:pt x="216" y="516"/>
                </a:cubicBezTo>
                <a:cubicBezTo>
                  <a:pt x="209" y="537"/>
                  <a:pt x="164" y="635"/>
                  <a:pt x="204" y="660"/>
                </a:cubicBezTo>
                <a:cubicBezTo>
                  <a:pt x="238" y="682"/>
                  <a:pt x="284" y="668"/>
                  <a:pt x="324" y="672"/>
                </a:cubicBezTo>
                <a:cubicBezTo>
                  <a:pt x="312" y="684"/>
                  <a:pt x="304" y="702"/>
                  <a:pt x="288" y="708"/>
                </a:cubicBezTo>
                <a:cubicBezTo>
                  <a:pt x="192" y="743"/>
                  <a:pt x="168" y="684"/>
                  <a:pt x="216" y="756"/>
                </a:cubicBezTo>
                <a:cubicBezTo>
                  <a:pt x="187" y="799"/>
                  <a:pt x="154" y="838"/>
                  <a:pt x="108" y="864"/>
                </a:cubicBezTo>
                <a:cubicBezTo>
                  <a:pt x="97" y="870"/>
                  <a:pt x="83" y="870"/>
                  <a:pt x="72" y="876"/>
                </a:cubicBezTo>
                <a:cubicBezTo>
                  <a:pt x="59" y="882"/>
                  <a:pt x="48" y="892"/>
                  <a:pt x="36" y="900"/>
                </a:cubicBezTo>
                <a:cubicBezTo>
                  <a:pt x="52" y="908"/>
                  <a:pt x="66" y="922"/>
                  <a:pt x="84" y="924"/>
                </a:cubicBezTo>
                <a:cubicBezTo>
                  <a:pt x="200" y="935"/>
                  <a:pt x="319" y="908"/>
                  <a:pt x="432" y="936"/>
                </a:cubicBezTo>
                <a:cubicBezTo>
                  <a:pt x="456" y="942"/>
                  <a:pt x="434" y="988"/>
                  <a:pt x="420" y="1008"/>
                </a:cubicBezTo>
                <a:cubicBezTo>
                  <a:pt x="410" y="1021"/>
                  <a:pt x="388" y="1019"/>
                  <a:pt x="372" y="1020"/>
                </a:cubicBezTo>
                <a:cubicBezTo>
                  <a:pt x="268" y="1027"/>
                  <a:pt x="164" y="1028"/>
                  <a:pt x="60" y="1032"/>
                </a:cubicBezTo>
                <a:cubicBezTo>
                  <a:pt x="26" y="1133"/>
                  <a:pt x="77" y="1106"/>
                  <a:pt x="180" y="1116"/>
                </a:cubicBezTo>
                <a:cubicBezTo>
                  <a:pt x="176" y="1128"/>
                  <a:pt x="178" y="1144"/>
                  <a:pt x="168" y="1152"/>
                </a:cubicBezTo>
                <a:cubicBezTo>
                  <a:pt x="137" y="1177"/>
                  <a:pt x="44" y="1151"/>
                  <a:pt x="192" y="1176"/>
                </a:cubicBezTo>
                <a:cubicBezTo>
                  <a:pt x="208" y="1184"/>
                  <a:pt x="231" y="1185"/>
                  <a:pt x="240" y="1200"/>
                </a:cubicBezTo>
                <a:cubicBezTo>
                  <a:pt x="248" y="1213"/>
                  <a:pt x="207" y="1267"/>
                  <a:pt x="204" y="1272"/>
                </a:cubicBezTo>
                <a:cubicBezTo>
                  <a:pt x="208" y="1288"/>
                  <a:pt x="216" y="1304"/>
                  <a:pt x="216" y="1320"/>
                </a:cubicBezTo>
                <a:cubicBezTo>
                  <a:pt x="216" y="1344"/>
                  <a:pt x="197" y="1369"/>
                  <a:pt x="204" y="1392"/>
                </a:cubicBezTo>
                <a:cubicBezTo>
                  <a:pt x="207" y="1404"/>
                  <a:pt x="227" y="1403"/>
                  <a:pt x="240" y="1404"/>
                </a:cubicBezTo>
                <a:cubicBezTo>
                  <a:pt x="340" y="1411"/>
                  <a:pt x="440" y="1412"/>
                  <a:pt x="540" y="1416"/>
                </a:cubicBezTo>
                <a:cubicBezTo>
                  <a:pt x="524" y="1464"/>
                  <a:pt x="537" y="1461"/>
                  <a:pt x="468" y="1464"/>
                </a:cubicBezTo>
                <a:cubicBezTo>
                  <a:pt x="312" y="1471"/>
                  <a:pt x="156" y="1472"/>
                  <a:pt x="0" y="1476"/>
                </a:cubicBezTo>
                <a:cubicBezTo>
                  <a:pt x="12" y="1480"/>
                  <a:pt x="25" y="1482"/>
                  <a:pt x="36" y="1488"/>
                </a:cubicBezTo>
                <a:cubicBezTo>
                  <a:pt x="49" y="1494"/>
                  <a:pt x="58" y="1507"/>
                  <a:pt x="72" y="1512"/>
                </a:cubicBezTo>
                <a:cubicBezTo>
                  <a:pt x="139" y="1537"/>
                  <a:pt x="233" y="1541"/>
                  <a:pt x="300" y="1548"/>
                </a:cubicBezTo>
                <a:cubicBezTo>
                  <a:pt x="362" y="1569"/>
                  <a:pt x="358" y="1581"/>
                  <a:pt x="324" y="1632"/>
                </a:cubicBezTo>
                <a:cubicBezTo>
                  <a:pt x="320" y="1724"/>
                  <a:pt x="312" y="1908"/>
                  <a:pt x="312" y="19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3657600" y="42672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/>
              <a:t>=</a:t>
            </a:r>
            <a:endParaRPr lang="en-US" sz="2400"/>
          </a:p>
        </p:txBody>
      </p:sp>
      <p:sp>
        <p:nvSpPr>
          <p:cNvPr id="38922" name="Freeform 11"/>
          <p:cNvSpPr>
            <a:spLocks/>
          </p:cNvSpPr>
          <p:nvPr/>
        </p:nvSpPr>
        <p:spPr bwMode="auto">
          <a:xfrm>
            <a:off x="1752600" y="3429000"/>
            <a:ext cx="857250" cy="3028950"/>
          </a:xfrm>
          <a:custGeom>
            <a:avLst/>
            <a:gdLst>
              <a:gd name="T0" fmla="*/ 228 w 540"/>
              <a:gd name="T1" fmla="*/ 0 h 1908"/>
              <a:gd name="T2" fmla="*/ 216 w 540"/>
              <a:gd name="T3" fmla="*/ 60 h 1908"/>
              <a:gd name="T4" fmla="*/ 192 w 540"/>
              <a:gd name="T5" fmla="*/ 132 h 1908"/>
              <a:gd name="T6" fmla="*/ 444 w 540"/>
              <a:gd name="T7" fmla="*/ 168 h 1908"/>
              <a:gd name="T8" fmla="*/ 420 w 540"/>
              <a:gd name="T9" fmla="*/ 204 h 1908"/>
              <a:gd name="T10" fmla="*/ 348 w 540"/>
              <a:gd name="T11" fmla="*/ 252 h 1908"/>
              <a:gd name="T12" fmla="*/ 84 w 540"/>
              <a:gd name="T13" fmla="*/ 288 h 1908"/>
              <a:gd name="T14" fmla="*/ 96 w 540"/>
              <a:gd name="T15" fmla="*/ 348 h 1908"/>
              <a:gd name="T16" fmla="*/ 132 w 540"/>
              <a:gd name="T17" fmla="*/ 360 h 1908"/>
              <a:gd name="T18" fmla="*/ 276 w 540"/>
              <a:gd name="T19" fmla="*/ 372 h 1908"/>
              <a:gd name="T20" fmla="*/ 324 w 540"/>
              <a:gd name="T21" fmla="*/ 384 h 1908"/>
              <a:gd name="T22" fmla="*/ 324 w 540"/>
              <a:gd name="T23" fmla="*/ 456 h 1908"/>
              <a:gd name="T24" fmla="*/ 216 w 540"/>
              <a:gd name="T25" fmla="*/ 516 h 1908"/>
              <a:gd name="T26" fmla="*/ 204 w 540"/>
              <a:gd name="T27" fmla="*/ 660 h 1908"/>
              <a:gd name="T28" fmla="*/ 324 w 540"/>
              <a:gd name="T29" fmla="*/ 672 h 1908"/>
              <a:gd name="T30" fmla="*/ 288 w 540"/>
              <a:gd name="T31" fmla="*/ 708 h 1908"/>
              <a:gd name="T32" fmla="*/ 216 w 540"/>
              <a:gd name="T33" fmla="*/ 756 h 1908"/>
              <a:gd name="T34" fmla="*/ 108 w 540"/>
              <a:gd name="T35" fmla="*/ 864 h 1908"/>
              <a:gd name="T36" fmla="*/ 72 w 540"/>
              <a:gd name="T37" fmla="*/ 876 h 1908"/>
              <a:gd name="T38" fmla="*/ 36 w 540"/>
              <a:gd name="T39" fmla="*/ 900 h 1908"/>
              <a:gd name="T40" fmla="*/ 84 w 540"/>
              <a:gd name="T41" fmla="*/ 924 h 1908"/>
              <a:gd name="T42" fmla="*/ 432 w 540"/>
              <a:gd name="T43" fmla="*/ 936 h 1908"/>
              <a:gd name="T44" fmla="*/ 420 w 540"/>
              <a:gd name="T45" fmla="*/ 1008 h 1908"/>
              <a:gd name="T46" fmla="*/ 372 w 540"/>
              <a:gd name="T47" fmla="*/ 1020 h 1908"/>
              <a:gd name="T48" fmla="*/ 60 w 540"/>
              <a:gd name="T49" fmla="*/ 1032 h 1908"/>
              <a:gd name="T50" fmla="*/ 180 w 540"/>
              <a:gd name="T51" fmla="*/ 1116 h 1908"/>
              <a:gd name="T52" fmla="*/ 168 w 540"/>
              <a:gd name="T53" fmla="*/ 1152 h 1908"/>
              <a:gd name="T54" fmla="*/ 192 w 540"/>
              <a:gd name="T55" fmla="*/ 1176 h 1908"/>
              <a:gd name="T56" fmla="*/ 240 w 540"/>
              <a:gd name="T57" fmla="*/ 1200 h 1908"/>
              <a:gd name="T58" fmla="*/ 204 w 540"/>
              <a:gd name="T59" fmla="*/ 1272 h 1908"/>
              <a:gd name="T60" fmla="*/ 216 w 540"/>
              <a:gd name="T61" fmla="*/ 1320 h 1908"/>
              <a:gd name="T62" fmla="*/ 204 w 540"/>
              <a:gd name="T63" fmla="*/ 1392 h 1908"/>
              <a:gd name="T64" fmla="*/ 240 w 540"/>
              <a:gd name="T65" fmla="*/ 1404 h 1908"/>
              <a:gd name="T66" fmla="*/ 540 w 540"/>
              <a:gd name="T67" fmla="*/ 1416 h 1908"/>
              <a:gd name="T68" fmla="*/ 468 w 540"/>
              <a:gd name="T69" fmla="*/ 1464 h 1908"/>
              <a:gd name="T70" fmla="*/ 0 w 540"/>
              <a:gd name="T71" fmla="*/ 1476 h 1908"/>
              <a:gd name="T72" fmla="*/ 36 w 540"/>
              <a:gd name="T73" fmla="*/ 1488 h 1908"/>
              <a:gd name="T74" fmla="*/ 72 w 540"/>
              <a:gd name="T75" fmla="*/ 1512 h 1908"/>
              <a:gd name="T76" fmla="*/ 300 w 540"/>
              <a:gd name="T77" fmla="*/ 1548 h 1908"/>
              <a:gd name="T78" fmla="*/ 324 w 540"/>
              <a:gd name="T79" fmla="*/ 1632 h 1908"/>
              <a:gd name="T80" fmla="*/ 312 w 540"/>
              <a:gd name="T81" fmla="*/ 1908 h 190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40"/>
              <a:gd name="T124" fmla="*/ 0 h 1908"/>
              <a:gd name="T125" fmla="*/ 540 w 540"/>
              <a:gd name="T126" fmla="*/ 1908 h 190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40" h="1908">
                <a:moveTo>
                  <a:pt x="228" y="0"/>
                </a:moveTo>
                <a:cubicBezTo>
                  <a:pt x="224" y="20"/>
                  <a:pt x="221" y="40"/>
                  <a:pt x="216" y="60"/>
                </a:cubicBezTo>
                <a:cubicBezTo>
                  <a:pt x="209" y="84"/>
                  <a:pt x="192" y="132"/>
                  <a:pt x="192" y="132"/>
                </a:cubicBezTo>
                <a:cubicBezTo>
                  <a:pt x="310" y="210"/>
                  <a:pt x="106" y="84"/>
                  <a:pt x="444" y="168"/>
                </a:cubicBezTo>
                <a:cubicBezTo>
                  <a:pt x="458" y="171"/>
                  <a:pt x="431" y="195"/>
                  <a:pt x="420" y="204"/>
                </a:cubicBezTo>
                <a:cubicBezTo>
                  <a:pt x="398" y="223"/>
                  <a:pt x="376" y="247"/>
                  <a:pt x="348" y="252"/>
                </a:cubicBezTo>
                <a:cubicBezTo>
                  <a:pt x="251" y="268"/>
                  <a:pt x="191" y="280"/>
                  <a:pt x="84" y="288"/>
                </a:cubicBezTo>
                <a:cubicBezTo>
                  <a:pt x="88" y="308"/>
                  <a:pt x="85" y="331"/>
                  <a:pt x="96" y="348"/>
                </a:cubicBezTo>
                <a:cubicBezTo>
                  <a:pt x="103" y="359"/>
                  <a:pt x="119" y="358"/>
                  <a:pt x="132" y="360"/>
                </a:cubicBezTo>
                <a:cubicBezTo>
                  <a:pt x="180" y="366"/>
                  <a:pt x="228" y="368"/>
                  <a:pt x="276" y="372"/>
                </a:cubicBezTo>
                <a:cubicBezTo>
                  <a:pt x="292" y="376"/>
                  <a:pt x="311" y="374"/>
                  <a:pt x="324" y="384"/>
                </a:cubicBezTo>
                <a:cubicBezTo>
                  <a:pt x="342" y="398"/>
                  <a:pt x="338" y="442"/>
                  <a:pt x="324" y="456"/>
                </a:cubicBezTo>
                <a:cubicBezTo>
                  <a:pt x="283" y="497"/>
                  <a:pt x="261" y="501"/>
                  <a:pt x="216" y="516"/>
                </a:cubicBezTo>
                <a:cubicBezTo>
                  <a:pt x="209" y="537"/>
                  <a:pt x="164" y="635"/>
                  <a:pt x="204" y="660"/>
                </a:cubicBezTo>
                <a:cubicBezTo>
                  <a:pt x="238" y="682"/>
                  <a:pt x="284" y="668"/>
                  <a:pt x="324" y="672"/>
                </a:cubicBezTo>
                <a:cubicBezTo>
                  <a:pt x="312" y="684"/>
                  <a:pt x="304" y="702"/>
                  <a:pt x="288" y="708"/>
                </a:cubicBezTo>
                <a:cubicBezTo>
                  <a:pt x="192" y="743"/>
                  <a:pt x="168" y="684"/>
                  <a:pt x="216" y="756"/>
                </a:cubicBezTo>
                <a:cubicBezTo>
                  <a:pt x="187" y="799"/>
                  <a:pt x="154" y="838"/>
                  <a:pt x="108" y="864"/>
                </a:cubicBezTo>
                <a:cubicBezTo>
                  <a:pt x="97" y="870"/>
                  <a:pt x="83" y="870"/>
                  <a:pt x="72" y="876"/>
                </a:cubicBezTo>
                <a:cubicBezTo>
                  <a:pt x="59" y="882"/>
                  <a:pt x="48" y="892"/>
                  <a:pt x="36" y="900"/>
                </a:cubicBezTo>
                <a:cubicBezTo>
                  <a:pt x="52" y="908"/>
                  <a:pt x="66" y="922"/>
                  <a:pt x="84" y="924"/>
                </a:cubicBezTo>
                <a:cubicBezTo>
                  <a:pt x="200" y="935"/>
                  <a:pt x="319" y="908"/>
                  <a:pt x="432" y="936"/>
                </a:cubicBezTo>
                <a:cubicBezTo>
                  <a:pt x="456" y="942"/>
                  <a:pt x="434" y="988"/>
                  <a:pt x="420" y="1008"/>
                </a:cubicBezTo>
                <a:cubicBezTo>
                  <a:pt x="410" y="1021"/>
                  <a:pt x="388" y="1019"/>
                  <a:pt x="372" y="1020"/>
                </a:cubicBezTo>
                <a:cubicBezTo>
                  <a:pt x="268" y="1027"/>
                  <a:pt x="164" y="1028"/>
                  <a:pt x="60" y="1032"/>
                </a:cubicBezTo>
                <a:cubicBezTo>
                  <a:pt x="26" y="1133"/>
                  <a:pt x="77" y="1106"/>
                  <a:pt x="180" y="1116"/>
                </a:cubicBezTo>
                <a:cubicBezTo>
                  <a:pt x="176" y="1128"/>
                  <a:pt x="178" y="1144"/>
                  <a:pt x="168" y="1152"/>
                </a:cubicBezTo>
                <a:cubicBezTo>
                  <a:pt x="137" y="1177"/>
                  <a:pt x="44" y="1151"/>
                  <a:pt x="192" y="1176"/>
                </a:cubicBezTo>
                <a:cubicBezTo>
                  <a:pt x="208" y="1184"/>
                  <a:pt x="231" y="1185"/>
                  <a:pt x="240" y="1200"/>
                </a:cubicBezTo>
                <a:cubicBezTo>
                  <a:pt x="248" y="1213"/>
                  <a:pt x="207" y="1267"/>
                  <a:pt x="204" y="1272"/>
                </a:cubicBezTo>
                <a:cubicBezTo>
                  <a:pt x="208" y="1288"/>
                  <a:pt x="216" y="1304"/>
                  <a:pt x="216" y="1320"/>
                </a:cubicBezTo>
                <a:cubicBezTo>
                  <a:pt x="216" y="1344"/>
                  <a:pt x="197" y="1369"/>
                  <a:pt x="204" y="1392"/>
                </a:cubicBezTo>
                <a:cubicBezTo>
                  <a:pt x="207" y="1404"/>
                  <a:pt x="227" y="1403"/>
                  <a:pt x="240" y="1404"/>
                </a:cubicBezTo>
                <a:cubicBezTo>
                  <a:pt x="340" y="1411"/>
                  <a:pt x="440" y="1412"/>
                  <a:pt x="540" y="1416"/>
                </a:cubicBezTo>
                <a:cubicBezTo>
                  <a:pt x="524" y="1464"/>
                  <a:pt x="537" y="1461"/>
                  <a:pt x="468" y="1464"/>
                </a:cubicBezTo>
                <a:cubicBezTo>
                  <a:pt x="312" y="1471"/>
                  <a:pt x="156" y="1472"/>
                  <a:pt x="0" y="1476"/>
                </a:cubicBezTo>
                <a:cubicBezTo>
                  <a:pt x="12" y="1480"/>
                  <a:pt x="25" y="1482"/>
                  <a:pt x="36" y="1488"/>
                </a:cubicBezTo>
                <a:cubicBezTo>
                  <a:pt x="49" y="1494"/>
                  <a:pt x="58" y="1507"/>
                  <a:pt x="72" y="1512"/>
                </a:cubicBezTo>
                <a:cubicBezTo>
                  <a:pt x="139" y="1537"/>
                  <a:pt x="233" y="1541"/>
                  <a:pt x="300" y="1548"/>
                </a:cubicBezTo>
                <a:cubicBezTo>
                  <a:pt x="362" y="1569"/>
                  <a:pt x="358" y="1581"/>
                  <a:pt x="324" y="1632"/>
                </a:cubicBezTo>
                <a:cubicBezTo>
                  <a:pt x="320" y="1724"/>
                  <a:pt x="312" y="1908"/>
                  <a:pt x="312" y="19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auto">
          <a:xfrm>
            <a:off x="5181600" y="3429000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 rot="5400000">
            <a:off x="4502150" y="4260850"/>
            <a:ext cx="658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>
            <a:off x="2095500" y="3438525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Text Box 15"/>
          <p:cNvSpPr txBox="1">
            <a:spLocks noChangeArrowheads="1"/>
          </p:cNvSpPr>
          <p:nvPr/>
        </p:nvSpPr>
        <p:spPr bwMode="auto">
          <a:xfrm rot="5400000">
            <a:off x="1416050" y="4270375"/>
            <a:ext cx="658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pic>
        <p:nvPicPr>
          <p:cNvPr id="38927" name="Picture 16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Reciprocity Theorem: Assumption of isotropy</a:t>
            </a: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1981200" y="3429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2438400" y="28194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6"/>
          <p:cNvSpPr>
            <a:spLocks noChangeArrowheads="1"/>
          </p:cNvSpPr>
          <p:nvPr/>
        </p:nvSpPr>
        <p:spPr bwMode="auto">
          <a:xfrm>
            <a:off x="2286000" y="2514600"/>
            <a:ext cx="838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4953000" y="3200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*</a:t>
            </a:r>
            <a:endParaRPr lang="en-US" sz="2400"/>
          </a:p>
        </p:txBody>
      </p:sp>
      <p:sp>
        <p:nvSpPr>
          <p:cNvPr id="39943" name="AutoShape 8"/>
          <p:cNvSpPr>
            <a:spLocks noChangeArrowheads="1"/>
          </p:cNvSpPr>
          <p:nvPr/>
        </p:nvSpPr>
        <p:spPr bwMode="auto">
          <a:xfrm rot="10784819">
            <a:off x="1981200" y="3200400"/>
            <a:ext cx="225425" cy="227013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Freeform 12"/>
          <p:cNvSpPr>
            <a:spLocks/>
          </p:cNvSpPr>
          <p:nvPr/>
        </p:nvSpPr>
        <p:spPr bwMode="auto">
          <a:xfrm>
            <a:off x="2133600" y="3429000"/>
            <a:ext cx="3048000" cy="1498600"/>
          </a:xfrm>
          <a:custGeom>
            <a:avLst/>
            <a:gdLst>
              <a:gd name="T0" fmla="*/ 0 w 1920"/>
              <a:gd name="T1" fmla="*/ 48 h 944"/>
              <a:gd name="T2" fmla="*/ 384 w 1920"/>
              <a:gd name="T3" fmla="*/ 336 h 944"/>
              <a:gd name="T4" fmla="*/ 624 w 1920"/>
              <a:gd name="T5" fmla="*/ 720 h 944"/>
              <a:gd name="T6" fmla="*/ 816 w 1920"/>
              <a:gd name="T7" fmla="*/ 912 h 944"/>
              <a:gd name="T8" fmla="*/ 1104 w 1920"/>
              <a:gd name="T9" fmla="*/ 912 h 944"/>
              <a:gd name="T10" fmla="*/ 1296 w 1920"/>
              <a:gd name="T11" fmla="*/ 720 h 944"/>
              <a:gd name="T12" fmla="*/ 1584 w 1920"/>
              <a:gd name="T13" fmla="*/ 624 h 944"/>
              <a:gd name="T14" fmla="*/ 1728 w 1920"/>
              <a:gd name="T15" fmla="*/ 480 h 944"/>
              <a:gd name="T16" fmla="*/ 1728 w 1920"/>
              <a:gd name="T17" fmla="*/ 240 h 944"/>
              <a:gd name="T18" fmla="*/ 1920 w 1920"/>
              <a:gd name="T19" fmla="*/ 0 h 9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0"/>
              <a:gd name="T31" fmla="*/ 0 h 944"/>
              <a:gd name="T32" fmla="*/ 1920 w 1920"/>
              <a:gd name="T33" fmla="*/ 944 h 9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0" h="944">
                <a:moveTo>
                  <a:pt x="0" y="48"/>
                </a:moveTo>
                <a:cubicBezTo>
                  <a:pt x="140" y="136"/>
                  <a:pt x="280" y="224"/>
                  <a:pt x="384" y="336"/>
                </a:cubicBezTo>
                <a:cubicBezTo>
                  <a:pt x="488" y="448"/>
                  <a:pt x="552" y="624"/>
                  <a:pt x="624" y="720"/>
                </a:cubicBezTo>
                <a:cubicBezTo>
                  <a:pt x="696" y="816"/>
                  <a:pt x="736" y="880"/>
                  <a:pt x="816" y="912"/>
                </a:cubicBezTo>
                <a:cubicBezTo>
                  <a:pt x="896" y="944"/>
                  <a:pt x="1024" y="944"/>
                  <a:pt x="1104" y="912"/>
                </a:cubicBezTo>
                <a:cubicBezTo>
                  <a:pt x="1184" y="880"/>
                  <a:pt x="1216" y="768"/>
                  <a:pt x="1296" y="720"/>
                </a:cubicBezTo>
                <a:cubicBezTo>
                  <a:pt x="1376" y="672"/>
                  <a:pt x="1512" y="664"/>
                  <a:pt x="1584" y="624"/>
                </a:cubicBezTo>
                <a:cubicBezTo>
                  <a:pt x="1656" y="584"/>
                  <a:pt x="1704" y="544"/>
                  <a:pt x="1728" y="480"/>
                </a:cubicBezTo>
                <a:cubicBezTo>
                  <a:pt x="1752" y="416"/>
                  <a:pt x="1696" y="320"/>
                  <a:pt x="1728" y="240"/>
                </a:cubicBezTo>
                <a:cubicBezTo>
                  <a:pt x="1760" y="160"/>
                  <a:pt x="1840" y="80"/>
                  <a:pt x="192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14"/>
          <p:cNvSpPr>
            <a:spLocks noChangeShapeType="1"/>
          </p:cNvSpPr>
          <p:nvPr/>
        </p:nvSpPr>
        <p:spPr bwMode="auto">
          <a:xfrm flipV="1">
            <a:off x="4114800" y="4724400"/>
            <a:ext cx="533400" cy="3810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5"/>
          <p:cNvSpPr>
            <a:spLocks noChangeShapeType="1"/>
          </p:cNvSpPr>
          <p:nvPr/>
        </p:nvSpPr>
        <p:spPr bwMode="auto">
          <a:xfrm flipH="1" flipV="1">
            <a:off x="2438400" y="4343400"/>
            <a:ext cx="381000" cy="4572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9947" name="Picture 16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51816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General Properties of Waves</a:t>
            </a:r>
            <a:r>
              <a:rPr lang="en-US" sz="2400"/>
              <a:t> 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General theorems and principles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Reciprocity Theorem</a:t>
            </a:r>
            <a:endParaRPr lang="en-US" sz="2400"/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/>
              <a:t>Fermat’s Principle</a:t>
            </a:r>
            <a:endParaRPr lang="en-US" sz="2400">
              <a:solidFill>
                <a:schemeClr val="folHlink"/>
              </a:solidFill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Snell’s Law, Conservation of ray parameter, critical angle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Huygen’s Principle</a:t>
            </a:r>
            <a:endParaRPr lang="en-US" sz="2400"/>
          </a:p>
        </p:txBody>
      </p:sp>
      <p:pic>
        <p:nvPicPr>
          <p:cNvPr id="40963" name="Picture 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51816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General Properties of Waves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General theorems and principles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Reciprocity Theorem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Fermat’s Principle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Snell’s Law, Conservation of ray parameter, critical angle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 err="1">
                <a:solidFill>
                  <a:srgbClr val="FFFF00"/>
                </a:solidFill>
              </a:rPr>
              <a:t>Huygen’s</a:t>
            </a:r>
            <a:r>
              <a:rPr lang="en-US" sz="2400" dirty="0">
                <a:solidFill>
                  <a:srgbClr val="FFFF00"/>
                </a:solidFill>
              </a:rPr>
              <a:t> Principle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Outline-III</a:t>
            </a:r>
            <a:endParaRPr lang="en-US" sz="2400" dirty="0">
              <a:solidFill>
                <a:srgbClr val="FFFF00"/>
              </a:solidFill>
              <a:latin typeface="Times New Roman" charset="0"/>
            </a:endParaRPr>
          </a:p>
        </p:txBody>
      </p:sp>
      <p:pic>
        <p:nvPicPr>
          <p:cNvPr id="8196" name="Picture 6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Fermat’s Principle</a:t>
            </a:r>
          </a:p>
        </p:txBody>
      </p:sp>
      <p:sp>
        <p:nvSpPr>
          <p:cNvPr id="41987" name="Text Box 11"/>
          <p:cNvSpPr txBox="1">
            <a:spLocks noChangeArrowheads="1"/>
          </p:cNvSpPr>
          <p:nvPr/>
        </p:nvSpPr>
        <p:spPr bwMode="auto">
          <a:xfrm>
            <a:off x="1676400" y="1981200"/>
            <a:ext cx="403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The path a wave travels will always be that which takes the least amount of time to go from the source to a particular receiver </a:t>
            </a:r>
          </a:p>
        </p:txBody>
      </p:sp>
      <p:pic>
        <p:nvPicPr>
          <p:cNvPr id="41988" name="Picture 12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51816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General Properties of Waves</a:t>
            </a:r>
            <a:r>
              <a:rPr lang="en-US" sz="2400"/>
              <a:t> 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General theorems and principles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Reciprocity Theorem</a:t>
            </a:r>
            <a:endParaRPr lang="en-US" sz="2400"/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Fermat’s Principle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/>
              <a:t>Snell’s Law, Conservation of ray parameter, critical angle</a:t>
            </a:r>
            <a:endParaRPr lang="en-US" sz="2400">
              <a:solidFill>
                <a:schemeClr val="folHlink"/>
              </a:solidFill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Huygen’s Principle</a:t>
            </a:r>
            <a:endParaRPr lang="en-US" sz="2400"/>
          </a:p>
        </p:txBody>
      </p:sp>
      <p:pic>
        <p:nvPicPr>
          <p:cNvPr id="43011" name="Picture 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8"/>
          <p:cNvSpPr txBox="1">
            <a:spLocks noChangeArrowheads="1"/>
          </p:cNvSpPr>
          <p:nvPr/>
        </p:nvSpPr>
        <p:spPr bwMode="auto">
          <a:xfrm>
            <a:off x="1752600" y="685800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Law: Consequence of Fermat’s Principle</a:t>
            </a:r>
          </a:p>
        </p:txBody>
      </p:sp>
      <p:sp>
        <p:nvSpPr>
          <p:cNvPr id="44035" name="Text Box 19"/>
          <p:cNvSpPr txBox="1">
            <a:spLocks noChangeArrowheads="1"/>
          </p:cNvSpPr>
          <p:nvPr/>
        </p:nvSpPr>
        <p:spPr bwMode="auto">
          <a:xfrm>
            <a:off x="1752600" y="1524000"/>
            <a:ext cx="426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/>
          </a:p>
          <a:p>
            <a:pPr algn="l">
              <a:spcBef>
                <a:spcPct val="50000"/>
              </a:spcBef>
            </a:pPr>
            <a:endParaRPr lang="en-US" sz="2400"/>
          </a:p>
          <a:p>
            <a:pPr algn="l">
              <a:spcBef>
                <a:spcPct val="50000"/>
              </a:spcBef>
            </a:pPr>
            <a:r>
              <a:rPr lang="en-US" sz="2400"/>
              <a:t> </a:t>
            </a:r>
          </a:p>
        </p:txBody>
      </p:sp>
      <p:sp>
        <p:nvSpPr>
          <p:cNvPr id="44036" name="Text Box 21"/>
          <p:cNvSpPr txBox="1">
            <a:spLocks noChangeArrowheads="1"/>
          </p:cNvSpPr>
          <p:nvPr/>
        </p:nvSpPr>
        <p:spPr bwMode="auto">
          <a:xfrm>
            <a:off x="1676400" y="1676400"/>
            <a:ext cx="4038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“Ratio of the sines of the angles of incidence and reflection or refraction are proportional to the ratios of the velocities of the waves in their respective media”</a:t>
            </a:r>
          </a:p>
        </p:txBody>
      </p:sp>
      <p:pic>
        <p:nvPicPr>
          <p:cNvPr id="44037" name="Picture 22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</a:t>
            </a:r>
          </a:p>
        </p:txBody>
      </p:sp>
      <p:sp>
        <p:nvSpPr>
          <p:cNvPr id="45059" name="Line 4"/>
          <p:cNvSpPr>
            <a:spLocks noChangeShapeType="1"/>
          </p:cNvSpPr>
          <p:nvPr/>
        </p:nvSpPr>
        <p:spPr bwMode="auto">
          <a:xfrm>
            <a:off x="1981200" y="4114800"/>
            <a:ext cx="49530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>
            <a:off x="2438400" y="2133600"/>
            <a:ext cx="12954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3733800" y="4114800"/>
            <a:ext cx="2057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4648200" y="2514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</a:t>
            </a:r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6324600" y="4876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45064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V1&lt;V2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1981200" y="624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45066" name="Line 12"/>
          <p:cNvSpPr>
            <a:spLocks noChangeShapeType="1"/>
          </p:cNvSpPr>
          <p:nvPr/>
        </p:nvSpPr>
        <p:spPr bwMode="auto">
          <a:xfrm>
            <a:off x="3733800" y="2286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Text Box 13"/>
          <p:cNvSpPr txBox="1">
            <a:spLocks noChangeArrowheads="1"/>
          </p:cNvSpPr>
          <p:nvPr/>
        </p:nvSpPr>
        <p:spPr bwMode="auto">
          <a:xfrm>
            <a:off x="2590800" y="17526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incidence</a:t>
            </a:r>
          </a:p>
        </p:txBody>
      </p:sp>
      <p:sp>
        <p:nvSpPr>
          <p:cNvPr id="45068" name="Text Box 14"/>
          <p:cNvSpPr txBox="1">
            <a:spLocks noChangeArrowheads="1"/>
          </p:cNvSpPr>
          <p:nvPr/>
        </p:nvSpPr>
        <p:spPr bwMode="auto">
          <a:xfrm>
            <a:off x="3886200" y="49530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refraction</a:t>
            </a:r>
          </a:p>
        </p:txBody>
      </p: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3505200" y="4114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6"/>
          <p:cNvSpPr>
            <a:spLocks noChangeShapeType="1"/>
          </p:cNvSpPr>
          <p:nvPr/>
        </p:nvSpPr>
        <p:spPr bwMode="auto">
          <a:xfrm flipV="1">
            <a:off x="3733800" y="2057400"/>
            <a:ext cx="12954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5071" name="Picture 17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</a:t>
            </a: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>
            <a:off x="1981200" y="4114800"/>
            <a:ext cx="49530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5"/>
          <p:cNvSpPr>
            <a:spLocks noChangeShapeType="1"/>
          </p:cNvSpPr>
          <p:nvPr/>
        </p:nvSpPr>
        <p:spPr bwMode="auto">
          <a:xfrm>
            <a:off x="2438400" y="2133600"/>
            <a:ext cx="12954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>
            <a:off x="3733800" y="4114800"/>
            <a:ext cx="914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4648200" y="2514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</a:t>
            </a: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6324600" y="4876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V1=V2</a:t>
            </a:r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2819400" y="18288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incidence</a:t>
            </a: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3886200" y="54102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refraction</a:t>
            </a:r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3733800" y="2286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3505200" y="4114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6093" name="Picture 1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</a:t>
            </a:r>
          </a:p>
        </p:txBody>
      </p:sp>
      <p:sp>
        <p:nvSpPr>
          <p:cNvPr id="47107" name="Line 4"/>
          <p:cNvSpPr>
            <a:spLocks noChangeShapeType="1"/>
          </p:cNvSpPr>
          <p:nvPr/>
        </p:nvSpPr>
        <p:spPr bwMode="auto">
          <a:xfrm>
            <a:off x="1981200" y="4114800"/>
            <a:ext cx="49530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Line 5"/>
          <p:cNvSpPr>
            <a:spLocks noChangeShapeType="1"/>
          </p:cNvSpPr>
          <p:nvPr/>
        </p:nvSpPr>
        <p:spPr bwMode="auto">
          <a:xfrm>
            <a:off x="2438400" y="2133600"/>
            <a:ext cx="12954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3733800" y="4114800"/>
            <a:ext cx="228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4648200" y="2514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6324600" y="4876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V1&gt;V2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2819400" y="18288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incidence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3810000" y="54864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refraction</a:t>
            </a:r>
          </a:p>
        </p:txBody>
      </p:sp>
      <p:sp>
        <p:nvSpPr>
          <p:cNvPr id="47115" name="Line 12"/>
          <p:cNvSpPr>
            <a:spLocks noChangeShapeType="1"/>
          </p:cNvSpPr>
          <p:nvPr/>
        </p:nvSpPr>
        <p:spPr bwMode="auto">
          <a:xfrm>
            <a:off x="3733800" y="2286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3"/>
          <p:cNvSpPr>
            <a:spLocks noChangeArrowheads="1"/>
          </p:cNvSpPr>
          <p:nvPr/>
        </p:nvSpPr>
        <p:spPr bwMode="auto">
          <a:xfrm>
            <a:off x="3505200" y="4114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7117" name="Picture 1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</a:t>
            </a:r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1981200" y="4114800"/>
            <a:ext cx="49530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Line 5"/>
          <p:cNvSpPr>
            <a:spLocks noChangeShapeType="1"/>
          </p:cNvSpPr>
          <p:nvPr/>
        </p:nvSpPr>
        <p:spPr bwMode="auto">
          <a:xfrm>
            <a:off x="2438400" y="2133600"/>
            <a:ext cx="12954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6"/>
          <p:cNvSpPr>
            <a:spLocks noChangeShapeType="1"/>
          </p:cNvSpPr>
          <p:nvPr/>
        </p:nvSpPr>
        <p:spPr bwMode="auto">
          <a:xfrm>
            <a:off x="3733800" y="4114800"/>
            <a:ext cx="2057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Text Box 7"/>
          <p:cNvSpPr txBox="1">
            <a:spLocks noChangeArrowheads="1"/>
          </p:cNvSpPr>
          <p:nvPr/>
        </p:nvSpPr>
        <p:spPr bwMode="auto">
          <a:xfrm>
            <a:off x="4648200" y="2514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</a:t>
            </a:r>
          </a:p>
        </p:txBody>
      </p:sp>
      <p:sp>
        <p:nvSpPr>
          <p:cNvPr id="48135" name="Text Box 8"/>
          <p:cNvSpPr txBox="1">
            <a:spLocks noChangeArrowheads="1"/>
          </p:cNvSpPr>
          <p:nvPr/>
        </p:nvSpPr>
        <p:spPr bwMode="auto">
          <a:xfrm>
            <a:off x="6324600" y="4876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48136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V1&lt;V2</a:t>
            </a:r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1981200" y="624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3733800" y="2286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Text Box 12"/>
          <p:cNvSpPr txBox="1">
            <a:spLocks noChangeArrowheads="1"/>
          </p:cNvSpPr>
          <p:nvPr/>
        </p:nvSpPr>
        <p:spPr bwMode="auto">
          <a:xfrm>
            <a:off x="2590800" y="17526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incidence</a:t>
            </a:r>
          </a:p>
        </p:txBody>
      </p:sp>
      <p:sp>
        <p:nvSpPr>
          <p:cNvPr id="48140" name="Text Box 13"/>
          <p:cNvSpPr txBox="1">
            <a:spLocks noChangeArrowheads="1"/>
          </p:cNvSpPr>
          <p:nvPr/>
        </p:nvSpPr>
        <p:spPr bwMode="auto">
          <a:xfrm>
            <a:off x="3810000" y="45720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refraction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3505200" y="4114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5"/>
          <p:cNvSpPr>
            <a:spLocks noChangeShapeType="1"/>
          </p:cNvSpPr>
          <p:nvPr/>
        </p:nvSpPr>
        <p:spPr bwMode="auto">
          <a:xfrm flipV="1">
            <a:off x="3733800" y="2057400"/>
            <a:ext cx="12954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Text Box 16"/>
          <p:cNvSpPr txBox="1">
            <a:spLocks noChangeArrowheads="1"/>
          </p:cNvSpPr>
          <p:nvPr/>
        </p:nvSpPr>
        <p:spPr bwMode="auto">
          <a:xfrm>
            <a:off x="3810000" y="17526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reflection</a:t>
            </a:r>
          </a:p>
        </p:txBody>
      </p:sp>
      <p:sp>
        <p:nvSpPr>
          <p:cNvPr id="48144" name="Text Box 17"/>
          <p:cNvSpPr txBox="1">
            <a:spLocks noChangeArrowheads="1"/>
          </p:cNvSpPr>
          <p:nvPr/>
        </p:nvSpPr>
        <p:spPr bwMode="auto">
          <a:xfrm>
            <a:off x="3810000" y="5105400"/>
            <a:ext cx="1890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/>
              <a:t>transmitted</a:t>
            </a:r>
          </a:p>
          <a:p>
            <a:pPr algn="l"/>
            <a:r>
              <a:rPr lang="en-US" sz="2400"/>
              <a:t>ray</a:t>
            </a:r>
          </a:p>
        </p:txBody>
      </p:sp>
      <p:pic>
        <p:nvPicPr>
          <p:cNvPr id="48145" name="Picture 18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 </a:t>
            </a:r>
          </a:p>
        </p:txBody>
      </p:sp>
      <p:sp>
        <p:nvSpPr>
          <p:cNvPr id="49155" name="Line 4"/>
          <p:cNvSpPr>
            <a:spLocks noChangeShapeType="1"/>
          </p:cNvSpPr>
          <p:nvPr/>
        </p:nvSpPr>
        <p:spPr bwMode="auto">
          <a:xfrm>
            <a:off x="1981200" y="4114800"/>
            <a:ext cx="49530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Line 5"/>
          <p:cNvSpPr>
            <a:spLocks noChangeShapeType="1"/>
          </p:cNvSpPr>
          <p:nvPr/>
        </p:nvSpPr>
        <p:spPr bwMode="auto">
          <a:xfrm>
            <a:off x="2057400" y="2362200"/>
            <a:ext cx="16764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>
            <a:off x="3733800" y="41148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5943600" y="2667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6324600" y="4876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V1&lt;V2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1905000" y="5638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49162" name="Line 11"/>
          <p:cNvSpPr>
            <a:spLocks noChangeShapeType="1"/>
          </p:cNvSpPr>
          <p:nvPr/>
        </p:nvSpPr>
        <p:spPr bwMode="auto">
          <a:xfrm>
            <a:off x="3733800" y="2286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Text Box 12"/>
          <p:cNvSpPr txBox="1">
            <a:spLocks noChangeArrowheads="1"/>
          </p:cNvSpPr>
          <p:nvPr/>
        </p:nvSpPr>
        <p:spPr bwMode="auto">
          <a:xfrm>
            <a:off x="2209800" y="1828800"/>
            <a:ext cx="1752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incidence = critical angle</a:t>
            </a:r>
          </a:p>
        </p:txBody>
      </p:sp>
      <p:sp>
        <p:nvSpPr>
          <p:cNvPr id="49164" name="Text Box 13"/>
          <p:cNvSpPr txBox="1">
            <a:spLocks noChangeArrowheads="1"/>
          </p:cNvSpPr>
          <p:nvPr/>
        </p:nvSpPr>
        <p:spPr bwMode="auto">
          <a:xfrm>
            <a:off x="6019800" y="3733800"/>
            <a:ext cx="1752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refraction = 90 degrees</a:t>
            </a:r>
          </a:p>
        </p:txBody>
      </p:sp>
      <p:sp>
        <p:nvSpPr>
          <p:cNvPr id="49165" name="Rectangle 14"/>
          <p:cNvSpPr>
            <a:spLocks noChangeArrowheads="1"/>
          </p:cNvSpPr>
          <p:nvPr/>
        </p:nvSpPr>
        <p:spPr bwMode="auto">
          <a:xfrm>
            <a:off x="3505200" y="4114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5"/>
          <p:cNvSpPr>
            <a:spLocks noChangeShapeType="1"/>
          </p:cNvSpPr>
          <p:nvPr/>
        </p:nvSpPr>
        <p:spPr bwMode="auto">
          <a:xfrm flipV="1">
            <a:off x="3733800" y="2133600"/>
            <a:ext cx="15240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9167" name="Picture 16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 </a:t>
            </a:r>
          </a:p>
        </p:txBody>
      </p:sp>
      <p:sp>
        <p:nvSpPr>
          <p:cNvPr id="50179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Critical angle = angle whose sine is the ratio of the slow over the fast velocity across the interfaces</a:t>
            </a:r>
          </a:p>
        </p:txBody>
      </p:sp>
      <p:pic>
        <p:nvPicPr>
          <p:cNvPr id="50180" name="Picture 17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</a:t>
            </a: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1676400" y="1981200"/>
            <a:ext cx="4038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Conservation of the </a:t>
            </a:r>
            <a:r>
              <a:rPr lang="en-US" sz="2400" u="sng"/>
              <a:t>horizontal ray parameter</a:t>
            </a:r>
            <a:r>
              <a:rPr lang="en-US" sz="2400"/>
              <a:t> 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p = sin (incident angle)/V1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p (ray parameter) is constant along a ray path in a medium where velocity depends ONLY on depth(Aki and Richards, 2002, p.88)</a:t>
            </a:r>
          </a:p>
          <a:p>
            <a:pPr algn="l">
              <a:spcBef>
                <a:spcPct val="50000"/>
              </a:spcBef>
            </a:pPr>
            <a:endParaRPr lang="en-US" sz="2400"/>
          </a:p>
          <a:p>
            <a:pPr algn="l">
              <a:spcBef>
                <a:spcPct val="50000"/>
              </a:spcBef>
            </a:pPr>
            <a:endParaRPr lang="en-US" sz="2400"/>
          </a:p>
        </p:txBody>
      </p:sp>
      <p:pic>
        <p:nvPicPr>
          <p:cNvPr id="51204" name="Picture 5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Outline-I</a:t>
            </a:r>
            <a:endParaRPr lang="en-US" sz="2400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51816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General Properties of Waves</a:t>
            </a:r>
            <a:endParaRPr lang="en-US" sz="2400" dirty="0">
              <a:solidFill>
                <a:srgbClr val="FFFF00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 Mechanical definition of a wave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 Physical Assumptions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Wave descriptions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Body waves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Surface waves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Particle motion</a:t>
            </a:r>
          </a:p>
        </p:txBody>
      </p:sp>
      <p:pic>
        <p:nvPicPr>
          <p:cNvPr id="9220" name="Picture 5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1676400" y="1981200"/>
            <a:ext cx="40386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/>
              <a:t>Assumption</a:t>
            </a:r>
            <a:r>
              <a:rPr lang="en-US" sz="2400"/>
              <a:t> 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Mechanical continuity across the interface i.e., no sliding, i.e., complete coupling of both media across the interface</a:t>
            </a:r>
          </a:p>
          <a:p>
            <a:pPr algn="l">
              <a:spcBef>
                <a:spcPct val="50000"/>
              </a:spcBef>
            </a:pPr>
            <a:endParaRPr lang="en-US" sz="2400"/>
          </a:p>
          <a:p>
            <a:pPr algn="l">
              <a:spcBef>
                <a:spcPct val="50000"/>
              </a:spcBef>
            </a:pPr>
            <a:endParaRPr lang="en-US" sz="2400"/>
          </a:p>
        </p:txBody>
      </p:sp>
      <p:pic>
        <p:nvPicPr>
          <p:cNvPr id="52228" name="Picture 5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</a:t>
            </a:r>
          </a:p>
        </p:txBody>
      </p:sp>
      <p:sp>
        <p:nvSpPr>
          <p:cNvPr id="53251" name="Line 4"/>
          <p:cNvSpPr>
            <a:spLocks noChangeShapeType="1"/>
          </p:cNvSpPr>
          <p:nvPr/>
        </p:nvSpPr>
        <p:spPr bwMode="auto">
          <a:xfrm>
            <a:off x="1981200" y="4114800"/>
            <a:ext cx="49530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>
            <a:off x="2438400" y="2133600"/>
            <a:ext cx="12954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Line 6"/>
          <p:cNvSpPr>
            <a:spLocks noChangeShapeType="1"/>
          </p:cNvSpPr>
          <p:nvPr/>
        </p:nvSpPr>
        <p:spPr bwMode="auto">
          <a:xfrm>
            <a:off x="3733800" y="4114800"/>
            <a:ext cx="2057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5867400" y="2667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</a:t>
            </a:r>
          </a:p>
        </p:txBody>
      </p:sp>
      <p:sp>
        <p:nvSpPr>
          <p:cNvPr id="53255" name="Text Box 8"/>
          <p:cNvSpPr txBox="1">
            <a:spLocks noChangeArrowheads="1"/>
          </p:cNvSpPr>
          <p:nvPr/>
        </p:nvSpPr>
        <p:spPr bwMode="auto">
          <a:xfrm>
            <a:off x="6324600" y="4876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V1&lt;V2</a:t>
            </a:r>
          </a:p>
        </p:txBody>
      </p:sp>
      <p:sp>
        <p:nvSpPr>
          <p:cNvPr id="53257" name="Text Box 10"/>
          <p:cNvSpPr txBox="1">
            <a:spLocks noChangeArrowheads="1"/>
          </p:cNvSpPr>
          <p:nvPr/>
        </p:nvSpPr>
        <p:spPr bwMode="auto">
          <a:xfrm>
            <a:off x="1981200" y="624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53258" name="Line 11"/>
          <p:cNvSpPr>
            <a:spLocks noChangeShapeType="1"/>
          </p:cNvSpPr>
          <p:nvPr/>
        </p:nvSpPr>
        <p:spPr bwMode="auto">
          <a:xfrm>
            <a:off x="3733800" y="2286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Text Box 12"/>
          <p:cNvSpPr txBox="1">
            <a:spLocks noChangeArrowheads="1"/>
          </p:cNvSpPr>
          <p:nvPr/>
        </p:nvSpPr>
        <p:spPr bwMode="auto">
          <a:xfrm>
            <a:off x="2590800" y="17526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incidence</a:t>
            </a:r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3962400" y="49530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refraction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3505200" y="4114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8"/>
          <p:cNvSpPr>
            <a:spLocks noChangeShapeType="1"/>
          </p:cNvSpPr>
          <p:nvPr/>
        </p:nvSpPr>
        <p:spPr bwMode="auto">
          <a:xfrm flipV="1">
            <a:off x="2819400" y="4114800"/>
            <a:ext cx="914400" cy="2209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9"/>
          <p:cNvSpPr>
            <a:spLocks noChangeShapeType="1"/>
          </p:cNvSpPr>
          <p:nvPr/>
        </p:nvSpPr>
        <p:spPr bwMode="auto">
          <a:xfrm rot="67403" flipV="1">
            <a:off x="2125663" y="1905000"/>
            <a:ext cx="3200400" cy="2209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Rectangle 22"/>
          <p:cNvSpPr>
            <a:spLocks noChangeArrowheads="1"/>
          </p:cNvSpPr>
          <p:nvPr/>
        </p:nvSpPr>
        <p:spPr bwMode="auto">
          <a:xfrm rot="-2000334">
            <a:off x="3152775" y="307975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23"/>
          <p:cNvSpPr>
            <a:spLocks noChangeShapeType="1"/>
          </p:cNvSpPr>
          <p:nvPr/>
        </p:nvSpPr>
        <p:spPr bwMode="auto">
          <a:xfrm rot="67403" flipV="1">
            <a:off x="3743325" y="2590800"/>
            <a:ext cx="2057400" cy="1524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Rectangle 24"/>
          <p:cNvSpPr>
            <a:spLocks noChangeArrowheads="1"/>
          </p:cNvSpPr>
          <p:nvPr/>
        </p:nvSpPr>
        <p:spPr bwMode="auto">
          <a:xfrm rot="-3939985">
            <a:off x="3676650" y="41624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Line 25"/>
          <p:cNvSpPr>
            <a:spLocks noChangeShapeType="1"/>
          </p:cNvSpPr>
          <p:nvPr/>
        </p:nvSpPr>
        <p:spPr bwMode="auto">
          <a:xfrm flipV="1">
            <a:off x="1171575" y="4105275"/>
            <a:ext cx="914400" cy="2209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Line 26"/>
          <p:cNvSpPr>
            <a:spLocks noChangeShapeType="1"/>
          </p:cNvSpPr>
          <p:nvPr/>
        </p:nvSpPr>
        <p:spPr bwMode="auto">
          <a:xfrm>
            <a:off x="1828800" y="46482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Line 27"/>
          <p:cNvSpPr>
            <a:spLocks noChangeShapeType="1"/>
          </p:cNvSpPr>
          <p:nvPr/>
        </p:nvSpPr>
        <p:spPr bwMode="auto">
          <a:xfrm>
            <a:off x="4114800" y="2743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3270" name="Picture 28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</a:t>
            </a:r>
          </a:p>
        </p:txBody>
      </p:sp>
      <p:sp>
        <p:nvSpPr>
          <p:cNvPr id="54275" name="Line 4"/>
          <p:cNvSpPr>
            <a:spLocks noChangeShapeType="1"/>
          </p:cNvSpPr>
          <p:nvPr/>
        </p:nvSpPr>
        <p:spPr bwMode="auto">
          <a:xfrm>
            <a:off x="1981200" y="4114800"/>
            <a:ext cx="4953000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Line 5"/>
          <p:cNvSpPr>
            <a:spLocks noChangeShapeType="1"/>
          </p:cNvSpPr>
          <p:nvPr/>
        </p:nvSpPr>
        <p:spPr bwMode="auto">
          <a:xfrm>
            <a:off x="2438400" y="2133600"/>
            <a:ext cx="12954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6"/>
          <p:cNvSpPr>
            <a:spLocks noChangeShapeType="1"/>
          </p:cNvSpPr>
          <p:nvPr/>
        </p:nvSpPr>
        <p:spPr bwMode="auto">
          <a:xfrm>
            <a:off x="3733800" y="4114800"/>
            <a:ext cx="2057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5867400" y="2667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</a:t>
            </a:r>
          </a:p>
        </p:txBody>
      </p:sp>
      <p:sp>
        <p:nvSpPr>
          <p:cNvPr id="54279" name="Text Box 8"/>
          <p:cNvSpPr txBox="1">
            <a:spLocks noChangeArrowheads="1"/>
          </p:cNvSpPr>
          <p:nvPr/>
        </p:nvSpPr>
        <p:spPr bwMode="auto">
          <a:xfrm>
            <a:off x="6324600" y="4876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54280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V1&lt;V2</a:t>
            </a:r>
          </a:p>
        </p:txBody>
      </p:sp>
      <p:sp>
        <p:nvSpPr>
          <p:cNvPr id="54281" name="Text Box 10"/>
          <p:cNvSpPr txBox="1">
            <a:spLocks noChangeArrowheads="1"/>
          </p:cNvSpPr>
          <p:nvPr/>
        </p:nvSpPr>
        <p:spPr bwMode="auto">
          <a:xfrm>
            <a:off x="1981200" y="624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V2</a:t>
            </a:r>
          </a:p>
        </p:txBody>
      </p:sp>
      <p:sp>
        <p:nvSpPr>
          <p:cNvPr id="54282" name="Line 11"/>
          <p:cNvSpPr>
            <a:spLocks noChangeShapeType="1"/>
          </p:cNvSpPr>
          <p:nvPr/>
        </p:nvSpPr>
        <p:spPr bwMode="auto">
          <a:xfrm>
            <a:off x="3733800" y="2286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Text Box 12"/>
          <p:cNvSpPr txBox="1">
            <a:spLocks noChangeArrowheads="1"/>
          </p:cNvSpPr>
          <p:nvPr/>
        </p:nvSpPr>
        <p:spPr bwMode="auto">
          <a:xfrm>
            <a:off x="2590800" y="17526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incidence</a:t>
            </a:r>
          </a:p>
        </p:txBody>
      </p:sp>
      <p:sp>
        <p:nvSpPr>
          <p:cNvPr id="54284" name="Text Box 13"/>
          <p:cNvSpPr txBox="1">
            <a:spLocks noChangeArrowheads="1"/>
          </p:cNvSpPr>
          <p:nvPr/>
        </p:nvSpPr>
        <p:spPr bwMode="auto">
          <a:xfrm>
            <a:off x="4343400" y="51054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Angle of refraction</a:t>
            </a:r>
          </a:p>
        </p:txBody>
      </p:sp>
      <p:sp>
        <p:nvSpPr>
          <p:cNvPr id="54285" name="Rectangle 14"/>
          <p:cNvSpPr>
            <a:spLocks noChangeArrowheads="1"/>
          </p:cNvSpPr>
          <p:nvPr/>
        </p:nvSpPr>
        <p:spPr bwMode="auto">
          <a:xfrm>
            <a:off x="3505200" y="4114800"/>
            <a:ext cx="228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5"/>
          <p:cNvSpPr>
            <a:spLocks noChangeShapeType="1"/>
          </p:cNvSpPr>
          <p:nvPr/>
        </p:nvSpPr>
        <p:spPr bwMode="auto">
          <a:xfrm flipV="1">
            <a:off x="2819400" y="4114800"/>
            <a:ext cx="914400" cy="2209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6"/>
          <p:cNvSpPr>
            <a:spLocks noChangeShapeType="1"/>
          </p:cNvSpPr>
          <p:nvPr/>
        </p:nvSpPr>
        <p:spPr bwMode="auto">
          <a:xfrm rot="67403" flipV="1">
            <a:off x="2125663" y="1905000"/>
            <a:ext cx="3200400" cy="2209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7"/>
          <p:cNvSpPr>
            <a:spLocks noChangeArrowheads="1"/>
          </p:cNvSpPr>
          <p:nvPr/>
        </p:nvSpPr>
        <p:spPr bwMode="auto">
          <a:xfrm rot="-2000334">
            <a:off x="3152775" y="307975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8"/>
          <p:cNvSpPr>
            <a:spLocks noChangeShapeType="1"/>
          </p:cNvSpPr>
          <p:nvPr/>
        </p:nvSpPr>
        <p:spPr bwMode="auto">
          <a:xfrm rot="67403" flipV="1">
            <a:off x="3743325" y="2590800"/>
            <a:ext cx="2057400" cy="1524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19"/>
          <p:cNvSpPr>
            <a:spLocks noChangeArrowheads="1"/>
          </p:cNvSpPr>
          <p:nvPr/>
        </p:nvSpPr>
        <p:spPr bwMode="auto">
          <a:xfrm rot="-3939985">
            <a:off x="3676650" y="41624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Line 20"/>
          <p:cNvSpPr>
            <a:spLocks noChangeShapeType="1"/>
          </p:cNvSpPr>
          <p:nvPr/>
        </p:nvSpPr>
        <p:spPr bwMode="auto">
          <a:xfrm flipV="1">
            <a:off x="1171575" y="4105275"/>
            <a:ext cx="914400" cy="2209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Line 21"/>
          <p:cNvSpPr>
            <a:spLocks noChangeShapeType="1"/>
          </p:cNvSpPr>
          <p:nvPr/>
        </p:nvSpPr>
        <p:spPr bwMode="auto">
          <a:xfrm>
            <a:off x="2057400" y="41148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22"/>
          <p:cNvSpPr>
            <a:spLocks noChangeShapeType="1"/>
          </p:cNvSpPr>
          <p:nvPr/>
        </p:nvSpPr>
        <p:spPr bwMode="auto">
          <a:xfrm>
            <a:off x="4114800" y="2743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Text Box 26"/>
          <p:cNvSpPr txBox="1">
            <a:spLocks noChangeArrowheads="1"/>
          </p:cNvSpPr>
          <p:nvPr/>
        </p:nvSpPr>
        <p:spPr bwMode="auto">
          <a:xfrm>
            <a:off x="2286000" y="44958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delta t</a:t>
            </a:r>
          </a:p>
        </p:txBody>
      </p:sp>
      <p:sp>
        <p:nvSpPr>
          <p:cNvPr id="54295" name="Text Box 27"/>
          <p:cNvSpPr txBox="1">
            <a:spLocks noChangeArrowheads="1"/>
          </p:cNvSpPr>
          <p:nvPr/>
        </p:nvSpPr>
        <p:spPr bwMode="auto">
          <a:xfrm>
            <a:off x="4343400" y="27432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delta t</a:t>
            </a:r>
          </a:p>
        </p:txBody>
      </p:sp>
      <p:pic>
        <p:nvPicPr>
          <p:cNvPr id="54296" name="Picture 28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Snell’s Law</a:t>
            </a:r>
          </a:p>
        </p:txBody>
      </p:sp>
      <p:sp>
        <p:nvSpPr>
          <p:cNvPr id="55299" name="Text Box 24"/>
          <p:cNvSpPr txBox="1">
            <a:spLocks noChangeArrowheads="1"/>
          </p:cNvSpPr>
          <p:nvPr/>
        </p:nvSpPr>
        <p:spPr bwMode="auto">
          <a:xfrm>
            <a:off x="1371600" y="1752600"/>
            <a:ext cx="54102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Delta t = distance traveled along the interface in the horizontal direction/ V1</a:t>
            </a:r>
          </a:p>
          <a:p>
            <a:pPr algn="l">
              <a:spcBef>
                <a:spcPct val="50000"/>
              </a:spcBef>
            </a:pPr>
            <a:r>
              <a:rPr lang="en-US"/>
              <a:t> = distance traveled along the interface, in the horizontal direction/V2</a:t>
            </a:r>
          </a:p>
          <a:p>
            <a:pPr algn="l">
              <a:spcBef>
                <a:spcPct val="50000"/>
              </a:spcBef>
            </a:pPr>
            <a:endParaRPr lang="en-US" sz="1600"/>
          </a:p>
          <a:p>
            <a:pPr algn="l">
              <a:spcBef>
                <a:spcPct val="50000"/>
              </a:spcBef>
            </a:pPr>
            <a:r>
              <a:rPr lang="en-US"/>
              <a:t>= sin (angle of incidence) / V1 = p</a:t>
            </a:r>
            <a:endParaRPr lang="en-US" sz="1200"/>
          </a:p>
        </p:txBody>
      </p:sp>
      <p:pic>
        <p:nvPicPr>
          <p:cNvPr id="55300" name="Picture 25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51816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General Properties of Waves</a:t>
            </a:r>
            <a:r>
              <a:rPr lang="en-US" sz="2400"/>
              <a:t> 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General theorems and principles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Reciprocity Theorem</a:t>
            </a:r>
            <a:endParaRPr lang="en-US" sz="2400"/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Fermat’s Principle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folHlink"/>
                </a:solidFill>
              </a:rPr>
              <a:t>Snell’s Law, Conservation of ray parameter, critical angle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/>
              <a:t>Huygen’s Principle</a:t>
            </a:r>
          </a:p>
        </p:txBody>
      </p:sp>
      <p:pic>
        <p:nvPicPr>
          <p:cNvPr id="56323" name="Picture 4" descr="ind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 smtClean="0"/>
              <a:t>Huygens’  </a:t>
            </a:r>
            <a:r>
              <a:rPr lang="en-US" sz="2400" dirty="0"/>
              <a:t>Principle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1676400" y="1676400"/>
            <a:ext cx="4038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“…every point of a wavefront may be considered to be act as a secondary wave in the direction of wave propagation. The sum of these wavelets generates the new wavefront...”</a:t>
            </a:r>
          </a:p>
        </p:txBody>
      </p:sp>
      <p:pic>
        <p:nvPicPr>
          <p:cNvPr id="57348" name="Picture 6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05400" y="609600"/>
            <a:ext cx="1905000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Huygens: 1628-1695; “</a:t>
            </a:r>
            <a:r>
              <a:rPr lang="en-US" dirty="0" err="1" smtClean="0">
                <a:solidFill>
                  <a:schemeClr val="bg1"/>
                </a:solidFill>
              </a:rPr>
              <a:t>Traite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lumiere</a:t>
            </a:r>
            <a:r>
              <a:rPr lang="en-US" dirty="0" smtClean="0">
                <a:solidFill>
                  <a:schemeClr val="bg1"/>
                </a:solidFill>
              </a:rPr>
              <a:t>”, 1678 (Wikipedia)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58371" name="Text Box 5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58372" name="Freeform 6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7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Freeform 8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Freeform 9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AutoShape 10"/>
          <p:cNvSpPr>
            <a:spLocks noChangeArrowheads="1"/>
          </p:cNvSpPr>
          <p:nvPr/>
        </p:nvSpPr>
        <p:spPr bwMode="auto">
          <a:xfrm>
            <a:off x="2819400" y="3276600"/>
            <a:ext cx="609600" cy="3048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8377" name="Picture 11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59395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59396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AutoShape 9"/>
          <p:cNvSpPr>
            <a:spLocks noChangeArrowheads="1"/>
          </p:cNvSpPr>
          <p:nvPr/>
        </p:nvSpPr>
        <p:spPr bwMode="auto">
          <a:xfrm>
            <a:off x="2971800" y="3429000"/>
            <a:ext cx="304800" cy="1524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Freeform 14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9402" name="Picture 16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0420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AutoShape 13"/>
          <p:cNvSpPr>
            <a:spLocks noChangeArrowheads="1"/>
          </p:cNvSpPr>
          <p:nvPr/>
        </p:nvSpPr>
        <p:spPr bwMode="auto">
          <a:xfrm>
            <a:off x="3048000" y="3429000"/>
            <a:ext cx="152400" cy="762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0427" name="Picture 14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1444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Freeform 10"/>
          <p:cNvSpPr>
            <a:spLocks/>
          </p:cNvSpPr>
          <p:nvPr/>
        </p:nvSpPr>
        <p:spPr bwMode="auto">
          <a:xfrm>
            <a:off x="1905000" y="3505200"/>
            <a:ext cx="2616200" cy="1066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451" name="Picture 13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11"/>
          <p:cNvSpPr>
            <a:spLocks noChangeArrowheads="1"/>
          </p:cNvSpPr>
          <p:nvPr/>
        </p:nvSpPr>
        <p:spPr bwMode="auto">
          <a:xfrm>
            <a:off x="2209800" y="2895600"/>
            <a:ext cx="3048000" cy="2971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Oval 12"/>
          <p:cNvSpPr>
            <a:spLocks noChangeArrowheads="1"/>
          </p:cNvSpPr>
          <p:nvPr/>
        </p:nvSpPr>
        <p:spPr bwMode="auto">
          <a:xfrm>
            <a:off x="1752600" y="2438400"/>
            <a:ext cx="3962400" cy="3810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13"/>
          <p:cNvSpPr>
            <a:spLocks noChangeArrowheads="1"/>
          </p:cNvSpPr>
          <p:nvPr/>
        </p:nvSpPr>
        <p:spPr bwMode="auto">
          <a:xfrm>
            <a:off x="2667000" y="3429000"/>
            <a:ext cx="1981200" cy="2057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15"/>
          <p:cNvSpPr txBox="1">
            <a:spLocks noChangeArrowheads="1"/>
          </p:cNvSpPr>
          <p:nvPr/>
        </p:nvSpPr>
        <p:spPr bwMode="auto">
          <a:xfrm>
            <a:off x="3505200" y="3276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t1</a:t>
            </a:r>
          </a:p>
        </p:txBody>
      </p:sp>
      <p:sp>
        <p:nvSpPr>
          <p:cNvPr id="10246" name="Text Box 16"/>
          <p:cNvSpPr txBox="1">
            <a:spLocks noChangeArrowheads="1"/>
          </p:cNvSpPr>
          <p:nvPr/>
        </p:nvSpPr>
        <p:spPr bwMode="auto">
          <a:xfrm>
            <a:off x="3581400" y="28194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t2</a:t>
            </a:r>
          </a:p>
        </p:txBody>
      </p:sp>
      <p:sp>
        <p:nvSpPr>
          <p:cNvPr id="10247" name="Text Box 17"/>
          <p:cNvSpPr txBox="1">
            <a:spLocks noChangeArrowheads="1"/>
          </p:cNvSpPr>
          <p:nvPr/>
        </p:nvSpPr>
        <p:spPr bwMode="auto">
          <a:xfrm>
            <a:off x="3581400" y="2362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t3</a:t>
            </a:r>
          </a:p>
        </p:txBody>
      </p:sp>
      <p:sp>
        <p:nvSpPr>
          <p:cNvPr id="10248" name="Text Box 18"/>
          <p:cNvSpPr txBox="1">
            <a:spLocks noChangeArrowheads="1"/>
          </p:cNvSpPr>
          <p:nvPr/>
        </p:nvSpPr>
        <p:spPr bwMode="auto">
          <a:xfrm>
            <a:off x="5964238" y="2667000"/>
            <a:ext cx="31797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FFFF00"/>
                </a:solidFill>
              </a:rPr>
              <a:t>Homogeneous, isotropic</a:t>
            </a:r>
          </a:p>
          <a:p>
            <a:pPr algn="l"/>
            <a:r>
              <a:rPr lang="en-US" sz="2400" dirty="0">
                <a:solidFill>
                  <a:srgbClr val="FFFF00"/>
                </a:solidFill>
              </a:rPr>
              <a:t>medium … cylindrical </a:t>
            </a:r>
            <a:r>
              <a:rPr lang="en-US" sz="2400" dirty="0" err="1">
                <a:solidFill>
                  <a:srgbClr val="FFFF00"/>
                </a:solidFill>
              </a:rPr>
              <a:t>wavefronts</a:t>
            </a:r>
            <a:r>
              <a:rPr lang="en-US" sz="2400" dirty="0">
                <a:solidFill>
                  <a:srgbClr val="FFFF00"/>
                </a:solidFill>
              </a:rPr>
              <a:t>--</a:t>
            </a:r>
          </a:p>
          <a:p>
            <a:pPr algn="l"/>
            <a:r>
              <a:rPr lang="en-US" sz="2400" dirty="0">
                <a:solidFill>
                  <a:srgbClr val="FFFF00"/>
                </a:solidFill>
              </a:rPr>
              <a:t>rays are at right angles to the </a:t>
            </a:r>
            <a:r>
              <a:rPr lang="en-US" sz="2400" dirty="0" err="1">
                <a:solidFill>
                  <a:srgbClr val="FFFF00"/>
                </a:solidFill>
              </a:rPr>
              <a:t>wavefronts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249" name="Rectangle 19"/>
          <p:cNvSpPr>
            <a:spLocks noChangeArrowheads="1"/>
          </p:cNvSpPr>
          <p:nvPr/>
        </p:nvSpPr>
        <p:spPr bwMode="auto">
          <a:xfrm>
            <a:off x="1447800" y="838200"/>
            <a:ext cx="49007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folHlink"/>
                </a:solidFill>
              </a:rPr>
              <a:t>Mechanical definition of a wave</a:t>
            </a:r>
            <a:endParaRPr lang="en-US" sz="2400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 Physical Assumptions</a:t>
            </a:r>
          </a:p>
        </p:txBody>
      </p:sp>
      <p:pic>
        <p:nvPicPr>
          <p:cNvPr id="10250" name="Picture 20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2468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Freeform 10"/>
          <p:cNvSpPr>
            <a:spLocks/>
          </p:cNvSpPr>
          <p:nvPr/>
        </p:nvSpPr>
        <p:spPr bwMode="auto">
          <a:xfrm>
            <a:off x="1905000" y="3505200"/>
            <a:ext cx="2616200" cy="1066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Freeform 14"/>
          <p:cNvSpPr>
            <a:spLocks/>
          </p:cNvSpPr>
          <p:nvPr/>
        </p:nvSpPr>
        <p:spPr bwMode="auto">
          <a:xfrm>
            <a:off x="1524000" y="3352800"/>
            <a:ext cx="3378200" cy="1524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Freeform 1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2477" name="Picture 17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3492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Freeform 10"/>
          <p:cNvSpPr>
            <a:spLocks/>
          </p:cNvSpPr>
          <p:nvPr/>
        </p:nvSpPr>
        <p:spPr bwMode="auto">
          <a:xfrm>
            <a:off x="1905000" y="3505200"/>
            <a:ext cx="2616200" cy="1066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Freeform 13"/>
          <p:cNvSpPr>
            <a:spLocks/>
          </p:cNvSpPr>
          <p:nvPr/>
        </p:nvSpPr>
        <p:spPr bwMode="auto">
          <a:xfrm>
            <a:off x="1524000" y="3352800"/>
            <a:ext cx="3378200" cy="1524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Freeform 14"/>
          <p:cNvSpPr>
            <a:spLocks/>
          </p:cNvSpPr>
          <p:nvPr/>
        </p:nvSpPr>
        <p:spPr bwMode="auto">
          <a:xfrm>
            <a:off x="1219200" y="3429000"/>
            <a:ext cx="3911600" cy="1828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Freeform 15"/>
          <p:cNvSpPr>
            <a:spLocks/>
          </p:cNvSpPr>
          <p:nvPr/>
        </p:nvSpPr>
        <p:spPr bwMode="auto">
          <a:xfrm rot="10789841">
            <a:off x="2895600" y="44958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Freeform 17"/>
          <p:cNvSpPr>
            <a:spLocks/>
          </p:cNvSpPr>
          <p:nvPr/>
        </p:nvSpPr>
        <p:spPr bwMode="auto">
          <a:xfrm rot="-3846769">
            <a:off x="3152775" y="4976813"/>
            <a:ext cx="949325" cy="377825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Freeform 18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Freeform 20"/>
          <p:cNvSpPr>
            <a:spLocks/>
          </p:cNvSpPr>
          <p:nvPr/>
        </p:nvSpPr>
        <p:spPr bwMode="auto">
          <a:xfrm>
            <a:off x="2209800" y="4495800"/>
            <a:ext cx="1011238" cy="404813"/>
          </a:xfrm>
          <a:custGeom>
            <a:avLst/>
            <a:gdLst>
              <a:gd name="T0" fmla="*/ 0 w 637"/>
              <a:gd name="T1" fmla="*/ 255 h 255"/>
              <a:gd name="T2" fmla="*/ 24 w 637"/>
              <a:gd name="T3" fmla="*/ 147 h 255"/>
              <a:gd name="T4" fmla="*/ 132 w 637"/>
              <a:gd name="T5" fmla="*/ 39 h 255"/>
              <a:gd name="T6" fmla="*/ 258 w 637"/>
              <a:gd name="T7" fmla="*/ 3 h 255"/>
              <a:gd name="T8" fmla="*/ 468 w 637"/>
              <a:gd name="T9" fmla="*/ 21 h 255"/>
              <a:gd name="T10" fmla="*/ 558 w 637"/>
              <a:gd name="T11" fmla="*/ 99 h 255"/>
              <a:gd name="T12" fmla="*/ 624 w 637"/>
              <a:gd name="T13" fmla="*/ 183 h 255"/>
              <a:gd name="T14" fmla="*/ 636 w 637"/>
              <a:gd name="T15" fmla="*/ 237 h 2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7"/>
              <a:gd name="T25" fmla="*/ 0 h 255"/>
              <a:gd name="T26" fmla="*/ 637 w 637"/>
              <a:gd name="T27" fmla="*/ 255 h 2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7" h="255">
                <a:moveTo>
                  <a:pt x="0" y="255"/>
                </a:moveTo>
                <a:cubicBezTo>
                  <a:pt x="1" y="219"/>
                  <a:pt x="2" y="183"/>
                  <a:pt x="24" y="147"/>
                </a:cubicBezTo>
                <a:cubicBezTo>
                  <a:pt x="46" y="111"/>
                  <a:pt x="93" y="63"/>
                  <a:pt x="132" y="39"/>
                </a:cubicBezTo>
                <a:cubicBezTo>
                  <a:pt x="171" y="15"/>
                  <a:pt x="202" y="6"/>
                  <a:pt x="258" y="3"/>
                </a:cubicBezTo>
                <a:cubicBezTo>
                  <a:pt x="314" y="0"/>
                  <a:pt x="418" y="5"/>
                  <a:pt x="468" y="21"/>
                </a:cubicBezTo>
                <a:cubicBezTo>
                  <a:pt x="518" y="37"/>
                  <a:pt x="532" y="72"/>
                  <a:pt x="558" y="99"/>
                </a:cubicBezTo>
                <a:cubicBezTo>
                  <a:pt x="584" y="126"/>
                  <a:pt x="611" y="160"/>
                  <a:pt x="624" y="183"/>
                </a:cubicBezTo>
                <a:cubicBezTo>
                  <a:pt x="637" y="206"/>
                  <a:pt x="636" y="225"/>
                  <a:pt x="636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3505" name="Picture 21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4516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Freeform 10"/>
          <p:cNvSpPr>
            <a:spLocks/>
          </p:cNvSpPr>
          <p:nvPr/>
        </p:nvSpPr>
        <p:spPr bwMode="auto">
          <a:xfrm>
            <a:off x="1905000" y="3505200"/>
            <a:ext cx="2616200" cy="1066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Freeform 13"/>
          <p:cNvSpPr>
            <a:spLocks/>
          </p:cNvSpPr>
          <p:nvPr/>
        </p:nvSpPr>
        <p:spPr bwMode="auto">
          <a:xfrm>
            <a:off x="1524000" y="3352800"/>
            <a:ext cx="3378200" cy="1524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Freeform 14"/>
          <p:cNvSpPr>
            <a:spLocks/>
          </p:cNvSpPr>
          <p:nvPr/>
        </p:nvSpPr>
        <p:spPr bwMode="auto">
          <a:xfrm>
            <a:off x="1219200" y="3429000"/>
            <a:ext cx="3911600" cy="1828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Freeform 15"/>
          <p:cNvSpPr>
            <a:spLocks/>
          </p:cNvSpPr>
          <p:nvPr/>
        </p:nvSpPr>
        <p:spPr bwMode="auto">
          <a:xfrm>
            <a:off x="914400" y="3429000"/>
            <a:ext cx="4673600" cy="2590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Freeform 16"/>
          <p:cNvSpPr>
            <a:spLocks/>
          </p:cNvSpPr>
          <p:nvPr/>
        </p:nvSpPr>
        <p:spPr bwMode="auto">
          <a:xfrm rot="10789841">
            <a:off x="2895600" y="44958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Freeform 17"/>
          <p:cNvSpPr>
            <a:spLocks/>
          </p:cNvSpPr>
          <p:nvPr/>
        </p:nvSpPr>
        <p:spPr bwMode="auto">
          <a:xfrm rot="-3846769">
            <a:off x="3152775" y="4976813"/>
            <a:ext cx="949325" cy="377825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Freeform 18"/>
          <p:cNvSpPr>
            <a:spLocks/>
          </p:cNvSpPr>
          <p:nvPr/>
        </p:nvSpPr>
        <p:spPr bwMode="auto">
          <a:xfrm rot="-10190280">
            <a:off x="2590800" y="4267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Freeform 19"/>
          <p:cNvSpPr>
            <a:spLocks/>
          </p:cNvSpPr>
          <p:nvPr/>
        </p:nvSpPr>
        <p:spPr bwMode="auto">
          <a:xfrm rot="-4195045">
            <a:off x="2921000" y="49276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Freeform 20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Freeform 21"/>
          <p:cNvSpPr>
            <a:spLocks/>
          </p:cNvSpPr>
          <p:nvPr/>
        </p:nvSpPr>
        <p:spPr bwMode="auto">
          <a:xfrm>
            <a:off x="1676400" y="4495800"/>
            <a:ext cx="1011238" cy="404813"/>
          </a:xfrm>
          <a:custGeom>
            <a:avLst/>
            <a:gdLst>
              <a:gd name="T0" fmla="*/ 0 w 637"/>
              <a:gd name="T1" fmla="*/ 255 h 255"/>
              <a:gd name="T2" fmla="*/ 24 w 637"/>
              <a:gd name="T3" fmla="*/ 147 h 255"/>
              <a:gd name="T4" fmla="*/ 132 w 637"/>
              <a:gd name="T5" fmla="*/ 39 h 255"/>
              <a:gd name="T6" fmla="*/ 258 w 637"/>
              <a:gd name="T7" fmla="*/ 3 h 255"/>
              <a:gd name="T8" fmla="*/ 468 w 637"/>
              <a:gd name="T9" fmla="*/ 21 h 255"/>
              <a:gd name="T10" fmla="*/ 558 w 637"/>
              <a:gd name="T11" fmla="*/ 99 h 255"/>
              <a:gd name="T12" fmla="*/ 624 w 637"/>
              <a:gd name="T13" fmla="*/ 183 h 255"/>
              <a:gd name="T14" fmla="*/ 636 w 637"/>
              <a:gd name="T15" fmla="*/ 237 h 2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7"/>
              <a:gd name="T25" fmla="*/ 0 h 255"/>
              <a:gd name="T26" fmla="*/ 637 w 637"/>
              <a:gd name="T27" fmla="*/ 255 h 2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7" h="255">
                <a:moveTo>
                  <a:pt x="0" y="255"/>
                </a:moveTo>
                <a:cubicBezTo>
                  <a:pt x="1" y="219"/>
                  <a:pt x="2" y="183"/>
                  <a:pt x="24" y="147"/>
                </a:cubicBezTo>
                <a:cubicBezTo>
                  <a:pt x="46" y="111"/>
                  <a:pt x="93" y="63"/>
                  <a:pt x="132" y="39"/>
                </a:cubicBezTo>
                <a:cubicBezTo>
                  <a:pt x="171" y="15"/>
                  <a:pt x="202" y="6"/>
                  <a:pt x="258" y="3"/>
                </a:cubicBezTo>
                <a:cubicBezTo>
                  <a:pt x="314" y="0"/>
                  <a:pt x="418" y="5"/>
                  <a:pt x="468" y="21"/>
                </a:cubicBezTo>
                <a:cubicBezTo>
                  <a:pt x="518" y="37"/>
                  <a:pt x="532" y="72"/>
                  <a:pt x="558" y="99"/>
                </a:cubicBezTo>
                <a:cubicBezTo>
                  <a:pt x="584" y="126"/>
                  <a:pt x="611" y="160"/>
                  <a:pt x="624" y="183"/>
                </a:cubicBezTo>
                <a:cubicBezTo>
                  <a:pt x="637" y="206"/>
                  <a:pt x="636" y="225"/>
                  <a:pt x="636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Freeform 22"/>
          <p:cNvSpPr>
            <a:spLocks/>
          </p:cNvSpPr>
          <p:nvPr/>
        </p:nvSpPr>
        <p:spPr bwMode="auto">
          <a:xfrm>
            <a:off x="2189163" y="4495800"/>
            <a:ext cx="1011237" cy="404813"/>
          </a:xfrm>
          <a:custGeom>
            <a:avLst/>
            <a:gdLst>
              <a:gd name="T0" fmla="*/ 0 w 637"/>
              <a:gd name="T1" fmla="*/ 255 h 255"/>
              <a:gd name="T2" fmla="*/ 24 w 637"/>
              <a:gd name="T3" fmla="*/ 147 h 255"/>
              <a:gd name="T4" fmla="*/ 132 w 637"/>
              <a:gd name="T5" fmla="*/ 39 h 255"/>
              <a:gd name="T6" fmla="*/ 258 w 637"/>
              <a:gd name="T7" fmla="*/ 3 h 255"/>
              <a:gd name="T8" fmla="*/ 468 w 637"/>
              <a:gd name="T9" fmla="*/ 21 h 255"/>
              <a:gd name="T10" fmla="*/ 558 w 637"/>
              <a:gd name="T11" fmla="*/ 99 h 255"/>
              <a:gd name="T12" fmla="*/ 624 w 637"/>
              <a:gd name="T13" fmla="*/ 183 h 255"/>
              <a:gd name="T14" fmla="*/ 636 w 637"/>
              <a:gd name="T15" fmla="*/ 237 h 2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7"/>
              <a:gd name="T25" fmla="*/ 0 h 255"/>
              <a:gd name="T26" fmla="*/ 637 w 637"/>
              <a:gd name="T27" fmla="*/ 255 h 2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7" h="255">
                <a:moveTo>
                  <a:pt x="0" y="255"/>
                </a:moveTo>
                <a:cubicBezTo>
                  <a:pt x="1" y="219"/>
                  <a:pt x="2" y="183"/>
                  <a:pt x="24" y="147"/>
                </a:cubicBezTo>
                <a:cubicBezTo>
                  <a:pt x="46" y="111"/>
                  <a:pt x="93" y="63"/>
                  <a:pt x="132" y="39"/>
                </a:cubicBezTo>
                <a:cubicBezTo>
                  <a:pt x="171" y="15"/>
                  <a:pt x="202" y="6"/>
                  <a:pt x="258" y="3"/>
                </a:cubicBezTo>
                <a:cubicBezTo>
                  <a:pt x="314" y="0"/>
                  <a:pt x="418" y="5"/>
                  <a:pt x="468" y="21"/>
                </a:cubicBezTo>
                <a:cubicBezTo>
                  <a:pt x="518" y="37"/>
                  <a:pt x="532" y="72"/>
                  <a:pt x="558" y="99"/>
                </a:cubicBezTo>
                <a:cubicBezTo>
                  <a:pt x="584" y="126"/>
                  <a:pt x="611" y="160"/>
                  <a:pt x="624" y="183"/>
                </a:cubicBezTo>
                <a:cubicBezTo>
                  <a:pt x="637" y="206"/>
                  <a:pt x="636" y="225"/>
                  <a:pt x="636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Freeform 29"/>
          <p:cNvSpPr>
            <a:spLocks/>
          </p:cNvSpPr>
          <p:nvPr/>
        </p:nvSpPr>
        <p:spPr bwMode="auto">
          <a:xfrm>
            <a:off x="1981200" y="4170363"/>
            <a:ext cx="1735138" cy="1584325"/>
          </a:xfrm>
          <a:custGeom>
            <a:avLst/>
            <a:gdLst>
              <a:gd name="T0" fmla="*/ 0 w 1093"/>
              <a:gd name="T1" fmla="*/ 445 h 998"/>
              <a:gd name="T2" fmla="*/ 48 w 1093"/>
              <a:gd name="T3" fmla="*/ 253 h 998"/>
              <a:gd name="T4" fmla="*/ 186 w 1093"/>
              <a:gd name="T5" fmla="*/ 109 h 998"/>
              <a:gd name="T6" fmla="*/ 474 w 1093"/>
              <a:gd name="T7" fmla="*/ 13 h 998"/>
              <a:gd name="T8" fmla="*/ 702 w 1093"/>
              <a:gd name="T9" fmla="*/ 31 h 998"/>
              <a:gd name="T10" fmla="*/ 906 w 1093"/>
              <a:gd name="T11" fmla="*/ 115 h 998"/>
              <a:gd name="T12" fmla="*/ 1056 w 1093"/>
              <a:gd name="T13" fmla="*/ 343 h 998"/>
              <a:gd name="T14" fmla="*/ 1092 w 1093"/>
              <a:gd name="T15" fmla="*/ 493 h 998"/>
              <a:gd name="T16" fmla="*/ 1062 w 1093"/>
              <a:gd name="T17" fmla="*/ 721 h 998"/>
              <a:gd name="T18" fmla="*/ 972 w 1093"/>
              <a:gd name="T19" fmla="*/ 913 h 998"/>
              <a:gd name="T20" fmla="*/ 864 w 1093"/>
              <a:gd name="T21" fmla="*/ 979 h 998"/>
              <a:gd name="T22" fmla="*/ 762 w 1093"/>
              <a:gd name="T23" fmla="*/ 997 h 99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93"/>
              <a:gd name="T37" fmla="*/ 0 h 998"/>
              <a:gd name="T38" fmla="*/ 1093 w 1093"/>
              <a:gd name="T39" fmla="*/ 998 h 99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93" h="998">
                <a:moveTo>
                  <a:pt x="0" y="445"/>
                </a:moveTo>
                <a:cubicBezTo>
                  <a:pt x="8" y="377"/>
                  <a:pt x="17" y="309"/>
                  <a:pt x="48" y="253"/>
                </a:cubicBezTo>
                <a:cubicBezTo>
                  <a:pt x="79" y="197"/>
                  <a:pt x="115" y="149"/>
                  <a:pt x="186" y="109"/>
                </a:cubicBezTo>
                <a:cubicBezTo>
                  <a:pt x="257" y="69"/>
                  <a:pt x="388" y="26"/>
                  <a:pt x="474" y="13"/>
                </a:cubicBezTo>
                <a:cubicBezTo>
                  <a:pt x="560" y="0"/>
                  <a:pt x="630" y="14"/>
                  <a:pt x="702" y="31"/>
                </a:cubicBezTo>
                <a:cubicBezTo>
                  <a:pt x="774" y="48"/>
                  <a:pt x="847" y="63"/>
                  <a:pt x="906" y="115"/>
                </a:cubicBezTo>
                <a:cubicBezTo>
                  <a:pt x="965" y="167"/>
                  <a:pt x="1025" y="280"/>
                  <a:pt x="1056" y="343"/>
                </a:cubicBezTo>
                <a:cubicBezTo>
                  <a:pt x="1087" y="406"/>
                  <a:pt x="1091" y="430"/>
                  <a:pt x="1092" y="493"/>
                </a:cubicBezTo>
                <a:cubicBezTo>
                  <a:pt x="1093" y="556"/>
                  <a:pt x="1082" y="651"/>
                  <a:pt x="1062" y="721"/>
                </a:cubicBezTo>
                <a:cubicBezTo>
                  <a:pt x="1042" y="791"/>
                  <a:pt x="1005" y="870"/>
                  <a:pt x="972" y="913"/>
                </a:cubicBezTo>
                <a:cubicBezTo>
                  <a:pt x="939" y="956"/>
                  <a:pt x="899" y="965"/>
                  <a:pt x="864" y="979"/>
                </a:cubicBezTo>
                <a:cubicBezTo>
                  <a:pt x="829" y="993"/>
                  <a:pt x="778" y="998"/>
                  <a:pt x="762" y="99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4534" name="Picture 30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5540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Freeform 10"/>
          <p:cNvSpPr>
            <a:spLocks/>
          </p:cNvSpPr>
          <p:nvPr/>
        </p:nvSpPr>
        <p:spPr bwMode="auto">
          <a:xfrm>
            <a:off x="1905000" y="3505200"/>
            <a:ext cx="2616200" cy="1066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Freeform 13"/>
          <p:cNvSpPr>
            <a:spLocks/>
          </p:cNvSpPr>
          <p:nvPr/>
        </p:nvSpPr>
        <p:spPr bwMode="auto">
          <a:xfrm>
            <a:off x="1524000" y="3352800"/>
            <a:ext cx="3378200" cy="1524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Freeform 14"/>
          <p:cNvSpPr>
            <a:spLocks/>
          </p:cNvSpPr>
          <p:nvPr/>
        </p:nvSpPr>
        <p:spPr bwMode="auto">
          <a:xfrm>
            <a:off x="914400" y="3429000"/>
            <a:ext cx="4673600" cy="2590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Freeform 15"/>
          <p:cNvSpPr>
            <a:spLocks/>
          </p:cNvSpPr>
          <p:nvPr/>
        </p:nvSpPr>
        <p:spPr bwMode="auto">
          <a:xfrm>
            <a:off x="1219200" y="3429000"/>
            <a:ext cx="3911600" cy="1828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Freeform 16"/>
          <p:cNvSpPr>
            <a:spLocks/>
          </p:cNvSpPr>
          <p:nvPr/>
        </p:nvSpPr>
        <p:spPr bwMode="auto">
          <a:xfrm>
            <a:off x="685800" y="3429000"/>
            <a:ext cx="5359400" cy="3352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Freeform 17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Freeform 18"/>
          <p:cNvSpPr>
            <a:spLocks/>
          </p:cNvSpPr>
          <p:nvPr/>
        </p:nvSpPr>
        <p:spPr bwMode="auto">
          <a:xfrm rot="10789841">
            <a:off x="2895600" y="44958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Freeform 19"/>
          <p:cNvSpPr>
            <a:spLocks/>
          </p:cNvSpPr>
          <p:nvPr/>
        </p:nvSpPr>
        <p:spPr bwMode="auto">
          <a:xfrm rot="-3846769">
            <a:off x="3152775" y="4976813"/>
            <a:ext cx="949325" cy="377825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Freeform 20"/>
          <p:cNvSpPr>
            <a:spLocks/>
          </p:cNvSpPr>
          <p:nvPr/>
        </p:nvSpPr>
        <p:spPr bwMode="auto">
          <a:xfrm rot="-10190280">
            <a:off x="2590800" y="4267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Freeform 21"/>
          <p:cNvSpPr>
            <a:spLocks/>
          </p:cNvSpPr>
          <p:nvPr/>
        </p:nvSpPr>
        <p:spPr bwMode="auto">
          <a:xfrm rot="-4195045">
            <a:off x="2921000" y="49276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Freeform 22"/>
          <p:cNvSpPr>
            <a:spLocks/>
          </p:cNvSpPr>
          <p:nvPr/>
        </p:nvSpPr>
        <p:spPr bwMode="auto">
          <a:xfrm rot="10701522">
            <a:off x="3200400" y="5029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Freeform 23"/>
          <p:cNvSpPr>
            <a:spLocks/>
          </p:cNvSpPr>
          <p:nvPr/>
        </p:nvSpPr>
        <p:spPr bwMode="auto">
          <a:xfrm rot="-3944963">
            <a:off x="3448050" y="5467350"/>
            <a:ext cx="949325" cy="377825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Freeform 25"/>
          <p:cNvSpPr>
            <a:spLocks/>
          </p:cNvSpPr>
          <p:nvPr/>
        </p:nvSpPr>
        <p:spPr bwMode="auto">
          <a:xfrm>
            <a:off x="1676400" y="4495800"/>
            <a:ext cx="1011238" cy="404813"/>
          </a:xfrm>
          <a:custGeom>
            <a:avLst/>
            <a:gdLst>
              <a:gd name="T0" fmla="*/ 0 w 637"/>
              <a:gd name="T1" fmla="*/ 255 h 255"/>
              <a:gd name="T2" fmla="*/ 24 w 637"/>
              <a:gd name="T3" fmla="*/ 147 h 255"/>
              <a:gd name="T4" fmla="*/ 132 w 637"/>
              <a:gd name="T5" fmla="*/ 39 h 255"/>
              <a:gd name="T6" fmla="*/ 258 w 637"/>
              <a:gd name="T7" fmla="*/ 3 h 255"/>
              <a:gd name="T8" fmla="*/ 468 w 637"/>
              <a:gd name="T9" fmla="*/ 21 h 255"/>
              <a:gd name="T10" fmla="*/ 558 w 637"/>
              <a:gd name="T11" fmla="*/ 99 h 255"/>
              <a:gd name="T12" fmla="*/ 624 w 637"/>
              <a:gd name="T13" fmla="*/ 183 h 255"/>
              <a:gd name="T14" fmla="*/ 636 w 637"/>
              <a:gd name="T15" fmla="*/ 237 h 2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7"/>
              <a:gd name="T25" fmla="*/ 0 h 255"/>
              <a:gd name="T26" fmla="*/ 637 w 637"/>
              <a:gd name="T27" fmla="*/ 255 h 2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7" h="255">
                <a:moveTo>
                  <a:pt x="0" y="255"/>
                </a:moveTo>
                <a:cubicBezTo>
                  <a:pt x="1" y="219"/>
                  <a:pt x="2" y="183"/>
                  <a:pt x="24" y="147"/>
                </a:cubicBezTo>
                <a:cubicBezTo>
                  <a:pt x="46" y="111"/>
                  <a:pt x="93" y="63"/>
                  <a:pt x="132" y="39"/>
                </a:cubicBezTo>
                <a:cubicBezTo>
                  <a:pt x="171" y="15"/>
                  <a:pt x="202" y="6"/>
                  <a:pt x="258" y="3"/>
                </a:cubicBezTo>
                <a:cubicBezTo>
                  <a:pt x="314" y="0"/>
                  <a:pt x="418" y="5"/>
                  <a:pt x="468" y="21"/>
                </a:cubicBezTo>
                <a:cubicBezTo>
                  <a:pt x="518" y="37"/>
                  <a:pt x="532" y="72"/>
                  <a:pt x="558" y="99"/>
                </a:cubicBezTo>
                <a:cubicBezTo>
                  <a:pt x="584" y="126"/>
                  <a:pt x="611" y="160"/>
                  <a:pt x="624" y="183"/>
                </a:cubicBezTo>
                <a:cubicBezTo>
                  <a:pt x="637" y="206"/>
                  <a:pt x="636" y="225"/>
                  <a:pt x="636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Freeform 26"/>
          <p:cNvSpPr>
            <a:spLocks/>
          </p:cNvSpPr>
          <p:nvPr/>
        </p:nvSpPr>
        <p:spPr bwMode="auto">
          <a:xfrm>
            <a:off x="1143000" y="4495800"/>
            <a:ext cx="1011238" cy="404813"/>
          </a:xfrm>
          <a:custGeom>
            <a:avLst/>
            <a:gdLst>
              <a:gd name="T0" fmla="*/ 0 w 637"/>
              <a:gd name="T1" fmla="*/ 255 h 255"/>
              <a:gd name="T2" fmla="*/ 24 w 637"/>
              <a:gd name="T3" fmla="*/ 147 h 255"/>
              <a:gd name="T4" fmla="*/ 132 w 637"/>
              <a:gd name="T5" fmla="*/ 39 h 255"/>
              <a:gd name="T6" fmla="*/ 258 w 637"/>
              <a:gd name="T7" fmla="*/ 3 h 255"/>
              <a:gd name="T8" fmla="*/ 468 w 637"/>
              <a:gd name="T9" fmla="*/ 21 h 255"/>
              <a:gd name="T10" fmla="*/ 558 w 637"/>
              <a:gd name="T11" fmla="*/ 99 h 255"/>
              <a:gd name="T12" fmla="*/ 624 w 637"/>
              <a:gd name="T13" fmla="*/ 183 h 255"/>
              <a:gd name="T14" fmla="*/ 636 w 637"/>
              <a:gd name="T15" fmla="*/ 237 h 2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7"/>
              <a:gd name="T25" fmla="*/ 0 h 255"/>
              <a:gd name="T26" fmla="*/ 637 w 637"/>
              <a:gd name="T27" fmla="*/ 255 h 2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7" h="255">
                <a:moveTo>
                  <a:pt x="0" y="255"/>
                </a:moveTo>
                <a:cubicBezTo>
                  <a:pt x="1" y="219"/>
                  <a:pt x="2" y="183"/>
                  <a:pt x="24" y="147"/>
                </a:cubicBezTo>
                <a:cubicBezTo>
                  <a:pt x="46" y="111"/>
                  <a:pt x="93" y="63"/>
                  <a:pt x="132" y="39"/>
                </a:cubicBezTo>
                <a:cubicBezTo>
                  <a:pt x="171" y="15"/>
                  <a:pt x="202" y="6"/>
                  <a:pt x="258" y="3"/>
                </a:cubicBezTo>
                <a:cubicBezTo>
                  <a:pt x="314" y="0"/>
                  <a:pt x="418" y="5"/>
                  <a:pt x="468" y="21"/>
                </a:cubicBezTo>
                <a:cubicBezTo>
                  <a:pt x="518" y="37"/>
                  <a:pt x="532" y="72"/>
                  <a:pt x="558" y="99"/>
                </a:cubicBezTo>
                <a:cubicBezTo>
                  <a:pt x="584" y="126"/>
                  <a:pt x="611" y="160"/>
                  <a:pt x="624" y="183"/>
                </a:cubicBezTo>
                <a:cubicBezTo>
                  <a:pt x="637" y="206"/>
                  <a:pt x="636" y="225"/>
                  <a:pt x="636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Freeform 28"/>
          <p:cNvSpPr>
            <a:spLocks/>
          </p:cNvSpPr>
          <p:nvPr/>
        </p:nvSpPr>
        <p:spPr bwMode="auto">
          <a:xfrm>
            <a:off x="2189163" y="4495800"/>
            <a:ext cx="1011237" cy="404813"/>
          </a:xfrm>
          <a:custGeom>
            <a:avLst/>
            <a:gdLst>
              <a:gd name="T0" fmla="*/ 0 w 637"/>
              <a:gd name="T1" fmla="*/ 255 h 255"/>
              <a:gd name="T2" fmla="*/ 24 w 637"/>
              <a:gd name="T3" fmla="*/ 147 h 255"/>
              <a:gd name="T4" fmla="*/ 132 w 637"/>
              <a:gd name="T5" fmla="*/ 39 h 255"/>
              <a:gd name="T6" fmla="*/ 258 w 637"/>
              <a:gd name="T7" fmla="*/ 3 h 255"/>
              <a:gd name="T8" fmla="*/ 468 w 637"/>
              <a:gd name="T9" fmla="*/ 21 h 255"/>
              <a:gd name="T10" fmla="*/ 558 w 637"/>
              <a:gd name="T11" fmla="*/ 99 h 255"/>
              <a:gd name="T12" fmla="*/ 624 w 637"/>
              <a:gd name="T13" fmla="*/ 183 h 255"/>
              <a:gd name="T14" fmla="*/ 636 w 637"/>
              <a:gd name="T15" fmla="*/ 237 h 2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7"/>
              <a:gd name="T25" fmla="*/ 0 h 255"/>
              <a:gd name="T26" fmla="*/ 637 w 637"/>
              <a:gd name="T27" fmla="*/ 255 h 2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7" h="255">
                <a:moveTo>
                  <a:pt x="0" y="255"/>
                </a:moveTo>
                <a:cubicBezTo>
                  <a:pt x="1" y="219"/>
                  <a:pt x="2" y="183"/>
                  <a:pt x="24" y="147"/>
                </a:cubicBezTo>
                <a:cubicBezTo>
                  <a:pt x="46" y="111"/>
                  <a:pt x="93" y="63"/>
                  <a:pt x="132" y="39"/>
                </a:cubicBezTo>
                <a:cubicBezTo>
                  <a:pt x="171" y="15"/>
                  <a:pt x="202" y="6"/>
                  <a:pt x="258" y="3"/>
                </a:cubicBezTo>
                <a:cubicBezTo>
                  <a:pt x="314" y="0"/>
                  <a:pt x="418" y="5"/>
                  <a:pt x="468" y="21"/>
                </a:cubicBezTo>
                <a:cubicBezTo>
                  <a:pt x="518" y="37"/>
                  <a:pt x="532" y="72"/>
                  <a:pt x="558" y="99"/>
                </a:cubicBezTo>
                <a:cubicBezTo>
                  <a:pt x="584" y="126"/>
                  <a:pt x="611" y="160"/>
                  <a:pt x="624" y="183"/>
                </a:cubicBezTo>
                <a:cubicBezTo>
                  <a:pt x="637" y="206"/>
                  <a:pt x="636" y="225"/>
                  <a:pt x="636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1" name="Freeform 29"/>
          <p:cNvSpPr>
            <a:spLocks/>
          </p:cNvSpPr>
          <p:nvPr/>
        </p:nvSpPr>
        <p:spPr bwMode="auto">
          <a:xfrm>
            <a:off x="1981200" y="4170363"/>
            <a:ext cx="1735138" cy="1584325"/>
          </a:xfrm>
          <a:custGeom>
            <a:avLst/>
            <a:gdLst>
              <a:gd name="T0" fmla="*/ 0 w 1093"/>
              <a:gd name="T1" fmla="*/ 445 h 998"/>
              <a:gd name="T2" fmla="*/ 48 w 1093"/>
              <a:gd name="T3" fmla="*/ 253 h 998"/>
              <a:gd name="T4" fmla="*/ 186 w 1093"/>
              <a:gd name="T5" fmla="*/ 109 h 998"/>
              <a:gd name="T6" fmla="*/ 474 w 1093"/>
              <a:gd name="T7" fmla="*/ 13 h 998"/>
              <a:gd name="T8" fmla="*/ 702 w 1093"/>
              <a:gd name="T9" fmla="*/ 31 h 998"/>
              <a:gd name="T10" fmla="*/ 906 w 1093"/>
              <a:gd name="T11" fmla="*/ 115 h 998"/>
              <a:gd name="T12" fmla="*/ 1056 w 1093"/>
              <a:gd name="T13" fmla="*/ 343 h 998"/>
              <a:gd name="T14" fmla="*/ 1092 w 1093"/>
              <a:gd name="T15" fmla="*/ 493 h 998"/>
              <a:gd name="T16" fmla="*/ 1062 w 1093"/>
              <a:gd name="T17" fmla="*/ 721 h 998"/>
              <a:gd name="T18" fmla="*/ 972 w 1093"/>
              <a:gd name="T19" fmla="*/ 913 h 998"/>
              <a:gd name="T20" fmla="*/ 864 w 1093"/>
              <a:gd name="T21" fmla="*/ 979 h 998"/>
              <a:gd name="T22" fmla="*/ 762 w 1093"/>
              <a:gd name="T23" fmla="*/ 997 h 99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93"/>
              <a:gd name="T37" fmla="*/ 0 h 998"/>
              <a:gd name="T38" fmla="*/ 1093 w 1093"/>
              <a:gd name="T39" fmla="*/ 998 h 99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93" h="998">
                <a:moveTo>
                  <a:pt x="0" y="445"/>
                </a:moveTo>
                <a:cubicBezTo>
                  <a:pt x="8" y="377"/>
                  <a:pt x="17" y="309"/>
                  <a:pt x="48" y="253"/>
                </a:cubicBezTo>
                <a:cubicBezTo>
                  <a:pt x="79" y="197"/>
                  <a:pt x="115" y="149"/>
                  <a:pt x="186" y="109"/>
                </a:cubicBezTo>
                <a:cubicBezTo>
                  <a:pt x="257" y="69"/>
                  <a:pt x="388" y="26"/>
                  <a:pt x="474" y="13"/>
                </a:cubicBezTo>
                <a:cubicBezTo>
                  <a:pt x="560" y="0"/>
                  <a:pt x="630" y="14"/>
                  <a:pt x="702" y="31"/>
                </a:cubicBezTo>
                <a:cubicBezTo>
                  <a:pt x="774" y="48"/>
                  <a:pt x="847" y="63"/>
                  <a:pt x="906" y="115"/>
                </a:cubicBezTo>
                <a:cubicBezTo>
                  <a:pt x="965" y="167"/>
                  <a:pt x="1025" y="280"/>
                  <a:pt x="1056" y="343"/>
                </a:cubicBezTo>
                <a:cubicBezTo>
                  <a:pt x="1087" y="406"/>
                  <a:pt x="1091" y="430"/>
                  <a:pt x="1092" y="493"/>
                </a:cubicBezTo>
                <a:cubicBezTo>
                  <a:pt x="1093" y="556"/>
                  <a:pt x="1082" y="651"/>
                  <a:pt x="1062" y="721"/>
                </a:cubicBezTo>
                <a:cubicBezTo>
                  <a:pt x="1042" y="791"/>
                  <a:pt x="1005" y="870"/>
                  <a:pt x="972" y="913"/>
                </a:cubicBezTo>
                <a:cubicBezTo>
                  <a:pt x="939" y="956"/>
                  <a:pt x="899" y="965"/>
                  <a:pt x="864" y="979"/>
                </a:cubicBezTo>
                <a:cubicBezTo>
                  <a:pt x="829" y="993"/>
                  <a:pt x="778" y="998"/>
                  <a:pt x="762" y="99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2" name="Freeform 31"/>
          <p:cNvSpPr>
            <a:spLocks/>
          </p:cNvSpPr>
          <p:nvPr/>
        </p:nvSpPr>
        <p:spPr bwMode="auto">
          <a:xfrm>
            <a:off x="1524000" y="3797300"/>
            <a:ext cx="2617788" cy="2212975"/>
          </a:xfrm>
          <a:custGeom>
            <a:avLst/>
            <a:gdLst>
              <a:gd name="T0" fmla="*/ 0 w 1649"/>
              <a:gd name="T1" fmla="*/ 680 h 1394"/>
              <a:gd name="T2" fmla="*/ 30 w 1649"/>
              <a:gd name="T3" fmla="*/ 542 h 1394"/>
              <a:gd name="T4" fmla="*/ 108 w 1649"/>
              <a:gd name="T5" fmla="*/ 308 h 1394"/>
              <a:gd name="T6" fmla="*/ 330 w 1649"/>
              <a:gd name="T7" fmla="*/ 110 h 1394"/>
              <a:gd name="T8" fmla="*/ 594 w 1649"/>
              <a:gd name="T9" fmla="*/ 32 h 1394"/>
              <a:gd name="T10" fmla="*/ 936 w 1649"/>
              <a:gd name="T11" fmla="*/ 8 h 1394"/>
              <a:gd name="T12" fmla="*/ 1338 w 1649"/>
              <a:gd name="T13" fmla="*/ 80 h 1394"/>
              <a:gd name="T14" fmla="*/ 1536 w 1649"/>
              <a:gd name="T15" fmla="*/ 272 h 1394"/>
              <a:gd name="T16" fmla="*/ 1632 w 1649"/>
              <a:gd name="T17" fmla="*/ 584 h 1394"/>
              <a:gd name="T18" fmla="*/ 1638 w 1649"/>
              <a:gd name="T19" fmla="*/ 770 h 1394"/>
              <a:gd name="T20" fmla="*/ 1602 w 1649"/>
              <a:gd name="T21" fmla="*/ 1094 h 1394"/>
              <a:gd name="T22" fmla="*/ 1494 w 1649"/>
              <a:gd name="T23" fmla="*/ 1244 h 1394"/>
              <a:gd name="T24" fmla="*/ 1284 w 1649"/>
              <a:gd name="T25" fmla="*/ 1340 h 1394"/>
              <a:gd name="T26" fmla="*/ 1044 w 1649"/>
              <a:gd name="T27" fmla="*/ 1394 h 139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49"/>
              <a:gd name="T43" fmla="*/ 0 h 1394"/>
              <a:gd name="T44" fmla="*/ 1649 w 1649"/>
              <a:gd name="T45" fmla="*/ 1394 h 139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49" h="1394">
                <a:moveTo>
                  <a:pt x="0" y="680"/>
                </a:moveTo>
                <a:cubicBezTo>
                  <a:pt x="6" y="642"/>
                  <a:pt x="12" y="604"/>
                  <a:pt x="30" y="542"/>
                </a:cubicBezTo>
                <a:cubicBezTo>
                  <a:pt x="48" y="480"/>
                  <a:pt x="58" y="380"/>
                  <a:pt x="108" y="308"/>
                </a:cubicBezTo>
                <a:cubicBezTo>
                  <a:pt x="158" y="236"/>
                  <a:pt x="249" y="156"/>
                  <a:pt x="330" y="110"/>
                </a:cubicBezTo>
                <a:cubicBezTo>
                  <a:pt x="411" y="64"/>
                  <a:pt x="493" y="49"/>
                  <a:pt x="594" y="32"/>
                </a:cubicBezTo>
                <a:cubicBezTo>
                  <a:pt x="695" y="15"/>
                  <a:pt x="812" y="0"/>
                  <a:pt x="936" y="8"/>
                </a:cubicBezTo>
                <a:cubicBezTo>
                  <a:pt x="1060" y="16"/>
                  <a:pt x="1238" y="36"/>
                  <a:pt x="1338" y="80"/>
                </a:cubicBezTo>
                <a:cubicBezTo>
                  <a:pt x="1438" y="124"/>
                  <a:pt x="1487" y="188"/>
                  <a:pt x="1536" y="272"/>
                </a:cubicBezTo>
                <a:cubicBezTo>
                  <a:pt x="1585" y="356"/>
                  <a:pt x="1615" y="501"/>
                  <a:pt x="1632" y="584"/>
                </a:cubicBezTo>
                <a:cubicBezTo>
                  <a:pt x="1649" y="667"/>
                  <a:pt x="1643" y="685"/>
                  <a:pt x="1638" y="770"/>
                </a:cubicBezTo>
                <a:cubicBezTo>
                  <a:pt x="1633" y="855"/>
                  <a:pt x="1626" y="1015"/>
                  <a:pt x="1602" y="1094"/>
                </a:cubicBezTo>
                <a:cubicBezTo>
                  <a:pt x="1578" y="1173"/>
                  <a:pt x="1547" y="1203"/>
                  <a:pt x="1494" y="1244"/>
                </a:cubicBezTo>
                <a:cubicBezTo>
                  <a:pt x="1441" y="1285"/>
                  <a:pt x="1359" y="1315"/>
                  <a:pt x="1284" y="1340"/>
                </a:cubicBezTo>
                <a:cubicBezTo>
                  <a:pt x="1209" y="1365"/>
                  <a:pt x="1082" y="1384"/>
                  <a:pt x="1044" y="139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3" name="Freeform 33"/>
          <p:cNvSpPr>
            <a:spLocks/>
          </p:cNvSpPr>
          <p:nvPr/>
        </p:nvSpPr>
        <p:spPr bwMode="auto">
          <a:xfrm>
            <a:off x="1219200" y="4165600"/>
            <a:ext cx="1752600" cy="787400"/>
          </a:xfrm>
          <a:custGeom>
            <a:avLst/>
            <a:gdLst>
              <a:gd name="T0" fmla="*/ 0 w 1104"/>
              <a:gd name="T1" fmla="*/ 496 h 496"/>
              <a:gd name="T2" fmla="*/ 48 w 1104"/>
              <a:gd name="T3" fmla="*/ 256 h 496"/>
              <a:gd name="T4" fmla="*/ 240 w 1104"/>
              <a:gd name="T5" fmla="*/ 112 h 496"/>
              <a:gd name="T6" fmla="*/ 432 w 1104"/>
              <a:gd name="T7" fmla="*/ 16 h 496"/>
              <a:gd name="T8" fmla="*/ 624 w 1104"/>
              <a:gd name="T9" fmla="*/ 16 h 496"/>
              <a:gd name="T10" fmla="*/ 816 w 1104"/>
              <a:gd name="T11" fmla="*/ 64 h 496"/>
              <a:gd name="T12" fmla="*/ 960 w 1104"/>
              <a:gd name="T13" fmla="*/ 208 h 496"/>
              <a:gd name="T14" fmla="*/ 1056 w 1104"/>
              <a:gd name="T15" fmla="*/ 352 h 496"/>
              <a:gd name="T16" fmla="*/ 1104 w 1104"/>
              <a:gd name="T17" fmla="*/ 448 h 4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04"/>
              <a:gd name="T28" fmla="*/ 0 h 496"/>
              <a:gd name="T29" fmla="*/ 1104 w 1104"/>
              <a:gd name="T30" fmla="*/ 496 h 4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04" h="496">
                <a:moveTo>
                  <a:pt x="0" y="496"/>
                </a:moveTo>
                <a:cubicBezTo>
                  <a:pt x="4" y="408"/>
                  <a:pt x="8" y="320"/>
                  <a:pt x="48" y="256"/>
                </a:cubicBezTo>
                <a:cubicBezTo>
                  <a:pt x="88" y="192"/>
                  <a:pt x="176" y="152"/>
                  <a:pt x="240" y="112"/>
                </a:cubicBezTo>
                <a:cubicBezTo>
                  <a:pt x="304" y="72"/>
                  <a:pt x="368" y="32"/>
                  <a:pt x="432" y="16"/>
                </a:cubicBezTo>
                <a:cubicBezTo>
                  <a:pt x="496" y="0"/>
                  <a:pt x="560" y="8"/>
                  <a:pt x="624" y="16"/>
                </a:cubicBezTo>
                <a:cubicBezTo>
                  <a:pt x="688" y="24"/>
                  <a:pt x="760" y="32"/>
                  <a:pt x="816" y="64"/>
                </a:cubicBezTo>
                <a:cubicBezTo>
                  <a:pt x="872" y="96"/>
                  <a:pt x="920" y="160"/>
                  <a:pt x="960" y="208"/>
                </a:cubicBezTo>
                <a:cubicBezTo>
                  <a:pt x="1000" y="256"/>
                  <a:pt x="1032" y="312"/>
                  <a:pt x="1056" y="352"/>
                </a:cubicBezTo>
                <a:cubicBezTo>
                  <a:pt x="1080" y="392"/>
                  <a:pt x="1092" y="420"/>
                  <a:pt x="1104" y="4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5564" name="Picture 34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6564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AutoShape 9"/>
          <p:cNvSpPr>
            <a:spLocks noChangeArrowheads="1"/>
          </p:cNvSpPr>
          <p:nvPr/>
        </p:nvSpPr>
        <p:spPr bwMode="auto">
          <a:xfrm>
            <a:off x="2819400" y="3276600"/>
            <a:ext cx="609600" cy="3048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6569" name="Picture 10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7588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AutoShape 9"/>
          <p:cNvSpPr>
            <a:spLocks noChangeArrowheads="1"/>
          </p:cNvSpPr>
          <p:nvPr/>
        </p:nvSpPr>
        <p:spPr bwMode="auto">
          <a:xfrm>
            <a:off x="2971800" y="3429000"/>
            <a:ext cx="304800" cy="1524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Freeform 10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7594" name="Picture 11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8612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AutoShape 9"/>
          <p:cNvSpPr>
            <a:spLocks noChangeArrowheads="1"/>
          </p:cNvSpPr>
          <p:nvPr/>
        </p:nvSpPr>
        <p:spPr bwMode="auto">
          <a:xfrm>
            <a:off x="3048000" y="3429000"/>
            <a:ext cx="152400" cy="762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Freeform 10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Freeform 11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19" name="Picture 12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69635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69636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Freeform 10"/>
          <p:cNvSpPr>
            <a:spLocks/>
          </p:cNvSpPr>
          <p:nvPr/>
        </p:nvSpPr>
        <p:spPr bwMode="auto">
          <a:xfrm>
            <a:off x="1905000" y="3505200"/>
            <a:ext cx="2616200" cy="1066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9643" name="Picture 13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70660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Freeform 10"/>
          <p:cNvSpPr>
            <a:spLocks/>
          </p:cNvSpPr>
          <p:nvPr/>
        </p:nvSpPr>
        <p:spPr bwMode="auto">
          <a:xfrm>
            <a:off x="1905000" y="3505200"/>
            <a:ext cx="2616200" cy="1066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Freeform 13"/>
          <p:cNvSpPr>
            <a:spLocks/>
          </p:cNvSpPr>
          <p:nvPr/>
        </p:nvSpPr>
        <p:spPr bwMode="auto">
          <a:xfrm>
            <a:off x="1524000" y="3352800"/>
            <a:ext cx="3378200" cy="1524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Freeform 14"/>
          <p:cNvSpPr>
            <a:spLocks/>
          </p:cNvSpPr>
          <p:nvPr/>
        </p:nvSpPr>
        <p:spPr bwMode="auto">
          <a:xfrm>
            <a:off x="1219200" y="3429000"/>
            <a:ext cx="3911600" cy="1828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Freeform 17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19"/>
          <p:cNvSpPr>
            <a:spLocks noChangeShapeType="1"/>
          </p:cNvSpPr>
          <p:nvPr/>
        </p:nvSpPr>
        <p:spPr bwMode="auto">
          <a:xfrm>
            <a:off x="3124200" y="3429000"/>
            <a:ext cx="76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20"/>
          <p:cNvSpPr>
            <a:spLocks noChangeShapeType="1"/>
          </p:cNvSpPr>
          <p:nvPr/>
        </p:nvSpPr>
        <p:spPr bwMode="auto">
          <a:xfrm flipH="1">
            <a:off x="1981200" y="3429000"/>
            <a:ext cx="1143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Line 21"/>
          <p:cNvSpPr>
            <a:spLocks noChangeShapeType="1"/>
          </p:cNvSpPr>
          <p:nvPr/>
        </p:nvSpPr>
        <p:spPr bwMode="auto">
          <a:xfrm flipH="1">
            <a:off x="2895600" y="3429000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Line 22"/>
          <p:cNvSpPr>
            <a:spLocks noChangeShapeType="1"/>
          </p:cNvSpPr>
          <p:nvPr/>
        </p:nvSpPr>
        <p:spPr bwMode="auto">
          <a:xfrm>
            <a:off x="3124200" y="3429000"/>
            <a:ext cx="533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Line 23"/>
          <p:cNvSpPr>
            <a:spLocks noChangeShapeType="1"/>
          </p:cNvSpPr>
          <p:nvPr/>
        </p:nvSpPr>
        <p:spPr bwMode="auto">
          <a:xfrm>
            <a:off x="3124200" y="34290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0675" name="Picture 24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71684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AutoShape 9"/>
          <p:cNvSpPr>
            <a:spLocks noChangeArrowheads="1"/>
          </p:cNvSpPr>
          <p:nvPr/>
        </p:nvSpPr>
        <p:spPr bwMode="auto">
          <a:xfrm>
            <a:off x="2971800" y="3429000"/>
            <a:ext cx="304800" cy="1524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Freeform 10"/>
          <p:cNvSpPr>
            <a:spLocks/>
          </p:cNvSpPr>
          <p:nvPr/>
        </p:nvSpPr>
        <p:spPr bwMode="auto">
          <a:xfrm>
            <a:off x="1905000" y="3505200"/>
            <a:ext cx="2616200" cy="1066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Freeform 13"/>
          <p:cNvSpPr>
            <a:spLocks/>
          </p:cNvSpPr>
          <p:nvPr/>
        </p:nvSpPr>
        <p:spPr bwMode="auto">
          <a:xfrm>
            <a:off x="1524000" y="3352800"/>
            <a:ext cx="3378200" cy="1524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Freeform 14"/>
          <p:cNvSpPr>
            <a:spLocks/>
          </p:cNvSpPr>
          <p:nvPr/>
        </p:nvSpPr>
        <p:spPr bwMode="auto">
          <a:xfrm>
            <a:off x="1219200" y="3429000"/>
            <a:ext cx="3911600" cy="1828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Freeform 15"/>
          <p:cNvSpPr>
            <a:spLocks/>
          </p:cNvSpPr>
          <p:nvPr/>
        </p:nvSpPr>
        <p:spPr bwMode="auto">
          <a:xfrm>
            <a:off x="914400" y="3429000"/>
            <a:ext cx="4673600" cy="2590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Freeform 20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Line 24"/>
          <p:cNvSpPr>
            <a:spLocks noChangeShapeType="1"/>
          </p:cNvSpPr>
          <p:nvPr/>
        </p:nvSpPr>
        <p:spPr bwMode="auto">
          <a:xfrm>
            <a:off x="3124200" y="3429000"/>
            <a:ext cx="76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Line 25"/>
          <p:cNvSpPr>
            <a:spLocks noChangeShapeType="1"/>
          </p:cNvSpPr>
          <p:nvPr/>
        </p:nvSpPr>
        <p:spPr bwMode="auto">
          <a:xfrm flipH="1">
            <a:off x="1676400" y="34290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Line 26"/>
          <p:cNvSpPr>
            <a:spLocks noChangeShapeType="1"/>
          </p:cNvSpPr>
          <p:nvPr/>
        </p:nvSpPr>
        <p:spPr bwMode="auto">
          <a:xfrm flipH="1">
            <a:off x="2895600" y="3429000"/>
            <a:ext cx="228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9" name="Line 27"/>
          <p:cNvSpPr>
            <a:spLocks noChangeShapeType="1"/>
          </p:cNvSpPr>
          <p:nvPr/>
        </p:nvSpPr>
        <p:spPr bwMode="auto">
          <a:xfrm>
            <a:off x="3124200" y="3429000"/>
            <a:ext cx="762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Line 28"/>
          <p:cNvSpPr>
            <a:spLocks noChangeShapeType="1"/>
          </p:cNvSpPr>
          <p:nvPr/>
        </p:nvSpPr>
        <p:spPr bwMode="auto">
          <a:xfrm>
            <a:off x="3124200" y="3429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29"/>
          <p:cNvSpPr>
            <a:spLocks noChangeShapeType="1"/>
          </p:cNvSpPr>
          <p:nvPr/>
        </p:nvSpPr>
        <p:spPr bwMode="auto">
          <a:xfrm flipV="1">
            <a:off x="32004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Line 30"/>
          <p:cNvSpPr>
            <a:spLocks noChangeShapeType="1"/>
          </p:cNvSpPr>
          <p:nvPr/>
        </p:nvSpPr>
        <p:spPr bwMode="auto">
          <a:xfrm flipH="1" flipV="1">
            <a:off x="1676400" y="4572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3" name="Line 31"/>
          <p:cNvSpPr>
            <a:spLocks noChangeShapeType="1"/>
          </p:cNvSpPr>
          <p:nvPr/>
        </p:nvSpPr>
        <p:spPr bwMode="auto">
          <a:xfrm flipH="1" flipV="1">
            <a:off x="2819400" y="4572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04" name="Picture 32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1029"/>
          <p:cNvSpPr>
            <a:spLocks noChangeArrowheads="1"/>
          </p:cNvSpPr>
          <p:nvPr/>
        </p:nvSpPr>
        <p:spPr bwMode="auto">
          <a:xfrm>
            <a:off x="1752600" y="2438400"/>
            <a:ext cx="4953000" cy="3810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1031"/>
          <p:cNvSpPr txBox="1">
            <a:spLocks noChangeArrowheads="1"/>
          </p:cNvSpPr>
          <p:nvPr/>
        </p:nvSpPr>
        <p:spPr bwMode="auto">
          <a:xfrm>
            <a:off x="3505200" y="3276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t1</a:t>
            </a:r>
          </a:p>
        </p:txBody>
      </p:sp>
      <p:sp>
        <p:nvSpPr>
          <p:cNvPr id="11268" name="Text Box 1032"/>
          <p:cNvSpPr txBox="1">
            <a:spLocks noChangeArrowheads="1"/>
          </p:cNvSpPr>
          <p:nvPr/>
        </p:nvSpPr>
        <p:spPr bwMode="auto">
          <a:xfrm>
            <a:off x="3581400" y="28194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t2</a:t>
            </a:r>
          </a:p>
        </p:txBody>
      </p:sp>
      <p:sp>
        <p:nvSpPr>
          <p:cNvPr id="11269" name="Text Box 1033"/>
          <p:cNvSpPr txBox="1">
            <a:spLocks noChangeArrowheads="1"/>
          </p:cNvSpPr>
          <p:nvPr/>
        </p:nvSpPr>
        <p:spPr bwMode="auto">
          <a:xfrm>
            <a:off x="3581400" y="2362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t3</a:t>
            </a:r>
          </a:p>
        </p:txBody>
      </p:sp>
      <p:sp>
        <p:nvSpPr>
          <p:cNvPr id="11270" name="Text Box 1034"/>
          <p:cNvSpPr txBox="1">
            <a:spLocks noChangeArrowheads="1"/>
          </p:cNvSpPr>
          <p:nvPr/>
        </p:nvSpPr>
        <p:spPr bwMode="auto">
          <a:xfrm>
            <a:off x="6400800" y="2286000"/>
            <a:ext cx="2743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FFFF00"/>
                </a:solidFill>
              </a:rPr>
              <a:t>Anisotropic-- rays are not at </a:t>
            </a:r>
          </a:p>
          <a:p>
            <a:pPr algn="l"/>
            <a:r>
              <a:rPr lang="en-US" sz="2400" dirty="0">
                <a:solidFill>
                  <a:srgbClr val="FFFF00"/>
                </a:solidFill>
              </a:rPr>
              <a:t>right angles to the </a:t>
            </a:r>
            <a:r>
              <a:rPr lang="en-US" sz="2400" dirty="0" err="1">
                <a:solidFill>
                  <a:srgbClr val="FFFF00"/>
                </a:solidFill>
              </a:rPr>
              <a:t>wavefronts</a:t>
            </a:r>
            <a:r>
              <a:rPr lang="en-US" sz="2400" dirty="0" smtClean="0">
                <a:solidFill>
                  <a:srgbClr val="FFFF00"/>
                </a:solidFill>
              </a:rPr>
              <a:t>!</a:t>
            </a:r>
          </a:p>
          <a:p>
            <a:pPr algn="l"/>
            <a:r>
              <a:rPr lang="en-US" sz="2400" dirty="0" smtClean="0">
                <a:solidFill>
                  <a:srgbClr val="FFFF00"/>
                </a:solidFill>
              </a:rPr>
              <a:t>&amp; can be 10-20%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271" name="Oval 1035"/>
          <p:cNvSpPr>
            <a:spLocks noChangeArrowheads="1"/>
          </p:cNvSpPr>
          <p:nvPr/>
        </p:nvSpPr>
        <p:spPr bwMode="auto">
          <a:xfrm>
            <a:off x="1905000" y="2819400"/>
            <a:ext cx="3810000" cy="2971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1036"/>
          <p:cNvSpPr>
            <a:spLocks noChangeArrowheads="1"/>
          </p:cNvSpPr>
          <p:nvPr/>
        </p:nvSpPr>
        <p:spPr bwMode="auto">
          <a:xfrm>
            <a:off x="2057400" y="3276600"/>
            <a:ext cx="3048000" cy="2057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1037"/>
          <p:cNvSpPr>
            <a:spLocks noChangeArrowheads="1"/>
          </p:cNvSpPr>
          <p:nvPr/>
        </p:nvSpPr>
        <p:spPr bwMode="auto">
          <a:xfrm>
            <a:off x="1447800" y="838200"/>
            <a:ext cx="49007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FFF00"/>
                </a:solidFill>
              </a:rPr>
              <a:t>Mechanical definition of a wave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 Physical Assumptions</a:t>
            </a:r>
          </a:p>
        </p:txBody>
      </p:sp>
      <p:pic>
        <p:nvPicPr>
          <p:cNvPr id="11274" name="Picture 1038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Huygen’s Principle</a:t>
            </a:r>
          </a:p>
        </p:txBody>
      </p:sp>
      <p:sp>
        <p:nvSpPr>
          <p:cNvPr id="72707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Diffractions</a:t>
            </a:r>
          </a:p>
        </p:txBody>
      </p:sp>
      <p:sp>
        <p:nvSpPr>
          <p:cNvPr id="72708" name="Freeform 5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Line 6"/>
          <p:cNvSpPr>
            <a:spLocks noChangeShapeType="1"/>
          </p:cNvSpPr>
          <p:nvPr/>
        </p:nvSpPr>
        <p:spPr bwMode="auto">
          <a:xfrm>
            <a:off x="1143000" y="3429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Freeform 7"/>
          <p:cNvSpPr>
            <a:spLocks/>
          </p:cNvSpPr>
          <p:nvPr/>
        </p:nvSpPr>
        <p:spPr bwMode="auto">
          <a:xfrm>
            <a:off x="5829300" y="2441575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Freeform 8"/>
          <p:cNvSpPr>
            <a:spLocks/>
          </p:cNvSpPr>
          <p:nvPr/>
        </p:nvSpPr>
        <p:spPr bwMode="auto">
          <a:xfrm>
            <a:off x="6172200" y="2286000"/>
            <a:ext cx="436563" cy="244475"/>
          </a:xfrm>
          <a:custGeom>
            <a:avLst/>
            <a:gdLst>
              <a:gd name="T0" fmla="*/ 0 w 275"/>
              <a:gd name="T1" fmla="*/ 34 h 154"/>
              <a:gd name="T2" fmla="*/ 120 w 275"/>
              <a:gd name="T3" fmla="*/ 34 h 154"/>
              <a:gd name="T4" fmla="*/ 132 w 275"/>
              <a:gd name="T5" fmla="*/ 118 h 154"/>
              <a:gd name="T6" fmla="*/ 264 w 275"/>
              <a:gd name="T7" fmla="*/ 118 h 154"/>
              <a:gd name="T8" fmla="*/ 264 w 275"/>
              <a:gd name="T9" fmla="*/ 154 h 1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154"/>
              <a:gd name="T17" fmla="*/ 275 w 275"/>
              <a:gd name="T18" fmla="*/ 154 h 1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154">
                <a:moveTo>
                  <a:pt x="0" y="34"/>
                </a:moveTo>
                <a:cubicBezTo>
                  <a:pt x="35" y="22"/>
                  <a:pt x="86" y="0"/>
                  <a:pt x="120" y="34"/>
                </a:cubicBezTo>
                <a:cubicBezTo>
                  <a:pt x="140" y="54"/>
                  <a:pt x="128" y="90"/>
                  <a:pt x="132" y="118"/>
                </a:cubicBezTo>
                <a:cubicBezTo>
                  <a:pt x="179" y="102"/>
                  <a:pt x="204" y="88"/>
                  <a:pt x="264" y="118"/>
                </a:cubicBezTo>
                <a:cubicBezTo>
                  <a:pt x="275" y="123"/>
                  <a:pt x="264" y="142"/>
                  <a:pt x="264" y="15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AutoShape 9"/>
          <p:cNvSpPr>
            <a:spLocks noChangeArrowheads="1"/>
          </p:cNvSpPr>
          <p:nvPr/>
        </p:nvSpPr>
        <p:spPr bwMode="auto">
          <a:xfrm>
            <a:off x="2971800" y="3429000"/>
            <a:ext cx="304800" cy="152400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Freeform 10"/>
          <p:cNvSpPr>
            <a:spLocks/>
          </p:cNvSpPr>
          <p:nvPr/>
        </p:nvSpPr>
        <p:spPr bwMode="auto">
          <a:xfrm>
            <a:off x="1905000" y="3505200"/>
            <a:ext cx="2616200" cy="1066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Freeform 11"/>
          <p:cNvSpPr>
            <a:spLocks/>
          </p:cNvSpPr>
          <p:nvPr/>
        </p:nvSpPr>
        <p:spPr bwMode="auto">
          <a:xfrm>
            <a:off x="2362200" y="3505200"/>
            <a:ext cx="1778000" cy="762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Freeform 12"/>
          <p:cNvSpPr>
            <a:spLocks/>
          </p:cNvSpPr>
          <p:nvPr/>
        </p:nvSpPr>
        <p:spPr bwMode="auto">
          <a:xfrm>
            <a:off x="2743200" y="3505200"/>
            <a:ext cx="914400" cy="381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Freeform 13"/>
          <p:cNvSpPr>
            <a:spLocks/>
          </p:cNvSpPr>
          <p:nvPr/>
        </p:nvSpPr>
        <p:spPr bwMode="auto">
          <a:xfrm>
            <a:off x="1524000" y="3352800"/>
            <a:ext cx="3378200" cy="15240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Freeform 14"/>
          <p:cNvSpPr>
            <a:spLocks/>
          </p:cNvSpPr>
          <p:nvPr/>
        </p:nvSpPr>
        <p:spPr bwMode="auto">
          <a:xfrm>
            <a:off x="914400" y="3429000"/>
            <a:ext cx="4673600" cy="2590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Freeform 15"/>
          <p:cNvSpPr>
            <a:spLocks/>
          </p:cNvSpPr>
          <p:nvPr/>
        </p:nvSpPr>
        <p:spPr bwMode="auto">
          <a:xfrm>
            <a:off x="1219200" y="3429000"/>
            <a:ext cx="3911600" cy="1828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Freeform 16"/>
          <p:cNvSpPr>
            <a:spLocks/>
          </p:cNvSpPr>
          <p:nvPr/>
        </p:nvSpPr>
        <p:spPr bwMode="auto">
          <a:xfrm>
            <a:off x="685800" y="3429000"/>
            <a:ext cx="5359400" cy="3352800"/>
          </a:xfrm>
          <a:custGeom>
            <a:avLst/>
            <a:gdLst>
              <a:gd name="T0" fmla="*/ 0 w 1648"/>
              <a:gd name="T1" fmla="*/ 0 h 672"/>
              <a:gd name="T2" fmla="*/ 96 w 1648"/>
              <a:gd name="T3" fmla="*/ 288 h 672"/>
              <a:gd name="T4" fmla="*/ 384 w 1648"/>
              <a:gd name="T5" fmla="*/ 576 h 672"/>
              <a:gd name="T6" fmla="*/ 768 w 1648"/>
              <a:gd name="T7" fmla="*/ 672 h 672"/>
              <a:gd name="T8" fmla="*/ 1248 w 1648"/>
              <a:gd name="T9" fmla="*/ 576 h 672"/>
              <a:gd name="T10" fmla="*/ 1584 w 1648"/>
              <a:gd name="T11" fmla="*/ 288 h 672"/>
              <a:gd name="T12" fmla="*/ 1632 w 1648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48"/>
              <a:gd name="T22" fmla="*/ 0 h 672"/>
              <a:gd name="T23" fmla="*/ 1648 w 164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48" h="672">
                <a:moveTo>
                  <a:pt x="0" y="0"/>
                </a:moveTo>
                <a:cubicBezTo>
                  <a:pt x="16" y="96"/>
                  <a:pt x="32" y="192"/>
                  <a:pt x="96" y="288"/>
                </a:cubicBezTo>
                <a:cubicBezTo>
                  <a:pt x="160" y="384"/>
                  <a:pt x="272" y="512"/>
                  <a:pt x="384" y="576"/>
                </a:cubicBezTo>
                <a:cubicBezTo>
                  <a:pt x="496" y="640"/>
                  <a:pt x="624" y="672"/>
                  <a:pt x="768" y="672"/>
                </a:cubicBezTo>
                <a:cubicBezTo>
                  <a:pt x="912" y="672"/>
                  <a:pt x="1112" y="640"/>
                  <a:pt x="1248" y="576"/>
                </a:cubicBezTo>
                <a:cubicBezTo>
                  <a:pt x="1384" y="512"/>
                  <a:pt x="1520" y="384"/>
                  <a:pt x="1584" y="288"/>
                </a:cubicBezTo>
                <a:cubicBezTo>
                  <a:pt x="1648" y="192"/>
                  <a:pt x="1640" y="96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Freeform 17"/>
          <p:cNvSpPr>
            <a:spLocks/>
          </p:cNvSpPr>
          <p:nvPr/>
        </p:nvSpPr>
        <p:spPr bwMode="auto">
          <a:xfrm>
            <a:off x="1981200" y="4876800"/>
            <a:ext cx="4572000" cy="1143000"/>
          </a:xfrm>
          <a:custGeom>
            <a:avLst/>
            <a:gdLst>
              <a:gd name="T0" fmla="*/ 0 w 2880"/>
              <a:gd name="T1" fmla="*/ 0 h 1104"/>
              <a:gd name="T2" fmla="*/ 768 w 2880"/>
              <a:gd name="T3" fmla="*/ 0 h 1104"/>
              <a:gd name="T4" fmla="*/ 768 w 2880"/>
              <a:gd name="T5" fmla="*/ 1104 h 1104"/>
              <a:gd name="T6" fmla="*/ 2880 w 2880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1104"/>
              <a:gd name="T14" fmla="*/ 2880 w 288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1104">
                <a:moveTo>
                  <a:pt x="0" y="0"/>
                </a:moveTo>
                <a:lnTo>
                  <a:pt x="768" y="0"/>
                </a:lnTo>
                <a:lnTo>
                  <a:pt x="768" y="1104"/>
                </a:lnTo>
                <a:lnTo>
                  <a:pt x="2880" y="1104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Line 30"/>
          <p:cNvSpPr>
            <a:spLocks noChangeShapeType="1"/>
          </p:cNvSpPr>
          <p:nvPr/>
        </p:nvSpPr>
        <p:spPr bwMode="auto">
          <a:xfrm>
            <a:off x="3124200" y="3429000"/>
            <a:ext cx="76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2" name="Line 31"/>
          <p:cNvSpPr>
            <a:spLocks noChangeShapeType="1"/>
          </p:cNvSpPr>
          <p:nvPr/>
        </p:nvSpPr>
        <p:spPr bwMode="auto">
          <a:xfrm flipH="1">
            <a:off x="1981200" y="3429000"/>
            <a:ext cx="1143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Line 32"/>
          <p:cNvSpPr>
            <a:spLocks noChangeShapeType="1"/>
          </p:cNvSpPr>
          <p:nvPr/>
        </p:nvSpPr>
        <p:spPr bwMode="auto">
          <a:xfrm flipH="1">
            <a:off x="2895600" y="3429000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4" name="Line 33"/>
          <p:cNvSpPr>
            <a:spLocks noChangeShapeType="1"/>
          </p:cNvSpPr>
          <p:nvPr/>
        </p:nvSpPr>
        <p:spPr bwMode="auto">
          <a:xfrm>
            <a:off x="3124200" y="3429000"/>
            <a:ext cx="7620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5" name="Line 34"/>
          <p:cNvSpPr>
            <a:spLocks noChangeShapeType="1"/>
          </p:cNvSpPr>
          <p:nvPr/>
        </p:nvSpPr>
        <p:spPr bwMode="auto">
          <a:xfrm>
            <a:off x="3124200" y="3429000"/>
            <a:ext cx="2819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6" name="Line 35"/>
          <p:cNvSpPr>
            <a:spLocks noChangeShapeType="1"/>
          </p:cNvSpPr>
          <p:nvPr/>
        </p:nvSpPr>
        <p:spPr bwMode="auto">
          <a:xfrm flipV="1">
            <a:off x="3886200" y="52578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7" name="Line 36"/>
          <p:cNvSpPr>
            <a:spLocks noChangeShapeType="1"/>
          </p:cNvSpPr>
          <p:nvPr/>
        </p:nvSpPr>
        <p:spPr bwMode="auto">
          <a:xfrm flipV="1">
            <a:off x="3124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Line 37"/>
          <p:cNvSpPr>
            <a:spLocks noChangeShapeType="1"/>
          </p:cNvSpPr>
          <p:nvPr/>
        </p:nvSpPr>
        <p:spPr bwMode="auto">
          <a:xfrm flipH="1" flipV="1">
            <a:off x="1524000" y="4419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9" name="Line 38"/>
          <p:cNvSpPr>
            <a:spLocks noChangeShapeType="1"/>
          </p:cNvSpPr>
          <p:nvPr/>
        </p:nvSpPr>
        <p:spPr bwMode="auto">
          <a:xfrm flipH="1" flipV="1">
            <a:off x="2590800" y="40386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2730" name="Picture 39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Movies</a:t>
            </a:r>
          </a:p>
        </p:txBody>
      </p:sp>
      <p:sp>
        <p:nvSpPr>
          <p:cNvPr id="73731" name="Text Box 28"/>
          <p:cNvSpPr txBox="1">
            <a:spLocks noChangeArrowheads="1"/>
          </p:cNvSpPr>
          <p:nvPr/>
        </p:nvSpPr>
        <p:spPr bwMode="auto">
          <a:xfrm>
            <a:off x="1828800" y="1752600"/>
            <a:ext cx="5715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Thomas Bohlen, at the University of Kiel, in Germany has many interesting finite difference movies on wave propagation through the earth.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Here is the web link to his web site: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http://</a:t>
            </a:r>
            <a:r>
              <a:rPr lang="en-US" dirty="0" smtClean="0"/>
              <a:t>tu-freiberg.de/geophysik/research/seismicsseismology/projects/finite-difference-seismic-wave-field-simulation</a:t>
            </a:r>
            <a:endParaRPr lang="en-US" dirty="0"/>
          </a:p>
        </p:txBody>
      </p:sp>
      <p:pic>
        <p:nvPicPr>
          <p:cNvPr id="73732" name="Picture 29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7"/>
          <p:cNvSpPr txBox="1">
            <a:spLocks noChangeArrowheads="1"/>
          </p:cNvSpPr>
          <p:nvPr/>
        </p:nvSpPr>
        <p:spPr bwMode="auto">
          <a:xfrm>
            <a:off x="990600" y="1447800"/>
            <a:ext cx="51816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General Properties of Waves</a:t>
            </a:r>
            <a:endParaRPr lang="en-US" sz="2400" dirty="0">
              <a:solidFill>
                <a:srgbClr val="FFFF00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 Mechanical definition of a wave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 Physical Assumptions</a:t>
            </a:r>
            <a:endParaRPr lang="en-US" sz="2400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 Wave descriptions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Body waves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Surface waves</a:t>
            </a:r>
            <a:endParaRPr lang="en-US" sz="2400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folHlink"/>
                </a:solidFill>
              </a:rPr>
              <a:t>Particle motion</a:t>
            </a:r>
            <a:endParaRPr lang="en-US" sz="2400" dirty="0"/>
          </a:p>
        </p:txBody>
      </p:sp>
      <p:pic>
        <p:nvPicPr>
          <p:cNvPr id="12291" name="Picture 1028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752600" y="53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Body Waves</a:t>
            </a:r>
          </a:p>
        </p:txBody>
      </p:sp>
      <p:sp>
        <p:nvSpPr>
          <p:cNvPr id="13315" name="Line 10"/>
          <p:cNvSpPr>
            <a:spLocks noChangeShapeType="1"/>
          </p:cNvSpPr>
          <p:nvPr/>
        </p:nvSpPr>
        <p:spPr bwMode="auto">
          <a:xfrm>
            <a:off x="1752600" y="22860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11"/>
          <p:cNvSpPr>
            <a:spLocks noChangeShapeType="1"/>
          </p:cNvSpPr>
          <p:nvPr/>
        </p:nvSpPr>
        <p:spPr bwMode="auto">
          <a:xfrm>
            <a:off x="2743200" y="18288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4419600" y="25908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00"/>
                </a:solidFill>
              </a:rPr>
              <a:t>Direction of propagation of the body wave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457200" y="1447800"/>
            <a:ext cx="2057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</a:rPr>
              <a:t>Direction of particle </a:t>
            </a:r>
            <a:r>
              <a:rPr lang="en-US" sz="1600" dirty="0" smtClean="0">
                <a:solidFill>
                  <a:srgbClr val="FFFF00"/>
                </a:solidFill>
              </a:rPr>
              <a:t>displacement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3319" name="Rectangle 14"/>
          <p:cNvSpPr>
            <a:spLocks noChangeArrowheads="1"/>
          </p:cNvSpPr>
          <p:nvPr/>
        </p:nvSpPr>
        <p:spPr bwMode="auto">
          <a:xfrm>
            <a:off x="2743200" y="2133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5"/>
          <p:cNvSpPr>
            <a:spLocks noChangeShapeType="1"/>
          </p:cNvSpPr>
          <p:nvPr/>
        </p:nvSpPr>
        <p:spPr bwMode="auto">
          <a:xfrm>
            <a:off x="1752600" y="38100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6"/>
          <p:cNvSpPr>
            <a:spLocks noChangeShapeType="1"/>
          </p:cNvSpPr>
          <p:nvPr/>
        </p:nvSpPr>
        <p:spPr bwMode="auto">
          <a:xfrm flipH="1">
            <a:off x="2798763" y="3429000"/>
            <a:ext cx="5334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7"/>
          <p:cNvSpPr txBox="1">
            <a:spLocks noChangeArrowheads="1"/>
          </p:cNvSpPr>
          <p:nvPr/>
        </p:nvSpPr>
        <p:spPr bwMode="auto">
          <a:xfrm>
            <a:off x="4419600" y="41148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00"/>
                </a:solidFill>
              </a:rPr>
              <a:t>Direction of propagation of the body wave</a:t>
            </a:r>
          </a:p>
        </p:txBody>
      </p:sp>
      <p:sp>
        <p:nvSpPr>
          <p:cNvPr id="13323" name="Text Box 18"/>
          <p:cNvSpPr txBox="1">
            <a:spLocks noChangeArrowheads="1"/>
          </p:cNvSpPr>
          <p:nvPr/>
        </p:nvSpPr>
        <p:spPr bwMode="auto">
          <a:xfrm>
            <a:off x="457200" y="2971800"/>
            <a:ext cx="2057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</a:rPr>
              <a:t>Direction of particle </a:t>
            </a:r>
            <a:r>
              <a:rPr lang="en-US" sz="1600" dirty="0" smtClean="0">
                <a:solidFill>
                  <a:srgbClr val="FFFF00"/>
                </a:solidFill>
              </a:rPr>
              <a:t>displacement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3324" name="Line 24"/>
          <p:cNvSpPr>
            <a:spLocks noChangeShapeType="1"/>
          </p:cNvSpPr>
          <p:nvPr/>
        </p:nvSpPr>
        <p:spPr bwMode="auto">
          <a:xfrm>
            <a:off x="3154363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25"/>
          <p:cNvSpPr>
            <a:spLocks noChangeShapeType="1"/>
          </p:cNvSpPr>
          <p:nvPr/>
        </p:nvSpPr>
        <p:spPr bwMode="auto">
          <a:xfrm flipH="1">
            <a:off x="3244850" y="3657600"/>
            <a:ext cx="13335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27"/>
          <p:cNvSpPr>
            <a:spLocks noChangeShapeType="1"/>
          </p:cNvSpPr>
          <p:nvPr/>
        </p:nvSpPr>
        <p:spPr bwMode="auto">
          <a:xfrm>
            <a:off x="7315200" y="3200400"/>
            <a:ext cx="0" cy="685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28"/>
          <p:cNvSpPr>
            <a:spLocks noChangeShapeType="1"/>
          </p:cNvSpPr>
          <p:nvPr/>
        </p:nvSpPr>
        <p:spPr bwMode="auto">
          <a:xfrm flipV="1">
            <a:off x="7315200" y="2743200"/>
            <a:ext cx="38100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29"/>
          <p:cNvSpPr>
            <a:spLocks noChangeShapeType="1"/>
          </p:cNvSpPr>
          <p:nvPr/>
        </p:nvSpPr>
        <p:spPr bwMode="auto">
          <a:xfrm>
            <a:off x="7315200" y="3200400"/>
            <a:ext cx="609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30"/>
          <p:cNvSpPr>
            <a:spLocks noChangeShapeType="1"/>
          </p:cNvSpPr>
          <p:nvPr/>
        </p:nvSpPr>
        <p:spPr bwMode="auto">
          <a:xfrm>
            <a:off x="7453313" y="30480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31"/>
          <p:cNvSpPr>
            <a:spLocks noChangeShapeType="1"/>
          </p:cNvSpPr>
          <p:nvPr/>
        </p:nvSpPr>
        <p:spPr bwMode="auto">
          <a:xfrm flipH="1">
            <a:off x="7543800" y="3048000"/>
            <a:ext cx="133350" cy="146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32"/>
          <p:cNvSpPr>
            <a:spLocks noChangeArrowheads="1"/>
          </p:cNvSpPr>
          <p:nvPr/>
        </p:nvSpPr>
        <p:spPr bwMode="auto">
          <a:xfrm>
            <a:off x="7315200" y="3200400"/>
            <a:ext cx="2286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Text Box 33"/>
          <p:cNvSpPr txBox="1">
            <a:spLocks noChangeArrowheads="1"/>
          </p:cNvSpPr>
          <p:nvPr/>
        </p:nvSpPr>
        <p:spPr bwMode="auto">
          <a:xfrm>
            <a:off x="7924800" y="31543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/>
              <a:t>X</a:t>
            </a:r>
          </a:p>
        </p:txBody>
      </p:sp>
      <p:sp>
        <p:nvSpPr>
          <p:cNvPr id="13333" name="Text Box 34"/>
          <p:cNvSpPr txBox="1">
            <a:spLocks noChangeArrowheads="1"/>
          </p:cNvSpPr>
          <p:nvPr/>
        </p:nvSpPr>
        <p:spPr bwMode="auto">
          <a:xfrm>
            <a:off x="7696200" y="2590800"/>
            <a:ext cx="280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/>
              <a:t>Y</a:t>
            </a:r>
          </a:p>
        </p:txBody>
      </p:sp>
      <p:sp>
        <p:nvSpPr>
          <p:cNvPr id="13334" name="Text Box 35"/>
          <p:cNvSpPr txBox="1">
            <a:spLocks noChangeArrowheads="1"/>
          </p:cNvSpPr>
          <p:nvPr/>
        </p:nvSpPr>
        <p:spPr bwMode="auto">
          <a:xfrm>
            <a:off x="7315200" y="37338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Z</a:t>
            </a:r>
          </a:p>
        </p:txBody>
      </p:sp>
      <p:sp>
        <p:nvSpPr>
          <p:cNvPr id="13335" name="Line 36"/>
          <p:cNvSpPr>
            <a:spLocks noChangeShapeType="1"/>
          </p:cNvSpPr>
          <p:nvPr/>
        </p:nvSpPr>
        <p:spPr bwMode="auto">
          <a:xfrm>
            <a:off x="1600200" y="51054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Line 37"/>
          <p:cNvSpPr>
            <a:spLocks noChangeShapeType="1"/>
          </p:cNvSpPr>
          <p:nvPr/>
        </p:nvSpPr>
        <p:spPr bwMode="auto">
          <a:xfrm flipH="1">
            <a:off x="2514600" y="5105400"/>
            <a:ext cx="609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Text Box 38"/>
          <p:cNvSpPr txBox="1">
            <a:spLocks noChangeArrowheads="1"/>
          </p:cNvSpPr>
          <p:nvPr/>
        </p:nvSpPr>
        <p:spPr bwMode="auto">
          <a:xfrm>
            <a:off x="4267200" y="54102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00"/>
                </a:solidFill>
              </a:rPr>
              <a:t>Direction of propagation of the body wave</a:t>
            </a:r>
          </a:p>
        </p:txBody>
      </p:sp>
      <p:sp>
        <p:nvSpPr>
          <p:cNvPr id="13338" name="Text Box 46"/>
          <p:cNvSpPr txBox="1">
            <a:spLocks noChangeArrowheads="1"/>
          </p:cNvSpPr>
          <p:nvPr/>
        </p:nvSpPr>
        <p:spPr bwMode="auto">
          <a:xfrm>
            <a:off x="1828800" y="4572000"/>
            <a:ext cx="2057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</a:rPr>
              <a:t>Direction of particle </a:t>
            </a:r>
            <a:r>
              <a:rPr lang="en-US" sz="1600" dirty="0" smtClean="0">
                <a:solidFill>
                  <a:srgbClr val="FFFF00"/>
                </a:solidFill>
              </a:rPr>
              <a:t>displacement</a:t>
            </a:r>
            <a:endParaRPr lang="en-US" sz="1600" dirty="0">
              <a:solidFill>
                <a:srgbClr val="FFFF00"/>
              </a:solidFill>
            </a:endParaRPr>
          </a:p>
        </p:txBody>
      </p:sp>
      <p:pic>
        <p:nvPicPr>
          <p:cNvPr id="13339" name="Picture 47" descr="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060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1523</Words>
  <Application>Microsoft Office PowerPoint</Application>
  <PresentationFormat>On-screen Show (4:3)</PresentationFormat>
  <Paragraphs>441</Paragraphs>
  <Slides>71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3" baseType="lpstr"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phase</vt:lpstr>
      <vt:lpstr>phase</vt:lpstr>
      <vt:lpstr>PowerPoint Presentation</vt:lpstr>
      <vt:lpstr>As humans hear…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Juan Lorenzo</dc:creator>
  <cp:lastModifiedBy>A satisfied Microsoft Office User</cp:lastModifiedBy>
  <cp:revision>120</cp:revision>
  <dcterms:created xsi:type="dcterms:W3CDTF">2005-05-10T03:02:50Z</dcterms:created>
  <dcterms:modified xsi:type="dcterms:W3CDTF">2012-09-13T14:45:08Z</dcterms:modified>
</cp:coreProperties>
</file>