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2.xml" ContentType="application/vnd.openxmlformats-officedocument.presentationml.notesSlide+xml"/>
  <Override PartName="/ppt/tags/tag34.xml" ContentType="application/vnd.openxmlformats-officedocument.presentationml.tags+xml"/>
  <Override PartName="/ppt/notesSlides/notesSlide3.xml" ContentType="application/vnd.openxmlformats-officedocument.presentationml.notesSlide+xml"/>
  <Override PartName="/ppt/tags/tag35.xml" ContentType="application/vnd.openxmlformats-officedocument.presentationml.tags+xml"/>
  <Override PartName="/ppt/notesSlides/notesSlide4.xml" ContentType="application/vnd.openxmlformats-officedocument.presentationml.notesSlide+xml"/>
  <Override PartName="/ppt/tags/tag36.xml" ContentType="application/vnd.openxmlformats-officedocument.presentationml.tags+xml"/>
  <Override PartName="/ppt/notesSlides/notesSlide5.xml" ContentType="application/vnd.openxmlformats-officedocument.presentationml.notesSlide+xml"/>
  <Override PartName="/ppt/tags/tag37.xml" ContentType="application/vnd.openxmlformats-officedocument.presentationml.tags+xml"/>
  <Override PartName="/ppt/notesSlides/notesSlide6.xml" ContentType="application/vnd.openxmlformats-officedocument.presentationml.notesSlide+xml"/>
  <Override PartName="/ppt/tags/tag38.xml" ContentType="application/vnd.openxmlformats-officedocument.presentationml.tags+xml"/>
  <Override PartName="/ppt/notesSlides/notesSlide7.xml" ContentType="application/vnd.openxmlformats-officedocument.presentationml.notesSlide+xml"/>
  <Override PartName="/ppt/tags/tag39.xml" ContentType="application/vnd.openxmlformats-officedocument.presentationml.tags+xml"/>
  <Override PartName="/ppt/notesSlides/notesSlide8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1" r:id="rId1"/>
  </p:sldMasterIdLst>
  <p:notesMasterIdLst>
    <p:notesMasterId r:id="rId45"/>
  </p:notesMasterIdLst>
  <p:sldIdLst>
    <p:sldId id="367" r:id="rId2"/>
    <p:sldId id="373" r:id="rId3"/>
    <p:sldId id="320" r:id="rId4"/>
    <p:sldId id="257" r:id="rId5"/>
    <p:sldId id="349" r:id="rId6"/>
    <p:sldId id="351" r:id="rId7"/>
    <p:sldId id="321" r:id="rId8"/>
    <p:sldId id="365" r:id="rId9"/>
    <p:sldId id="322" r:id="rId10"/>
    <p:sldId id="350" r:id="rId11"/>
    <p:sldId id="258" r:id="rId12"/>
    <p:sldId id="323" r:id="rId13"/>
    <p:sldId id="324" r:id="rId14"/>
    <p:sldId id="352" r:id="rId15"/>
    <p:sldId id="291" r:id="rId16"/>
    <p:sldId id="370" r:id="rId17"/>
    <p:sldId id="353" r:id="rId18"/>
    <p:sldId id="296" r:id="rId19"/>
    <p:sldId id="297" r:id="rId20"/>
    <p:sldId id="325" r:id="rId21"/>
    <p:sldId id="327" r:id="rId22"/>
    <p:sldId id="368" r:id="rId23"/>
    <p:sldId id="326" r:id="rId24"/>
    <p:sldId id="316" r:id="rId25"/>
    <p:sldId id="328" r:id="rId26"/>
    <p:sldId id="354" r:id="rId27"/>
    <p:sldId id="355" r:id="rId28"/>
    <p:sldId id="337" r:id="rId29"/>
    <p:sldId id="270" r:id="rId30"/>
    <p:sldId id="356" r:id="rId31"/>
    <p:sldId id="357" r:id="rId32"/>
    <p:sldId id="358" r:id="rId33"/>
    <p:sldId id="359" r:id="rId34"/>
    <p:sldId id="360" r:id="rId35"/>
    <p:sldId id="361" r:id="rId36"/>
    <p:sldId id="362" r:id="rId37"/>
    <p:sldId id="374" r:id="rId38"/>
    <p:sldId id="340" r:id="rId39"/>
    <p:sldId id="269" r:id="rId40"/>
    <p:sldId id="363" r:id="rId41"/>
    <p:sldId id="341" r:id="rId42"/>
    <p:sldId id="278" r:id="rId43"/>
    <p:sldId id="319" r:id="rId44"/>
  </p:sldIdLst>
  <p:sldSz cx="9144000" cy="6858000" type="screen4x3"/>
  <p:notesSz cx="6858000" cy="9144000"/>
  <p:custDataLst>
    <p:tags r:id="rId4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D181E"/>
    <a:srgbClr val="FFEA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9" autoAdjust="0"/>
    <p:restoredTop sz="94660"/>
  </p:normalViewPr>
  <p:slideViewPr>
    <p:cSldViewPr>
      <p:cViewPr varScale="1">
        <p:scale>
          <a:sx n="96" d="100"/>
          <a:sy n="96" d="100"/>
        </p:scale>
        <p:origin x="427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931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931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31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BB24D71-9021-4A03-9489-ADD558EF6A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25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19D843-7376-4E11-A0C6-B02F903533EA}" type="slidenum">
              <a:rPr lang="en-US"/>
              <a:pPr/>
              <a:t>27</a:t>
            </a:fld>
            <a:endParaRPr lang="en-US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919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604B88-9411-427D-954A-937AFBCF863C}" type="slidenum">
              <a:rPr lang="en-US"/>
              <a:pPr/>
              <a:t>30</a:t>
            </a:fld>
            <a:endParaRPr lang="en-US"/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90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A8ABFD-2774-4D8C-8012-22ED01D10134}" type="slidenum">
              <a:rPr lang="en-US"/>
              <a:pPr/>
              <a:t>31</a:t>
            </a:fld>
            <a:endParaRPr lang="en-US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31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E84D43-B732-49AC-BA2F-274C80731DE2}" type="slidenum">
              <a:rPr lang="en-US"/>
              <a:pPr/>
              <a:t>32</a:t>
            </a:fld>
            <a:endParaRPr lang="en-US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73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11317B-EB45-4194-9931-DA87E0F3CFAD}" type="slidenum">
              <a:rPr lang="en-US"/>
              <a:pPr/>
              <a:t>33</a:t>
            </a:fld>
            <a:endParaRPr lang="en-US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85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C18574-44B4-457B-BE00-ACF07B1F4CF7}" type="slidenum">
              <a:rPr lang="en-US"/>
              <a:pPr/>
              <a:t>34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58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2C5727-AEDD-45C0-A3E5-395062A53213}" type="slidenum">
              <a:rPr lang="en-US"/>
              <a:pPr/>
              <a:t>35</a:t>
            </a:fld>
            <a:endParaRPr lang="en-US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88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32D873-497C-4943-B015-2088BD524316}" type="slidenum">
              <a:rPr lang="en-US"/>
              <a:pPr/>
              <a:t>36</a:t>
            </a:fld>
            <a:endParaRPr 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858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index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1400" y="533400"/>
            <a:ext cx="106045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99003-5F99-403C-A50D-E2588A6402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A57EF-7265-4FF6-A9E0-90284EAE6E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B5D7F-6B65-4D65-9251-4BD0748B04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3677C-B433-4DA2-BE32-899E0EFCE1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A44BD-BADC-40E5-BA2B-29F090BCBB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3DACE-426C-4222-88C9-825704A6E1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57521-C8A7-46AF-A5A5-6863922CCB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97FD5-32D4-4B2A-9A9C-2B32FFCB40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0D30C-C896-4827-9D35-D7264A5BE6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AE31D-4991-4A59-967D-DAF119AD47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E4901-35D7-4A97-82CB-E55A86E31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34EC5-8372-4596-A7F7-F2AA348197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9933FF"/>
            </a:gs>
            <a:gs pos="100000">
              <a:srgbClr val="FFC0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3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4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5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4" Type="http://schemas.openxmlformats.org/officeDocument/2006/relationships/image" Target="../media/image1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4" Type="http://schemas.openxmlformats.org/officeDocument/2006/relationships/image" Target="../media/image1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4" Type="http://schemas.openxmlformats.org/officeDocument/2006/relationships/image" Target="../media/image1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4" Type="http://schemas.openxmlformats.org/officeDocument/2006/relationships/image" Target="../media/image1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4" Type="http://schemas.openxmlformats.org/officeDocument/2006/relationships/image" Target="../media/image1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4" Type="http://schemas.openxmlformats.org/officeDocument/2006/relationships/image" Target="../media/image1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4" Type="http://schemas.openxmlformats.org/officeDocument/2006/relationships/image" Target="../media/image1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Notes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7467600" cy="4572000"/>
          </a:xfrm>
        </p:spPr>
        <p:txBody>
          <a:bodyPr/>
          <a:lstStyle/>
          <a:p>
            <a:r>
              <a:rPr lang="en-US" dirty="0" smtClean="0"/>
              <a:t>“Studies have shown that students are more satisfied with their final grades if they </a:t>
            </a:r>
            <a:r>
              <a:rPr lang="en-US" u="sng" dirty="0" smtClean="0"/>
              <a:t>take</a:t>
            </a:r>
            <a:r>
              <a:rPr lang="en-US" dirty="0" smtClean="0"/>
              <a:t> and </a:t>
            </a:r>
            <a:r>
              <a:rPr lang="en-US" u="sng" dirty="0" smtClean="0"/>
              <a:t>make</a:t>
            </a:r>
            <a:r>
              <a:rPr lang="en-US" dirty="0" smtClean="0"/>
              <a:t> their own notes during class” 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Lecture Outline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 marL="685800" indent="-685800"/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90600" lvl="1" indent="-533400">
              <a:buFontTx/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 What is Earth Science?</a:t>
            </a:r>
          </a:p>
          <a:p>
            <a:pPr marL="990600" lvl="1" indent="-533400">
              <a:buFontTx/>
              <a:buNone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2. The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Scientific Method</a:t>
            </a:r>
            <a:endParaRPr lang="en-US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90600" lvl="1" indent="-533400"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3. </a:t>
            </a:r>
            <a:r>
              <a:rPr 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geologic record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(Principle of Uniformitarianism) 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geological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processes</a:t>
            </a:r>
            <a:endParaRPr lang="en-US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90600" lvl="1" indent="-533400">
              <a:buFontTx/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4. Discovery of a layered Earth</a:t>
            </a:r>
          </a:p>
          <a:p>
            <a:pPr marL="990600" lvl="1" indent="-533400">
              <a:buFontTx/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5. Earth as a system of interacting components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4800"/>
            <a:ext cx="3878263" cy="6097588"/>
          </a:xfrm>
          <a:prstGeom prst="rect">
            <a:avLst/>
          </a:prstGeom>
          <a:noFill/>
        </p:spPr>
      </p:pic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4572000" y="2362200"/>
            <a:ext cx="426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“Scientific Method”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2"/>
          <p:cNvSpPr txBox="1">
            <a:spLocks noChangeArrowheads="1"/>
          </p:cNvSpPr>
          <p:nvPr/>
        </p:nvSpPr>
        <p:spPr bwMode="auto">
          <a:xfrm>
            <a:off x="838200" y="533400"/>
            <a:ext cx="784221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“Real”  Scientific Method-I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7763" name="Text Box 3"/>
          <p:cNvSpPr txBox="1">
            <a:spLocks noChangeArrowheads="1"/>
          </p:cNvSpPr>
          <p:nvPr/>
        </p:nvSpPr>
        <p:spPr bwMode="auto">
          <a:xfrm>
            <a:off x="1066800" y="1410355"/>
            <a:ext cx="73914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A ‘messy’ approach (Quinn, 2009)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A logical </a:t>
            </a:r>
            <a:r>
              <a:rPr lang="en-US" dirty="0">
                <a:solidFill>
                  <a:srgbClr val="FFFF00"/>
                </a:solidFill>
              </a:rPr>
              <a:t>approach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A deductive reasoning </a:t>
            </a:r>
            <a:r>
              <a:rPr lang="en-US" dirty="0" smtClean="0">
                <a:solidFill>
                  <a:srgbClr val="FFFF00"/>
                </a:solidFill>
              </a:rPr>
              <a:t>approach (Starts with an OLD IDEA) within a body of knowledge</a:t>
            </a:r>
            <a:endParaRPr lang="en-US" dirty="0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Starts with </a:t>
            </a:r>
            <a:r>
              <a:rPr lang="en-US" dirty="0" smtClean="0">
                <a:solidFill>
                  <a:srgbClr val="FFFF00"/>
                </a:solidFill>
              </a:rPr>
              <a:t>a need… to explain a trend….</a:t>
            </a:r>
            <a:endParaRPr lang="en-US" dirty="0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</a:rPr>
              <a:t>	</a:t>
            </a:r>
            <a:r>
              <a:rPr lang="en-US" dirty="0" smtClean="0">
                <a:solidFill>
                  <a:srgbClr val="FFFF00"/>
                </a:solidFill>
              </a:rPr>
              <a:t>a pattern… </a:t>
            </a:r>
            <a:endParaRPr lang="en-US" dirty="0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Explains observations </a:t>
            </a:r>
            <a:r>
              <a:rPr lang="en-US" dirty="0" smtClean="0">
                <a:solidFill>
                  <a:srgbClr val="FFFF00"/>
                </a:solidFill>
              </a:rPr>
              <a:t>in a NEW WAY using </a:t>
            </a:r>
            <a:r>
              <a:rPr lang="en-US" dirty="0">
                <a:solidFill>
                  <a:srgbClr val="FFFF00"/>
                </a:solidFill>
              </a:rPr>
              <a:t>one or several </a:t>
            </a:r>
            <a:r>
              <a:rPr lang="en-US" dirty="0" smtClean="0">
                <a:solidFill>
                  <a:srgbClr val="FFFF00"/>
                </a:solidFill>
              </a:rPr>
              <a:t>reasons.  Reasons can be a thought experiment, a computer program, another predictable observation that “makes sense”</a:t>
            </a:r>
            <a:endParaRPr lang="en-US" dirty="0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Verification that the explanation works by many experts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2"/>
          <p:cNvSpPr txBox="1">
            <a:spLocks noChangeArrowheads="1"/>
          </p:cNvSpPr>
          <p:nvPr/>
        </p:nvSpPr>
        <p:spPr bwMode="auto">
          <a:xfrm>
            <a:off x="914400" y="609600"/>
            <a:ext cx="796884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“Real” Scientific Method-II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8787" name="Text Box 3"/>
          <p:cNvSpPr txBox="1">
            <a:spLocks noChangeArrowheads="1"/>
          </p:cNvSpPr>
          <p:nvPr/>
        </p:nvSpPr>
        <p:spPr bwMode="auto">
          <a:xfrm>
            <a:off x="1143000" y="1981200"/>
            <a:ext cx="66294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If you know the answer already that is not science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Science is an intellectual process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Barriers to science are human e.g., greed, dishonesty, fear of change, hunger for power, cultural conditioning, politics ...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Lecture Outline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 marL="685800" indent="-685800">
              <a:lnSpc>
                <a:spcPct val="90000"/>
              </a:lnSpc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90600" lvl="1" indent="-533400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 What is Earth Science?</a:t>
            </a:r>
          </a:p>
          <a:p>
            <a:pPr marL="990600" lvl="1" indent="-533400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2. The scientific method</a:t>
            </a:r>
          </a:p>
          <a:p>
            <a:pPr marL="990600" lvl="1" indent="-533400">
              <a:lnSpc>
                <a:spcPct val="90000"/>
              </a:lnSpc>
              <a:buFontTx/>
              <a:buNone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3. The geologic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record </a:t>
            </a:r>
            <a:r>
              <a:rPr 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(Principle of Uniformitarianism) and geological processes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90600" lvl="1" indent="-533400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4. Discovery of a layered Earth</a:t>
            </a:r>
          </a:p>
          <a:p>
            <a:pPr marL="990600" lvl="1" indent="-533400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5. Earth as a system of interacting components</a:t>
            </a:r>
          </a:p>
          <a:p>
            <a:pPr marL="990600" lvl="1" indent="-533400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6. Overview of geologic time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85727" y="492125"/>
            <a:ext cx="8053486" cy="734817"/>
          </a:xfrm>
          <a:noFill/>
          <a:ln/>
        </p:spPr>
        <p:txBody>
          <a:bodyPr wrap="none" lIns="71437" tIns="28575" rIns="71437" bIns="28575" anchor="t">
            <a:spAutoFit/>
          </a:bodyPr>
          <a:lstStyle/>
          <a:p>
            <a:r>
              <a:rPr lang="en-US" dirty="0"/>
              <a:t>Principle of </a:t>
            </a:r>
            <a:r>
              <a:rPr lang="en-US" dirty="0" smtClean="0"/>
              <a:t>Uniformitarianism</a:t>
            </a:r>
            <a:endParaRPr lang="en-US" dirty="0"/>
          </a:p>
        </p:txBody>
      </p:sp>
      <p:sp>
        <p:nvSpPr>
          <p:cNvPr id="78851" name="Rectangle 1027"/>
          <p:cNvSpPr>
            <a:spLocks noChangeArrowheads="1"/>
          </p:cNvSpPr>
          <p:nvPr/>
        </p:nvSpPr>
        <p:spPr bwMode="auto">
          <a:xfrm>
            <a:off x="501650" y="1552575"/>
            <a:ext cx="8261350" cy="1301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71437" tIns="28575" rIns="71437" bIns="28575">
            <a:spAutoFit/>
          </a:bodyPr>
          <a:lstStyle/>
          <a:p>
            <a:pPr marL="384175" indent="-384175" defTabSz="1023938">
              <a:lnSpc>
                <a:spcPct val="102000"/>
              </a:lnSpc>
              <a:spcBef>
                <a:spcPct val="51000"/>
              </a:spcBef>
            </a:pPr>
            <a:r>
              <a:rPr lang="en-US" sz="4000" b="1" i="1"/>
              <a:t>“The present is the key to the past”</a:t>
            </a:r>
          </a:p>
        </p:txBody>
      </p:sp>
      <p:sp>
        <p:nvSpPr>
          <p:cNvPr id="78852" name="Rectangle 1028"/>
          <p:cNvSpPr>
            <a:spLocks noChangeArrowheads="1"/>
          </p:cNvSpPr>
          <p:nvPr/>
        </p:nvSpPr>
        <p:spPr bwMode="auto">
          <a:xfrm>
            <a:off x="4343400" y="2667000"/>
            <a:ext cx="4248150" cy="593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71437" tIns="28575" rIns="71437" bIns="28575">
            <a:spAutoFit/>
          </a:bodyPr>
          <a:lstStyle/>
          <a:p>
            <a:pPr defTabSz="1023938">
              <a:lnSpc>
                <a:spcPct val="88000"/>
              </a:lnSpc>
            </a:pPr>
            <a:r>
              <a:rPr lang="en-US" sz="4000" b="1">
                <a:effectLst>
                  <a:outerShdw blurRad="38100" dist="38100" dir="2700000" algn="tl">
                    <a:srgbClr val="000000"/>
                  </a:outerShdw>
                </a:effectLst>
              </a:rPr>
              <a:t>— James Hutton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990600" y="381000"/>
            <a:ext cx="6455292" cy="1411925"/>
          </a:xfrm>
          <a:noFill/>
          <a:ln/>
        </p:spPr>
        <p:txBody>
          <a:bodyPr wrap="none" lIns="71437" tIns="28575" rIns="71437" bIns="28575" anchor="t">
            <a:spAutoFit/>
          </a:bodyPr>
          <a:lstStyle/>
          <a:p>
            <a:r>
              <a:rPr lang="en-US" dirty="0" smtClean="0"/>
              <a:t>“Extended” Principle </a:t>
            </a:r>
            <a:r>
              <a:rPr lang="en-US" dirty="0"/>
              <a:t>of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Uniformitarianism</a:t>
            </a:r>
            <a:endParaRPr lang="en-US" dirty="0"/>
          </a:p>
        </p:txBody>
      </p:sp>
      <p:sp>
        <p:nvSpPr>
          <p:cNvPr id="78853" name="Rectangle 1029"/>
          <p:cNvSpPr>
            <a:spLocks noGrp="1" noChangeArrowheads="1"/>
          </p:cNvSpPr>
          <p:nvPr>
            <p:ph idx="1"/>
          </p:nvPr>
        </p:nvSpPr>
        <p:spPr>
          <a:xfrm>
            <a:off x="533400" y="2362200"/>
            <a:ext cx="8001000" cy="3751027"/>
          </a:xfrm>
          <a:noFill/>
          <a:ln/>
        </p:spPr>
        <p:txBody>
          <a:bodyPr lIns="71437" tIns="28575" rIns="71437" bIns="28575">
            <a:spAutoFit/>
          </a:bodyPr>
          <a:lstStyle/>
          <a:p>
            <a:pPr marL="58738" indent="12700" defTabSz="1023938">
              <a:spcBef>
                <a:spcPct val="45000"/>
              </a:spcBef>
              <a:buFontTx/>
              <a:buNone/>
            </a:pPr>
            <a:r>
              <a:rPr lang="en-US" sz="4800" dirty="0">
                <a:solidFill>
                  <a:srgbClr val="FFFFFF"/>
                </a:solidFill>
              </a:rPr>
              <a:t>Natural laws do not change but </a:t>
            </a:r>
            <a:r>
              <a:rPr lang="en-US" sz="4800" dirty="0" smtClean="0">
                <a:solidFill>
                  <a:srgbClr val="FFFFFF"/>
                </a:solidFill>
              </a:rPr>
              <a:t>rates, intensity and location within the universe where these processes occur </a:t>
            </a:r>
            <a:r>
              <a:rPr lang="en-US" sz="4800" dirty="0">
                <a:solidFill>
                  <a:srgbClr val="FFFFFF"/>
                </a:solidFill>
              </a:rPr>
              <a:t>may vary.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3" grpId="0" build="p" autoUpdateAnimBg="0" rev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Examples of physical processes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438400"/>
            <a:ext cx="8305800" cy="2209800"/>
          </a:xfrm>
        </p:spPr>
        <p:txBody>
          <a:bodyPr/>
          <a:lstStyle/>
          <a:p>
            <a:r>
              <a:rPr lang="en-US" dirty="0"/>
              <a:t>Radioactive </a:t>
            </a:r>
            <a:r>
              <a:rPr lang="en-US" dirty="0" smtClean="0"/>
              <a:t>decay (a Theory)</a:t>
            </a:r>
            <a:endParaRPr lang="en-US" dirty="0"/>
          </a:p>
          <a:p>
            <a:r>
              <a:rPr lang="en-US" dirty="0"/>
              <a:t>Gravitational </a:t>
            </a:r>
            <a:r>
              <a:rPr lang="en-US" dirty="0" smtClean="0"/>
              <a:t>attraction (a Theory)</a:t>
            </a:r>
            <a:endParaRPr lang="en-US" dirty="0"/>
          </a:p>
          <a:p>
            <a:r>
              <a:rPr lang="en-US" dirty="0"/>
              <a:t>Electromagnetic </a:t>
            </a:r>
            <a:r>
              <a:rPr lang="en-US" dirty="0" smtClean="0"/>
              <a:t>behavior (a Theory)</a:t>
            </a:r>
            <a:endParaRPr lang="en-US" dirty="0"/>
          </a:p>
          <a:p>
            <a:pPr>
              <a:buFontTx/>
              <a:buNone/>
            </a:pP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36688" y="152400"/>
            <a:ext cx="6286500" cy="544513"/>
          </a:xfrm>
          <a:noFill/>
          <a:ln/>
        </p:spPr>
        <p:txBody>
          <a:bodyPr wrap="none" lIns="71437" tIns="28575" rIns="71437" bIns="28575" anchor="t">
            <a:spAutoFit/>
          </a:bodyPr>
          <a:lstStyle/>
          <a:p>
            <a:r>
              <a:rPr lang="en-US" sz="3200">
                <a:effectLst/>
              </a:rPr>
              <a:t>Some Geologic Events are Slow</a:t>
            </a: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>
          <a:xfrm>
            <a:off x="4800600" y="1295400"/>
            <a:ext cx="4191000" cy="2938463"/>
          </a:xfrm>
          <a:noFill/>
          <a:ln/>
        </p:spPr>
        <p:txBody>
          <a:bodyPr lIns="71437" tIns="28575" rIns="71437" bIns="28575">
            <a:spAutoFit/>
          </a:bodyPr>
          <a:lstStyle/>
          <a:p>
            <a:pPr marL="0" indent="12700" defTabSz="1023938">
              <a:lnSpc>
                <a:spcPct val="90000"/>
              </a:lnSpc>
              <a:spcBef>
                <a:spcPct val="48000"/>
              </a:spcBef>
              <a:buFontTx/>
              <a:buNone/>
            </a:pPr>
            <a:r>
              <a:rPr lang="en-US" sz="2400" b="1" i="1"/>
              <a:t>It took more than 250 million years to deposit this sequence of rocks.</a:t>
            </a:r>
          </a:p>
          <a:p>
            <a:pPr marL="0" indent="12700" defTabSz="1023938">
              <a:lnSpc>
                <a:spcPct val="90000"/>
              </a:lnSpc>
              <a:spcBef>
                <a:spcPct val="48000"/>
              </a:spcBef>
              <a:buFontTx/>
              <a:buNone/>
            </a:pPr>
            <a:endParaRPr lang="en-US" sz="2400" b="1" i="1"/>
          </a:p>
          <a:p>
            <a:pPr marL="0" indent="12700" defTabSz="1023938">
              <a:lnSpc>
                <a:spcPct val="95000"/>
              </a:lnSpc>
              <a:spcBef>
                <a:spcPct val="48000"/>
              </a:spcBef>
              <a:buFontTx/>
              <a:buNone/>
            </a:pPr>
            <a:r>
              <a:rPr lang="en-US" sz="2400" b="1" i="1"/>
              <a:t>The rocks at the bottom of the canyon are about 2 billion years</a:t>
            </a:r>
            <a:r>
              <a:rPr lang="en-US" b="1" i="1"/>
              <a:t> old.</a:t>
            </a:r>
          </a:p>
        </p:txBody>
      </p:sp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143000"/>
            <a:ext cx="4127500" cy="5640388"/>
          </a:xfrm>
          <a:prstGeom prst="rect">
            <a:avLst/>
          </a:prstGeom>
          <a:noFill/>
        </p:spPr>
      </p:pic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152400" y="1066800"/>
            <a:ext cx="441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The Grand Canyon</a:t>
            </a:r>
            <a:endParaRPr lang="en-US"/>
          </a:p>
        </p:txBody>
      </p:sp>
      <p:sp>
        <p:nvSpPr>
          <p:cNvPr id="83974" name="Line 6"/>
          <p:cNvSpPr>
            <a:spLocks noChangeShapeType="1"/>
          </p:cNvSpPr>
          <p:nvPr/>
        </p:nvSpPr>
        <p:spPr bwMode="auto">
          <a:xfrm flipH="1" flipV="1">
            <a:off x="1905000" y="1676400"/>
            <a:ext cx="2895600" cy="838200"/>
          </a:xfrm>
          <a:prstGeom prst="line">
            <a:avLst/>
          </a:prstGeom>
          <a:noFill/>
          <a:ln w="57150">
            <a:solidFill>
              <a:srgbClr val="ED181E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975" name="Line 7"/>
          <p:cNvSpPr>
            <a:spLocks noChangeShapeType="1"/>
          </p:cNvSpPr>
          <p:nvPr/>
        </p:nvSpPr>
        <p:spPr bwMode="auto">
          <a:xfrm flipH="1" flipV="1">
            <a:off x="2133600" y="5105400"/>
            <a:ext cx="2590800" cy="4572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978" name="Line 10"/>
          <p:cNvSpPr>
            <a:spLocks noChangeShapeType="1"/>
          </p:cNvSpPr>
          <p:nvPr/>
        </p:nvSpPr>
        <p:spPr bwMode="auto">
          <a:xfrm flipH="1">
            <a:off x="1981200" y="2514600"/>
            <a:ext cx="2819400" cy="1219200"/>
          </a:xfrm>
          <a:prstGeom prst="line">
            <a:avLst/>
          </a:prstGeom>
          <a:noFill/>
          <a:ln w="57150">
            <a:solidFill>
              <a:srgbClr val="ED181E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54038" y="609600"/>
            <a:ext cx="8035925" cy="666750"/>
          </a:xfrm>
          <a:noFill/>
          <a:ln/>
        </p:spPr>
        <p:txBody>
          <a:bodyPr wrap="none" lIns="71437" tIns="28575" rIns="71437" bIns="28575" anchor="t">
            <a:spAutoFit/>
          </a:bodyPr>
          <a:lstStyle/>
          <a:p>
            <a:r>
              <a:rPr lang="en-US">
                <a:effectLst/>
              </a:rPr>
              <a:t>Some Geologic Events are Rapid</a:t>
            </a:r>
            <a:endParaRPr lang="en-US"/>
          </a:p>
        </p:txBody>
      </p:sp>
      <p:sp>
        <p:nvSpPr>
          <p:cNvPr id="84995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2286000"/>
            <a:ext cx="3810000" cy="2838450"/>
          </a:xfrm>
          <a:noFill/>
          <a:ln/>
        </p:spPr>
        <p:txBody>
          <a:bodyPr lIns="71437" tIns="28575" rIns="71437" bIns="28575">
            <a:spAutoFit/>
          </a:bodyPr>
          <a:lstStyle/>
          <a:p>
            <a:pPr marL="0" indent="12700" defTabSz="1023938">
              <a:lnSpc>
                <a:spcPct val="95000"/>
              </a:lnSpc>
              <a:spcBef>
                <a:spcPct val="48000"/>
              </a:spcBef>
              <a:buFontTx/>
              <a:buNone/>
            </a:pPr>
            <a:r>
              <a:rPr lang="en-US" sz="3200" b="1" i="1"/>
              <a:t>This feature (~2 km across) formed in less than one minute about 50,000 years ago</a:t>
            </a:r>
            <a:endParaRPr lang="en-US" sz="2800" b="1" i="1"/>
          </a:p>
        </p:txBody>
      </p:sp>
      <p:graphicFrame>
        <p:nvGraphicFramePr>
          <p:cNvPr id="85002" name="Object 1034"/>
          <p:cNvGraphicFramePr>
            <a:graphicFrameLocks noGrp="1" noChangeAspect="1"/>
          </p:cNvGraphicFramePr>
          <p:nvPr>
            <p:ph sz="half" idx="2"/>
          </p:nvPr>
        </p:nvGraphicFramePr>
        <p:xfrm>
          <a:off x="4670425" y="1447800"/>
          <a:ext cx="3719513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09" name="Photo Editor Photo" r:id="rId4" imgW="8609524" imgH="9523810" progId="">
                  <p:embed/>
                </p:oleObj>
              </mc:Choice>
              <mc:Fallback>
                <p:oleObj name="Photo Editor Photo" r:id="rId4" imgW="8609524" imgH="9523810" progId="">
                  <p:embed/>
                  <p:pic>
                    <p:nvPicPr>
                      <p:cNvPr id="0" name="Picture 10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0425" y="1447800"/>
                        <a:ext cx="3719513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001" name="Text Box 1033"/>
          <p:cNvSpPr txBox="1">
            <a:spLocks noChangeArrowheads="1"/>
          </p:cNvSpPr>
          <p:nvPr/>
        </p:nvSpPr>
        <p:spPr bwMode="auto">
          <a:xfrm>
            <a:off x="152400" y="1600200"/>
            <a:ext cx="4419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</a:rPr>
              <a:t>Meteor Crater</a:t>
            </a:r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Do you agree?</a:t>
            </a:r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spcAft>
                <a:spcPts val="0"/>
              </a:spcAft>
              <a:buAutoNum type="arabicPeriod"/>
            </a:pPr>
            <a:r>
              <a:rPr lang="en-US" smtClean="0"/>
              <a:t>Yes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smtClean="0"/>
              <a:t>No</a:t>
            </a:r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2"/>
          <p:cNvSpPr txBox="1">
            <a:spLocks noChangeArrowheads="1"/>
          </p:cNvSpPr>
          <p:nvPr/>
        </p:nvSpPr>
        <p:spPr bwMode="auto">
          <a:xfrm>
            <a:off x="685800" y="2590800"/>
            <a:ext cx="7467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</a:rPr>
              <a:t>“The chances that a </a:t>
            </a:r>
            <a:r>
              <a:rPr lang="en-US" dirty="0" err="1">
                <a:solidFill>
                  <a:srgbClr val="FFFF00"/>
                </a:solidFill>
              </a:rPr>
              <a:t>bolide</a:t>
            </a:r>
            <a:r>
              <a:rPr lang="en-US" dirty="0">
                <a:solidFill>
                  <a:srgbClr val="FFFF00"/>
                </a:solidFill>
              </a:rPr>
              <a:t> 1-2 km in diameter will hit the earth by </a:t>
            </a:r>
            <a:r>
              <a:rPr lang="en-US" dirty="0" smtClean="0">
                <a:solidFill>
                  <a:srgbClr val="FFFF00"/>
                </a:solidFill>
              </a:rPr>
              <a:t>2880 A.D. </a:t>
            </a:r>
            <a:r>
              <a:rPr lang="en-US" dirty="0">
                <a:solidFill>
                  <a:srgbClr val="FFFF00"/>
                </a:solidFill>
              </a:rPr>
              <a:t>is 1:300”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effectLst/>
              </a:rPr>
              <a:t>Rivers on Titan</a:t>
            </a:r>
            <a:endParaRPr lang="en-US" sz="3200"/>
          </a:p>
        </p:txBody>
      </p:sp>
      <p:graphicFrame>
        <p:nvGraphicFramePr>
          <p:cNvPr id="122883" name="Object 3"/>
          <p:cNvGraphicFramePr>
            <a:graphicFrameLocks noChangeAspect="1"/>
          </p:cNvGraphicFramePr>
          <p:nvPr/>
        </p:nvGraphicFramePr>
        <p:xfrm>
          <a:off x="1447800" y="1676400"/>
          <a:ext cx="6286500" cy="3744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90" name="Image" r:id="rId4" imgW="2743200" imgH="1828800" progId="">
                  <p:embed/>
                </p:oleObj>
              </mc:Choice>
              <mc:Fallback>
                <p:oleObj name="Image" r:id="rId4" imgW="2743200" imgH="182880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676400"/>
                        <a:ext cx="6286500" cy="3744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4114800" y="5791200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NASA</a:t>
            </a: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371600"/>
          </a:xfrm>
        </p:spPr>
        <p:txBody>
          <a:bodyPr/>
          <a:lstStyle/>
          <a:p>
            <a:r>
              <a:rPr lang="en-US" sz="3200" dirty="0" smtClean="0">
                <a:effectLst/>
              </a:rPr>
              <a:t>Write down what you think this is?</a:t>
            </a:r>
            <a:br>
              <a:rPr lang="en-US" sz="3200" dirty="0" smtClean="0">
                <a:effectLst/>
              </a:rPr>
            </a:br>
            <a:r>
              <a:rPr lang="en-US" sz="3200" dirty="0" smtClean="0"/>
              <a:t>I have one from the Atacama desert of Chile.</a:t>
            </a:r>
            <a:endParaRPr lang="en-US" dirty="0"/>
          </a:p>
        </p:txBody>
      </p:sp>
      <p:graphicFrame>
        <p:nvGraphicFramePr>
          <p:cNvPr id="121859" name="Object 3"/>
          <p:cNvGraphicFramePr>
            <a:graphicFrameLocks noChangeAspect="1"/>
          </p:cNvGraphicFramePr>
          <p:nvPr/>
        </p:nvGraphicFramePr>
        <p:xfrm>
          <a:off x="2514600" y="2133600"/>
          <a:ext cx="4191000" cy="323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85" name="Image" r:id="rId4" imgW="5486400" imgH="5486400" progId="">
                  <p:embed/>
                </p:oleObj>
              </mc:Choice>
              <mc:Fallback>
                <p:oleObj name="Image" r:id="rId4" imgW="5486400" imgH="54864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2133600"/>
                        <a:ext cx="4191000" cy="323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effectLst/>
              </a:rPr>
              <a:t>Martian ventifact (NASA)</a:t>
            </a:r>
            <a:endParaRPr lang="en-US"/>
          </a:p>
        </p:txBody>
      </p:sp>
      <p:graphicFrame>
        <p:nvGraphicFramePr>
          <p:cNvPr id="121859" name="Object 3"/>
          <p:cNvGraphicFramePr>
            <a:graphicFrameLocks noChangeAspect="1"/>
          </p:cNvGraphicFramePr>
          <p:nvPr/>
        </p:nvGraphicFramePr>
        <p:xfrm>
          <a:off x="2514600" y="2133600"/>
          <a:ext cx="4191000" cy="323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66" name="Image" r:id="rId4" imgW="5486400" imgH="5486400" progId="">
                  <p:embed/>
                </p:oleObj>
              </mc:Choice>
              <mc:Fallback>
                <p:oleObj name="Image" r:id="rId4" imgW="5486400" imgH="548640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2133600"/>
                        <a:ext cx="4191000" cy="323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52" name="Rectangle 1032"/>
          <p:cNvSpPr>
            <a:spLocks noChangeArrowheads="1"/>
          </p:cNvSpPr>
          <p:nvPr/>
        </p:nvSpPr>
        <p:spPr bwMode="auto">
          <a:xfrm>
            <a:off x="457200" y="381000"/>
            <a:ext cx="8686800" cy="7963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71437" tIns="28575" rIns="71437" bIns="28575">
            <a:spAutoFit/>
          </a:bodyPr>
          <a:lstStyle/>
          <a:p>
            <a:pPr algn="ctr" eaLnBrk="1" hangingPunct="1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Some Geologic Investigations </a:t>
            </a:r>
            <a:b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are Microscopic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8553" name="Rectangle 1033"/>
          <p:cNvSpPr>
            <a:spLocks noChangeArrowheads="1"/>
          </p:cNvSpPr>
          <p:nvPr/>
        </p:nvSpPr>
        <p:spPr bwMode="auto">
          <a:xfrm>
            <a:off x="76200" y="5721350"/>
            <a:ext cx="9144000" cy="752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71437" tIns="28575" rIns="71437" bIns="28575">
            <a:spAutoFit/>
          </a:bodyPr>
          <a:lstStyle/>
          <a:p>
            <a:pPr indent="12700" defTabSz="1023938" eaLnBrk="1" hangingPunct="1">
              <a:lnSpc>
                <a:spcPct val="95000"/>
              </a:lnSpc>
              <a:spcBef>
                <a:spcPct val="48000"/>
              </a:spcBef>
            </a:pPr>
            <a:r>
              <a:rPr lang="en-US" b="1" i="1" dirty="0">
                <a:solidFill>
                  <a:srgbClr val="FFFF00"/>
                </a:solidFill>
              </a:rPr>
              <a:t>Features less than 0.1 mm can give important information about the history of many rocks.</a:t>
            </a:r>
            <a:endParaRPr lang="en-US" sz="3200" b="1" i="1" dirty="0">
              <a:solidFill>
                <a:srgbClr val="FFFF00"/>
              </a:solidFill>
            </a:endParaRPr>
          </a:p>
        </p:txBody>
      </p:sp>
      <p:pic>
        <p:nvPicPr>
          <p:cNvPr id="108554" name="Picture 10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524000"/>
            <a:ext cx="5867400" cy="4038600"/>
          </a:xfrm>
          <a:prstGeom prst="rect">
            <a:avLst/>
          </a:prstGeom>
          <a:noFill/>
        </p:spPr>
      </p:pic>
      <p:sp>
        <p:nvSpPr>
          <p:cNvPr id="108555" name="Line 1035"/>
          <p:cNvSpPr>
            <a:spLocks noChangeShapeType="1"/>
          </p:cNvSpPr>
          <p:nvPr/>
        </p:nvSpPr>
        <p:spPr bwMode="auto">
          <a:xfrm>
            <a:off x="609600" y="3856038"/>
            <a:ext cx="15240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8556" name="Text Box 1036"/>
          <p:cNvSpPr txBox="1">
            <a:spLocks noChangeArrowheads="1"/>
          </p:cNvSpPr>
          <p:nvPr/>
        </p:nvSpPr>
        <p:spPr bwMode="auto">
          <a:xfrm>
            <a:off x="838200" y="3282950"/>
            <a:ext cx="11080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EA18"/>
                </a:solidFill>
              </a:rPr>
              <a:t>1 mm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ChangeArrowheads="1"/>
          </p:cNvSpPr>
          <p:nvPr/>
        </p:nvSpPr>
        <p:spPr bwMode="auto">
          <a:xfrm>
            <a:off x="457200" y="381000"/>
            <a:ext cx="8686800" cy="787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71437" tIns="28575" rIns="71437" bIns="28575">
            <a:spAutoFit/>
          </a:bodyPr>
          <a:lstStyle/>
          <a:p>
            <a:pPr algn="ctr" eaLnBrk="1" hangingPunct="1"/>
            <a:r>
              <a:rPr lang="en-US" b="1">
                <a:solidFill>
                  <a:schemeClr val="tx2"/>
                </a:solidFill>
              </a:rPr>
              <a:t>Some Geologic Investigations </a:t>
            </a:r>
            <a:br>
              <a:rPr lang="en-US" b="1">
                <a:solidFill>
                  <a:schemeClr val="tx2"/>
                </a:solidFill>
              </a:rPr>
            </a:br>
            <a:r>
              <a:rPr lang="en-US" b="1">
                <a:solidFill>
                  <a:schemeClr val="tx2"/>
                </a:solidFill>
              </a:rPr>
              <a:t>are Microscopic</a:t>
            </a:r>
            <a:endParaRPr 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123911" name="Object 7"/>
          <p:cNvGraphicFramePr>
            <a:graphicFrameLocks noChangeAspect="1"/>
          </p:cNvGraphicFramePr>
          <p:nvPr/>
        </p:nvGraphicFramePr>
        <p:xfrm>
          <a:off x="2133600" y="1295400"/>
          <a:ext cx="5410200" cy="473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18" name="Image" r:id="rId4" imgW="7315200" imgH="5486400" progId="">
                  <p:embed/>
                </p:oleObj>
              </mc:Choice>
              <mc:Fallback>
                <p:oleObj name="Image" r:id="rId4" imgW="7315200" imgH="5486400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295400"/>
                        <a:ext cx="5410200" cy="4735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912" name="Text Box 8"/>
          <p:cNvSpPr txBox="1">
            <a:spLocks noChangeArrowheads="1"/>
          </p:cNvSpPr>
          <p:nvPr/>
        </p:nvSpPr>
        <p:spPr bwMode="auto">
          <a:xfrm>
            <a:off x="2209800" y="62484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NASA</a:t>
            </a: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Lecture Outline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 marL="685800" indent="-685800">
              <a:lnSpc>
                <a:spcPct val="90000"/>
              </a:lnSpc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90600" lvl="1" indent="-533400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 What is Earth Science?</a:t>
            </a:r>
          </a:p>
          <a:p>
            <a:pPr marL="990600" lvl="1" indent="-533400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2. The scientific method</a:t>
            </a:r>
          </a:p>
          <a:p>
            <a:pPr marL="990600" lvl="1" indent="-533400"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3. The geologic record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(Principle of Uniformitarianism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and geological processes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90600" lvl="1" indent="-533400">
              <a:lnSpc>
                <a:spcPct val="90000"/>
              </a:lnSpc>
              <a:buFontTx/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 Discovery of a layered Earth</a:t>
            </a:r>
          </a:p>
          <a:p>
            <a:pPr marL="990600" lvl="1" indent="-533400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5. Earth as a system of interacting components</a:t>
            </a:r>
          </a:p>
          <a:p>
            <a:pPr marL="990600" lvl="1" indent="-533400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6. Overview of geologic time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9" name="Rectangle 3"/>
          <p:cNvSpPr>
            <a:spLocks noChangeArrowheads="1"/>
          </p:cNvSpPr>
          <p:nvPr/>
        </p:nvSpPr>
        <p:spPr bwMode="auto">
          <a:xfrm>
            <a:off x="381000" y="685800"/>
            <a:ext cx="7924800" cy="510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endParaRPr lang="en-US" sz="1400" dirty="0">
              <a:latin typeface="Arial" charset="0"/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en-US" b="1" i="1" dirty="0">
                <a:solidFill>
                  <a:srgbClr val="FFFF00"/>
                </a:solidFill>
                <a:cs typeface="Arial" charset="0"/>
              </a:rPr>
              <a:t>Seismic waves – illuminate Earth’s interior</a:t>
            </a:r>
          </a:p>
          <a:p>
            <a:pPr eaLnBrk="1" hangingPunct="1"/>
            <a:endParaRPr lang="en-US" dirty="0">
              <a:solidFill>
                <a:srgbClr val="FFFF00"/>
              </a:solidFill>
              <a:cs typeface="Arial" charset="0"/>
            </a:endParaRPr>
          </a:p>
          <a:p>
            <a:pPr eaLnBrk="1" hangingPunct="1"/>
            <a:r>
              <a:rPr lang="en-US" dirty="0">
                <a:solidFill>
                  <a:srgbClr val="FFFF00"/>
                </a:solidFill>
                <a:cs typeface="Arial" charset="0"/>
              </a:rPr>
              <a:t>	• Compression and shear waves behave differently and are bent or absorbed at layer (chemical) boundaries within the Earth</a:t>
            </a:r>
          </a:p>
          <a:p>
            <a:pPr eaLnBrk="1" hangingPunct="1"/>
            <a:endParaRPr lang="en-US" dirty="0">
              <a:solidFill>
                <a:srgbClr val="FFFF00"/>
              </a:solidFill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en-US" b="1" i="1" dirty="0">
                <a:solidFill>
                  <a:srgbClr val="FFFF00"/>
                </a:solidFill>
                <a:cs typeface="Arial" charset="0"/>
              </a:rPr>
              <a:t>Earth’s interior is layered according to density</a:t>
            </a:r>
          </a:p>
          <a:p>
            <a:pPr eaLnBrk="1" hangingPunct="1"/>
            <a:endParaRPr lang="en-US" b="1" i="1" dirty="0">
              <a:solidFill>
                <a:srgbClr val="FFFF00"/>
              </a:solidFill>
              <a:cs typeface="Arial" charset="0"/>
            </a:endParaRPr>
          </a:p>
          <a:p>
            <a:pPr eaLnBrk="1" hangingPunct="1"/>
            <a:r>
              <a:rPr lang="en-US" dirty="0">
                <a:solidFill>
                  <a:srgbClr val="FFFF00"/>
                </a:solidFill>
                <a:cs typeface="Arial" charset="0"/>
              </a:rPr>
              <a:t>	• Surface rock density is less than 3.5 g/cm</a:t>
            </a:r>
            <a:r>
              <a:rPr lang="en-US" baseline="30000" dirty="0">
                <a:solidFill>
                  <a:srgbClr val="FFFF00"/>
                </a:solidFill>
                <a:cs typeface="Arial" charset="0"/>
              </a:rPr>
              <a:t>3</a:t>
            </a:r>
          </a:p>
          <a:p>
            <a:pPr eaLnBrk="1" hangingPunct="1"/>
            <a:endParaRPr lang="en-US" dirty="0">
              <a:solidFill>
                <a:srgbClr val="FFFF00"/>
              </a:solidFill>
              <a:cs typeface="Arial" charset="0"/>
            </a:endParaRPr>
          </a:p>
          <a:p>
            <a:pPr eaLnBrk="1" hangingPunct="1"/>
            <a:r>
              <a:rPr lang="en-US" dirty="0">
                <a:solidFill>
                  <a:srgbClr val="FFFF00"/>
                </a:solidFill>
                <a:cs typeface="Arial" charset="0"/>
              </a:rPr>
              <a:t>	• Whole Earth density is 5.5 g/cm</a:t>
            </a:r>
            <a:r>
              <a:rPr lang="en-US" baseline="30000" dirty="0">
                <a:solidFill>
                  <a:srgbClr val="FFFF00"/>
                </a:solidFill>
                <a:cs typeface="Arial" charset="0"/>
              </a:rPr>
              <a:t>3</a:t>
            </a:r>
          </a:p>
          <a:p>
            <a:pPr eaLnBrk="1" hangingPunct="1"/>
            <a:endParaRPr lang="en-US" dirty="0">
              <a:solidFill>
                <a:srgbClr val="FFFF00"/>
              </a:solidFill>
              <a:cs typeface="Arial" charset="0"/>
            </a:endParaRPr>
          </a:p>
          <a:p>
            <a:pPr eaLnBrk="1" hangingPunct="1"/>
            <a:r>
              <a:rPr lang="en-US" dirty="0">
                <a:solidFill>
                  <a:srgbClr val="FFFF00"/>
                </a:solidFill>
                <a:cs typeface="Arial" charset="0"/>
              </a:rPr>
              <a:t>	• Core density must be about 8 g/cm</a:t>
            </a:r>
            <a:r>
              <a:rPr lang="en-US" baseline="30000" dirty="0">
                <a:solidFill>
                  <a:srgbClr val="FFFF00"/>
                </a:solidFill>
                <a:cs typeface="Arial" charset="0"/>
              </a:rPr>
              <a:t>3</a:t>
            </a:r>
            <a:endParaRPr lang="en-US" b="1" i="1" dirty="0">
              <a:solidFill>
                <a:srgbClr val="FFFF00"/>
              </a:solidFill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7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7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7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7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7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7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7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7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7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7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7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7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7772400" cy="1143000"/>
          </a:xfrm>
        </p:spPr>
        <p:txBody>
          <a:bodyPr/>
          <a:lstStyle/>
          <a:p>
            <a:r>
              <a:rPr lang="en-US" b="0">
                <a:effectLst/>
              </a:rPr>
              <a:t>Composition</a:t>
            </a:r>
            <a:r>
              <a:rPr lang="en-US" sz="3200" b="0">
                <a:effectLst/>
              </a:rPr>
              <a:t> of the Earth (70%)</a:t>
            </a:r>
            <a:endParaRPr lang="en-US" sz="3200" b="0"/>
          </a:p>
        </p:txBody>
      </p:sp>
      <p:sp>
        <p:nvSpPr>
          <p:cNvPr id="134147" name="Text Box 3"/>
          <p:cNvSpPr txBox="1">
            <a:spLocks noChangeArrowheads="1"/>
          </p:cNvSpPr>
          <p:nvPr/>
        </p:nvSpPr>
        <p:spPr bwMode="auto">
          <a:xfrm>
            <a:off x="1371600" y="23622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1295400" y="3124200"/>
            <a:ext cx="7086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Key earth elements in the crust: </a:t>
            </a:r>
            <a:r>
              <a:rPr lang="en-US" dirty="0" err="1" smtClean="0">
                <a:solidFill>
                  <a:srgbClr val="FFFF00"/>
                </a:solidFill>
              </a:rPr>
              <a:t>O,Si</a:t>
            </a:r>
            <a:endParaRPr lang="en-US" dirty="0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Key earth elements in the earth: Fe, </a:t>
            </a:r>
            <a:r>
              <a:rPr lang="en-US" dirty="0" smtClean="0">
                <a:solidFill>
                  <a:srgbClr val="FFFF00"/>
                </a:solidFill>
              </a:rPr>
              <a:t>O, Si, Mg</a:t>
            </a:r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200400"/>
            <a:ext cx="8535988" cy="2462213"/>
          </a:xfrm>
          <a:prstGeom prst="rect">
            <a:avLst/>
          </a:prstGeom>
          <a:noFill/>
        </p:spPr>
      </p:pic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533400" y="457200"/>
            <a:ext cx="8458200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342" tIns="44379" rIns="90342" bIns="44379" anchor="ctr"/>
          <a:lstStyle/>
          <a:p>
            <a:pPr algn="ctr" eaLnBrk="1" hangingPunct="1"/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Chemical Composition of Earth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438150" y="1608138"/>
            <a:ext cx="30289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Whole Earth:</a:t>
            </a:r>
          </a:p>
          <a:p>
            <a:pPr algn="ctr"/>
            <a:r>
              <a:rPr lang="en-US" dirty="0" err="1">
                <a:solidFill>
                  <a:srgbClr val="FFFF00"/>
                </a:solidFill>
              </a:rPr>
              <a:t>Fe+O+Si+Mg</a:t>
            </a:r>
            <a:r>
              <a:rPr lang="en-US" dirty="0">
                <a:solidFill>
                  <a:srgbClr val="FFFF00"/>
                </a:solidFill>
              </a:rPr>
              <a:t> = 93%</a:t>
            </a: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5467966" y="1608138"/>
            <a:ext cx="230223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Crust:</a:t>
            </a:r>
          </a:p>
          <a:p>
            <a:pPr algn="ctr"/>
            <a:r>
              <a:rPr lang="en-US" smtClean="0">
                <a:solidFill>
                  <a:srgbClr val="FFFF00"/>
                </a:solidFill>
              </a:rPr>
              <a:t>O+Si+Al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= 82%</a:t>
            </a:r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6994525" y="6065838"/>
            <a:ext cx="1182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Fig. 1.7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90600"/>
            <a:ext cx="7620000" cy="5181600"/>
          </a:xfrm>
        </p:spPr>
        <p:txBody>
          <a:bodyPr/>
          <a:lstStyle/>
          <a:p>
            <a:r>
              <a:rPr lang="en-US" dirty="0">
                <a:effectLst/>
              </a:rPr>
              <a:t>CHAPTER 1 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 GROTZINGER,JORDAN PRESS &amp; </a:t>
            </a:r>
            <a:r>
              <a:rPr lang="en-US" dirty="0" smtClean="0">
                <a:effectLst/>
              </a:rPr>
              <a:t>SIEVER </a:t>
            </a:r>
            <a:endParaRPr lang="en-US" dirty="0">
              <a:effectLst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7825" y="379413"/>
            <a:ext cx="5846763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7825" y="379413"/>
            <a:ext cx="5846763" cy="6097587"/>
          </a:xfrm>
          <a:prstGeom prst="rect">
            <a:avLst/>
          </a:prstGeom>
          <a:noFill/>
        </p:spPr>
      </p:pic>
      <p:sp>
        <p:nvSpPr>
          <p:cNvPr id="161795" name="Rectangle 3"/>
          <p:cNvSpPr>
            <a:spLocks noChangeArrowheads="1"/>
          </p:cNvSpPr>
          <p:nvPr/>
        </p:nvSpPr>
        <p:spPr bwMode="auto">
          <a:xfrm>
            <a:off x="381000" y="762000"/>
            <a:ext cx="1093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Crust</a:t>
            </a:r>
          </a:p>
        </p:txBody>
      </p:sp>
      <p:sp>
        <p:nvSpPr>
          <p:cNvPr id="161796" name="Line 4"/>
          <p:cNvSpPr>
            <a:spLocks noChangeShapeType="1"/>
          </p:cNvSpPr>
          <p:nvPr/>
        </p:nvSpPr>
        <p:spPr bwMode="auto">
          <a:xfrm>
            <a:off x="1524000" y="1066800"/>
            <a:ext cx="2046288" cy="1130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25400" dir="54000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7825" y="379413"/>
            <a:ext cx="5846763" cy="6097587"/>
          </a:xfrm>
          <a:prstGeom prst="rect">
            <a:avLst/>
          </a:prstGeom>
          <a:noFill/>
        </p:spPr>
      </p:pic>
      <p:sp>
        <p:nvSpPr>
          <p:cNvPr id="163843" name="Rectangle 3"/>
          <p:cNvSpPr>
            <a:spLocks noChangeArrowheads="1"/>
          </p:cNvSpPr>
          <p:nvPr/>
        </p:nvSpPr>
        <p:spPr bwMode="auto">
          <a:xfrm>
            <a:off x="1522413" y="582613"/>
            <a:ext cx="1093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Crust</a:t>
            </a:r>
          </a:p>
        </p:txBody>
      </p:sp>
      <p:sp>
        <p:nvSpPr>
          <p:cNvPr id="163844" name="Line 4"/>
          <p:cNvSpPr>
            <a:spLocks noChangeShapeType="1"/>
          </p:cNvSpPr>
          <p:nvPr/>
        </p:nvSpPr>
        <p:spPr bwMode="auto">
          <a:xfrm>
            <a:off x="2132013" y="1003300"/>
            <a:ext cx="1438275" cy="1193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25400" dir="54000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45" name="Line 5"/>
          <p:cNvSpPr>
            <a:spLocks noChangeShapeType="1"/>
          </p:cNvSpPr>
          <p:nvPr/>
        </p:nvSpPr>
        <p:spPr bwMode="auto">
          <a:xfrm>
            <a:off x="4010025" y="777875"/>
            <a:ext cx="446088" cy="9794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25400" dir="54000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46" name="Rectangle 6"/>
          <p:cNvSpPr>
            <a:spLocks noChangeArrowheads="1"/>
          </p:cNvSpPr>
          <p:nvPr/>
        </p:nvSpPr>
        <p:spPr bwMode="auto">
          <a:xfrm>
            <a:off x="3365500" y="333375"/>
            <a:ext cx="1339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Mantle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7825" y="379413"/>
            <a:ext cx="5846763" cy="6097587"/>
          </a:xfrm>
          <a:prstGeom prst="rect">
            <a:avLst/>
          </a:prstGeom>
          <a:noFill/>
        </p:spPr>
      </p:pic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1522413" y="582613"/>
            <a:ext cx="1093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Crust</a:t>
            </a:r>
          </a:p>
        </p:txBody>
      </p:sp>
      <p:sp>
        <p:nvSpPr>
          <p:cNvPr id="165892" name="Line 4"/>
          <p:cNvSpPr>
            <a:spLocks noChangeShapeType="1"/>
          </p:cNvSpPr>
          <p:nvPr/>
        </p:nvSpPr>
        <p:spPr bwMode="auto">
          <a:xfrm>
            <a:off x="2132013" y="1003300"/>
            <a:ext cx="1438275" cy="1193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25400" dir="54000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893" name="Line 5"/>
          <p:cNvSpPr>
            <a:spLocks noChangeShapeType="1"/>
          </p:cNvSpPr>
          <p:nvPr/>
        </p:nvSpPr>
        <p:spPr bwMode="auto">
          <a:xfrm>
            <a:off x="4010025" y="777875"/>
            <a:ext cx="446088" cy="9794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25400" dir="54000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894" name="Rectangle 6"/>
          <p:cNvSpPr>
            <a:spLocks noChangeArrowheads="1"/>
          </p:cNvSpPr>
          <p:nvPr/>
        </p:nvSpPr>
        <p:spPr bwMode="auto">
          <a:xfrm>
            <a:off x="3365500" y="333375"/>
            <a:ext cx="1339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Mantle</a:t>
            </a:r>
          </a:p>
        </p:txBody>
      </p:sp>
      <p:sp>
        <p:nvSpPr>
          <p:cNvPr id="165895" name="Line 7"/>
          <p:cNvSpPr>
            <a:spLocks noChangeShapeType="1"/>
          </p:cNvSpPr>
          <p:nvPr/>
        </p:nvSpPr>
        <p:spPr bwMode="auto">
          <a:xfrm flipH="1">
            <a:off x="4868863" y="1311275"/>
            <a:ext cx="1038225" cy="15065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25400" dir="54000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896" name="Rectangle 8"/>
          <p:cNvSpPr>
            <a:spLocks noChangeArrowheads="1"/>
          </p:cNvSpPr>
          <p:nvPr/>
        </p:nvSpPr>
        <p:spPr bwMode="auto">
          <a:xfrm>
            <a:off x="5857875" y="571500"/>
            <a:ext cx="20161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Liquid iron</a:t>
            </a:r>
          </a:p>
          <a:p>
            <a:pPr>
              <a:lnSpc>
                <a:spcPct val="90000"/>
              </a:lnSpc>
            </a:pPr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outer core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7825" y="379413"/>
            <a:ext cx="5846763" cy="6097587"/>
          </a:xfrm>
          <a:prstGeom prst="rect">
            <a:avLst/>
          </a:prstGeom>
          <a:noFill/>
        </p:spPr>
      </p:pic>
      <p:sp>
        <p:nvSpPr>
          <p:cNvPr id="167939" name="Rectangle 3"/>
          <p:cNvSpPr>
            <a:spLocks noChangeArrowheads="1"/>
          </p:cNvSpPr>
          <p:nvPr/>
        </p:nvSpPr>
        <p:spPr bwMode="auto">
          <a:xfrm>
            <a:off x="1522413" y="582613"/>
            <a:ext cx="1093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Crust</a:t>
            </a:r>
          </a:p>
        </p:txBody>
      </p:sp>
      <p:sp>
        <p:nvSpPr>
          <p:cNvPr id="167940" name="Line 4"/>
          <p:cNvSpPr>
            <a:spLocks noChangeShapeType="1"/>
          </p:cNvSpPr>
          <p:nvPr/>
        </p:nvSpPr>
        <p:spPr bwMode="auto">
          <a:xfrm>
            <a:off x="2132013" y="1003300"/>
            <a:ext cx="1438275" cy="1193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25400" dir="54000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67941" name="Line 5"/>
          <p:cNvSpPr>
            <a:spLocks noChangeShapeType="1"/>
          </p:cNvSpPr>
          <p:nvPr/>
        </p:nvSpPr>
        <p:spPr bwMode="auto">
          <a:xfrm>
            <a:off x="4010025" y="777875"/>
            <a:ext cx="446088" cy="9794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25400" dir="54000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67942" name="Rectangle 6"/>
          <p:cNvSpPr>
            <a:spLocks noChangeArrowheads="1"/>
          </p:cNvSpPr>
          <p:nvPr/>
        </p:nvSpPr>
        <p:spPr bwMode="auto">
          <a:xfrm>
            <a:off x="3365500" y="333375"/>
            <a:ext cx="1339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Mantle</a:t>
            </a:r>
          </a:p>
        </p:txBody>
      </p:sp>
      <p:sp>
        <p:nvSpPr>
          <p:cNvPr id="167943" name="Line 7"/>
          <p:cNvSpPr>
            <a:spLocks noChangeShapeType="1"/>
          </p:cNvSpPr>
          <p:nvPr/>
        </p:nvSpPr>
        <p:spPr bwMode="auto">
          <a:xfrm flipH="1">
            <a:off x="4868863" y="1311275"/>
            <a:ext cx="1038225" cy="15065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25400" dir="54000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67944" name="Line 8"/>
          <p:cNvSpPr>
            <a:spLocks noChangeShapeType="1"/>
          </p:cNvSpPr>
          <p:nvPr/>
        </p:nvSpPr>
        <p:spPr bwMode="auto">
          <a:xfrm flipH="1">
            <a:off x="4697413" y="2779713"/>
            <a:ext cx="1955800" cy="8397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25400" dir="54000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67945" name="Rectangle 9"/>
          <p:cNvSpPr>
            <a:spLocks noChangeArrowheads="1"/>
          </p:cNvSpPr>
          <p:nvPr/>
        </p:nvSpPr>
        <p:spPr bwMode="auto">
          <a:xfrm>
            <a:off x="6640513" y="2413000"/>
            <a:ext cx="1925637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Solid iron</a:t>
            </a:r>
          </a:p>
          <a:p>
            <a:pPr>
              <a:lnSpc>
                <a:spcPct val="90000"/>
              </a:lnSpc>
            </a:pPr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inner core</a:t>
            </a:r>
          </a:p>
        </p:txBody>
      </p:sp>
      <p:sp>
        <p:nvSpPr>
          <p:cNvPr id="167946" name="Rectangle 10"/>
          <p:cNvSpPr>
            <a:spLocks noChangeArrowheads="1"/>
          </p:cNvSpPr>
          <p:nvPr/>
        </p:nvSpPr>
        <p:spPr bwMode="auto">
          <a:xfrm>
            <a:off x="5857875" y="571500"/>
            <a:ext cx="20161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Liquid iron</a:t>
            </a:r>
          </a:p>
          <a:p>
            <a:pPr>
              <a:lnSpc>
                <a:spcPct val="90000"/>
              </a:lnSpc>
            </a:pPr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outer core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676400"/>
            <a:ext cx="8535988" cy="4237038"/>
          </a:xfrm>
          <a:prstGeom prst="rect">
            <a:avLst/>
          </a:prstGeom>
          <a:noFill/>
        </p:spPr>
      </p:pic>
      <p:sp>
        <p:nvSpPr>
          <p:cNvPr id="169987" name="Rectangle 3"/>
          <p:cNvSpPr>
            <a:spLocks noChangeArrowheads="1"/>
          </p:cNvSpPr>
          <p:nvPr/>
        </p:nvSpPr>
        <p:spPr bwMode="auto">
          <a:xfrm>
            <a:off x="163513" y="3521075"/>
            <a:ext cx="9699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6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 (km)</a:t>
            </a:r>
          </a:p>
        </p:txBody>
      </p:sp>
      <p:sp>
        <p:nvSpPr>
          <p:cNvPr id="169988" name="Rectangle 4"/>
          <p:cNvSpPr>
            <a:spLocks noChangeArrowheads="1"/>
          </p:cNvSpPr>
          <p:nvPr/>
        </p:nvSpPr>
        <p:spPr bwMode="auto">
          <a:xfrm>
            <a:off x="3429000" y="4114800"/>
            <a:ext cx="264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Continental crust</a:t>
            </a:r>
          </a:p>
          <a:p>
            <a:pPr>
              <a:lnSpc>
                <a:spcPct val="90000"/>
              </a:lnSpc>
            </a:pPr>
            <a:r>
              <a:rPr lang="en-US" sz="2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(2.8 g/cm</a:t>
            </a:r>
            <a:r>
              <a:rPr lang="en-US" sz="2000" b="1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sz="2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</a:p>
        </p:txBody>
      </p:sp>
      <p:sp>
        <p:nvSpPr>
          <p:cNvPr id="169989" name="Rectangle 5"/>
          <p:cNvSpPr>
            <a:spLocks noChangeArrowheads="1"/>
          </p:cNvSpPr>
          <p:nvPr/>
        </p:nvSpPr>
        <p:spPr bwMode="auto">
          <a:xfrm>
            <a:off x="6858000" y="5029200"/>
            <a:ext cx="20367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Moho</a:t>
            </a:r>
          </a:p>
          <a:p>
            <a:pPr>
              <a:lnSpc>
                <a:spcPct val="90000"/>
              </a:lnSpc>
            </a:pPr>
            <a:r>
              <a:rPr lang="en-US" sz="2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discontinuity</a:t>
            </a:r>
          </a:p>
        </p:txBody>
      </p:sp>
      <p:sp>
        <p:nvSpPr>
          <p:cNvPr id="169990" name="Rectangle 6"/>
          <p:cNvSpPr>
            <a:spLocks noChangeArrowheads="1"/>
          </p:cNvSpPr>
          <p:nvPr/>
        </p:nvSpPr>
        <p:spPr bwMode="auto">
          <a:xfrm>
            <a:off x="1195388" y="5160963"/>
            <a:ext cx="3343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Verdana" pitchFamily="34" charset="0"/>
                <a:cs typeface="Arial" charset="0"/>
              </a:rPr>
              <a:t>Horizontal distance not to scale</a:t>
            </a:r>
          </a:p>
        </p:txBody>
      </p:sp>
      <p:sp>
        <p:nvSpPr>
          <p:cNvPr id="169991" name="Rectangle 7"/>
          <p:cNvSpPr>
            <a:spLocks noChangeArrowheads="1"/>
          </p:cNvSpPr>
          <p:nvPr/>
        </p:nvSpPr>
        <p:spPr bwMode="auto">
          <a:xfrm>
            <a:off x="1219200" y="4495800"/>
            <a:ext cx="1717675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Mantle</a:t>
            </a:r>
          </a:p>
          <a:p>
            <a:pPr>
              <a:lnSpc>
                <a:spcPct val="90000"/>
              </a:lnSpc>
            </a:pPr>
            <a:r>
              <a:rPr lang="en-US" sz="18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(3.4 g/cm</a:t>
            </a:r>
            <a:r>
              <a:rPr lang="en-US" sz="1800" b="1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</a:p>
        </p:txBody>
      </p:sp>
      <p:sp>
        <p:nvSpPr>
          <p:cNvPr id="169992" name="Rectangle 8"/>
          <p:cNvSpPr>
            <a:spLocks noChangeArrowheads="1"/>
          </p:cNvSpPr>
          <p:nvPr/>
        </p:nvSpPr>
        <p:spPr bwMode="auto">
          <a:xfrm>
            <a:off x="1295400" y="3581400"/>
            <a:ext cx="1922463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Oceanic crust</a:t>
            </a:r>
          </a:p>
          <a:p>
            <a:pPr>
              <a:lnSpc>
                <a:spcPct val="90000"/>
              </a:lnSpc>
            </a:pPr>
            <a:r>
              <a:rPr lang="en-US" sz="18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(3.0 g/cm</a:t>
            </a:r>
            <a:r>
              <a:rPr lang="en-US" sz="1800" b="1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</a:p>
        </p:txBody>
      </p:sp>
      <p:sp>
        <p:nvSpPr>
          <p:cNvPr id="169993" name="Rectangle 9"/>
          <p:cNvSpPr>
            <a:spLocks noChangeArrowheads="1"/>
          </p:cNvSpPr>
          <p:nvPr/>
        </p:nvSpPr>
        <p:spPr bwMode="auto">
          <a:xfrm>
            <a:off x="661988" y="3806825"/>
            <a:ext cx="473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6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10</a:t>
            </a:r>
          </a:p>
        </p:txBody>
      </p:sp>
      <p:sp>
        <p:nvSpPr>
          <p:cNvPr id="169994" name="Rectangle 10"/>
          <p:cNvSpPr>
            <a:spLocks noChangeArrowheads="1"/>
          </p:cNvSpPr>
          <p:nvPr/>
        </p:nvSpPr>
        <p:spPr bwMode="auto">
          <a:xfrm>
            <a:off x="661988" y="4092575"/>
            <a:ext cx="473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6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20</a:t>
            </a:r>
          </a:p>
        </p:txBody>
      </p:sp>
      <p:sp>
        <p:nvSpPr>
          <p:cNvPr id="169995" name="Rectangle 11"/>
          <p:cNvSpPr>
            <a:spLocks noChangeArrowheads="1"/>
          </p:cNvSpPr>
          <p:nvPr/>
        </p:nvSpPr>
        <p:spPr bwMode="auto">
          <a:xfrm>
            <a:off x="661988" y="4376738"/>
            <a:ext cx="473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6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30</a:t>
            </a:r>
          </a:p>
        </p:txBody>
      </p:sp>
      <p:sp>
        <p:nvSpPr>
          <p:cNvPr id="169996" name="Rectangle 12"/>
          <p:cNvSpPr>
            <a:spLocks noChangeArrowheads="1"/>
          </p:cNvSpPr>
          <p:nvPr/>
        </p:nvSpPr>
        <p:spPr bwMode="auto">
          <a:xfrm>
            <a:off x="661988" y="4662488"/>
            <a:ext cx="473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6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40</a:t>
            </a:r>
          </a:p>
        </p:txBody>
      </p:sp>
      <p:sp>
        <p:nvSpPr>
          <p:cNvPr id="169997" name="Rectangle 13"/>
          <p:cNvSpPr>
            <a:spLocks noChangeArrowheads="1"/>
          </p:cNvSpPr>
          <p:nvPr/>
        </p:nvSpPr>
        <p:spPr bwMode="auto">
          <a:xfrm>
            <a:off x="661988" y="4946650"/>
            <a:ext cx="473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6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50</a:t>
            </a:r>
          </a:p>
        </p:txBody>
      </p:sp>
      <p:sp>
        <p:nvSpPr>
          <p:cNvPr id="169998" name="Line 14"/>
          <p:cNvSpPr>
            <a:spLocks noChangeShapeType="1"/>
          </p:cNvSpPr>
          <p:nvPr/>
        </p:nvSpPr>
        <p:spPr bwMode="auto">
          <a:xfrm flipH="1" flipV="1">
            <a:off x="7086600" y="4572000"/>
            <a:ext cx="279400" cy="2905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25400" dir="54000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00" name="Text Box 16"/>
          <p:cNvSpPr txBox="1">
            <a:spLocks noChangeArrowheads="1"/>
          </p:cNvSpPr>
          <p:nvPr/>
        </p:nvSpPr>
        <p:spPr bwMode="auto">
          <a:xfrm>
            <a:off x="762000" y="0"/>
            <a:ext cx="7620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3200" dirty="0">
                <a:solidFill>
                  <a:srgbClr val="FFFF00"/>
                </a:solidFill>
                <a:cs typeface="Arial" charset="0"/>
              </a:rPr>
              <a:t>The crust:  continents are made of lighter rock and thus literally “float” on material of higher density.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00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00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213" y="1309688"/>
            <a:ext cx="8535987" cy="4237037"/>
          </a:xfrm>
          <a:prstGeom prst="rect">
            <a:avLst/>
          </a:prstGeom>
          <a:noFill/>
        </p:spPr>
      </p:pic>
      <p:sp>
        <p:nvSpPr>
          <p:cNvPr id="172041" name="Rectangle 9"/>
          <p:cNvSpPr>
            <a:spLocks noChangeArrowheads="1"/>
          </p:cNvSpPr>
          <p:nvPr/>
        </p:nvSpPr>
        <p:spPr bwMode="auto">
          <a:xfrm>
            <a:off x="660400" y="3806825"/>
            <a:ext cx="473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6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10</a:t>
            </a:r>
          </a:p>
        </p:txBody>
      </p:sp>
      <p:sp>
        <p:nvSpPr>
          <p:cNvPr id="172042" name="Rectangle 10"/>
          <p:cNvSpPr>
            <a:spLocks noChangeArrowheads="1"/>
          </p:cNvSpPr>
          <p:nvPr/>
        </p:nvSpPr>
        <p:spPr bwMode="auto">
          <a:xfrm>
            <a:off x="660400" y="4092575"/>
            <a:ext cx="473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6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20</a:t>
            </a:r>
          </a:p>
        </p:txBody>
      </p:sp>
      <p:sp>
        <p:nvSpPr>
          <p:cNvPr id="172043" name="Rectangle 11"/>
          <p:cNvSpPr>
            <a:spLocks noChangeArrowheads="1"/>
          </p:cNvSpPr>
          <p:nvPr/>
        </p:nvSpPr>
        <p:spPr bwMode="auto">
          <a:xfrm>
            <a:off x="660400" y="4376738"/>
            <a:ext cx="4730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600" b="1">
                <a:latin typeface="Verdana" pitchFamily="34" charset="0"/>
                <a:cs typeface="Arial" charset="0"/>
              </a:rPr>
              <a:t>30</a:t>
            </a:r>
          </a:p>
        </p:txBody>
      </p:sp>
      <p:sp>
        <p:nvSpPr>
          <p:cNvPr id="172044" name="Rectangle 12"/>
          <p:cNvSpPr>
            <a:spLocks noChangeArrowheads="1"/>
          </p:cNvSpPr>
          <p:nvPr/>
        </p:nvSpPr>
        <p:spPr bwMode="auto">
          <a:xfrm>
            <a:off x="660400" y="4662488"/>
            <a:ext cx="473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6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40</a:t>
            </a:r>
          </a:p>
        </p:txBody>
      </p:sp>
      <p:sp>
        <p:nvSpPr>
          <p:cNvPr id="172045" name="Rectangle 13"/>
          <p:cNvSpPr>
            <a:spLocks noChangeArrowheads="1"/>
          </p:cNvSpPr>
          <p:nvPr/>
        </p:nvSpPr>
        <p:spPr bwMode="auto">
          <a:xfrm>
            <a:off x="660400" y="4946650"/>
            <a:ext cx="473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6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50</a:t>
            </a:r>
          </a:p>
        </p:txBody>
      </p:sp>
      <p:sp>
        <p:nvSpPr>
          <p:cNvPr id="172047" name="Rectangle 15"/>
          <p:cNvSpPr>
            <a:spLocks noChangeArrowheads="1"/>
          </p:cNvSpPr>
          <p:nvPr/>
        </p:nvSpPr>
        <p:spPr bwMode="auto">
          <a:xfrm>
            <a:off x="838200" y="1371600"/>
            <a:ext cx="410368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Less dense continental</a:t>
            </a:r>
          </a:p>
          <a:p>
            <a:pPr>
              <a:lnSpc>
                <a:spcPct val="90000"/>
              </a:lnSpc>
            </a:pPr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crust floats on denser</a:t>
            </a:r>
          </a:p>
          <a:p>
            <a:pPr>
              <a:lnSpc>
                <a:spcPct val="90000"/>
              </a:lnSpc>
            </a:pPr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mantle.</a:t>
            </a:r>
          </a:p>
        </p:txBody>
      </p:sp>
      <p:sp>
        <p:nvSpPr>
          <p:cNvPr id="172048" name="Line 16"/>
          <p:cNvSpPr>
            <a:spLocks noChangeShapeType="1"/>
          </p:cNvSpPr>
          <p:nvPr/>
        </p:nvSpPr>
        <p:spPr bwMode="auto">
          <a:xfrm>
            <a:off x="3101975" y="1874838"/>
            <a:ext cx="417513" cy="25400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>
            <a:outerShdw dist="25400" dir="54000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49" name="Oval 17"/>
          <p:cNvSpPr>
            <a:spLocks noChangeArrowheads="1"/>
          </p:cNvSpPr>
          <p:nvPr/>
        </p:nvSpPr>
        <p:spPr bwMode="auto">
          <a:xfrm>
            <a:off x="3489325" y="4383088"/>
            <a:ext cx="92075" cy="920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27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50" name="Line 18"/>
          <p:cNvSpPr>
            <a:spLocks noChangeShapeType="1"/>
          </p:cNvSpPr>
          <p:nvPr/>
        </p:nvSpPr>
        <p:spPr bwMode="auto">
          <a:xfrm>
            <a:off x="3106738" y="1852613"/>
            <a:ext cx="130175" cy="305911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>
            <a:outerShdw dist="25400" dir="54000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51" name="Oval 19"/>
          <p:cNvSpPr>
            <a:spLocks noChangeArrowheads="1"/>
          </p:cNvSpPr>
          <p:nvPr/>
        </p:nvSpPr>
        <p:spPr bwMode="auto">
          <a:xfrm>
            <a:off x="3187700" y="4879975"/>
            <a:ext cx="92075" cy="920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27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What is your height?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1"/>
            <a:ext cx="4038600" cy="2667000"/>
          </a:xfrm>
        </p:spPr>
        <p:txBody>
          <a:bodyPr>
            <a:noAutofit/>
          </a:bodyPr>
          <a:lstStyle/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 smtClean="0"/>
              <a:t>Over 6 feet tall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 smtClean="0"/>
              <a:t>Over 5 1/2 feet tall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 smtClean="0"/>
              <a:t>Over 4 ½ feet tall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effectLst/>
              </a:rPr>
              <a:t>Composition of the Earth</a:t>
            </a:r>
            <a:endParaRPr lang="en-US" sz="3200"/>
          </a:p>
        </p:txBody>
      </p:sp>
      <p:sp>
        <p:nvSpPr>
          <p:cNvPr id="137219" name="Text Box 3"/>
          <p:cNvSpPr txBox="1">
            <a:spLocks noChangeArrowheads="1"/>
          </p:cNvSpPr>
          <p:nvPr/>
        </p:nvSpPr>
        <p:spPr bwMode="auto">
          <a:xfrm>
            <a:off x="1371600" y="2362200"/>
            <a:ext cx="65532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What is responsible for the distribution of light and dense elements by depth?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How did they get there if the Earth was solid?</a:t>
            </a:r>
          </a:p>
        </p:txBody>
      </p:sp>
      <p:sp>
        <p:nvSpPr>
          <p:cNvPr id="137220" name="Text Box 4"/>
          <p:cNvSpPr txBox="1">
            <a:spLocks noChangeArrowheads="1"/>
          </p:cNvSpPr>
          <p:nvPr/>
        </p:nvSpPr>
        <p:spPr bwMode="auto">
          <a:xfrm>
            <a:off x="990600" y="2209800"/>
            <a:ext cx="708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676400"/>
            <a:ext cx="8535988" cy="4683125"/>
          </a:xfrm>
          <a:prstGeom prst="rect">
            <a:avLst/>
          </a:prstGeom>
          <a:noFill/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0" y="45720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/>
              <a:t>Global Chemical Differentiation</a:t>
            </a:r>
            <a:endParaRPr lang="en-US">
              <a:solidFill>
                <a:schemeClr val="tx2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 t="2499" b="3775"/>
          <a:stretch>
            <a:fillRect/>
          </a:stretch>
        </p:blipFill>
        <p:spPr bwMode="auto">
          <a:xfrm>
            <a:off x="1524000" y="533400"/>
            <a:ext cx="6145213" cy="5715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Lecture Outline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 marL="685800" indent="-685800"/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90600" lvl="1" indent="-533400">
              <a:buFontTx/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 What is Earth Science?</a:t>
            </a:r>
          </a:p>
          <a:p>
            <a:pPr marL="990600" lvl="1" indent="-533400">
              <a:buFontTx/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2. The scientific method</a:t>
            </a:r>
          </a:p>
          <a:p>
            <a:pPr marL="990600" lvl="1" indent="-533400"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3. The geologic record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(Principle of Uniformitarianism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and geological processes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90600" lvl="1" indent="-533400">
              <a:buFontTx/>
              <a:buNone/>
            </a:pPr>
            <a:r>
              <a:rPr 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Discovery of a layered Earth</a:t>
            </a:r>
          </a:p>
          <a:p>
            <a:pPr marL="990600" lvl="1" indent="-533400">
              <a:buFontTx/>
              <a:buNone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5. Earth as a system of interacting components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effectLst/>
              </a:rPr>
              <a:t>Earth as a Group of Interacting Systems</a:t>
            </a:r>
            <a:endParaRPr lang="en-US" sz="3200"/>
          </a:p>
        </p:txBody>
      </p:sp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1371600" y="2362200"/>
            <a:ext cx="6553200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Atmosphere, Hydrosphere, Lithosphere, </a:t>
            </a:r>
            <a:r>
              <a:rPr lang="en-US" dirty="0" err="1">
                <a:solidFill>
                  <a:srgbClr val="FFFF00"/>
                </a:solidFill>
              </a:rPr>
              <a:t>Asthenosphere</a:t>
            </a:r>
            <a:r>
              <a:rPr lang="en-US" dirty="0">
                <a:solidFill>
                  <a:srgbClr val="FFFF00"/>
                </a:solidFill>
              </a:rPr>
              <a:t>, Deep Mantle, Inner Core interact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e.g. Volcanic degassing creates warm periods in Earth’s history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The oceans buffer greenhouse gases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The Core’s magnetic field allows migration of fish and birds</a:t>
            </a:r>
          </a:p>
        </p:txBody>
      </p:sp>
      <p:sp>
        <p:nvSpPr>
          <p:cNvPr id="138244" name="Text Box 4"/>
          <p:cNvSpPr txBox="1">
            <a:spLocks noChangeArrowheads="1"/>
          </p:cNvSpPr>
          <p:nvPr/>
        </p:nvSpPr>
        <p:spPr bwMode="auto">
          <a:xfrm>
            <a:off x="990600" y="2209800"/>
            <a:ext cx="708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447800"/>
            <a:ext cx="8535988" cy="4730750"/>
          </a:xfrm>
          <a:prstGeom prst="rect">
            <a:avLst/>
          </a:prstGeom>
          <a:noFill/>
        </p:spPr>
      </p:pic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0" y="352425"/>
            <a:ext cx="9144000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342" tIns="44379" rIns="90342" bIns="44379" anchor="ctr"/>
          <a:lstStyle/>
          <a:p>
            <a:pPr algn="ctr" eaLnBrk="1" hangingPunct="1"/>
            <a:r>
              <a:rPr lang="en-US" sz="4400" b="1">
                <a:effectLst>
                  <a:outerShdw blurRad="38100" dist="38100" dir="2700000" algn="tl">
                    <a:srgbClr val="000000"/>
                  </a:outerShdw>
                </a:effectLst>
              </a:rPr>
              <a:t>Major Components of the </a:t>
            </a:r>
            <a:br>
              <a:rPr lang="en-US" sz="4400" b="1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400" b="1">
                <a:effectLst>
                  <a:outerShdw blurRad="38100" dist="38100" dir="2700000" algn="tl">
                    <a:srgbClr val="000000"/>
                  </a:outerShdw>
                </a:effectLst>
              </a:rPr>
              <a:t>Earth System</a:t>
            </a:r>
            <a:endParaRPr lang="en-US" sz="40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7375525" y="6218238"/>
            <a:ext cx="1319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Fig. 1.10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743200"/>
            <a:ext cx="7772400" cy="1143000"/>
          </a:xfrm>
        </p:spPr>
        <p:txBody>
          <a:bodyPr/>
          <a:lstStyle/>
          <a:p>
            <a:r>
              <a:rPr lang="en-US">
                <a:effectLst/>
              </a:rPr>
              <a:t>END OF CHAPTER 1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Lecture Outline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2133600"/>
            <a:ext cx="7772400" cy="3810000"/>
          </a:xfrm>
        </p:spPr>
        <p:txBody>
          <a:bodyPr/>
          <a:lstStyle/>
          <a:p>
            <a:pPr marL="685800" indent="-685800"/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90600" lvl="1" indent="-533400">
              <a:buFontTx/>
              <a:buNone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1. What is Earth Science?</a:t>
            </a:r>
          </a:p>
          <a:p>
            <a:pPr marL="990600" lvl="1" indent="-533400">
              <a:buFontTx/>
              <a:buNone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2. The scientific method</a:t>
            </a:r>
          </a:p>
          <a:p>
            <a:pPr marL="990600" lvl="1" indent="-533400">
              <a:buNone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3. The geologic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record (</a:t>
            </a:r>
            <a:r>
              <a:rPr lang="en-US" dirty="0" smtClean="0"/>
              <a:t>Principle of Uniformitarianism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)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geological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processes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90600" lvl="1" indent="-533400">
              <a:buFontTx/>
              <a:buNone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4. Discovery of a layered Earth</a:t>
            </a:r>
          </a:p>
          <a:p>
            <a:pPr marL="990600" lvl="1" indent="-533400">
              <a:buFontTx/>
              <a:buNone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5. Earth as a system of interacting components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Lecture Outline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 marL="685800" indent="-685800"/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90600" lvl="1" indent="-533400">
              <a:buFontTx/>
              <a:buNone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1. What is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earth science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  <a:p>
            <a:pPr marL="990600" lvl="1" indent="-533400">
              <a:buFontTx/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2. The scientific method</a:t>
            </a:r>
          </a:p>
          <a:p>
            <a:pPr marL="990600" lvl="1" indent="-533400"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3. The geologic </a:t>
            </a:r>
            <a:r>
              <a:rPr 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record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(Principle of Uniformitarianism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geological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processes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90600" lvl="1" indent="-533400">
              <a:buFontTx/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4. Discovery of a layered Earth</a:t>
            </a:r>
          </a:p>
          <a:p>
            <a:pPr marL="990600" lvl="1" indent="-533400">
              <a:buFontTx/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5. Earth as a system of interacting components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609600" y="609600"/>
            <a:ext cx="8077200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FF00"/>
                </a:solidFill>
              </a:rPr>
              <a:t>Earth (“Geo”) </a:t>
            </a:r>
            <a:r>
              <a:rPr lang="en-US" dirty="0">
                <a:solidFill>
                  <a:srgbClr val="FFFF00"/>
                </a:solidFill>
              </a:rPr>
              <a:t>Scientists study: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rocks (petrology, mineralogy, thermodynamics)</a:t>
            </a:r>
            <a:endParaRPr lang="en-US" dirty="0">
              <a:solidFill>
                <a:srgbClr val="FFFF00"/>
              </a:solidFill>
            </a:endParaRP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plate tectonics (geodynamics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the moon </a:t>
            </a:r>
            <a:r>
              <a:rPr lang="en-US" dirty="0" smtClean="0">
                <a:solidFill>
                  <a:srgbClr val="FFFF00"/>
                </a:solidFill>
              </a:rPr>
              <a:t>(petrology: </a:t>
            </a:r>
            <a:r>
              <a:rPr lang="en-US" dirty="0" err="1" smtClean="0">
                <a:solidFill>
                  <a:srgbClr val="FFFF00"/>
                </a:solidFill>
              </a:rPr>
              <a:t>Byerly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Mars (physics : </a:t>
            </a:r>
            <a:r>
              <a:rPr lang="en-US" dirty="0" err="1" smtClean="0">
                <a:solidFill>
                  <a:srgbClr val="FFFF00"/>
                </a:solidFill>
              </a:rPr>
              <a:t>Suniti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the physical evidence for the </a:t>
            </a:r>
            <a:r>
              <a:rPr lang="en-US" dirty="0" smtClean="0">
                <a:solidFill>
                  <a:srgbClr val="FFFF00"/>
                </a:solidFill>
              </a:rPr>
              <a:t>origin of the solar system (isotope geochemistry): Schaefer</a:t>
            </a:r>
            <a:endParaRPr lang="en-US" dirty="0">
              <a:solidFill>
                <a:srgbClr val="FFFF00"/>
              </a:solidFill>
            </a:endParaRP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chemistry of the solar system (Geochemistry)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physics of earthquakes (Geophysics)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biology, evolution (Paleoecology: </a:t>
            </a:r>
            <a:r>
              <a:rPr lang="en-US" dirty="0" err="1" smtClean="0">
                <a:solidFill>
                  <a:srgbClr val="FFFF00"/>
                </a:solidFill>
              </a:rPr>
              <a:t>Warny</a:t>
            </a:r>
            <a:r>
              <a:rPr lang="en-US" dirty="0" smtClean="0">
                <a:solidFill>
                  <a:srgbClr val="FFFF00"/>
                </a:solidFill>
              </a:rPr>
              <a:t> Vertebrate </a:t>
            </a:r>
            <a:r>
              <a:rPr lang="en-US" dirty="0" err="1" smtClean="0">
                <a:solidFill>
                  <a:srgbClr val="FFFF00"/>
                </a:solidFill>
              </a:rPr>
              <a:t>Paleo</a:t>
            </a:r>
            <a:r>
              <a:rPr lang="en-US" dirty="0" smtClean="0">
                <a:solidFill>
                  <a:srgbClr val="FFFF00"/>
                </a:solidFill>
              </a:rPr>
              <a:t>: </a:t>
            </a:r>
            <a:r>
              <a:rPr lang="en-US" dirty="0" err="1" smtClean="0">
                <a:solidFill>
                  <a:srgbClr val="FFFF00"/>
                </a:solidFill>
              </a:rPr>
              <a:t>Schiebout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Ancient climate (Geochemists: </a:t>
            </a:r>
            <a:r>
              <a:rPr lang="en-US" dirty="0" err="1" smtClean="0">
                <a:solidFill>
                  <a:srgbClr val="FFFF00"/>
                </a:solidFill>
              </a:rPr>
              <a:t>Bao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  <a:p>
            <a:pPr lvl="2">
              <a:spcBef>
                <a:spcPct val="50000"/>
              </a:spcBef>
            </a:pP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PQuestion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What professional will most likely study images sent back from Mars?</a:t>
            </a:r>
            <a:endParaRPr lang="en-US" sz="3600" dirty="0"/>
          </a:p>
        </p:txBody>
      </p:sp>
      <p:sp>
        <p:nvSpPr>
          <p:cNvPr id="5" name="TPAnswers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914400" y="2286000"/>
            <a:ext cx="3124200" cy="2819400"/>
          </a:xfrm>
        </p:spPr>
        <p:txBody>
          <a:bodyPr>
            <a:noAutofit/>
          </a:bodyPr>
          <a:lstStyle/>
          <a:p>
            <a:pPr marL="514350" indent="-514350">
              <a:spcAft>
                <a:spcPts val="0"/>
              </a:spcAft>
              <a:buAutoNum type="arabicPeriod"/>
            </a:pPr>
            <a:r>
              <a:rPr lang="en-US" sz="2800" dirty="0" smtClean="0"/>
              <a:t>Astronomer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sz="2800" dirty="0" smtClean="0"/>
              <a:t>Geologist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sz="2800" dirty="0" smtClean="0"/>
              <a:t>Doctor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sz="2800" dirty="0" smtClean="0"/>
              <a:t>Engineer</a:t>
            </a:r>
            <a:endParaRPr lang="en-US" sz="28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Box 2"/>
          <p:cNvSpPr txBox="1">
            <a:spLocks noChangeArrowheads="1"/>
          </p:cNvSpPr>
          <p:nvPr/>
        </p:nvSpPr>
        <p:spPr bwMode="auto">
          <a:xfrm>
            <a:off x="609600" y="685800"/>
            <a:ext cx="80772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</a:rPr>
              <a:t>The main difference between Earth Science and the rest of the sciences (except for astrophysics) is the use of  “DEEP TIME”.  For us a million years passes like a 15-minute break.</a:t>
            </a:r>
          </a:p>
          <a:p>
            <a:pPr>
              <a:spcBef>
                <a:spcPct val="50000"/>
              </a:spcBef>
            </a:pPr>
            <a:endParaRPr lang="en-US" dirty="0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</a:rPr>
              <a:t>Geological processes can take place more slowly than people can notice. But because they run for extremely long periods of time their effects are great.</a:t>
            </a:r>
          </a:p>
          <a:p>
            <a:pPr>
              <a:spcBef>
                <a:spcPct val="50000"/>
              </a:spcBef>
            </a:pPr>
            <a:endParaRPr lang="en-US" dirty="0">
              <a:solidFill>
                <a:srgbClr val="FFFF00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</a:rPr>
              <a:t>Water recharge in Baton Rouge takes 1000 years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</a:rPr>
              <a:t>Climate change has been accelerated by CO</a:t>
            </a:r>
            <a:r>
              <a:rPr lang="en-US" sz="1400" dirty="0">
                <a:solidFill>
                  <a:srgbClr val="FFFF00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</a:rPr>
              <a:t> emissions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</a:rPr>
              <a:t>over the past 100 years.</a:t>
            </a:r>
          </a:p>
          <a:p>
            <a:pPr>
              <a:spcBef>
                <a:spcPct val="50000"/>
              </a:spcBef>
            </a:pPr>
            <a:r>
              <a:rPr lang="en-US" dirty="0"/>
              <a:t>	</a:t>
            </a:r>
          </a:p>
          <a:p>
            <a:pPr>
              <a:spcBef>
                <a:spcPct val="50000"/>
              </a:spcBef>
            </a:pP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3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PARTLISTDEFAULT" val="1"/>
  <p:tag name="INCORRECTPOINTVALUE" val="0"/>
  <p:tag name="AUTOADJUSTPARTRANGE" val="True"/>
  <p:tag name="FIBNUMRESULTS" val="5"/>
  <p:tag name="PRRESPONSE2" val="9"/>
  <p:tag name="PRRESPONSE6" val="5"/>
  <p:tag name="PRRESPONSE10" val="1"/>
  <p:tag name="POWERPOINTVERSION" val="12.0"/>
  <p:tag name="CSVFORMAT" val="0"/>
  <p:tag name="RESPCOUNTERFORMAT" val="0"/>
  <p:tag name="ALLOWDUPLICATES" val="False"/>
  <p:tag name="REVIEWONLY" val="False"/>
  <p:tag name="RACEANIMATIONSPEED" val="3"/>
  <p:tag name="BUBBLENAMEVISIBLE" val="True"/>
  <p:tag name="CUSTOMGRIDBACKCOLOR" val="-722948"/>
  <p:tag name="USESCHEMECOLORS" val="True"/>
  <p:tag name="GRIDROTATIONINTERVAL" val="2"/>
  <p:tag name="CHARTCOLORS" val="0"/>
  <p:tag name="INCLUDEPPT" val="True"/>
  <p:tag name="REALTIMEBACKUPPATH" val="(None)"/>
  <p:tag name="FIBDISPLAYRESULTS" val="True"/>
  <p:tag name="PRRESPONSE3" val="8"/>
  <p:tag name="PRRESPONSE8" val="3"/>
  <p:tag name="TPVERSION" val="2008"/>
  <p:tag name="ANSWERNOWSTYLE" val="-1"/>
  <p:tag name="COUNTDOWNSECONDS" val="10"/>
  <p:tag name="AUTOADVANCE" val="False"/>
  <p:tag name="SKIPREMAININGRACESLIDES" val="True"/>
  <p:tag name="BUBBLEGROUPING" val="3"/>
  <p:tag name="CUSTOMCELLBACKCOLOR3" val="-268652"/>
  <p:tag name="AUTOSIZEGRID" val="True"/>
  <p:tag name="INCLUDENONRESPONDERS" val="False"/>
  <p:tag name="REALTIMEBACKUP" val="False"/>
  <p:tag name="FIBINCLUDEOTHER" val="True"/>
  <p:tag name="PRRESPONSE5" val="6"/>
  <p:tag name="ALWAYSOPENPOLL" val="False"/>
  <p:tag name="ANSWERNOWTEXT" val="Answer Now"/>
  <p:tag name="BACKUPSESSIONS" val="True"/>
  <p:tag name="RACEENDPOINTS" val="100"/>
  <p:tag name="DEFAULTNUMTEAMS" val="5"/>
  <p:tag name="DISPLAYDEVICENUMBER" val="True"/>
  <p:tag name="RESETCHARTS" val="True"/>
  <p:tag name="ZEROBASED" val="False"/>
  <p:tag name="PRRESPONSE1" val="10"/>
  <p:tag name="SHOWFLASHWARNING" val="True"/>
  <p:tag name="COUNTDOWNSTYLE" val="-1"/>
  <p:tag name="AUTOUPDATEALIASES" val="True"/>
  <p:tag name="BUBBLESIZEVISIBLE" val="True"/>
  <p:tag name="GRIDOPACITY" val="90"/>
  <p:tag name="ALLOWUSERFEEDBACK" val="True"/>
  <p:tag name="FIBDISPLAYKEYWORDS" val="True"/>
  <p:tag name="SHOWBARVISIBLE" val="True"/>
  <p:tag name="NUMRESPONSES" val="1"/>
  <p:tag name="MAXRESPONDERS" val="5"/>
  <p:tag name="GRIDPOSITION" val="1"/>
  <p:tag name="CHARTSCALE" val="True"/>
  <p:tag name="PRRESPONSE9" val="2"/>
  <p:tag name="CHARTVALUEFORMAT" val="0%"/>
  <p:tag name="CUSTOMCELLBACKCOLOR2" val="-13395457"/>
  <p:tag name="CORRECTPOINTVALUE" val="1"/>
  <p:tag name="USESECONDARYMONITOR" val="True"/>
  <p:tag name="PARTICIPANTSINLEADERBOARD" val="5"/>
  <p:tag name="MULTIRESPDIVISOR" val="1"/>
  <p:tag name="SAVECSVWITHSESSION" val="True"/>
  <p:tag name="DISPLAYNAME" val="True"/>
  <p:tag name="PRRESPONSE7" val="4"/>
  <p:tag name="POLLINGCYCLE" val="2"/>
  <p:tag name="STDCHART" val="1"/>
  <p:tag name="RESPTABLESTYLE" val="-1"/>
  <p:tag name="CUSTOMCELLBACKCOLOR1" val="-657956"/>
  <p:tag name="PRRESPONSE4" val="7"/>
  <p:tag name="DELIMITERS" val="3.1"/>
  <p:tag name="TPFULLVERSION" val="4.2.3.231"/>
  <p:tag name="ADVANCEDSETTINGSVIEW" val="True"/>
  <p:tag name="TPSTANDARDS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SLIDEGUID" val="2ECE0152E3344CE5BC6C22587AA06C76"/>
  <p:tag name="SLIDEID" val="2ECE0152E3344CE5BC6C22587AA06C76"/>
  <p:tag name="SLIDEORDER" val="1"/>
  <p:tag name="SLIDETYPE" val="Q"/>
  <p:tag name="DEMOGRAPHIC" val="False"/>
  <p:tag name="SPEEDSCORING" val="False"/>
  <p:tag name="CORRECTPOINTVALUE" val="1"/>
  <p:tag name="INCORRECTPOINTVALUE" val="0"/>
  <p:tag name="VALUEFORMAT" val="0%"/>
  <p:tag name="QUESTIONALIAS" val="What professional will most likely study images sent back from Mars?"/>
  <p:tag name="ANSWERSALIAS" val="Astronomer|smicln|Geologist|smicln|Doctor|smicln|Engineer"/>
  <p:tag name="VALUES" val="No Value|smicln|No Value|smicln|No Value|smicln|No Value"/>
  <p:tag name="CHARTHEIGHT" val="392"/>
  <p:tag name="CHARTWIDTH" val="360"/>
  <p:tag name="TOTALRESPONSES" val="99"/>
  <p:tag name="RESPONSECOUNT" val="99"/>
  <p:tag name="RESPONSES" val="2;2;2;1;2;2;2;2;2;2;1;1;2;1;2;1;2;1;2;1;2;2;2;2;2;2;1;2;2;2;1;1;1;2;1;1;3;2;1;2;2;2;1;2;2;1;1;2;2;2;2;2;2;2;1;2;2;1;2;1;2;1;2;2;2;2;2;1;2;1;2;2;2;1;2;2;2;2;2;2;1;2;1;1;1;2;1;2;1;1;1;2;1;2;1;2;1;2;1;"/>
  <p:tag name="CHARTSTRINGSTD" val="36 62 1 0"/>
  <p:tag name="CHARTSTRINGREV" val="0 1 62 36"/>
  <p:tag name="CHARTSTRINGSTDPER" val="0.363636363636364 0.626262626262626 0.0101010101010101 0"/>
  <p:tag name="CHARTSTRINGREVPER" val="0 0.0101010101010101 0.626262626262626 0.363636363636364"/>
  <p:tag name="RESTORECHART" val="False"/>
  <p:tag name="SLICED" val="False"/>
  <p:tag name="RESPONSESGATHERED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36"/>
  <p:tag name="FONTSIZE" val="28"/>
  <p:tag name="BULLETTYPE" val="ppBulletArabicPeriod"/>
  <p:tag name="ANSWERTEXT" val="Astronomer&#10;Geologist&#10;Doctor&#10;Engineer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F89C25D25BC0469A9E96084ED3919732"/>
  <p:tag name="SLIDEID" val="F89C25D25BC0469A9E96084ED3919732"/>
  <p:tag name="SLIDEORDER" val="1"/>
  <p:tag name="SLIDETYPE" val="Q"/>
  <p:tag name="DEMOGRAPHIC" val="False"/>
  <p:tag name="TEAMASSIGN" val="False"/>
  <p:tag name="SPEEDSCORING" val="False"/>
  <p:tag name="CORRECTPOINTVALUE" val="1"/>
  <p:tag name="INCORRECTPOINTVALUE" val="0"/>
  <p:tag name="ZEROBASED" val="False"/>
  <p:tag name="NUMRESPONSES" val="1"/>
  <p:tag name="AUTOADVANCE" val="False"/>
  <p:tag name="QUESTIONALIAS" val="Do you agree?"/>
  <p:tag name="DELIMITERS" val="3.1"/>
  <p:tag name="ANSWERSALIAS" val="Yes|smicln|No"/>
  <p:tag name="VALUES" val="No Value|smicln|No Value"/>
  <p:tag name="TOTALRESPONSES" val="0"/>
  <p:tag name="RESPONSESGATHERED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LDNUMANSWERS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F674707FFBF246FF8B8D076328A06DD6"/>
  <p:tag name="SLIDEID" val="F674707FFBF246FF8B8D076328A06DD6"/>
  <p:tag name="SLIDEORDER" val="1"/>
  <p:tag name="SLIDETYPE" val="Q"/>
  <p:tag name="DEMOGRAPHIC" val="False"/>
  <p:tag name="TEAMASSIGN" val="False"/>
  <p:tag name="SPEEDSCORING" val="False"/>
  <p:tag name="CORRECTPOINTVALUE" val="1"/>
  <p:tag name="INCORRECTPOINTVALUE" val="0"/>
  <p:tag name="ZEROBASED" val="False"/>
  <p:tag name="NUMRESPONSES" val="1"/>
  <p:tag name="AUTOADVANCE" val="False"/>
  <p:tag name="DELIMITERS" val="3.1"/>
  <p:tag name="QUESTIONALIAS" val="What is your height?"/>
  <p:tag name="ANONYMOUS" val="True"/>
  <p:tag name="RESPONSESGATHERED" val="True"/>
  <p:tag name="TOTALRESPONSES" val="97"/>
  <p:tag name="RESPONSECOUNT" val="97"/>
  <p:tag name="RESPONSES" val="1;1;1;2;1;2;3;2;3;2;2;1;1;3;1;3;2;2;3;2;3;2;2;2;1;1;2;3;2;2;3;2;1;2;3;3;3;2;2;2;2;2;2;3;3;2;2;2;2;2;1;1;1;3;1;3;2;1;2;3;2;2;1;2;3;2;3;2;3;2;2;3;2;2;2;2;2;2;2;1;2;1;2;2;2;2;2;1;3;3;2;3;2;3;2;1;3;"/>
  <p:tag name="CHARTSTRINGSTD" val="20 52 25"/>
  <p:tag name="CHARTSTRINGREV" val="25 52 20"/>
  <p:tag name="CHARTSTRINGSTDPER" val="0.206185567010309 0.536082474226804 0.257731958762887"/>
  <p:tag name="CHARTSTRINGREVPER" val="0.257731958762887 0.536082474226804 0.206185567010309"/>
  <p:tag name="CURRENTSLIDEFORMAT" val="0%"/>
  <p:tag name="SLICED" val="False"/>
  <p:tag name="ANSWERSALIAS" val="Over 6 feet tall|smicln|Over 5 1/2 feet tall|smicln|Over 4 ½ feet tall"/>
  <p:tag name="VALUES" val="No Value|smicln|No Value|smicln|No Val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LDNUMANSWERS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2372</TotalTime>
  <Words>1028</Words>
  <Application>Microsoft Office PowerPoint</Application>
  <PresentationFormat>On-screen Show (4:3)</PresentationFormat>
  <Paragraphs>195</Paragraphs>
  <Slides>43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Comic Sans MS</vt:lpstr>
      <vt:lpstr>Verdana</vt:lpstr>
      <vt:lpstr>Default Design</vt:lpstr>
      <vt:lpstr>Photo Editor Photo</vt:lpstr>
      <vt:lpstr>Image</vt:lpstr>
      <vt:lpstr>Take Notes</vt:lpstr>
      <vt:lpstr>Do you agree?</vt:lpstr>
      <vt:lpstr>CHAPTER 1      GROTZINGER,JORDAN PRESS &amp; SIEVER </vt:lpstr>
      <vt:lpstr>PowerPoint Presentation</vt:lpstr>
      <vt:lpstr>Lecture Outline</vt:lpstr>
      <vt:lpstr>Lecture Outline</vt:lpstr>
      <vt:lpstr>PowerPoint Presentation</vt:lpstr>
      <vt:lpstr>What professional will most likely study images sent back from Mars?</vt:lpstr>
      <vt:lpstr>PowerPoint Presentation</vt:lpstr>
      <vt:lpstr>Lecture Outline</vt:lpstr>
      <vt:lpstr>PowerPoint Presentation</vt:lpstr>
      <vt:lpstr>PowerPoint Presentation</vt:lpstr>
      <vt:lpstr>PowerPoint Presentation</vt:lpstr>
      <vt:lpstr>Lecture Outline</vt:lpstr>
      <vt:lpstr>Principle of Uniformitarianism</vt:lpstr>
      <vt:lpstr>“Extended” Principle of  Uniformitarianism</vt:lpstr>
      <vt:lpstr>Examples of physical processes</vt:lpstr>
      <vt:lpstr>Some Geologic Events are Slow</vt:lpstr>
      <vt:lpstr>Some Geologic Events are Rapid</vt:lpstr>
      <vt:lpstr>PowerPoint Presentation</vt:lpstr>
      <vt:lpstr>Rivers on Titan</vt:lpstr>
      <vt:lpstr>Write down what you think this is? I have one from the Atacama desert of Chile.</vt:lpstr>
      <vt:lpstr>Martian ventifact (NASA)</vt:lpstr>
      <vt:lpstr>PowerPoint Presentation</vt:lpstr>
      <vt:lpstr>PowerPoint Presentation</vt:lpstr>
      <vt:lpstr>Lecture Outline</vt:lpstr>
      <vt:lpstr>PowerPoint Presentation</vt:lpstr>
      <vt:lpstr>Composition of the Earth (70%)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your height?</vt:lpstr>
      <vt:lpstr>Composition of the Earth</vt:lpstr>
      <vt:lpstr>PowerPoint Presentation</vt:lpstr>
      <vt:lpstr>Lecture Outline</vt:lpstr>
      <vt:lpstr>Earth as a Group of Interacting Systems</vt:lpstr>
      <vt:lpstr>PowerPoint Presentation</vt:lpstr>
      <vt:lpstr>END OF CHAPTER 1</vt:lpstr>
    </vt:vector>
  </TitlesOfParts>
  <Company>Sumanas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 w</dc:creator>
  <cp:lastModifiedBy>Juan M Lorenzo</cp:lastModifiedBy>
  <cp:revision>193</cp:revision>
  <dcterms:created xsi:type="dcterms:W3CDTF">2002-12-24T01:08:46Z</dcterms:created>
  <dcterms:modified xsi:type="dcterms:W3CDTF">2016-01-20T21:29:18Z</dcterms:modified>
</cp:coreProperties>
</file>