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85"/>
  </p:notesMasterIdLst>
  <p:sldIdLst>
    <p:sldId id="337" r:id="rId2"/>
    <p:sldId id="355" r:id="rId3"/>
    <p:sldId id="356" r:id="rId4"/>
    <p:sldId id="257" r:id="rId5"/>
    <p:sldId id="302" r:id="rId6"/>
    <p:sldId id="259" r:id="rId7"/>
    <p:sldId id="303" r:id="rId8"/>
    <p:sldId id="385" r:id="rId9"/>
    <p:sldId id="260" r:id="rId10"/>
    <p:sldId id="335" r:id="rId11"/>
    <p:sldId id="322" r:id="rId12"/>
    <p:sldId id="264" r:id="rId13"/>
    <p:sldId id="263" r:id="rId14"/>
    <p:sldId id="266" r:id="rId15"/>
    <p:sldId id="323" r:id="rId16"/>
    <p:sldId id="265" r:id="rId17"/>
    <p:sldId id="320" r:id="rId18"/>
    <p:sldId id="268" r:id="rId19"/>
    <p:sldId id="293" r:id="rId20"/>
    <p:sldId id="314" r:id="rId21"/>
    <p:sldId id="338" r:id="rId22"/>
    <p:sldId id="316" r:id="rId23"/>
    <p:sldId id="352" r:id="rId24"/>
    <p:sldId id="349" r:id="rId25"/>
    <p:sldId id="347" r:id="rId26"/>
    <p:sldId id="353" r:id="rId27"/>
    <p:sldId id="348" r:id="rId28"/>
    <p:sldId id="339" r:id="rId29"/>
    <p:sldId id="340" r:id="rId30"/>
    <p:sldId id="342" r:id="rId31"/>
    <p:sldId id="331" r:id="rId32"/>
    <p:sldId id="292" r:id="rId33"/>
    <p:sldId id="274" r:id="rId34"/>
    <p:sldId id="386" r:id="rId35"/>
    <p:sldId id="343" r:id="rId36"/>
    <p:sldId id="344" r:id="rId37"/>
    <p:sldId id="258" r:id="rId38"/>
    <p:sldId id="270" r:id="rId39"/>
    <p:sldId id="275" r:id="rId40"/>
    <p:sldId id="318" r:id="rId41"/>
    <p:sldId id="354" r:id="rId42"/>
    <p:sldId id="350" r:id="rId43"/>
    <p:sldId id="332" r:id="rId44"/>
    <p:sldId id="271" r:id="rId45"/>
    <p:sldId id="333" r:id="rId46"/>
    <p:sldId id="273" r:id="rId47"/>
    <p:sldId id="300" r:id="rId48"/>
    <p:sldId id="321" r:id="rId49"/>
    <p:sldId id="284" r:id="rId50"/>
    <p:sldId id="276" r:id="rId51"/>
    <p:sldId id="277" r:id="rId52"/>
    <p:sldId id="288" r:id="rId53"/>
    <p:sldId id="280" r:id="rId54"/>
    <p:sldId id="278" r:id="rId55"/>
    <p:sldId id="281" r:id="rId56"/>
    <p:sldId id="285" r:id="rId57"/>
    <p:sldId id="389" r:id="rId58"/>
    <p:sldId id="358" r:id="rId59"/>
    <p:sldId id="359" r:id="rId60"/>
    <p:sldId id="361" r:id="rId61"/>
    <p:sldId id="369" r:id="rId62"/>
    <p:sldId id="370" r:id="rId63"/>
    <p:sldId id="360" r:id="rId64"/>
    <p:sldId id="362" r:id="rId65"/>
    <p:sldId id="365" r:id="rId66"/>
    <p:sldId id="366" r:id="rId67"/>
    <p:sldId id="367" r:id="rId68"/>
    <p:sldId id="368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81" r:id="rId80"/>
    <p:sldId id="382" r:id="rId81"/>
    <p:sldId id="383" r:id="rId82"/>
    <p:sldId id="384" r:id="rId83"/>
    <p:sldId id="388" r:id="rId84"/>
  </p:sldIdLst>
  <p:sldSz cx="9144000" cy="6858000" type="screen4x3"/>
  <p:notesSz cx="6858000" cy="9144000"/>
  <p:custDataLst>
    <p:tags r:id="rId8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4DA"/>
    <a:srgbClr val="000000"/>
    <a:srgbClr val="EF1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9" autoAdjust="0"/>
    <p:restoredTop sz="94660"/>
  </p:normalViewPr>
  <p:slideViewPr>
    <p:cSldViewPr>
      <p:cViewPr varScale="1">
        <p:scale>
          <a:sx n="96" d="100"/>
          <a:sy n="96" d="100"/>
        </p:scale>
        <p:origin x="34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14A280-7A72-4BB4-B0B3-2B02955F75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11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7FD6C-68BD-4DBC-992B-514A160DC3A9}" type="slidenum">
              <a:rPr lang="en-US"/>
              <a:pPr/>
              <a:t>22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22400" y="776288"/>
            <a:ext cx="4025900" cy="3019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359275"/>
            <a:ext cx="5070475" cy="413385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9867" tIns="44934" rIns="89867" bIns="4493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2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786EC1-7ED4-44D7-9AE3-F3593334B06D}" type="slidenum">
              <a:rPr lang="en-US"/>
              <a:pPr/>
              <a:t>60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3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7A0C5-D47C-44DF-83A9-D87F4D06376F}" type="slidenum">
              <a:rPr lang="en-US"/>
              <a:pPr/>
              <a:t>66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2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111E1-4A47-453C-8FED-8E3F2E19F258}" type="slidenum">
              <a:rPr lang="en-US"/>
              <a:pPr/>
              <a:t>71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79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A327C-CDBE-4BF1-94FE-FBA75A079241}" type="slidenum">
              <a:rPr lang="en-US"/>
              <a:pPr/>
              <a:t>73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hyperlink" Target="http://en.wikipedia.org/wiki/Fluorine" TargetMode="External"/><Relationship Id="rId5" Type="http://schemas.openxmlformats.org/officeDocument/2006/relationships/hyperlink" Target="http://en.wikipedia.org/wiki/Aluminium" TargetMode="External"/><Relationship Id="rId4" Type="http://schemas.openxmlformats.org/officeDocument/2006/relationships/hyperlink" Target="http://en.wikipedia.org/wiki/Silicate_minera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4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4" Type="http://schemas.openxmlformats.org/officeDocument/2006/relationships/image" Target="../media/image4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696200" cy="5334000"/>
          </a:xfrm>
        </p:spPr>
        <p:txBody>
          <a:bodyPr/>
          <a:lstStyle/>
          <a:p>
            <a:r>
              <a:rPr lang="en-US" sz="4000" b="0">
                <a:effectLst/>
              </a:rPr>
              <a:t>Ch. 3 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Earth Materials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Minerals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and Rocks</a:t>
            </a:r>
            <a:br>
              <a:rPr lang="en-US" sz="4000" b="0">
                <a:effectLst/>
              </a:rPr>
            </a:br>
            <a:r>
              <a:rPr lang="en-US" sz="2800" b="0">
                <a:effectLst/>
              </a:rPr>
              <a:t>Grotzinger, Jordan Press and Siever, 5th Ed. 2007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Adapted by Juan Lorenzo from Lecture Slides prepared by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Peter Copeland • Bill Dupré</a:t>
            </a:r>
            <a:r>
              <a:rPr lang="en-US" sz="4000">
                <a:effectLst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1763" y="234950"/>
            <a:ext cx="12890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Ions</a:t>
            </a: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65138" y="1292225"/>
            <a:ext cx="8442325" cy="4783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When an atom loses or gains an electron to or from another atom, what remains is called an </a:t>
            </a:r>
            <a:r>
              <a:rPr lang="en-US" sz="3600" b="1" i="1"/>
              <a:t>ion</a:t>
            </a:r>
            <a:r>
              <a:rPr lang="en-US" sz="3600" b="1"/>
              <a:t>.  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Positively charged ions (loss of electron) are called </a:t>
            </a:r>
            <a:r>
              <a:rPr lang="en-US" sz="3600" b="1" i="1"/>
              <a:t>cations</a:t>
            </a:r>
            <a:r>
              <a:rPr lang="en-US" sz="3600" b="1"/>
              <a:t>.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Negatively charged ions (gain of electron) are called </a:t>
            </a:r>
            <a:r>
              <a:rPr lang="en-US" sz="3600" b="1" i="1"/>
              <a:t>anions</a:t>
            </a:r>
            <a:r>
              <a:rPr lang="en-US" sz="3600" b="1"/>
              <a:t>.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75" y="234950"/>
            <a:ext cx="534511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Ionic Bonding Rules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65138" y="1292225"/>
            <a:ext cx="7993062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ions of opposite charges attract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r>
              <a:rPr lang="en-US" sz="3600" b="1"/>
              <a:t>(total charge must add to zero)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90% of minerals are essentially ionic compounds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379413"/>
            <a:ext cx="619442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 l="911" t="911" r="893" b="885"/>
          <a:stretch>
            <a:fillRect/>
          </a:stretch>
        </p:blipFill>
        <p:spPr bwMode="auto">
          <a:xfrm>
            <a:off x="381000" y="434975"/>
            <a:ext cx="8382000" cy="5988050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105400" y="914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Salt (NaCl)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574800"/>
            <a:ext cx="8535987" cy="37068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34950"/>
            <a:ext cx="4625975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Covalent Bonding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33400" y="1828800"/>
            <a:ext cx="7993063" cy="363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Electrons  shared between atoms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Much more stable than ionic bonds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925513"/>
            <a:ext cx="8535987" cy="5780087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Atomic Structure of Diamond</a:t>
            </a:r>
            <a:endParaRPr lang="en-US" sz="4400" b="1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825" y="457200"/>
            <a:ext cx="50101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Formation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31963"/>
            <a:ext cx="7900988" cy="3292475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Crystallization from a magma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 growth in the solid state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Precipitation from solution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389313" cy="6097588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038600" y="457200"/>
            <a:ext cx="46482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Halite precipitated from solution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379413"/>
            <a:ext cx="66087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Concepts…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r>
              <a:rPr lang="en-US"/>
              <a:t>Minerals</a:t>
            </a:r>
          </a:p>
          <a:p>
            <a:r>
              <a:rPr lang="en-US"/>
              <a:t>Ionic and Covalent Bonds</a:t>
            </a:r>
          </a:p>
          <a:p>
            <a:r>
              <a:rPr lang="en-US"/>
              <a:t>Mineral classes based on negative ions</a:t>
            </a:r>
          </a:p>
          <a:p>
            <a:r>
              <a:rPr lang="en-US"/>
              <a:t>Mineral classification based on hardness</a:t>
            </a:r>
          </a:p>
          <a:p>
            <a:r>
              <a:rPr lang="en-US"/>
              <a:t>Cleavage, Fracture, Habit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40" name="Object 0"/>
          <p:cNvGraphicFramePr>
            <a:graphicFrameLocks noGrp="1" noChangeAspect="1"/>
          </p:cNvGraphicFramePr>
          <p:nvPr>
            <p:ph idx="1"/>
          </p:nvPr>
        </p:nvGraphicFramePr>
        <p:xfrm>
          <a:off x="1676400" y="868363"/>
          <a:ext cx="2692400" cy="474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6" name="Photo Editor Photo" r:id="rId4" imgW="5409524" imgH="9523810" progId="">
                  <p:embed/>
                </p:oleObj>
              </mc:Choice>
              <mc:Fallback>
                <p:oleObj name="Photo Editor Photo" r:id="rId4" imgW="5409524" imgH="9523810" progId="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868363"/>
                        <a:ext cx="2692400" cy="474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308725" y="1570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334000" y="1752600"/>
            <a:ext cx="29019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Bully</a:t>
            </a:r>
          </a:p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Anion!!!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800225"/>
            <a:ext cx="8535987" cy="4219575"/>
          </a:xfrm>
          <a:prstGeom prst="rect">
            <a:avLst/>
          </a:prstGeom>
          <a:noFill/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Earth’s Crust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17525"/>
          </a:xfrm>
        </p:spPr>
        <p:txBody>
          <a:bodyPr>
            <a:normAutofit fontScale="90000"/>
          </a:bodyPr>
          <a:lstStyle/>
          <a:p>
            <a:r>
              <a:rPr lang="en-US"/>
              <a:t>Minerals: May NOT be boring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382000" cy="5715000"/>
          </a:xfrm>
          <a:noFill/>
          <a:ln/>
        </p:spPr>
        <p:txBody>
          <a:bodyPr lIns="90487" tIns="44450" rIns="90487" bIns="44450"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There are some 3,500 recognized minerals found on Earth.</a:t>
            </a:r>
          </a:p>
          <a:p>
            <a:pPr>
              <a:lnSpc>
                <a:spcPct val="110000"/>
              </a:lnSpc>
            </a:pPr>
            <a:r>
              <a:rPr lang="en-US" dirty="0"/>
              <a:t>How many of the following are in </a:t>
            </a:r>
            <a:r>
              <a:rPr lang="en-US" u="sng" dirty="0"/>
              <a:t>your home</a:t>
            </a:r>
            <a:r>
              <a:rPr lang="en-US" dirty="0"/>
              <a:t>?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Silicates</a:t>
            </a:r>
            <a:r>
              <a:rPr lang="en-US" sz="2800" dirty="0"/>
              <a:t> - (Si, O) combined with other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Carbonates</a:t>
            </a:r>
            <a:r>
              <a:rPr lang="en-US" sz="2800" dirty="0"/>
              <a:t> -       Ca, Mg and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Oxides</a:t>
            </a:r>
            <a:r>
              <a:rPr lang="en-US" sz="2800" dirty="0"/>
              <a:t> - O</a:t>
            </a:r>
            <a:r>
              <a:rPr lang="en-US" sz="2800" baseline="30000" dirty="0"/>
              <a:t>2−</a:t>
            </a:r>
            <a:r>
              <a:rPr lang="en-US" sz="2800" dirty="0"/>
              <a:t> and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Sulfides</a:t>
            </a:r>
            <a:r>
              <a:rPr lang="en-US" sz="2800" dirty="0"/>
              <a:t> - S</a:t>
            </a:r>
            <a:r>
              <a:rPr lang="en-US" sz="2800" baseline="30000" dirty="0"/>
              <a:t>2−</a:t>
            </a:r>
            <a:r>
              <a:rPr lang="en-US" sz="2800" dirty="0"/>
              <a:t> and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Sulfates</a:t>
            </a:r>
            <a:r>
              <a:rPr lang="en-US" sz="2800" dirty="0"/>
              <a:t> - (SO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2−</a:t>
            </a:r>
            <a:r>
              <a:rPr lang="en-US" sz="2800" dirty="0"/>
              <a:t> &amp;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/>
              <a:t>Phosphates (PO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3- </a:t>
            </a:r>
            <a:r>
              <a:rPr lang="en-US" sz="2800" dirty="0"/>
              <a:t>&amp; metallic </a:t>
            </a:r>
            <a:r>
              <a:rPr lang="en-US" sz="2800" dirty="0" err="1"/>
              <a:t>cations</a:t>
            </a:r>
            <a:endParaRPr lang="en-US" sz="2800" dirty="0"/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5181600" y="3352800"/>
          <a:ext cx="11938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7" name="Equation" r:id="rId5" imgW="1193760" imgH="495000" progId="">
                  <p:embed/>
                </p:oleObj>
              </mc:Choice>
              <mc:Fallback>
                <p:oleObj name="Equation" r:id="rId5" imgW="1193760" imgH="4950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352800"/>
                        <a:ext cx="1193800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/>
              <a:t>Kidney stones 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33400" y="6221413"/>
            <a:ext cx="364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* http://www.gravmag.com/kstones2.html</a:t>
            </a:r>
            <a:endParaRPr lang="en-US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5867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Calcium phosphate, oxalate (80%)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72041" name="Picture 9" descr="kidney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514600"/>
            <a:ext cx="2422525" cy="16652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492125"/>
            <a:ext cx="7246938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ions in minerals</a:t>
            </a:r>
            <a:endParaRPr lang="en-US" sz="4800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692150" y="1719263"/>
            <a:ext cx="806291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771650" algn="l"/>
                <a:tab pos="4000500" algn="l"/>
                <a:tab pos="6115050" algn="l"/>
              </a:tabLs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anions	charge	cations	charge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996950" y="2403475"/>
            <a:ext cx="2660650" cy="1076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885950" algn="l"/>
              </a:tabLst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/>
              <a:t>	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−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3600" b="1"/>
          </a:p>
          <a:p>
            <a:pPr algn="ctr">
              <a:lnSpc>
                <a:spcPct val="90000"/>
              </a:lnSpc>
              <a:tabLst>
                <a:tab pos="1885950" algn="l"/>
              </a:tabLst>
            </a:pPr>
            <a:endParaRPr lang="en-US" sz="3600" b="1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030788" y="2319338"/>
            <a:ext cx="3884612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Si	+4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K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Ca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Na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Al	+3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Mg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Fe	+2 or +3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Sugar -Is it a mineral?</a:t>
            </a:r>
          </a:p>
        </p:txBody>
      </p:sp>
      <p:pic>
        <p:nvPicPr>
          <p:cNvPr id="166915" name="Picture 3" descr="sug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71600"/>
            <a:ext cx="3427413" cy="456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Bread--- is it a mineral?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33400" y="5505450"/>
            <a:ext cx="748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http://gallery.hd.org/_exhibits/food/bread-white-one-slice-100dpi-DHD.jpg</a:t>
            </a:r>
            <a:endParaRPr lang="en-US"/>
          </a:p>
        </p:txBody>
      </p:sp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95400"/>
            <a:ext cx="43322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Salt crystals</a:t>
            </a:r>
          </a:p>
        </p:txBody>
      </p:sp>
      <p:pic>
        <p:nvPicPr>
          <p:cNvPr id="167939" name="Picture 3" descr="rock-s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447800"/>
            <a:ext cx="3427413" cy="456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1027" descr="tee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7623175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Phosphates-tooth enamel</a:t>
            </a:r>
          </a:p>
        </p:txBody>
      </p:sp>
      <p:sp>
        <p:nvSpPr>
          <p:cNvPr id="158726" name="Text Box 1030"/>
          <p:cNvSpPr txBox="1">
            <a:spLocks noChangeArrowheads="1"/>
          </p:cNvSpPr>
          <p:nvPr/>
        </p:nvSpPr>
        <p:spPr bwMode="auto">
          <a:xfrm>
            <a:off x="1905000" y="6035675"/>
            <a:ext cx="5257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Juan Lorenzo’s (ex-)wisdom teeth and more coming soon ….</a:t>
            </a:r>
          </a:p>
        </p:txBody>
      </p:sp>
      <p:sp>
        <p:nvSpPr>
          <p:cNvPr id="158727" name="Text Box 1031"/>
          <p:cNvSpPr txBox="1">
            <a:spLocks noChangeArrowheads="1"/>
          </p:cNvSpPr>
          <p:nvPr/>
        </p:nvSpPr>
        <p:spPr bwMode="auto">
          <a:xfrm>
            <a:off x="1066800" y="4419600"/>
            <a:ext cx="6400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Tooth enamel is 95% hydroxyapatite (Ca</a:t>
            </a:r>
            <a:r>
              <a:rPr lang="en-US" sz="1400"/>
              <a:t>10</a:t>
            </a:r>
            <a:r>
              <a:rPr lang="en-US"/>
              <a:t>(P0</a:t>
            </a:r>
            <a:r>
              <a:rPr lang="en-US" sz="1400"/>
              <a:t>4</a:t>
            </a:r>
            <a:r>
              <a:rPr lang="en-US"/>
              <a:t>).2(OH)  Dentin is only partly made of hydroxyapatite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Phosphates-bone</a:t>
            </a:r>
          </a:p>
        </p:txBody>
      </p:sp>
      <p:pic>
        <p:nvPicPr>
          <p:cNvPr id="159749" name="Picture 1029" descr="broken bon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133600"/>
            <a:ext cx="4881563" cy="3660775"/>
          </a:xfrm>
          <a:prstGeom prst="rect">
            <a:avLst/>
          </a:prstGeom>
          <a:noFill/>
        </p:spPr>
      </p:pic>
      <p:sp>
        <p:nvSpPr>
          <p:cNvPr id="159750" name="Text Box 1030"/>
          <p:cNvSpPr txBox="1">
            <a:spLocks noChangeArrowheads="1"/>
          </p:cNvSpPr>
          <p:nvPr/>
        </p:nvSpPr>
        <p:spPr bwMode="auto">
          <a:xfrm>
            <a:off x="2209800" y="518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It’s NOT human!</a:t>
            </a:r>
          </a:p>
        </p:txBody>
      </p:sp>
      <p:sp>
        <p:nvSpPr>
          <p:cNvPr id="159751" name="Text Box 1031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http://users.rowan.edu/~farrell/hohb/Bones/Photos/broken%20bone3.JPG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 continued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Igneous Rocks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Basalt (extrusive)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Granite (intrusive)</a:t>
            </a:r>
          </a:p>
          <a:p>
            <a:pPr>
              <a:lnSpc>
                <a:spcPct val="80000"/>
              </a:lnSpc>
            </a:pPr>
            <a:r>
              <a:rPr lang="en-US" sz="2800"/>
              <a:t>Sedimentary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Erosion=Weathering+transport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Layering/bedding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Compaction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cementation</a:t>
            </a:r>
          </a:p>
          <a:p>
            <a:pPr>
              <a:lnSpc>
                <a:spcPct val="80000"/>
              </a:lnSpc>
            </a:pPr>
            <a:r>
              <a:rPr lang="en-US" sz="2800"/>
              <a:t>Metamorphic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Regional</a:t>
            </a:r>
          </a:p>
          <a:p>
            <a:pPr>
              <a:lnSpc>
                <a:spcPct val="80000"/>
              </a:lnSpc>
            </a:pPr>
            <a:r>
              <a:rPr lang="en-US" sz="2800"/>
              <a:t>Rock Cycle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Micas and feldspars ----</a:t>
            </a:r>
            <a:r>
              <a:rPr lang="en-US" sz="2000">
                <a:sym typeface="Wingdings" pitchFamily="2" charset="2"/>
              </a:rPr>
              <a:t> clays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Iron Minerals   ------</a:t>
            </a:r>
            <a:r>
              <a:rPr lang="en-US" sz="2000">
                <a:sym typeface="Wingdings" pitchFamily="2" charset="2"/>
              </a:rPr>
              <a:t> rust/oxidation</a:t>
            </a:r>
            <a:endParaRPr lang="en-US" sz="200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6" descr="wallbo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3427413" cy="4570413"/>
          </a:xfrm>
          <a:prstGeom prst="rect">
            <a:avLst/>
          </a:prstGeom>
          <a:noFill/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Wallboard - Gypsum  (Sulfate)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86138" y="492125"/>
            <a:ext cx="24003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Sulfates</a:t>
            </a:r>
          </a:p>
        </p:txBody>
      </p:sp>
      <p:sp>
        <p:nvSpPr>
          <p:cNvPr id="149507" name="Rectangle 1027"/>
          <p:cNvSpPr>
            <a:spLocks noChangeArrowheads="1"/>
          </p:cNvSpPr>
          <p:nvPr/>
        </p:nvSpPr>
        <p:spPr bwMode="auto">
          <a:xfrm>
            <a:off x="1066800" y="1905000"/>
            <a:ext cx="73771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3201988" algn="l"/>
              </a:tabLst>
            </a:pPr>
            <a:r>
              <a:rPr lang="en-US" sz="3600" b="1"/>
              <a:t>Gypsum	</a:t>
            </a:r>
            <a:r>
              <a:rPr lang="en-US" sz="2800" b="1"/>
              <a:t>CaSO</a:t>
            </a:r>
            <a:r>
              <a:rPr lang="en-US" sz="1800" b="1"/>
              <a:t>4</a:t>
            </a:r>
            <a:r>
              <a:rPr lang="en-US" sz="2800" b="1"/>
              <a:t> •2H</a:t>
            </a:r>
            <a:r>
              <a:rPr lang="en-US" sz="2000" b="1"/>
              <a:t>2</a:t>
            </a:r>
            <a:r>
              <a:rPr lang="en-US" sz="2800" b="1"/>
              <a:t>O</a:t>
            </a:r>
          </a:p>
          <a:p>
            <a:pPr>
              <a:tabLst>
                <a:tab pos="3201988" algn="l"/>
              </a:tabLst>
            </a:pPr>
            <a:r>
              <a:rPr lang="en-US" sz="3600" b="1"/>
              <a:t>Anhydrite	 </a:t>
            </a:r>
            <a:r>
              <a:rPr lang="en-US" sz="2800" b="1"/>
              <a:t>CaSO</a:t>
            </a:r>
            <a:r>
              <a:rPr lang="en-US" sz="1800" b="1"/>
              <a:t>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888" y="379413"/>
            <a:ext cx="56086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717925" y="6523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9325" y="6418263"/>
            <a:ext cx="1039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gypsum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086600" y="64643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14_1600x1200-wallpaper-cb1267712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1905" name="Rectangle 1"/>
          <p:cNvSpPr>
            <a:spLocks noChangeArrowheads="1"/>
          </p:cNvSpPr>
          <p:nvPr/>
        </p:nvSpPr>
        <p:spPr bwMode="auto">
          <a:xfrm>
            <a:off x="1447800" y="179457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Photograph by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Carsten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Peter,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Speleoresearch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&amp; Films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*This Month in Photo of the Day: *National Geographic* Magazine Features*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Massive beams of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selenite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dwarf human explorers in Mexico's Cave of Crystals, deep below 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Chihuahuan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Desert. Formed over millennia, these crystals are among the largest yet discovered on Earth.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Cement- originally a Carbonate</a:t>
            </a:r>
          </a:p>
        </p:txBody>
      </p:sp>
      <p:pic>
        <p:nvPicPr>
          <p:cNvPr id="162822" name="Picture 1030" descr="c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39825"/>
            <a:ext cx="7623175" cy="5718175"/>
          </a:xfrm>
          <a:prstGeom prst="rect">
            <a:avLst/>
          </a:prstGeom>
          <a:noFill/>
        </p:spPr>
      </p:pic>
      <p:sp>
        <p:nvSpPr>
          <p:cNvPr id="162823" name="Text Box 1031"/>
          <p:cNvSpPr txBox="1">
            <a:spLocks noChangeArrowheads="1"/>
          </p:cNvSpPr>
          <p:nvPr/>
        </p:nvSpPr>
        <p:spPr bwMode="auto">
          <a:xfrm>
            <a:off x="990600" y="5334000"/>
            <a:ext cx="6248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85% limestone 15% clay - cooked together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Carbonates - marble</a:t>
            </a:r>
          </a:p>
        </p:txBody>
      </p:sp>
      <p:sp>
        <p:nvSpPr>
          <p:cNvPr id="163845" name="Text Box 1029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http://www.pbs.org/wgbh/cultureshock/flashpoints/visualarts/images/david_big.jpg</a:t>
            </a:r>
          </a:p>
        </p:txBody>
      </p:sp>
      <p:pic>
        <p:nvPicPr>
          <p:cNvPr id="163846" name="Picture 1030" descr="david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400"/>
            <a:ext cx="2595563" cy="4772025"/>
          </a:xfrm>
          <a:prstGeom prst="rect">
            <a:avLst/>
          </a:prstGeom>
          <a:noFill/>
        </p:spPr>
      </p:pic>
      <p:sp>
        <p:nvSpPr>
          <p:cNvPr id="163847" name="Text Box 1031"/>
          <p:cNvSpPr txBox="1">
            <a:spLocks noChangeArrowheads="1"/>
          </p:cNvSpPr>
          <p:nvPr/>
        </p:nvSpPr>
        <p:spPr bwMode="auto">
          <a:xfrm>
            <a:off x="1295400" y="24384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Michelangelo’s </a:t>
            </a:r>
            <a:r>
              <a:rPr lang="en-US">
                <a:solidFill>
                  <a:srgbClr val="000000"/>
                </a:solidFill>
              </a:rPr>
              <a:t>David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981" t="989" r="961" b="963"/>
          <a:stretch>
            <a:fillRect/>
          </a:stretch>
        </p:blipFill>
        <p:spPr bwMode="auto">
          <a:xfrm>
            <a:off x="685800" y="439738"/>
            <a:ext cx="7772400" cy="59785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892175"/>
            <a:ext cx="8535987" cy="50720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r="893" b="885"/>
          <a:stretch>
            <a:fillRect/>
          </a:stretch>
        </p:blipFill>
        <p:spPr bwMode="auto">
          <a:xfrm>
            <a:off x="303213" y="762000"/>
            <a:ext cx="8459787" cy="5562600"/>
          </a:xfrm>
          <a:prstGeom prst="rect">
            <a:avLst/>
          </a:prstGeom>
          <a:noFill/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6032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/>
              <a:t>The Acid Test for Calcite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150" y="392113"/>
            <a:ext cx="6488113" cy="6072187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762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Quartz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568" y="492125"/>
            <a:ext cx="6989093" cy="72840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 dirty="0" smtClean="0"/>
              <a:t>Important </a:t>
            </a:r>
            <a:r>
              <a:rPr lang="en-US" dirty="0"/>
              <a:t>Mineral Groups</a:t>
            </a:r>
            <a:endParaRPr lang="en-US" sz="4800" dirty="0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81000" y="2438400"/>
            <a:ext cx="8443913" cy="36353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Olivine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 </a:t>
            </a:r>
            <a:r>
              <a:rPr lang="en-US" sz="3200" b="1" u="sng" dirty="0" err="1" smtClean="0"/>
              <a:t>Fe,Mg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dirty="0"/>
              <a:t>Pyroxene	</a:t>
            </a:r>
            <a:r>
              <a:rPr lang="en-US" sz="3200" b="1" dirty="0" err="1"/>
              <a:t>Si,O</a:t>
            </a:r>
            <a:r>
              <a:rPr lang="en-US" sz="3200" b="1" dirty="0"/>
              <a:t> Fe, Mg, Ca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dirty="0"/>
              <a:t>Amphibole	</a:t>
            </a:r>
            <a:r>
              <a:rPr lang="en-US" sz="3200" b="1" dirty="0" err="1"/>
              <a:t>Si,O</a:t>
            </a:r>
            <a:r>
              <a:rPr lang="en-US" sz="3200" b="1" dirty="0"/>
              <a:t> Ca, Mg, Fe, Na, K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Micas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 Al, K, Fe, 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Feldspars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, Al, Ca, Na, K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Carbonates</a:t>
            </a:r>
            <a:r>
              <a:rPr lang="en-US" sz="3200" b="1" dirty="0"/>
              <a:t>	</a:t>
            </a:r>
            <a:r>
              <a:rPr lang="en-US" sz="3200" b="1" u="sng" dirty="0" err="1" smtClean="0"/>
              <a:t>C,O,Ca,Mg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 err="1"/>
              <a:t>Evaporites</a:t>
            </a:r>
            <a:r>
              <a:rPr lang="en-US" sz="3200" b="1" dirty="0"/>
              <a:t>	</a:t>
            </a:r>
            <a:r>
              <a:rPr lang="en-US" sz="3200" b="1" u="sng" dirty="0"/>
              <a:t>K,</a:t>
            </a:r>
            <a:r>
              <a:rPr lang="en-US" sz="3200" b="1" dirty="0"/>
              <a:t> </a:t>
            </a:r>
            <a:r>
              <a:rPr lang="en-US" sz="3200" b="1" u="sng" dirty="0" err="1"/>
              <a:t>Cl</a:t>
            </a:r>
            <a:r>
              <a:rPr lang="en-US" sz="3200" b="1" dirty="0"/>
              <a:t>, </a:t>
            </a:r>
            <a:r>
              <a:rPr lang="en-US" sz="3200" b="1" u="sng" dirty="0"/>
              <a:t>Ca</a:t>
            </a:r>
            <a:r>
              <a:rPr lang="en-US" sz="3200" b="1" dirty="0"/>
              <a:t>, </a:t>
            </a:r>
            <a:r>
              <a:rPr lang="en-US" sz="3200" b="1" u="sng" dirty="0"/>
              <a:t>S,O</a:t>
            </a:r>
            <a:endParaRPr lang="en-US" sz="3200" b="1" dirty="0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41338" y="1549400"/>
            <a:ext cx="8518525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3314700" algn="l"/>
              </a:tabLst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Name		Important constituents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938713" y="2076450"/>
            <a:ext cx="2851150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(including Oxygen)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Olivine crystals in basalt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895600"/>
            <a:ext cx="3336925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492125"/>
            <a:ext cx="535781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Minerals</a:t>
            </a: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400" y="1600200"/>
            <a:ext cx="8382000" cy="475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4457700" algn="l"/>
              </a:tabLst>
            </a:pPr>
            <a:r>
              <a:rPr lang="en-US" sz="3600" b="1" u="sng"/>
              <a:t>Quartz</a:t>
            </a:r>
            <a:r>
              <a:rPr lang="en-US" sz="3600" b="1"/>
              <a:t>	SiO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tabLst>
                <a:tab pos="4457700" algn="l"/>
              </a:tabLst>
            </a:pPr>
            <a:r>
              <a:rPr lang="en-US" sz="3600" b="1" u="sng"/>
              <a:t>Calcite</a:t>
            </a:r>
            <a:r>
              <a:rPr lang="en-US" sz="3600" b="1"/>
              <a:t>	CaCO</a:t>
            </a:r>
            <a:r>
              <a:rPr lang="en-US" sz="3600" b="1" baseline="-25000"/>
              <a:t>3</a:t>
            </a:r>
            <a:r>
              <a:rPr lang="en-US" sz="3600" b="1"/>
              <a:t>	</a:t>
            </a:r>
          </a:p>
          <a:p>
            <a:pPr>
              <a:tabLst>
                <a:tab pos="4457700" algn="l"/>
              </a:tabLst>
            </a:pPr>
            <a:r>
              <a:rPr lang="en-US" sz="3600" b="1" u="sng"/>
              <a:t>Olivine</a:t>
            </a:r>
            <a:r>
              <a:rPr lang="en-US" sz="3600" b="1"/>
              <a:t>	(Mg,Fe)</a:t>
            </a:r>
            <a:r>
              <a:rPr lang="en-US" sz="3600" b="1" baseline="-25000"/>
              <a:t>2</a:t>
            </a:r>
            <a:r>
              <a:rPr lang="en-US" sz="3600" b="1"/>
              <a:t>SiO</a:t>
            </a:r>
            <a:r>
              <a:rPr lang="en-US" sz="3600" b="1" baseline="-25000"/>
              <a:t>4</a:t>
            </a:r>
          </a:p>
          <a:p>
            <a:pPr>
              <a:tabLst>
                <a:tab pos="4457700" algn="l"/>
              </a:tabLst>
            </a:pPr>
            <a:r>
              <a:rPr lang="en-US" sz="3600" b="1"/>
              <a:t>	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Plagioclase 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K-feldspar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Micas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Amphiboles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Pyroxenes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98863" y="492125"/>
            <a:ext cx="197326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Oxides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50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u="sng"/>
              <a:t>Hematite</a:t>
            </a:r>
            <a:r>
              <a:rPr lang="en-US" sz="3600" b="1"/>
              <a:t>	Fe</a:t>
            </a:r>
            <a:r>
              <a:rPr lang="en-US" sz="3600" b="1" baseline="-25000"/>
              <a:t>2</a:t>
            </a:r>
            <a:r>
              <a:rPr lang="en-US" sz="3600" b="1"/>
              <a:t>O</a:t>
            </a:r>
            <a:r>
              <a:rPr lang="en-US" sz="3600" b="1" baseline="-25000"/>
              <a:t>3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baseline="-25000"/>
              <a:t>1.8-1.6 billion years ago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/>
              <a:t>Magnetite	Fe</a:t>
            </a:r>
            <a:r>
              <a:rPr lang="en-US" sz="3600" b="1" baseline="-25000"/>
              <a:t>3</a:t>
            </a:r>
            <a:r>
              <a:rPr lang="en-US" sz="3600" b="1"/>
              <a:t>O</a:t>
            </a:r>
            <a:r>
              <a:rPr lang="en-US" sz="3600" b="1" baseline="-25000"/>
              <a:t>4 </a:t>
            </a:r>
            <a:endParaRPr lang="en-US" sz="3600" b="1"/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endParaRPr lang="en-US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379413"/>
            <a:ext cx="8097837" cy="6097587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717925" y="5732463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Hematite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0588" y="492125"/>
            <a:ext cx="23114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Sulfides</a:t>
            </a: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11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2740025" algn="l"/>
              </a:tabLst>
            </a:pPr>
            <a:r>
              <a:rPr lang="en-US" sz="3600" b="1"/>
              <a:t>Pyrite	FeS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r>
              <a:rPr lang="en-US" sz="3600" b="1"/>
              <a:t>	</a:t>
            </a:r>
          </a:p>
          <a:p>
            <a:pPr algn="ctr"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74725" y="503238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Pyrite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379413"/>
            <a:ext cx="6413500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125" y="234950"/>
            <a:ext cx="606266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Identification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295400"/>
            <a:ext cx="3886200" cy="4552950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buFontTx/>
              <a:buNone/>
            </a:pPr>
            <a:r>
              <a:rPr lang="en-US" u="sng"/>
              <a:t>Hardness</a:t>
            </a:r>
            <a:endParaRPr lang="en-US"/>
          </a:p>
          <a:p>
            <a:pPr>
              <a:buFontTx/>
              <a:buNone/>
            </a:pPr>
            <a:r>
              <a:rPr lang="en-US" u="sng"/>
              <a:t>Cleavage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Fracture</a:t>
            </a:r>
          </a:p>
          <a:p>
            <a:pPr>
              <a:buFontTx/>
              <a:buNone/>
            </a:pPr>
            <a:r>
              <a:rPr lang="en-US"/>
              <a:t>Luster</a:t>
            </a:r>
          </a:p>
          <a:p>
            <a:pPr>
              <a:buFontTx/>
              <a:buNone/>
            </a:pPr>
            <a:r>
              <a:rPr lang="en-US"/>
              <a:t>Color</a:t>
            </a:r>
          </a:p>
          <a:p>
            <a:pPr>
              <a:buFontTx/>
              <a:buNone/>
            </a:pPr>
            <a:r>
              <a:rPr lang="en-US"/>
              <a:t>Density </a:t>
            </a:r>
          </a:p>
          <a:p>
            <a:pPr>
              <a:buFontTx/>
              <a:buNone/>
            </a:pPr>
            <a:r>
              <a:rPr lang="en-US" u="sng"/>
              <a:t>Crystal habit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17538"/>
            <a:ext cx="8535987" cy="56213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325" y="492125"/>
            <a:ext cx="2565400" cy="8731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5400"/>
              <a:t>Mineral</a:t>
            </a:r>
            <a:endParaRPr lang="en-US" sz="480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8153400" cy="2932113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105000"/>
              </a:lnSpc>
              <a:spcBef>
                <a:spcPct val="40000"/>
              </a:spcBef>
              <a:buFontTx/>
              <a:buNone/>
            </a:pPr>
            <a:r>
              <a:rPr lang="en-US"/>
              <a:t>A naturally occurring, solid, crystalline substance(ordered atomic arrangement), generally inorganic, with a definite chemical composition.</a:t>
            </a:r>
            <a:endParaRPr lang="en-US" sz="48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379413"/>
            <a:ext cx="6145213" cy="609758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6273225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Topaz</a:t>
            </a:r>
            <a:r>
              <a:rPr lang="en-US" sz="1600" dirty="0" smtClean="0"/>
              <a:t> is a </a:t>
            </a:r>
            <a:r>
              <a:rPr lang="en-US" sz="1600" dirty="0" smtClean="0">
                <a:hlinkClick r:id="rId4" tooltip="Silicate &#10;mineral"/>
              </a:rPr>
              <a:t>silicate mineral</a:t>
            </a:r>
            <a:r>
              <a:rPr lang="en-US" sz="1600" dirty="0" smtClean="0"/>
              <a:t> of </a:t>
            </a:r>
            <a:r>
              <a:rPr lang="en-US" sz="1600" dirty="0" err="1" smtClean="0">
                <a:hlinkClick r:id="rId5" tooltip="Aluminium"/>
              </a:rPr>
              <a:t>aluminium</a:t>
            </a:r>
            <a:r>
              <a:rPr lang="en-US" sz="1600" dirty="0" smtClean="0"/>
              <a:t> and </a:t>
            </a:r>
            <a:r>
              <a:rPr lang="en-US" sz="1600" dirty="0" smtClean="0">
                <a:hlinkClick r:id="rId6" tooltip="Fluorine"/>
              </a:rPr>
              <a:t>fluorine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4975225" cy="6097588"/>
          </a:xfrm>
          <a:prstGeom prst="rect">
            <a:avLst/>
          </a:prstGeom>
          <a:noFill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5715000" y="1371600"/>
            <a:ext cx="2438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Q. What do </a:t>
            </a:r>
            <a:r>
              <a:rPr lang="en-US" dirty="0" smtClean="0"/>
              <a:t>rubies (red corundum), </a:t>
            </a:r>
            <a:r>
              <a:rPr lang="en-US" dirty="0"/>
              <a:t>sapphires(corundum), emeralds (beryl) diamonds, and sandpaper have in common?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A. Hardness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0198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corundum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138" y="379413"/>
            <a:ext cx="465772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79413"/>
            <a:ext cx="8389937" cy="5868987"/>
          </a:xfrm>
          <a:prstGeom prst="rect">
            <a:avLst/>
          </a:prstGeom>
          <a:noFill/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095500" y="62611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Mica Cleavage</a:t>
            </a:r>
          </a:p>
        </p:txBody>
      </p:sp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Which minerals  commonly precipitate from sea water?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819400" y="2133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sulfates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silicates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oxides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98900" y="228600"/>
            <a:ext cx="13604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Rock</a:t>
            </a:r>
            <a:endParaRPr lang="en-US" sz="480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2955925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A naturally-occurring solid aggregate of minerals.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endParaRPr lang="en-US"/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e.g, marble, granite, sandstone, limestone</a:t>
            </a:r>
          </a:p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98588"/>
            <a:ext cx="8535987" cy="4060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379413"/>
            <a:ext cx="7512050" cy="6097587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84925" y="56086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Fig. 3.1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066800" y="914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Calcite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163" y="665163"/>
            <a:ext cx="503555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4158107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 dirty="0"/>
              <a:t> 5 % by volume of the upper crust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 dirty="0"/>
              <a:t>75% by area of continents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 dirty="0"/>
              <a:t>Often the only record of geologic events:  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dirty="0"/>
              <a:t>	e.g. Himalaya will </a:t>
            </a:r>
            <a:r>
              <a:rPr lang="en-US" dirty="0" smtClean="0"/>
              <a:t>some day </a:t>
            </a:r>
            <a:r>
              <a:rPr lang="en-US" dirty="0"/>
              <a:t>be broken down and </a:t>
            </a:r>
            <a:r>
              <a:rPr lang="en-US" dirty="0" err="1"/>
              <a:t>recemented</a:t>
            </a:r>
            <a:r>
              <a:rPr lang="en-US" dirty="0"/>
              <a:t> into some type of sandstone</a:t>
            </a:r>
          </a:p>
          <a:p>
            <a:endParaRPr lang="en-US" dirty="0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b="34991"/>
          <a:stretch>
            <a:fillRect/>
          </a:stretch>
        </p:blipFill>
        <p:spPr bwMode="auto">
          <a:xfrm>
            <a:off x="304800" y="1828800"/>
            <a:ext cx="5634038" cy="3963988"/>
          </a:xfrm>
          <a:prstGeom prst="rect">
            <a:avLst/>
          </a:prstGeom>
          <a:noFill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 l="62497" t="62509"/>
          <a:stretch>
            <a:fillRect/>
          </a:stretch>
        </p:blipFill>
        <p:spPr bwMode="auto">
          <a:xfrm>
            <a:off x="6477000" y="2057400"/>
            <a:ext cx="2112963" cy="2286000"/>
          </a:xfrm>
          <a:prstGeom prst="rect">
            <a:avLst/>
          </a:prstGeom>
          <a:noFill/>
        </p:spPr>
      </p:pic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4267200" y="5638800"/>
            <a:ext cx="1600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04800" y="441325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Proportions of the Rock Types</a:t>
            </a:r>
            <a:endParaRPr lang="en-US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5650" y="228600"/>
            <a:ext cx="511810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276600"/>
            <a:ext cx="7829550" cy="1674813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Rocks formed by consolidation of pieces of previously-existing rocks 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Chemical precipitation from solution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 cstate="print"/>
          <a:srcRect l="1759" t="81255" r="72348" b="1250"/>
          <a:stretch>
            <a:fillRect/>
          </a:stretch>
        </p:blipFill>
        <p:spPr bwMode="auto">
          <a:xfrm>
            <a:off x="2514600" y="990600"/>
            <a:ext cx="4114800" cy="2286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75" y="379413"/>
            <a:ext cx="63166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3" y="379413"/>
            <a:ext cx="788987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914400"/>
            <a:ext cx="3886200" cy="673100"/>
          </a:xfrm>
        </p:spPr>
        <p:txBody>
          <a:bodyPr>
            <a:normAutofit fontScale="90000"/>
          </a:bodyPr>
          <a:lstStyle/>
          <a:p>
            <a:r>
              <a:rPr lang="en-US"/>
              <a:t>Rock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8013" y="2224088"/>
            <a:ext cx="7989887" cy="3582987"/>
          </a:xfrm>
          <a:noFill/>
          <a:ln/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/>
              <a:t>A naturally-occurring consolidated mixture of minerals or mineral-like substances.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90538"/>
            <a:ext cx="8535987" cy="58769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iant's Cause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04800"/>
            <a:ext cx="6705600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86000" y="457200"/>
            <a:ext cx="480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Giant’s Causeway, Ireland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andes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33600"/>
            <a:ext cx="4876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3" descr="andestie_microsco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3886200" cy="2914650"/>
          </a:xfrm>
          <a:prstGeom prst="rect">
            <a:avLst/>
          </a:prstGeom>
          <a:noFill/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Andesite - granite at the surface</a:t>
            </a:r>
          </a:p>
        </p:txBody>
      </p:sp>
      <p:sp>
        <p:nvSpPr>
          <p:cNvPr id="20275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Hand sample-Santiago de Chile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5638800" y="2286000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Microscope slide</a:t>
            </a:r>
            <a:endParaRPr lang="en-US" sz="36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2085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Metamorphic Rocks</a:t>
            </a:r>
            <a:endParaRPr lang="en-US" sz="480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39838"/>
            <a:ext cx="7677150" cy="1905000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 Rocks formed by the transformation of previously-existing rocks in the solid state due to increased temperature and pressure.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4495800" y="3030538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3" cstate="print"/>
          <a:srcRect l="76790" t="73083" r="893" b="1131"/>
          <a:stretch>
            <a:fillRect/>
          </a:stretch>
        </p:blipFill>
        <p:spPr bwMode="auto">
          <a:xfrm>
            <a:off x="3048000" y="4038600"/>
            <a:ext cx="3505200" cy="2663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775" y="379413"/>
            <a:ext cx="6902450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20713"/>
            <a:ext cx="8535987" cy="56149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4400" y="379413"/>
            <a:ext cx="477361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79413"/>
            <a:ext cx="84756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530225"/>
            <a:ext cx="8535987" cy="57975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Is cane sugar a mineral?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False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True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8" y="379413"/>
            <a:ext cx="83772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65138"/>
            <a:ext cx="8535987" cy="59261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3" y="379413"/>
            <a:ext cx="772477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Which sequence of minerals is ranked in the correct order?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2133600"/>
            <a:ext cx="5334000" cy="35052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Calcite, apatite, fluorite, 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err="1" smtClean="0"/>
              <a:t>Corundum,talc,apatite</a:t>
            </a:r>
            <a:endParaRPr lang="en-US" dirty="0" smtClean="0"/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err="1" smtClean="0"/>
              <a:t>Talc,apatite</a:t>
            </a:r>
            <a:r>
              <a:rPr lang="en-US" dirty="0" smtClean="0"/>
              <a:t>, corundum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68425"/>
            <a:ext cx="8535987" cy="41211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BD0A600161E42EDA008FDCD6ADE8ADF"/>
  <p:tag name="SLIDEID" val="5BD0A600161E42EDA008FDCD6ADE8ADF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Which minerals  commonly precipitate from sea water?"/>
  <p:tag name="ANSWERSALIAS" val="sulfates|smicln|silicates|smicln|oxides"/>
  <p:tag name="VALUES" val="Correct|smicln|Incorrect|smicln|Incorrect"/>
  <p:tag name="RESPONSESGATHERED" val="True"/>
  <p:tag name="TOTALRESPONSES" val="112"/>
  <p:tag name="RESPONSECOUNT" val="112"/>
  <p:tag name="SLICED" val="False"/>
  <p:tag name="RESPONSES" val="2;3;3;3;1;2;3;2;1;1;3;3;3;3;3;2;3;1;1;1;2;2;2;2;1;1;1;2;3;3;2;3;3;3;3;3;3;2;1;1;1;3;1;3;3;2;2;2;3;3;3;2;1;2;1;2;1;2;1;2;3;2;2;3;3;1;1;1;3;3;3;3;3;3;2;2;3;2;2;3;2;2;3;1;1;3;3;1;3;1;3;3;2;2;2;2;2;2;3;2;2;3;1;2;2;2;2;3;1;1;1;1;"/>
  <p:tag name="CHARTSTRINGSTD" val="29 39 44"/>
  <p:tag name="CHARTSTRINGREV" val="44 39 29"/>
  <p:tag name="CHARTSTRINGSTDPER" val="0.258928571428571 0.348214285714286 0.392857142857143"/>
  <p:tag name="CHARTSTRINGREVPER" val="0.392857142857143 0.348214285714286 0.2589285714285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17E19FF39004198B85A25E438A928B1"/>
  <p:tag name="SLIDEID" val="417E19FF39004198B85A25E438A928B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QUESTIONALIAS" val="Which sequence of minerals is ranked in the correct order?"/>
  <p:tag name="CORRECTPOINTVALUE" val="1"/>
  <p:tag name="RESPONSESGATHERED" val="True"/>
  <p:tag name="TOTALRESPONSES" val="103"/>
  <p:tag name="RESPONSECOUNT" val="103"/>
  <p:tag name="SLICED" val="False"/>
  <p:tag name="RESPONSES" val="3;3;3;2;3;3;3;3;-;2;-;1;3;1;3;3;3;3;-;3;3;3;3;-;-;3;3;3;3;3;3;1;3;3;3;3;3;3;-;1;2;3;3;2;3;3;2;3;-;3;3;3;3;1;3;2;3;3;3;3;3;3;3;3;-;2;-;3;3;-;3;2;-;3;3;3;3;3;3;3;3;3;3;2;3;3;3;3;3;3;1;3;3;3;1;1;-;3;-;1;-;3;3;3;3;-;3;-;3;3;3;3;3;3;3;3;3;3;3;"/>
  <p:tag name="CHARTSTRINGSTD" val="9 9 85"/>
  <p:tag name="CHARTSTRINGREV" val="85 9 9"/>
  <p:tag name="CHARTSTRINGSTDPER" val="0.087378640776699 0.087378640776699 0.825242718446602"/>
  <p:tag name="CHARTSTRINGREVPER" val="0.825242718446602 0.087378640776699 0.087378640776699"/>
  <p:tag name="ANSWERSALIAS" val="Calcite, apatite, fluorite, |smicln|Corundum,talc,apatite|smicln|Talc,apatite, corundum"/>
  <p:tag name="VALUES" val="Incorrect|smicln|Incorrect|smicln|Correc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4AD83B557DB4042BC6878554FE986FD"/>
  <p:tag name="SLIDEID" val="94AD83B557DB4042BC6878554FE986FD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Is cane sugar a mineral?"/>
  <p:tag name="ANSWERSALIAS" val="False|smicln|True"/>
  <p:tag name="VALUES" val="Incorrect|smicln|Correct"/>
  <p:tag name="RESPONSESGATHERED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2135</TotalTime>
  <Words>675</Words>
  <Application>Microsoft Office PowerPoint</Application>
  <PresentationFormat>On-screen Show (4:3)</PresentationFormat>
  <Paragraphs>178</Paragraphs>
  <Slides>83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Arial Unicode MS</vt:lpstr>
      <vt:lpstr>Arial</vt:lpstr>
      <vt:lpstr>Comic Sans MS</vt:lpstr>
      <vt:lpstr>Helvetica</vt:lpstr>
      <vt:lpstr>Wingdings</vt:lpstr>
      <vt:lpstr>Default Design</vt:lpstr>
      <vt:lpstr>Photo Editor Photo</vt:lpstr>
      <vt:lpstr>Equation</vt:lpstr>
      <vt:lpstr>Ch. 3  Earth Materials Minerals and Rocks Grotzinger, Jordan Press and Siever, 5th Ed. 2007 Adapted by Juan Lorenzo from Lecture Slides prepared by Peter Copeland • Bill Dupré </vt:lpstr>
      <vt:lpstr>Concepts…</vt:lpstr>
      <vt:lpstr>Concepts continued</vt:lpstr>
      <vt:lpstr>PowerPoint Presentation</vt:lpstr>
      <vt:lpstr>Mineral</vt:lpstr>
      <vt:lpstr>PowerPoint Presentation</vt:lpstr>
      <vt:lpstr>Rock</vt:lpstr>
      <vt:lpstr>Is cane sugar a mineral?</vt:lpstr>
      <vt:lpstr>PowerPoint Presentation</vt:lpstr>
      <vt:lpstr>Ions</vt:lpstr>
      <vt:lpstr>Ionic Bonding Rules</vt:lpstr>
      <vt:lpstr>PowerPoint Presentation</vt:lpstr>
      <vt:lpstr>PowerPoint Presentation</vt:lpstr>
      <vt:lpstr>PowerPoint Presentation</vt:lpstr>
      <vt:lpstr>Covalent Bonding</vt:lpstr>
      <vt:lpstr>PowerPoint Presentation</vt:lpstr>
      <vt:lpstr>Mineral Formation</vt:lpstr>
      <vt:lpstr>PowerPoint Presentation</vt:lpstr>
      <vt:lpstr>PowerPoint Presentation</vt:lpstr>
      <vt:lpstr>PowerPoint Presentation</vt:lpstr>
      <vt:lpstr>PowerPoint Presentation</vt:lpstr>
      <vt:lpstr>Minerals: May NOT be boring</vt:lpstr>
      <vt:lpstr>Kidney stones </vt:lpstr>
      <vt:lpstr>Important ions in minerals</vt:lpstr>
      <vt:lpstr>Sugar -Is it a mineral?</vt:lpstr>
      <vt:lpstr>Bread--- is it a mineral?</vt:lpstr>
      <vt:lpstr>Salt crystals</vt:lpstr>
      <vt:lpstr>Phosphates-tooth enamel</vt:lpstr>
      <vt:lpstr>Phosphates-bone</vt:lpstr>
      <vt:lpstr>Wallboard - Gypsum  (Sulfate) </vt:lpstr>
      <vt:lpstr>Sulfates</vt:lpstr>
      <vt:lpstr>PowerPoint Presentation</vt:lpstr>
      <vt:lpstr>PowerPoint Presentation</vt:lpstr>
      <vt:lpstr>PowerPoint Presentation</vt:lpstr>
      <vt:lpstr>Cement- originally a Carbonate</vt:lpstr>
      <vt:lpstr>Carbonates - marble</vt:lpstr>
      <vt:lpstr>PowerPoint Presentation</vt:lpstr>
      <vt:lpstr>PowerPoint Presentation</vt:lpstr>
      <vt:lpstr>PowerPoint Presentation</vt:lpstr>
      <vt:lpstr>Important Mineral Groups</vt:lpstr>
      <vt:lpstr>Olivine crystals in basalt</vt:lpstr>
      <vt:lpstr>Important Minerals</vt:lpstr>
      <vt:lpstr>Oxides</vt:lpstr>
      <vt:lpstr>PowerPoint Presentation</vt:lpstr>
      <vt:lpstr>Sulfides</vt:lpstr>
      <vt:lpstr>PowerPoint Presentation</vt:lpstr>
      <vt:lpstr>PowerPoint Presentation</vt:lpstr>
      <vt:lpstr>Mineral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minerals  commonly precipitate from sea water?</vt:lpstr>
      <vt:lpstr>Rock</vt:lpstr>
      <vt:lpstr>PowerPoint Presentation</vt:lpstr>
      <vt:lpstr>PowerPoint Presentation</vt:lpstr>
      <vt:lpstr>Sedimentary rocks</vt:lpstr>
      <vt:lpstr>PowerPoint Presentation</vt:lpstr>
      <vt:lpstr>Sedimentary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Andesite - granite at the surface</vt:lpstr>
      <vt:lpstr>Metamorphic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sequence of minerals is ranked in the correct order?</vt:lpstr>
    </vt:vector>
  </TitlesOfParts>
  <Company>Sumanas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Juan M Lorenzo</cp:lastModifiedBy>
  <cp:revision>135</cp:revision>
  <dcterms:created xsi:type="dcterms:W3CDTF">2002-12-24T01:08:46Z</dcterms:created>
  <dcterms:modified xsi:type="dcterms:W3CDTF">2016-02-17T22:31:49Z</dcterms:modified>
</cp:coreProperties>
</file>