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2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3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4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5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2" r:id="rId1"/>
  </p:sldMasterIdLst>
  <p:notesMasterIdLst>
    <p:notesMasterId r:id="rId85"/>
  </p:notesMasterIdLst>
  <p:sldIdLst>
    <p:sldId id="337" r:id="rId2"/>
    <p:sldId id="355" r:id="rId3"/>
    <p:sldId id="356" r:id="rId4"/>
    <p:sldId id="257" r:id="rId5"/>
    <p:sldId id="302" r:id="rId6"/>
    <p:sldId id="259" r:id="rId7"/>
    <p:sldId id="303" r:id="rId8"/>
    <p:sldId id="385" r:id="rId9"/>
    <p:sldId id="260" r:id="rId10"/>
    <p:sldId id="335" r:id="rId11"/>
    <p:sldId id="322" r:id="rId12"/>
    <p:sldId id="264" r:id="rId13"/>
    <p:sldId id="263" r:id="rId14"/>
    <p:sldId id="266" r:id="rId15"/>
    <p:sldId id="323" r:id="rId16"/>
    <p:sldId id="265" r:id="rId17"/>
    <p:sldId id="320" r:id="rId18"/>
    <p:sldId id="268" r:id="rId19"/>
    <p:sldId id="293" r:id="rId20"/>
    <p:sldId id="314" r:id="rId21"/>
    <p:sldId id="338" r:id="rId22"/>
    <p:sldId id="316" r:id="rId23"/>
    <p:sldId id="352" r:id="rId24"/>
    <p:sldId id="349" r:id="rId25"/>
    <p:sldId id="347" r:id="rId26"/>
    <p:sldId id="353" r:id="rId27"/>
    <p:sldId id="348" r:id="rId28"/>
    <p:sldId id="339" r:id="rId29"/>
    <p:sldId id="340" r:id="rId30"/>
    <p:sldId id="342" r:id="rId31"/>
    <p:sldId id="331" r:id="rId32"/>
    <p:sldId id="292" r:id="rId33"/>
    <p:sldId id="274" r:id="rId34"/>
    <p:sldId id="386" r:id="rId35"/>
    <p:sldId id="343" r:id="rId36"/>
    <p:sldId id="344" r:id="rId37"/>
    <p:sldId id="258" r:id="rId38"/>
    <p:sldId id="270" r:id="rId39"/>
    <p:sldId id="275" r:id="rId40"/>
    <p:sldId id="318" r:id="rId41"/>
    <p:sldId id="354" r:id="rId42"/>
    <p:sldId id="350" r:id="rId43"/>
    <p:sldId id="332" r:id="rId44"/>
    <p:sldId id="271" r:id="rId45"/>
    <p:sldId id="333" r:id="rId46"/>
    <p:sldId id="273" r:id="rId47"/>
    <p:sldId id="300" r:id="rId48"/>
    <p:sldId id="321" r:id="rId49"/>
    <p:sldId id="284" r:id="rId50"/>
    <p:sldId id="276" r:id="rId51"/>
    <p:sldId id="277" r:id="rId52"/>
    <p:sldId id="288" r:id="rId53"/>
    <p:sldId id="280" r:id="rId54"/>
    <p:sldId id="278" r:id="rId55"/>
    <p:sldId id="281" r:id="rId56"/>
    <p:sldId id="285" r:id="rId57"/>
    <p:sldId id="389" r:id="rId58"/>
    <p:sldId id="358" r:id="rId59"/>
    <p:sldId id="359" r:id="rId60"/>
    <p:sldId id="361" r:id="rId61"/>
    <p:sldId id="369" r:id="rId62"/>
    <p:sldId id="370" r:id="rId63"/>
    <p:sldId id="360" r:id="rId64"/>
    <p:sldId id="362" r:id="rId65"/>
    <p:sldId id="365" r:id="rId66"/>
    <p:sldId id="366" r:id="rId67"/>
    <p:sldId id="367" r:id="rId68"/>
    <p:sldId id="368" r:id="rId69"/>
    <p:sldId id="371" r:id="rId70"/>
    <p:sldId id="372" r:id="rId71"/>
    <p:sldId id="373" r:id="rId72"/>
    <p:sldId id="374" r:id="rId73"/>
    <p:sldId id="375" r:id="rId74"/>
    <p:sldId id="376" r:id="rId75"/>
    <p:sldId id="377" r:id="rId76"/>
    <p:sldId id="378" r:id="rId77"/>
    <p:sldId id="379" r:id="rId78"/>
    <p:sldId id="380" r:id="rId79"/>
    <p:sldId id="381" r:id="rId80"/>
    <p:sldId id="382" r:id="rId81"/>
    <p:sldId id="383" r:id="rId82"/>
    <p:sldId id="384" r:id="rId83"/>
    <p:sldId id="388" r:id="rId84"/>
  </p:sldIdLst>
  <p:sldSz cx="9144000" cy="6858000" type="screen4x3"/>
  <p:notesSz cx="6858000" cy="9144000"/>
  <p:custDataLst>
    <p:tags r:id="rId8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34DA"/>
    <a:srgbClr val="000000"/>
    <a:srgbClr val="EF1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69" autoAdjust="0"/>
    <p:restoredTop sz="94660"/>
  </p:normalViewPr>
  <p:slideViewPr>
    <p:cSldViewPr>
      <p:cViewPr>
        <p:scale>
          <a:sx n="78" d="100"/>
          <a:sy n="78" d="100"/>
        </p:scale>
        <p:origin x="-486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33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3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3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214A280-7A72-4BB4-B0B3-2B02955F75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114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87FD6C-68BD-4DBC-992B-514A160DC3A9}" type="slidenum">
              <a:rPr lang="en-US"/>
              <a:pPr/>
              <a:t>22</a:t>
            </a:fld>
            <a:endParaRPr lang="en-US"/>
          </a:p>
        </p:txBody>
      </p:sp>
      <p:sp>
        <p:nvSpPr>
          <p:cNvPr id="1341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422400" y="776288"/>
            <a:ext cx="4025900" cy="30194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3763" y="4359275"/>
            <a:ext cx="5070475" cy="4133850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89867" tIns="44934" rIns="89867" bIns="4493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786EC1-7ED4-44D7-9AE3-F3593334B06D}" type="slidenum">
              <a:rPr lang="en-US"/>
              <a:pPr/>
              <a:t>60</a:t>
            </a:fld>
            <a:endParaRPr lang="en-US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37A0C5-D47C-44DF-83A9-D87F4D06376F}" type="slidenum">
              <a:rPr lang="en-US"/>
              <a:pPr/>
              <a:t>66</a:t>
            </a:fld>
            <a:endParaRPr lang="en-US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E111E1-4A47-453C-8FED-8E3F2E19F258}" type="slidenum">
              <a:rPr lang="en-US"/>
              <a:pPr/>
              <a:t>71</a:t>
            </a:fld>
            <a:endParaRPr lang="en-US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2A327C-CDBE-4BF1-94FE-FBA75A079241}" type="slidenum">
              <a:rPr lang="en-US"/>
              <a:pPr/>
              <a:t>73</a:t>
            </a:fld>
            <a:endParaRPr lang="en-US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index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400" y="533400"/>
            <a:ext cx="10604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99003-5F99-403C-A50D-E2588A6402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A57EF-7265-4FF6-A9E0-90284EAE6E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B5D7F-6B65-4D65-9251-4BD0748B04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3677C-B433-4DA2-BE32-899E0EFCE1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A44BD-BADC-40E5-BA2B-29F090BCBB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3DACE-426C-4222-88C9-825704A6E1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57521-C8A7-46AF-A5A5-6863922CCB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97FD5-32D4-4B2A-9A9C-2B32FFCB40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0D30C-C896-4827-9D35-D7264A5BE6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AE31D-4991-4A59-967D-DAF119AD47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E4901-35D7-4A97-82CB-E55A86E31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34EC5-8372-4596-A7F7-F2AA348197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9933FF"/>
            </a:gs>
            <a:gs pos="100000">
              <a:srgbClr val="FFC0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6" Type="http://schemas.openxmlformats.org/officeDocument/2006/relationships/hyperlink" Target="http://en.wikipedia.org/wiki/Fluorine" TargetMode="External"/><Relationship Id="rId5" Type="http://schemas.openxmlformats.org/officeDocument/2006/relationships/hyperlink" Target="http://en.wikipedia.org/wiki/Aluminium" TargetMode="External"/><Relationship Id="rId4" Type="http://schemas.openxmlformats.org/officeDocument/2006/relationships/hyperlink" Target="http://en.wikipedia.org/wiki/Silicate_mineral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4" Type="http://schemas.openxmlformats.org/officeDocument/2006/relationships/image" Target="../media/image42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Relationship Id="rId4" Type="http://schemas.openxmlformats.org/officeDocument/2006/relationships/image" Target="../media/image4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Relationship Id="rId4" Type="http://schemas.openxmlformats.org/officeDocument/2006/relationships/image" Target="../media/image4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696200" cy="5334000"/>
          </a:xfrm>
        </p:spPr>
        <p:txBody>
          <a:bodyPr/>
          <a:lstStyle/>
          <a:p>
            <a:r>
              <a:rPr lang="en-US" sz="4000" b="0">
                <a:effectLst/>
              </a:rPr>
              <a:t>Ch. 3 </a:t>
            </a:r>
            <a:br>
              <a:rPr lang="en-US" sz="4000" b="0">
                <a:effectLst/>
              </a:rPr>
            </a:br>
            <a:r>
              <a:rPr lang="en-US" sz="4000" b="0">
                <a:effectLst/>
              </a:rPr>
              <a:t>Earth Materials</a:t>
            </a:r>
            <a:br>
              <a:rPr lang="en-US" sz="4000" b="0">
                <a:effectLst/>
              </a:rPr>
            </a:br>
            <a:r>
              <a:rPr lang="en-US" sz="4000" b="0">
                <a:effectLst/>
              </a:rPr>
              <a:t>Minerals</a:t>
            </a:r>
            <a:br>
              <a:rPr lang="en-US" sz="4000" b="0">
                <a:effectLst/>
              </a:rPr>
            </a:br>
            <a:r>
              <a:rPr lang="en-US" sz="4000" b="0">
                <a:effectLst/>
              </a:rPr>
              <a:t>and Rocks</a:t>
            </a:r>
            <a:br>
              <a:rPr lang="en-US" sz="4000" b="0">
                <a:effectLst/>
              </a:rPr>
            </a:br>
            <a:r>
              <a:rPr lang="en-US" sz="2800" b="0">
                <a:effectLst/>
              </a:rPr>
              <a:t>Grotzinger, Jordan Press and Siever, 5th Ed. 2007</a:t>
            </a:r>
            <a:br>
              <a:rPr lang="en-US" sz="2800" b="0">
                <a:effectLst/>
              </a:rPr>
            </a:br>
            <a:r>
              <a:rPr lang="en-US" sz="2800" b="0">
                <a:effectLst/>
              </a:rPr>
              <a:t>Adapted by Juan Lorenzo from Lecture Slides prepared by</a:t>
            </a:r>
            <a:br>
              <a:rPr lang="en-US" sz="2800" b="0">
                <a:effectLst/>
              </a:rPr>
            </a:br>
            <a:r>
              <a:rPr lang="en-US" sz="2800" b="0">
                <a:effectLst/>
              </a:rPr>
              <a:t>Peter Copeland • Bill Dupré</a:t>
            </a:r>
            <a:r>
              <a:rPr lang="en-US" sz="4000">
                <a:effectLst/>
              </a:rPr>
              <a:t> 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941763" y="234950"/>
            <a:ext cx="1289050" cy="7207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Ions</a:t>
            </a:r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465138" y="1292225"/>
            <a:ext cx="8442325" cy="4783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lnSpc>
                <a:spcPct val="105000"/>
              </a:lnSpc>
              <a:spcBef>
                <a:spcPct val="60000"/>
              </a:spcBef>
              <a:buFontTx/>
              <a:buChar char="•"/>
            </a:pPr>
            <a:r>
              <a:rPr lang="en-US" sz="3600" b="1"/>
              <a:t>When an atom loses or gains an electron to or from another atom, what remains is called an </a:t>
            </a:r>
            <a:r>
              <a:rPr lang="en-US" sz="3600" b="1" i="1"/>
              <a:t>ion</a:t>
            </a:r>
            <a:r>
              <a:rPr lang="en-US" sz="3600" b="1"/>
              <a:t>.  </a:t>
            </a:r>
          </a:p>
          <a:p>
            <a:pPr>
              <a:lnSpc>
                <a:spcPct val="105000"/>
              </a:lnSpc>
              <a:spcBef>
                <a:spcPct val="60000"/>
              </a:spcBef>
              <a:buFontTx/>
              <a:buChar char="•"/>
            </a:pPr>
            <a:r>
              <a:rPr lang="en-US" sz="3600" b="1"/>
              <a:t>Positively charged ions (loss of electron) are called </a:t>
            </a:r>
            <a:r>
              <a:rPr lang="en-US" sz="3600" b="1" i="1"/>
              <a:t>cations</a:t>
            </a:r>
            <a:r>
              <a:rPr lang="en-US" sz="3600" b="1"/>
              <a:t>.</a:t>
            </a:r>
          </a:p>
          <a:p>
            <a:pPr>
              <a:lnSpc>
                <a:spcPct val="105000"/>
              </a:lnSpc>
              <a:spcBef>
                <a:spcPct val="60000"/>
              </a:spcBef>
              <a:buFontTx/>
              <a:buChar char="•"/>
            </a:pPr>
            <a:r>
              <a:rPr lang="en-US" sz="3600" b="1"/>
              <a:t>Negatively charged ions (gain of electron) are called </a:t>
            </a:r>
            <a:r>
              <a:rPr lang="en-US" sz="3600" b="1" i="1"/>
              <a:t>anions</a:t>
            </a:r>
            <a:r>
              <a:rPr lang="en-US" sz="3600" b="1"/>
              <a:t>.</a:t>
            </a: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20875" y="234950"/>
            <a:ext cx="5345113" cy="7207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Ionic Bonding Rules</a:t>
            </a:r>
          </a:p>
        </p:txBody>
      </p:sp>
      <p:sp>
        <p:nvSpPr>
          <p:cNvPr id="140291" name="Rectangle 3"/>
          <p:cNvSpPr>
            <a:spLocks noChangeArrowheads="1"/>
          </p:cNvSpPr>
          <p:nvPr/>
        </p:nvSpPr>
        <p:spPr bwMode="auto">
          <a:xfrm>
            <a:off x="465138" y="1292225"/>
            <a:ext cx="7993062" cy="4537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marL="915988" indent="-915988">
              <a:lnSpc>
                <a:spcPct val="105000"/>
              </a:lnSpc>
              <a:spcBef>
                <a:spcPct val="60000"/>
              </a:spcBef>
              <a:buFontTx/>
              <a:buChar char="•"/>
            </a:pPr>
            <a:r>
              <a:rPr lang="en-US" sz="3600" b="1"/>
              <a:t>ions of opposite charges attract</a:t>
            </a:r>
          </a:p>
          <a:p>
            <a:pPr marL="915988" indent="-915988">
              <a:lnSpc>
                <a:spcPct val="105000"/>
              </a:lnSpc>
              <a:spcBef>
                <a:spcPct val="60000"/>
              </a:spcBef>
            </a:pPr>
            <a:r>
              <a:rPr lang="en-US" sz="3600" b="1"/>
              <a:t>(total charge must add to zero)</a:t>
            </a:r>
          </a:p>
          <a:p>
            <a:pPr marL="915988" indent="-915988">
              <a:lnSpc>
                <a:spcPct val="105000"/>
              </a:lnSpc>
              <a:spcBef>
                <a:spcPct val="60000"/>
              </a:spcBef>
            </a:pPr>
            <a:endParaRPr lang="en-US" sz="3600" b="1"/>
          </a:p>
          <a:p>
            <a:pPr marL="915988" indent="-915988">
              <a:lnSpc>
                <a:spcPct val="105000"/>
              </a:lnSpc>
              <a:spcBef>
                <a:spcPct val="60000"/>
              </a:spcBef>
              <a:buFontTx/>
              <a:buChar char="•"/>
            </a:pPr>
            <a:r>
              <a:rPr lang="en-US" sz="3600" b="1"/>
              <a:t>90% of minerals are essentially ionic compounds</a:t>
            </a:r>
            <a:endParaRPr lang="en-US" sz="36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4788" y="379413"/>
            <a:ext cx="6194425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/>
          <a:srcRect l="911" t="911" r="893" b="885"/>
          <a:stretch>
            <a:fillRect/>
          </a:stretch>
        </p:blipFill>
        <p:spPr bwMode="auto">
          <a:xfrm>
            <a:off x="381000" y="434975"/>
            <a:ext cx="8382000" cy="5988050"/>
          </a:xfrm>
          <a:prstGeom prst="rect">
            <a:avLst/>
          </a:prstGeom>
          <a:noFill/>
        </p:spPr>
      </p:pic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5105400" y="914400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Salt (NaCl)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1574800"/>
            <a:ext cx="8535987" cy="3706813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79650" y="234950"/>
            <a:ext cx="4625975" cy="7207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Covalent Bonding</a:t>
            </a:r>
          </a:p>
        </p:txBody>
      </p:sp>
      <p:sp>
        <p:nvSpPr>
          <p:cNvPr id="141315" name="Rectangle 3"/>
          <p:cNvSpPr>
            <a:spLocks noChangeArrowheads="1"/>
          </p:cNvSpPr>
          <p:nvPr/>
        </p:nvSpPr>
        <p:spPr bwMode="auto">
          <a:xfrm>
            <a:off x="533400" y="1828800"/>
            <a:ext cx="7993063" cy="3630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marL="915988" indent="-915988">
              <a:lnSpc>
                <a:spcPct val="105000"/>
              </a:lnSpc>
              <a:spcBef>
                <a:spcPct val="60000"/>
              </a:spcBef>
              <a:buFontTx/>
              <a:buChar char="•"/>
            </a:pPr>
            <a:r>
              <a:rPr lang="en-US" sz="3600" b="1"/>
              <a:t>Electrons  shared between atoms</a:t>
            </a:r>
          </a:p>
          <a:p>
            <a:pPr marL="915988" indent="-915988">
              <a:lnSpc>
                <a:spcPct val="105000"/>
              </a:lnSpc>
              <a:spcBef>
                <a:spcPct val="60000"/>
              </a:spcBef>
            </a:pPr>
            <a:endParaRPr lang="en-US" sz="3600" b="1"/>
          </a:p>
          <a:p>
            <a:pPr marL="915988" indent="-915988">
              <a:lnSpc>
                <a:spcPct val="105000"/>
              </a:lnSpc>
              <a:spcBef>
                <a:spcPct val="60000"/>
              </a:spcBef>
              <a:buFontTx/>
              <a:buChar char="•"/>
            </a:pPr>
            <a:r>
              <a:rPr lang="en-US" sz="3600" b="1"/>
              <a:t>Much more stable than ionic bonds</a:t>
            </a:r>
            <a:endParaRPr lang="en-US" sz="36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925513"/>
            <a:ext cx="8535987" cy="5780087"/>
          </a:xfrm>
          <a:prstGeom prst="rect">
            <a:avLst/>
          </a:prstGeom>
          <a:noFill/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Atomic Structure of Diamond</a:t>
            </a:r>
            <a:endParaRPr lang="en-US" sz="4400" b="1">
              <a:solidFill>
                <a:srgbClr val="00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55825" y="457200"/>
            <a:ext cx="5010150" cy="7207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Mineral Formation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731963"/>
            <a:ext cx="7900988" cy="3292475"/>
          </a:xfrm>
          <a:noFill/>
          <a:ln/>
        </p:spPr>
        <p:txBody>
          <a:bodyPr lIns="63500" tIns="25400" rIns="63500" bIns="25400">
            <a:spAutoFit/>
          </a:bodyPr>
          <a:lstStyle/>
          <a:p>
            <a:pPr>
              <a:lnSpc>
                <a:spcPct val="86000"/>
              </a:lnSpc>
              <a:spcBef>
                <a:spcPct val="40000"/>
              </a:spcBef>
            </a:pPr>
            <a:r>
              <a:rPr lang="en-US"/>
              <a:t>Crystallization from a magma</a:t>
            </a:r>
          </a:p>
          <a:p>
            <a:pPr>
              <a:lnSpc>
                <a:spcPct val="86000"/>
              </a:lnSpc>
              <a:spcBef>
                <a:spcPct val="40000"/>
              </a:spcBef>
              <a:buFontTx/>
              <a:buNone/>
            </a:pPr>
            <a:endParaRPr lang="en-US"/>
          </a:p>
          <a:p>
            <a:pPr>
              <a:lnSpc>
                <a:spcPct val="86000"/>
              </a:lnSpc>
              <a:spcBef>
                <a:spcPct val="40000"/>
              </a:spcBef>
            </a:pPr>
            <a:r>
              <a:rPr lang="en-US"/>
              <a:t>Crystal growth in the solid state</a:t>
            </a:r>
          </a:p>
          <a:p>
            <a:pPr>
              <a:lnSpc>
                <a:spcPct val="86000"/>
              </a:lnSpc>
              <a:spcBef>
                <a:spcPct val="40000"/>
              </a:spcBef>
              <a:buFontTx/>
              <a:buNone/>
            </a:pPr>
            <a:endParaRPr lang="en-US"/>
          </a:p>
          <a:p>
            <a:pPr>
              <a:lnSpc>
                <a:spcPct val="86000"/>
              </a:lnSpc>
              <a:spcBef>
                <a:spcPct val="40000"/>
              </a:spcBef>
            </a:pPr>
            <a:r>
              <a:rPr lang="en-US"/>
              <a:t>Precipitation from solution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138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3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800"/>
            <a:ext cx="3389313" cy="6097588"/>
          </a:xfrm>
          <a:prstGeom prst="rect">
            <a:avLst/>
          </a:prstGeom>
          <a:noFill/>
        </p:spPr>
      </p:pic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4038600" y="457200"/>
            <a:ext cx="4648200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/>
              <a:t>Halite precipitated from solution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6825" y="379413"/>
            <a:ext cx="6608763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/>
              <a:t>Concepts…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00200"/>
            <a:ext cx="7772400" cy="4495800"/>
          </a:xfrm>
        </p:spPr>
        <p:txBody>
          <a:bodyPr/>
          <a:lstStyle/>
          <a:p>
            <a:r>
              <a:rPr lang="en-US"/>
              <a:t>Minerals</a:t>
            </a:r>
          </a:p>
          <a:p>
            <a:r>
              <a:rPr lang="en-US"/>
              <a:t>Ionic and Covalent Bonds</a:t>
            </a:r>
          </a:p>
          <a:p>
            <a:r>
              <a:rPr lang="en-US"/>
              <a:t>Mineral classes based on negative ions</a:t>
            </a:r>
          </a:p>
          <a:p>
            <a:r>
              <a:rPr lang="en-US"/>
              <a:t>Mineral classification based on hardness</a:t>
            </a:r>
          </a:p>
          <a:p>
            <a:r>
              <a:rPr lang="en-US"/>
              <a:t>Cleavage, Fracture, Habit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40" name="Object 0"/>
          <p:cNvGraphicFramePr>
            <a:graphicFrameLocks noGrp="1" noChangeAspect="1"/>
          </p:cNvGraphicFramePr>
          <p:nvPr>
            <p:ph idx="1"/>
          </p:nvPr>
        </p:nvGraphicFramePr>
        <p:xfrm>
          <a:off x="1676400" y="868363"/>
          <a:ext cx="2692400" cy="474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44" name="Photo Editor Photo" r:id="rId4" imgW="5409524" imgH="9523810" progId="">
                  <p:embed/>
                </p:oleObj>
              </mc:Choice>
              <mc:Fallback>
                <p:oleObj name="Photo Editor Photo" r:id="rId4" imgW="5409524" imgH="9523810" progId="">
                  <p:embed/>
                  <p:pic>
                    <p:nvPicPr>
                      <p:cNvPr id="0" name="Picture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868363"/>
                        <a:ext cx="2692400" cy="474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0054" name="Text Box 6"/>
          <p:cNvSpPr txBox="1">
            <a:spLocks noChangeArrowheads="1"/>
          </p:cNvSpPr>
          <p:nvPr/>
        </p:nvSpPr>
        <p:spPr bwMode="auto">
          <a:xfrm>
            <a:off x="6308725" y="15700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30056" name="Text Box 8"/>
          <p:cNvSpPr txBox="1">
            <a:spLocks noChangeArrowheads="1"/>
          </p:cNvSpPr>
          <p:nvPr/>
        </p:nvSpPr>
        <p:spPr bwMode="auto">
          <a:xfrm>
            <a:off x="5334000" y="1752600"/>
            <a:ext cx="2901950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54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Green Bully</a:t>
            </a:r>
          </a:p>
          <a:p>
            <a:pPr algn="ctr"/>
            <a:r>
              <a:rPr lang="en-US" sz="54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Anion!!!</a:t>
            </a:r>
            <a:endParaRPr lang="en-US" sz="4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1800225"/>
            <a:ext cx="8535987" cy="4219575"/>
          </a:xfrm>
          <a:prstGeom prst="rect">
            <a:avLst/>
          </a:prstGeom>
          <a:noFill/>
        </p:spPr>
      </p:pic>
      <p:sp>
        <p:nvSpPr>
          <p:cNvPr id="157699" name="Rectangle 3"/>
          <p:cNvSpPr>
            <a:spLocks noChangeArrowheads="1"/>
          </p:cNvSpPr>
          <p:nvPr/>
        </p:nvSpPr>
        <p:spPr bwMode="auto">
          <a:xfrm>
            <a:off x="533400" y="457200"/>
            <a:ext cx="8458200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342" tIns="44379" rIns="90342" bIns="44379" anchor="ctr"/>
          <a:lstStyle/>
          <a:p>
            <a:pPr algn="ctr" eaLnBrk="1" hangingPunct="1"/>
            <a:r>
              <a:rPr lang="en-US" sz="4800" b="1">
                <a:effectLst>
                  <a:outerShdw blurRad="38100" dist="38100" dir="2700000" algn="tl">
                    <a:srgbClr val="000000"/>
                  </a:outerShdw>
                </a:effectLst>
              </a:rPr>
              <a:t>Earth’s Crust</a:t>
            </a:r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sz="44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9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517525"/>
          </a:xfrm>
        </p:spPr>
        <p:txBody>
          <a:bodyPr>
            <a:normAutofit fontScale="90000"/>
          </a:bodyPr>
          <a:lstStyle/>
          <a:p>
            <a:r>
              <a:rPr lang="en-US"/>
              <a:t>Minerals: May NOT be boring</a:t>
            </a:r>
          </a:p>
        </p:txBody>
      </p:sp>
      <p:sp>
        <p:nvSpPr>
          <p:cNvPr id="132098" name="Rectangle 2"/>
          <p:cNvSpPr>
            <a:spLocks noGrp="1" noChangeArrowheads="1"/>
          </p:cNvSpPr>
          <p:nvPr>
            <p:ph idx="1"/>
          </p:nvPr>
        </p:nvSpPr>
        <p:spPr>
          <a:xfrm>
            <a:off x="304800" y="914400"/>
            <a:ext cx="8382000" cy="5715000"/>
          </a:xfrm>
          <a:noFill/>
          <a:ln/>
        </p:spPr>
        <p:txBody>
          <a:bodyPr lIns="90487" tIns="44450" rIns="90487" bIns="44450"/>
          <a:lstStyle/>
          <a:p>
            <a:pPr>
              <a:lnSpc>
                <a:spcPct val="90000"/>
              </a:lnSpc>
              <a:spcBef>
                <a:spcPct val="15000"/>
              </a:spcBef>
            </a:pPr>
            <a:r>
              <a:rPr lang="en-US" dirty="0"/>
              <a:t>There are some 3,500 recognized minerals found on Earth.</a:t>
            </a:r>
          </a:p>
          <a:p>
            <a:pPr>
              <a:lnSpc>
                <a:spcPct val="110000"/>
              </a:lnSpc>
            </a:pPr>
            <a:r>
              <a:rPr lang="en-US" dirty="0"/>
              <a:t>How many of the following are in </a:t>
            </a:r>
            <a:r>
              <a:rPr lang="en-US" u="sng" dirty="0"/>
              <a:t>your home</a:t>
            </a:r>
            <a:r>
              <a:rPr lang="en-US" dirty="0"/>
              <a:t>?</a:t>
            </a:r>
          </a:p>
          <a:p>
            <a:pPr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Silicates</a:t>
            </a:r>
            <a:r>
              <a:rPr lang="en-US" sz="2800" dirty="0"/>
              <a:t> - (Si, O) combined with other </a:t>
            </a:r>
            <a:r>
              <a:rPr lang="en-US" sz="2800" dirty="0" err="1"/>
              <a:t>cations</a:t>
            </a:r>
            <a:endParaRPr lang="en-US" sz="2800" dirty="0"/>
          </a:p>
          <a:p>
            <a:pPr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Carbonates</a:t>
            </a:r>
            <a:r>
              <a:rPr lang="en-US" sz="2800" dirty="0"/>
              <a:t> -       Ca, Mg and</a:t>
            </a:r>
          </a:p>
          <a:p>
            <a:pPr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Oxides</a:t>
            </a:r>
            <a:r>
              <a:rPr lang="en-US" sz="2800" dirty="0"/>
              <a:t> - O</a:t>
            </a:r>
            <a:r>
              <a:rPr lang="en-US" sz="2800" baseline="30000" dirty="0"/>
              <a:t>2−</a:t>
            </a:r>
            <a:r>
              <a:rPr lang="en-US" sz="2800" dirty="0"/>
              <a:t> and metallic </a:t>
            </a:r>
            <a:r>
              <a:rPr lang="en-US" sz="2800" dirty="0" err="1"/>
              <a:t>cations</a:t>
            </a:r>
            <a:endParaRPr lang="en-US" sz="2800" dirty="0"/>
          </a:p>
          <a:p>
            <a:pPr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Sulfides</a:t>
            </a:r>
            <a:r>
              <a:rPr lang="en-US" sz="2800" dirty="0"/>
              <a:t> - S</a:t>
            </a:r>
            <a:r>
              <a:rPr lang="en-US" sz="2800" baseline="30000" dirty="0"/>
              <a:t>2−</a:t>
            </a:r>
            <a:r>
              <a:rPr lang="en-US" sz="2800" dirty="0"/>
              <a:t> and metallic </a:t>
            </a:r>
            <a:r>
              <a:rPr lang="en-US" sz="2800" dirty="0" err="1"/>
              <a:t>cations</a:t>
            </a:r>
            <a:endParaRPr lang="en-US" sz="2800" dirty="0"/>
          </a:p>
          <a:p>
            <a:pPr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Sulfates</a:t>
            </a:r>
            <a:r>
              <a:rPr lang="en-US" sz="2800" dirty="0"/>
              <a:t> - (SO</a:t>
            </a:r>
            <a:r>
              <a:rPr lang="en-US" sz="2800" baseline="-25000" dirty="0"/>
              <a:t>4</a:t>
            </a:r>
            <a:r>
              <a:rPr lang="en-US" sz="2800" dirty="0"/>
              <a:t>)</a:t>
            </a:r>
            <a:r>
              <a:rPr lang="en-US" sz="2800" baseline="30000" dirty="0"/>
              <a:t>2−</a:t>
            </a:r>
            <a:r>
              <a:rPr lang="en-US" sz="2800" dirty="0"/>
              <a:t> &amp; metallic </a:t>
            </a:r>
            <a:r>
              <a:rPr lang="en-US" sz="2800" dirty="0" err="1"/>
              <a:t>cations</a:t>
            </a:r>
            <a:endParaRPr lang="en-US" sz="2800" dirty="0"/>
          </a:p>
          <a:p>
            <a:pPr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sz="2800" dirty="0"/>
              <a:t>Phosphates (PO</a:t>
            </a:r>
            <a:r>
              <a:rPr lang="en-US" sz="2800" baseline="-25000" dirty="0"/>
              <a:t>4</a:t>
            </a:r>
            <a:r>
              <a:rPr lang="en-US" sz="2800" dirty="0"/>
              <a:t>)</a:t>
            </a:r>
            <a:r>
              <a:rPr lang="en-US" sz="2800" baseline="30000" dirty="0"/>
              <a:t>3- </a:t>
            </a:r>
            <a:r>
              <a:rPr lang="en-US" sz="2800" dirty="0"/>
              <a:t>&amp; metallic </a:t>
            </a:r>
            <a:r>
              <a:rPr lang="en-US" sz="2800" dirty="0" err="1"/>
              <a:t>cations</a:t>
            </a:r>
            <a:endParaRPr lang="en-US" sz="2800" dirty="0"/>
          </a:p>
        </p:txBody>
      </p:sp>
      <p:graphicFrame>
        <p:nvGraphicFramePr>
          <p:cNvPr id="132101" name="Object 5"/>
          <p:cNvGraphicFramePr>
            <a:graphicFrameLocks noChangeAspect="1"/>
          </p:cNvGraphicFramePr>
          <p:nvPr/>
        </p:nvGraphicFramePr>
        <p:xfrm>
          <a:off x="5181600" y="3352800"/>
          <a:ext cx="1193800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05" name="Equation" r:id="rId5" imgW="1193760" imgH="495000" progId="">
                  <p:embed/>
                </p:oleObj>
              </mc:Choice>
              <mc:Fallback>
                <p:oleObj name="Equation" r:id="rId5" imgW="1193760" imgH="495000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3352800"/>
                        <a:ext cx="1193800" cy="493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2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2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2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2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2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2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2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2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2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2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2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2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20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20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20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20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8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7772400" cy="1143000"/>
          </a:xfrm>
        </p:spPr>
        <p:txBody>
          <a:bodyPr/>
          <a:lstStyle/>
          <a:p>
            <a:r>
              <a:rPr lang="en-US"/>
              <a:t>Kidney stones </a:t>
            </a:r>
          </a:p>
        </p:txBody>
      </p:sp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533400" y="6221413"/>
            <a:ext cx="36433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* http://www.gravmag.com/kstones2.html</a:t>
            </a:r>
            <a:endParaRPr lang="en-US"/>
          </a:p>
        </p:txBody>
      </p:sp>
      <p:sp>
        <p:nvSpPr>
          <p:cNvPr id="172037" name="Text Box 5"/>
          <p:cNvSpPr txBox="1">
            <a:spLocks noChangeArrowheads="1"/>
          </p:cNvSpPr>
          <p:nvPr/>
        </p:nvSpPr>
        <p:spPr bwMode="auto">
          <a:xfrm>
            <a:off x="1447800" y="1295400"/>
            <a:ext cx="58674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Calcium phosphate, oxalate (80%)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72041" name="Picture 9" descr="kidneyston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514600"/>
            <a:ext cx="2422525" cy="166528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962025" y="492125"/>
            <a:ext cx="7246938" cy="7207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Important ions in minerals</a:t>
            </a:r>
            <a:endParaRPr lang="en-US" sz="4800"/>
          </a:p>
        </p:txBody>
      </p:sp>
      <p:sp>
        <p:nvSpPr>
          <p:cNvPr id="168963" name="Rectangle 3"/>
          <p:cNvSpPr>
            <a:spLocks noChangeArrowheads="1"/>
          </p:cNvSpPr>
          <p:nvPr/>
        </p:nvSpPr>
        <p:spPr bwMode="auto">
          <a:xfrm>
            <a:off x="692150" y="1719263"/>
            <a:ext cx="8062913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tabLst>
                <a:tab pos="1771650" algn="l"/>
                <a:tab pos="4000500" algn="l"/>
                <a:tab pos="6115050" algn="l"/>
              </a:tabLst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anions	charge	cations	charge</a:t>
            </a: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996950" y="2403475"/>
            <a:ext cx="2660650" cy="1076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tabLst>
                <a:tab pos="1885950" algn="l"/>
              </a:tabLst>
            </a:pPr>
            <a:r>
              <a:rPr lang="en-US" sz="36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  <a:r>
              <a:rPr lang="en-US" sz="3600" b="1"/>
              <a:t>	</a:t>
            </a:r>
            <a:r>
              <a:rPr lang="en-US" sz="36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−</a:t>
            </a:r>
            <a:r>
              <a:rPr lang="en-US" sz="36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en-US" sz="3600" b="1"/>
          </a:p>
          <a:p>
            <a:pPr algn="ctr">
              <a:lnSpc>
                <a:spcPct val="90000"/>
              </a:lnSpc>
              <a:tabLst>
                <a:tab pos="1885950" algn="l"/>
              </a:tabLst>
            </a:pPr>
            <a:endParaRPr lang="en-US" sz="3600" b="1"/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5030788" y="2319338"/>
            <a:ext cx="3884612" cy="403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lnSpc>
                <a:spcPct val="90000"/>
              </a:lnSpc>
              <a:tabLst>
                <a:tab pos="1885950" algn="l"/>
              </a:tabLst>
            </a:pPr>
            <a:r>
              <a:rPr lang="en-US" sz="3600" b="1"/>
              <a:t>Si	+4</a:t>
            </a:r>
          </a:p>
          <a:p>
            <a:pPr>
              <a:lnSpc>
                <a:spcPct val="90000"/>
              </a:lnSpc>
              <a:tabLst>
                <a:tab pos="1885950" algn="l"/>
              </a:tabLst>
            </a:pPr>
            <a:r>
              <a:rPr lang="en-US" sz="3600" b="1"/>
              <a:t>K	+1</a:t>
            </a:r>
          </a:p>
          <a:p>
            <a:pPr>
              <a:lnSpc>
                <a:spcPct val="90000"/>
              </a:lnSpc>
              <a:tabLst>
                <a:tab pos="1885950" algn="l"/>
              </a:tabLst>
            </a:pPr>
            <a:r>
              <a:rPr lang="en-US" sz="3600" b="1"/>
              <a:t>Ca	+2</a:t>
            </a:r>
          </a:p>
          <a:p>
            <a:pPr>
              <a:lnSpc>
                <a:spcPct val="90000"/>
              </a:lnSpc>
              <a:tabLst>
                <a:tab pos="1885950" algn="l"/>
              </a:tabLst>
            </a:pPr>
            <a:r>
              <a:rPr lang="en-US" sz="3600" b="1"/>
              <a:t>Na	+1</a:t>
            </a:r>
          </a:p>
          <a:p>
            <a:pPr>
              <a:lnSpc>
                <a:spcPct val="90000"/>
              </a:lnSpc>
              <a:tabLst>
                <a:tab pos="1885950" algn="l"/>
              </a:tabLst>
            </a:pPr>
            <a:r>
              <a:rPr lang="en-US" sz="3600" b="1"/>
              <a:t>Al	+3</a:t>
            </a:r>
          </a:p>
          <a:p>
            <a:pPr>
              <a:lnSpc>
                <a:spcPct val="90000"/>
              </a:lnSpc>
              <a:tabLst>
                <a:tab pos="1885950" algn="l"/>
              </a:tabLst>
            </a:pPr>
            <a:r>
              <a:rPr lang="en-US" sz="3600" b="1"/>
              <a:t>Mg	+2</a:t>
            </a:r>
          </a:p>
          <a:p>
            <a:pPr>
              <a:lnSpc>
                <a:spcPct val="90000"/>
              </a:lnSpc>
              <a:tabLst>
                <a:tab pos="1885950" algn="l"/>
              </a:tabLst>
            </a:pPr>
            <a:r>
              <a:rPr lang="en-US" sz="3600" b="1"/>
              <a:t>Fe	+2 or +3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Sugar -Is it a mineral?</a:t>
            </a:r>
          </a:p>
        </p:txBody>
      </p:sp>
      <p:pic>
        <p:nvPicPr>
          <p:cNvPr id="166915" name="Picture 3" descr="sug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371600"/>
            <a:ext cx="3427413" cy="456882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Bread--- is it a mineral?</a:t>
            </a:r>
          </a:p>
        </p:txBody>
      </p:sp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533400" y="5505450"/>
            <a:ext cx="7481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http://gallery.hd.org/_exhibits/food/bread-white-one-slice-100dpi-DHD.jpg</a:t>
            </a:r>
            <a:endParaRPr lang="en-US"/>
          </a:p>
        </p:txBody>
      </p:sp>
      <p:pic>
        <p:nvPicPr>
          <p:cNvPr id="17408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295400"/>
            <a:ext cx="4332288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Salt crystals</a:t>
            </a:r>
          </a:p>
        </p:txBody>
      </p:sp>
      <p:pic>
        <p:nvPicPr>
          <p:cNvPr id="167939" name="Picture 3" descr="rock-sal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447800"/>
            <a:ext cx="3427413" cy="456882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3" name="Picture 1027" descr="tee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8600"/>
            <a:ext cx="7623175" cy="571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5" name="Rectangle 1029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Phosphates-tooth enamel</a:t>
            </a:r>
          </a:p>
        </p:txBody>
      </p:sp>
      <p:sp>
        <p:nvSpPr>
          <p:cNvPr id="158726" name="Text Box 1030"/>
          <p:cNvSpPr txBox="1">
            <a:spLocks noChangeArrowheads="1"/>
          </p:cNvSpPr>
          <p:nvPr/>
        </p:nvSpPr>
        <p:spPr bwMode="auto">
          <a:xfrm>
            <a:off x="1905000" y="6035675"/>
            <a:ext cx="5257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Juan Lorenzo’s (ex-)wisdom teeth and more coming soon ….</a:t>
            </a:r>
          </a:p>
        </p:txBody>
      </p:sp>
      <p:sp>
        <p:nvSpPr>
          <p:cNvPr id="158727" name="Text Box 1031"/>
          <p:cNvSpPr txBox="1">
            <a:spLocks noChangeArrowheads="1"/>
          </p:cNvSpPr>
          <p:nvPr/>
        </p:nvSpPr>
        <p:spPr bwMode="auto">
          <a:xfrm>
            <a:off x="1066800" y="4419600"/>
            <a:ext cx="64008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Tooth enamel is 95% hydroxyapatite (Ca</a:t>
            </a:r>
            <a:r>
              <a:rPr lang="en-US" sz="1400"/>
              <a:t>10</a:t>
            </a:r>
            <a:r>
              <a:rPr lang="en-US"/>
              <a:t>(P0</a:t>
            </a:r>
            <a:r>
              <a:rPr lang="en-US" sz="1400"/>
              <a:t>4</a:t>
            </a:r>
            <a:r>
              <a:rPr lang="en-US"/>
              <a:t>).2(OH)  Dentin is only partly made of hydroxyapatite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Rectangle 1027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Phosphates-bone</a:t>
            </a:r>
          </a:p>
        </p:txBody>
      </p:sp>
      <p:pic>
        <p:nvPicPr>
          <p:cNvPr id="159749" name="Picture 1029" descr="broken bon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2133600"/>
            <a:ext cx="4881563" cy="3660775"/>
          </a:xfrm>
          <a:prstGeom prst="rect">
            <a:avLst/>
          </a:prstGeom>
          <a:noFill/>
        </p:spPr>
      </p:pic>
      <p:sp>
        <p:nvSpPr>
          <p:cNvPr id="159750" name="Text Box 1030"/>
          <p:cNvSpPr txBox="1">
            <a:spLocks noChangeArrowheads="1"/>
          </p:cNvSpPr>
          <p:nvPr/>
        </p:nvSpPr>
        <p:spPr bwMode="auto">
          <a:xfrm>
            <a:off x="2209800" y="51816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It’s NOT human!</a:t>
            </a:r>
          </a:p>
        </p:txBody>
      </p:sp>
      <p:sp>
        <p:nvSpPr>
          <p:cNvPr id="159751" name="Text Box 1031"/>
          <p:cNvSpPr txBox="1">
            <a:spLocks noChangeArrowheads="1"/>
          </p:cNvSpPr>
          <p:nvPr/>
        </p:nvSpPr>
        <p:spPr bwMode="auto">
          <a:xfrm>
            <a:off x="685800" y="5867400"/>
            <a:ext cx="7848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http://users.rowan.edu/~farrell/hohb/Bones/Photos/broken%20bone3.JPG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/>
              <a:t>Concepts continued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00200"/>
            <a:ext cx="7772400" cy="4495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/>
              <a:t>Igneous Rocks 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Basalt (extrusive)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Granite (intrusive)</a:t>
            </a:r>
          </a:p>
          <a:p>
            <a:pPr>
              <a:lnSpc>
                <a:spcPct val="80000"/>
              </a:lnSpc>
            </a:pPr>
            <a:r>
              <a:rPr lang="en-US" sz="2800"/>
              <a:t>Sedimentary Rocks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Erosion=Weathering+transport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Layering/bedding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Compaction 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cementation</a:t>
            </a:r>
          </a:p>
          <a:p>
            <a:pPr>
              <a:lnSpc>
                <a:spcPct val="80000"/>
              </a:lnSpc>
            </a:pPr>
            <a:r>
              <a:rPr lang="en-US" sz="2800"/>
              <a:t>Metamorphic Rocks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Regional</a:t>
            </a:r>
          </a:p>
          <a:p>
            <a:pPr>
              <a:lnSpc>
                <a:spcPct val="80000"/>
              </a:lnSpc>
            </a:pPr>
            <a:r>
              <a:rPr lang="en-US" sz="2800"/>
              <a:t>Rock Cycle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Micas and feldspars ----</a:t>
            </a:r>
            <a:r>
              <a:rPr lang="en-US" sz="2000">
                <a:sym typeface="Wingdings" pitchFamily="2" charset="2"/>
              </a:rPr>
              <a:t> clays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Iron Minerals   ------</a:t>
            </a:r>
            <a:r>
              <a:rPr lang="en-US" sz="2000">
                <a:sym typeface="Wingdings" pitchFamily="2" charset="2"/>
              </a:rPr>
              <a:t> rust/oxidation</a:t>
            </a:r>
            <a:endParaRPr lang="en-US" sz="2000"/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8" name="Picture 6" descr="wallboar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600200"/>
            <a:ext cx="3427413" cy="4570413"/>
          </a:xfrm>
          <a:prstGeom prst="rect">
            <a:avLst/>
          </a:prstGeom>
          <a:noFill/>
        </p:spPr>
      </p:pic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Wallboard - Gypsum  (Sulfate)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386138" y="492125"/>
            <a:ext cx="2400300" cy="7207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Sulfates</a:t>
            </a:r>
          </a:p>
        </p:txBody>
      </p:sp>
      <p:sp>
        <p:nvSpPr>
          <p:cNvPr id="149507" name="Rectangle 1027"/>
          <p:cNvSpPr>
            <a:spLocks noChangeArrowheads="1"/>
          </p:cNvSpPr>
          <p:nvPr/>
        </p:nvSpPr>
        <p:spPr bwMode="auto">
          <a:xfrm>
            <a:off x="1066800" y="1905000"/>
            <a:ext cx="7377113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tabLst>
                <a:tab pos="3201988" algn="l"/>
              </a:tabLst>
            </a:pPr>
            <a:r>
              <a:rPr lang="en-US" sz="3600" b="1"/>
              <a:t>Gypsum	</a:t>
            </a:r>
            <a:r>
              <a:rPr lang="en-US" sz="2800" b="1"/>
              <a:t>CaSO</a:t>
            </a:r>
            <a:r>
              <a:rPr lang="en-US" sz="1800" b="1"/>
              <a:t>4</a:t>
            </a:r>
            <a:r>
              <a:rPr lang="en-US" sz="2800" b="1"/>
              <a:t> •2H</a:t>
            </a:r>
            <a:r>
              <a:rPr lang="en-US" sz="2000" b="1"/>
              <a:t>2</a:t>
            </a:r>
            <a:r>
              <a:rPr lang="en-US" sz="2800" b="1"/>
              <a:t>O</a:t>
            </a:r>
          </a:p>
          <a:p>
            <a:pPr>
              <a:tabLst>
                <a:tab pos="3201988" algn="l"/>
              </a:tabLst>
            </a:pPr>
            <a:r>
              <a:rPr lang="en-US" sz="3600" b="1"/>
              <a:t>Anhydrite	 </a:t>
            </a:r>
            <a:r>
              <a:rPr lang="en-US" sz="2800" b="1"/>
              <a:t>CaSO</a:t>
            </a:r>
            <a:r>
              <a:rPr lang="en-US" sz="1800" b="1"/>
              <a:t>4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6888" y="379413"/>
            <a:ext cx="5608637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379413"/>
            <a:ext cx="8535987" cy="6097587"/>
          </a:xfrm>
          <a:prstGeom prst="rect">
            <a:avLst/>
          </a:prstGeom>
          <a:noFill/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3717925" y="65230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3489325" y="6418263"/>
            <a:ext cx="10398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gypsum</a:t>
            </a:r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7086600" y="646430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00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14_1600x1200-wallpaper-cb12677121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51905" name="Rectangle 1"/>
          <p:cNvSpPr>
            <a:spLocks noChangeArrowheads="1"/>
          </p:cNvSpPr>
          <p:nvPr/>
        </p:nvSpPr>
        <p:spPr bwMode="auto">
          <a:xfrm>
            <a:off x="1447800" y="179457"/>
            <a:ext cx="6400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Photograph by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Carsten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Peter,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Speleoresearch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&amp; Films </a:t>
            </a: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*This Month in Photo of the Day: *National Geographic* Magazine Features*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Massive beams of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selenite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dwarf human explorers in Mexico's Cave of Crystals, deep below the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Chihuahuan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Desert. Formed over millennia, these crystals are among the largest yet discovered on Earth.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Cement- originally a Carbonate</a:t>
            </a:r>
          </a:p>
        </p:txBody>
      </p:sp>
      <p:pic>
        <p:nvPicPr>
          <p:cNvPr id="162822" name="Picture 1030" descr="cem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139825"/>
            <a:ext cx="7623175" cy="5718175"/>
          </a:xfrm>
          <a:prstGeom prst="rect">
            <a:avLst/>
          </a:prstGeom>
          <a:noFill/>
        </p:spPr>
      </p:pic>
      <p:sp>
        <p:nvSpPr>
          <p:cNvPr id="162823" name="Text Box 1031"/>
          <p:cNvSpPr txBox="1">
            <a:spLocks noChangeArrowheads="1"/>
          </p:cNvSpPr>
          <p:nvPr/>
        </p:nvSpPr>
        <p:spPr bwMode="auto">
          <a:xfrm>
            <a:off x="990600" y="5334000"/>
            <a:ext cx="62484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85% limestone 15% clay - cooked together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Carbonates - marble</a:t>
            </a:r>
          </a:p>
        </p:txBody>
      </p:sp>
      <p:sp>
        <p:nvSpPr>
          <p:cNvPr id="163845" name="Text Box 1029"/>
          <p:cNvSpPr txBox="1">
            <a:spLocks noChangeArrowheads="1"/>
          </p:cNvSpPr>
          <p:nvPr/>
        </p:nvSpPr>
        <p:spPr bwMode="auto">
          <a:xfrm>
            <a:off x="685800" y="5867400"/>
            <a:ext cx="7848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http://www.pbs.org/wgbh/cultureshock/flashpoints/visualarts/images/david_big.jpg</a:t>
            </a:r>
          </a:p>
        </p:txBody>
      </p:sp>
      <p:pic>
        <p:nvPicPr>
          <p:cNvPr id="163846" name="Picture 1030" descr="david_b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914400"/>
            <a:ext cx="2595563" cy="4772025"/>
          </a:xfrm>
          <a:prstGeom prst="rect">
            <a:avLst/>
          </a:prstGeom>
          <a:noFill/>
        </p:spPr>
      </p:pic>
      <p:sp>
        <p:nvSpPr>
          <p:cNvPr id="163847" name="Text Box 1031"/>
          <p:cNvSpPr txBox="1">
            <a:spLocks noChangeArrowheads="1"/>
          </p:cNvSpPr>
          <p:nvPr/>
        </p:nvSpPr>
        <p:spPr bwMode="auto">
          <a:xfrm>
            <a:off x="1295400" y="2438400"/>
            <a:ext cx="441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Michelangelo’s </a:t>
            </a:r>
            <a:r>
              <a:rPr lang="en-US">
                <a:solidFill>
                  <a:srgbClr val="000000"/>
                </a:solidFill>
              </a:rPr>
              <a:t>David</a:t>
            </a:r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/>
          <a:srcRect l="981" t="989" r="961" b="963"/>
          <a:stretch>
            <a:fillRect/>
          </a:stretch>
        </p:blipFill>
        <p:spPr bwMode="auto">
          <a:xfrm>
            <a:off x="685800" y="439738"/>
            <a:ext cx="7772400" cy="597852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892175"/>
            <a:ext cx="8535987" cy="5072063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 cstate="print"/>
          <a:srcRect r="893" b="885"/>
          <a:stretch>
            <a:fillRect/>
          </a:stretch>
        </p:blipFill>
        <p:spPr bwMode="auto">
          <a:xfrm>
            <a:off x="303213" y="762000"/>
            <a:ext cx="8459787" cy="5562600"/>
          </a:xfrm>
          <a:prstGeom prst="rect">
            <a:avLst/>
          </a:prstGeom>
          <a:noFill/>
        </p:spPr>
      </p:pic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0" y="60325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400" b="1"/>
              <a:t>The Acid Test for Calcite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7150" y="392113"/>
            <a:ext cx="6488113" cy="6072187"/>
          </a:xfrm>
          <a:prstGeom prst="rect">
            <a:avLst/>
          </a:prstGeom>
          <a:noFill/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1676400" y="7620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Quartz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88568" y="492125"/>
            <a:ext cx="6989093" cy="72840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 dirty="0" smtClean="0"/>
              <a:t>Important </a:t>
            </a:r>
            <a:r>
              <a:rPr lang="en-US" dirty="0"/>
              <a:t>Mineral Groups</a:t>
            </a:r>
            <a:endParaRPr lang="en-US" sz="4800" dirty="0"/>
          </a:p>
        </p:txBody>
      </p:sp>
      <p:sp>
        <p:nvSpPr>
          <p:cNvPr id="136195" name="Rectangle 3"/>
          <p:cNvSpPr>
            <a:spLocks noChangeArrowheads="1"/>
          </p:cNvSpPr>
          <p:nvPr/>
        </p:nvSpPr>
        <p:spPr bwMode="auto">
          <a:xfrm>
            <a:off x="381000" y="2438400"/>
            <a:ext cx="8443913" cy="36353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lnSpc>
                <a:spcPct val="90000"/>
              </a:lnSpc>
              <a:tabLst>
                <a:tab pos="4000500" algn="l"/>
              </a:tabLst>
            </a:pPr>
            <a:r>
              <a:rPr lang="en-US" sz="3200" b="1" u="sng" dirty="0"/>
              <a:t>Olivine</a:t>
            </a:r>
            <a:r>
              <a:rPr lang="en-US" sz="3200" b="1" dirty="0"/>
              <a:t>	</a:t>
            </a:r>
            <a:r>
              <a:rPr lang="en-US" sz="3200" b="1" u="sng" dirty="0" err="1"/>
              <a:t>Si,O</a:t>
            </a:r>
            <a:r>
              <a:rPr lang="en-US" sz="3200" b="1" u="sng" dirty="0"/>
              <a:t> </a:t>
            </a:r>
            <a:r>
              <a:rPr lang="en-US" sz="3200" b="1" u="sng" dirty="0" err="1" smtClean="0"/>
              <a:t>Fe,Mg</a:t>
            </a:r>
            <a:endParaRPr lang="en-US" sz="3200" b="1" dirty="0"/>
          </a:p>
          <a:p>
            <a:pPr>
              <a:lnSpc>
                <a:spcPct val="90000"/>
              </a:lnSpc>
              <a:tabLst>
                <a:tab pos="4000500" algn="l"/>
              </a:tabLst>
            </a:pPr>
            <a:r>
              <a:rPr lang="en-US" sz="3200" b="1" dirty="0"/>
              <a:t>Pyroxene	</a:t>
            </a:r>
            <a:r>
              <a:rPr lang="en-US" sz="3200" b="1" dirty="0" err="1"/>
              <a:t>Si,O</a:t>
            </a:r>
            <a:r>
              <a:rPr lang="en-US" sz="3200" b="1" dirty="0"/>
              <a:t> Fe, Mg, Ca</a:t>
            </a:r>
          </a:p>
          <a:p>
            <a:pPr>
              <a:lnSpc>
                <a:spcPct val="90000"/>
              </a:lnSpc>
              <a:tabLst>
                <a:tab pos="4000500" algn="l"/>
              </a:tabLst>
            </a:pPr>
            <a:r>
              <a:rPr lang="en-US" sz="3200" b="1" dirty="0"/>
              <a:t>Amphibole	</a:t>
            </a:r>
            <a:r>
              <a:rPr lang="en-US" sz="3200" b="1" dirty="0" err="1"/>
              <a:t>Si,O</a:t>
            </a:r>
            <a:r>
              <a:rPr lang="en-US" sz="3200" b="1" dirty="0"/>
              <a:t> Ca, Mg, Fe, Na, K</a:t>
            </a:r>
          </a:p>
          <a:p>
            <a:pPr>
              <a:lnSpc>
                <a:spcPct val="90000"/>
              </a:lnSpc>
              <a:tabLst>
                <a:tab pos="4000500" algn="l"/>
              </a:tabLst>
            </a:pPr>
            <a:r>
              <a:rPr lang="en-US" sz="3200" b="1" u="sng" dirty="0"/>
              <a:t>Micas</a:t>
            </a:r>
            <a:r>
              <a:rPr lang="en-US" sz="3200" b="1" dirty="0"/>
              <a:t>	</a:t>
            </a:r>
            <a:r>
              <a:rPr lang="en-US" sz="3200" b="1" u="sng" dirty="0" err="1"/>
              <a:t>Si,O</a:t>
            </a:r>
            <a:r>
              <a:rPr lang="en-US" sz="3200" b="1" u="sng" dirty="0"/>
              <a:t> Al, K, Fe, Mg</a:t>
            </a:r>
            <a:endParaRPr lang="en-US" sz="3200" b="1" dirty="0"/>
          </a:p>
          <a:p>
            <a:pPr>
              <a:lnSpc>
                <a:spcPct val="90000"/>
              </a:lnSpc>
              <a:tabLst>
                <a:tab pos="4000500" algn="l"/>
              </a:tabLst>
            </a:pPr>
            <a:r>
              <a:rPr lang="en-US" sz="3200" b="1" u="sng" dirty="0"/>
              <a:t>Feldspars</a:t>
            </a:r>
            <a:r>
              <a:rPr lang="en-US" sz="3200" b="1" dirty="0"/>
              <a:t>	</a:t>
            </a:r>
            <a:r>
              <a:rPr lang="en-US" sz="3200" b="1" u="sng" dirty="0" err="1"/>
              <a:t>Si,O</a:t>
            </a:r>
            <a:r>
              <a:rPr lang="en-US" sz="3200" b="1" u="sng" dirty="0"/>
              <a:t>, Al, Ca, Na, K</a:t>
            </a:r>
            <a:endParaRPr lang="en-US" sz="3200" b="1" dirty="0"/>
          </a:p>
          <a:p>
            <a:pPr>
              <a:lnSpc>
                <a:spcPct val="90000"/>
              </a:lnSpc>
              <a:tabLst>
                <a:tab pos="4000500" algn="l"/>
              </a:tabLst>
            </a:pPr>
            <a:r>
              <a:rPr lang="en-US" sz="3200" b="1" u="sng" dirty="0"/>
              <a:t>Carbonates</a:t>
            </a:r>
            <a:r>
              <a:rPr lang="en-US" sz="3200" b="1" dirty="0"/>
              <a:t>	</a:t>
            </a:r>
            <a:r>
              <a:rPr lang="en-US" sz="3200" b="1" u="sng" dirty="0" err="1" smtClean="0"/>
              <a:t>C,O,Ca,Mg</a:t>
            </a:r>
            <a:endParaRPr lang="en-US" sz="3200" b="1" dirty="0"/>
          </a:p>
          <a:p>
            <a:pPr>
              <a:lnSpc>
                <a:spcPct val="90000"/>
              </a:lnSpc>
              <a:tabLst>
                <a:tab pos="4000500" algn="l"/>
              </a:tabLst>
            </a:pPr>
            <a:r>
              <a:rPr lang="en-US" sz="3200" b="1" u="sng" dirty="0" err="1"/>
              <a:t>Evaporites</a:t>
            </a:r>
            <a:r>
              <a:rPr lang="en-US" sz="3200" b="1" dirty="0"/>
              <a:t>	</a:t>
            </a:r>
            <a:r>
              <a:rPr lang="en-US" sz="3200" b="1" u="sng" dirty="0"/>
              <a:t>K,</a:t>
            </a:r>
            <a:r>
              <a:rPr lang="en-US" sz="3200" b="1" dirty="0"/>
              <a:t> </a:t>
            </a:r>
            <a:r>
              <a:rPr lang="en-US" sz="3200" b="1" u="sng" dirty="0" err="1"/>
              <a:t>Cl</a:t>
            </a:r>
            <a:r>
              <a:rPr lang="en-US" sz="3200" b="1" dirty="0"/>
              <a:t>, </a:t>
            </a:r>
            <a:r>
              <a:rPr lang="en-US" sz="3200" b="1" u="sng" dirty="0"/>
              <a:t>Ca</a:t>
            </a:r>
            <a:r>
              <a:rPr lang="en-US" sz="3200" b="1" dirty="0"/>
              <a:t>, </a:t>
            </a:r>
            <a:r>
              <a:rPr lang="en-US" sz="3200" b="1" u="sng" dirty="0"/>
              <a:t>S,O</a:t>
            </a:r>
            <a:endParaRPr lang="en-US" sz="3200" b="1" dirty="0"/>
          </a:p>
        </p:txBody>
      </p:sp>
      <p:sp>
        <p:nvSpPr>
          <p:cNvPr id="136196" name="Rectangle 4"/>
          <p:cNvSpPr>
            <a:spLocks noChangeArrowheads="1"/>
          </p:cNvSpPr>
          <p:nvPr/>
        </p:nvSpPr>
        <p:spPr bwMode="auto">
          <a:xfrm>
            <a:off x="541338" y="1549400"/>
            <a:ext cx="8518525" cy="527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tabLst>
                <a:tab pos="3314700" algn="l"/>
              </a:tabLst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Name		Important constituents</a:t>
            </a:r>
          </a:p>
        </p:txBody>
      </p:sp>
      <p:sp>
        <p:nvSpPr>
          <p:cNvPr id="136197" name="Rectangle 5"/>
          <p:cNvSpPr>
            <a:spLocks noChangeArrowheads="1"/>
          </p:cNvSpPr>
          <p:nvPr/>
        </p:nvSpPr>
        <p:spPr bwMode="auto">
          <a:xfrm>
            <a:off x="4938713" y="2076450"/>
            <a:ext cx="2851150" cy="417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/>
              <a:t>(including Oxygen)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Olivine crystals in basalt</a:t>
            </a:r>
          </a:p>
        </p:txBody>
      </p:sp>
      <p:pic>
        <p:nvPicPr>
          <p:cNvPr id="1761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2895600"/>
            <a:ext cx="3336925" cy="25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6588" y="492125"/>
            <a:ext cx="5357812" cy="7207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Important Minerals</a:t>
            </a:r>
          </a:p>
        </p:txBody>
      </p:sp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533400" y="1600200"/>
            <a:ext cx="8382000" cy="4754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tabLst>
                <a:tab pos="4457700" algn="l"/>
              </a:tabLst>
            </a:pPr>
            <a:r>
              <a:rPr lang="en-US" sz="3600" b="1" u="sng"/>
              <a:t>Quartz</a:t>
            </a:r>
            <a:r>
              <a:rPr lang="en-US" sz="3600" b="1"/>
              <a:t>	SiO</a:t>
            </a:r>
            <a:r>
              <a:rPr lang="en-US" sz="3600" b="1" baseline="-25000"/>
              <a:t>2</a:t>
            </a:r>
            <a:endParaRPr lang="en-US" sz="3600" b="1"/>
          </a:p>
          <a:p>
            <a:pPr>
              <a:tabLst>
                <a:tab pos="4457700" algn="l"/>
              </a:tabLst>
            </a:pPr>
            <a:r>
              <a:rPr lang="en-US" sz="3600" b="1" u="sng"/>
              <a:t>Calcite</a:t>
            </a:r>
            <a:r>
              <a:rPr lang="en-US" sz="3600" b="1"/>
              <a:t>	CaCO</a:t>
            </a:r>
            <a:r>
              <a:rPr lang="en-US" sz="3600" b="1" baseline="-25000"/>
              <a:t>3</a:t>
            </a:r>
            <a:r>
              <a:rPr lang="en-US" sz="3600" b="1"/>
              <a:t>	</a:t>
            </a:r>
          </a:p>
          <a:p>
            <a:pPr>
              <a:tabLst>
                <a:tab pos="4457700" algn="l"/>
              </a:tabLst>
            </a:pPr>
            <a:r>
              <a:rPr lang="en-US" sz="3600" b="1" u="sng"/>
              <a:t>Olivine</a:t>
            </a:r>
            <a:r>
              <a:rPr lang="en-US" sz="3600" b="1"/>
              <a:t>	(Mg,Fe)</a:t>
            </a:r>
            <a:r>
              <a:rPr lang="en-US" sz="3600" b="1" baseline="-25000"/>
              <a:t>2</a:t>
            </a:r>
            <a:r>
              <a:rPr lang="en-US" sz="3600" b="1"/>
              <a:t>SiO</a:t>
            </a:r>
            <a:r>
              <a:rPr lang="en-US" sz="3600" b="1" baseline="-25000"/>
              <a:t>4</a:t>
            </a:r>
          </a:p>
          <a:p>
            <a:pPr>
              <a:tabLst>
                <a:tab pos="4457700" algn="l"/>
              </a:tabLst>
            </a:pPr>
            <a:r>
              <a:rPr lang="en-US" sz="3600" b="1"/>
              <a:t>	</a:t>
            </a:r>
          </a:p>
          <a:p>
            <a:pPr>
              <a:lnSpc>
                <a:spcPct val="90000"/>
              </a:lnSpc>
              <a:tabLst>
                <a:tab pos="4457700" algn="l"/>
              </a:tabLst>
            </a:pPr>
            <a:r>
              <a:rPr lang="en-US" sz="3600" b="1" u="sng"/>
              <a:t>Plagioclase feldspar</a:t>
            </a:r>
          </a:p>
          <a:p>
            <a:pPr>
              <a:lnSpc>
                <a:spcPct val="90000"/>
              </a:lnSpc>
              <a:tabLst>
                <a:tab pos="4457700" algn="l"/>
              </a:tabLst>
            </a:pPr>
            <a:r>
              <a:rPr lang="en-US" sz="3600" b="1" u="sng"/>
              <a:t>K-feldspar</a:t>
            </a:r>
          </a:p>
          <a:p>
            <a:pPr>
              <a:lnSpc>
                <a:spcPct val="90000"/>
              </a:lnSpc>
              <a:tabLst>
                <a:tab pos="4457700" algn="l"/>
              </a:tabLst>
            </a:pPr>
            <a:r>
              <a:rPr lang="en-US" sz="3600" b="1" u="sng"/>
              <a:t>Micas</a:t>
            </a:r>
          </a:p>
          <a:p>
            <a:pPr>
              <a:lnSpc>
                <a:spcPct val="90000"/>
              </a:lnSpc>
              <a:tabLst>
                <a:tab pos="4457700" algn="l"/>
              </a:tabLst>
            </a:pPr>
            <a:r>
              <a:rPr lang="en-US" sz="3600" b="1"/>
              <a:t>Amphiboles</a:t>
            </a:r>
          </a:p>
          <a:p>
            <a:pPr>
              <a:lnSpc>
                <a:spcPct val="90000"/>
              </a:lnSpc>
              <a:tabLst>
                <a:tab pos="4457700" algn="l"/>
              </a:tabLst>
            </a:pPr>
            <a:r>
              <a:rPr lang="en-US" sz="3600" b="1"/>
              <a:t>Pyroxenes 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598863" y="492125"/>
            <a:ext cx="1973262" cy="7207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Oxides</a:t>
            </a:r>
          </a:p>
        </p:txBody>
      </p:sp>
      <p:sp>
        <p:nvSpPr>
          <p:cNvPr id="150531" name="Rectangle 3"/>
          <p:cNvSpPr>
            <a:spLocks noChangeArrowheads="1"/>
          </p:cNvSpPr>
          <p:nvPr/>
        </p:nvSpPr>
        <p:spPr bwMode="auto">
          <a:xfrm>
            <a:off x="1219200" y="1600200"/>
            <a:ext cx="7377113" cy="2503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lnSpc>
                <a:spcPct val="120000"/>
              </a:lnSpc>
              <a:tabLst>
                <a:tab pos="3201988" algn="l"/>
              </a:tabLst>
            </a:pPr>
            <a:r>
              <a:rPr lang="en-US" sz="3600" b="1" u="sng"/>
              <a:t>Hematite</a:t>
            </a:r>
            <a:r>
              <a:rPr lang="en-US" sz="3600" b="1"/>
              <a:t>	Fe</a:t>
            </a:r>
            <a:r>
              <a:rPr lang="en-US" sz="3600" b="1" baseline="-25000"/>
              <a:t>2</a:t>
            </a:r>
            <a:r>
              <a:rPr lang="en-US" sz="3600" b="1"/>
              <a:t>O</a:t>
            </a:r>
            <a:r>
              <a:rPr lang="en-US" sz="3600" b="1" baseline="-25000"/>
              <a:t>3</a:t>
            </a:r>
          </a:p>
          <a:p>
            <a:pPr>
              <a:lnSpc>
                <a:spcPct val="120000"/>
              </a:lnSpc>
              <a:tabLst>
                <a:tab pos="3201988" algn="l"/>
              </a:tabLst>
            </a:pPr>
            <a:r>
              <a:rPr lang="en-US" sz="3600" b="1" baseline="-25000"/>
              <a:t>1.8-1.6 billion years ago</a:t>
            </a:r>
          </a:p>
          <a:p>
            <a:pPr>
              <a:lnSpc>
                <a:spcPct val="120000"/>
              </a:lnSpc>
              <a:tabLst>
                <a:tab pos="3201988" algn="l"/>
              </a:tabLst>
            </a:pPr>
            <a:r>
              <a:rPr lang="en-US" sz="3600" b="1"/>
              <a:t>Magnetite	Fe</a:t>
            </a:r>
            <a:r>
              <a:rPr lang="en-US" sz="3600" b="1" baseline="-25000"/>
              <a:t>3</a:t>
            </a:r>
            <a:r>
              <a:rPr lang="en-US" sz="3600" b="1"/>
              <a:t>O</a:t>
            </a:r>
            <a:r>
              <a:rPr lang="en-US" sz="3600" b="1" baseline="-25000"/>
              <a:t>4 </a:t>
            </a:r>
            <a:endParaRPr lang="en-US" sz="3600" b="1"/>
          </a:p>
          <a:p>
            <a:pPr>
              <a:lnSpc>
                <a:spcPct val="120000"/>
              </a:lnSpc>
              <a:tabLst>
                <a:tab pos="3201988" algn="l"/>
              </a:tabLst>
            </a:pPr>
            <a:endParaRPr lang="en-US" sz="3600" b="1"/>
          </a:p>
        </p:txBody>
      </p:sp>
    </p:spTree>
    <p:custDataLst>
      <p:tags r:id="rId1"/>
    </p:custData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379413"/>
            <a:ext cx="8097837" cy="6097587"/>
          </a:xfrm>
          <a:prstGeom prst="rect">
            <a:avLst/>
          </a:prstGeom>
          <a:noFill/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3717925" y="5732463"/>
            <a:ext cx="129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Hematite</a:t>
            </a:r>
          </a:p>
        </p:txBody>
      </p:sp>
    </p:spTree>
    <p:custDataLst>
      <p:tags r:id="rId1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430588" y="492125"/>
            <a:ext cx="2311400" cy="7207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Sulfides</a:t>
            </a:r>
          </a:p>
        </p:txBody>
      </p:sp>
      <p:sp>
        <p:nvSpPr>
          <p:cNvPr id="151555" name="Rectangle 3"/>
          <p:cNvSpPr>
            <a:spLocks noChangeArrowheads="1"/>
          </p:cNvSpPr>
          <p:nvPr/>
        </p:nvSpPr>
        <p:spPr bwMode="auto">
          <a:xfrm>
            <a:off x="1219200" y="1600200"/>
            <a:ext cx="7377113" cy="2119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>
              <a:tabLst>
                <a:tab pos="2740025" algn="l"/>
              </a:tabLst>
            </a:pPr>
            <a:r>
              <a:rPr lang="en-US" sz="3600" b="1"/>
              <a:t>Pyrite	FeS</a:t>
            </a:r>
            <a:r>
              <a:rPr lang="en-US" sz="3600" b="1" baseline="-25000"/>
              <a:t>2</a:t>
            </a:r>
            <a:endParaRPr lang="en-US" sz="3600" b="1"/>
          </a:p>
          <a:p>
            <a:pPr>
              <a:lnSpc>
                <a:spcPct val="90000"/>
              </a:lnSpc>
              <a:tabLst>
                <a:tab pos="2740025" algn="l"/>
              </a:tabLst>
            </a:pPr>
            <a:endParaRPr lang="en-US" sz="3600" b="1"/>
          </a:p>
          <a:p>
            <a:pPr>
              <a:lnSpc>
                <a:spcPct val="90000"/>
              </a:lnSpc>
              <a:tabLst>
                <a:tab pos="2740025" algn="l"/>
              </a:tabLst>
            </a:pPr>
            <a:r>
              <a:rPr lang="en-US" sz="3600" b="1"/>
              <a:t>	</a:t>
            </a:r>
          </a:p>
          <a:p>
            <a:pPr algn="ctr">
              <a:lnSpc>
                <a:spcPct val="90000"/>
              </a:lnSpc>
              <a:tabLst>
                <a:tab pos="2740025" algn="l"/>
              </a:tabLst>
            </a:pPr>
            <a:endParaRPr lang="en-US" sz="3600" b="1"/>
          </a:p>
        </p:txBody>
      </p:sp>
    </p:spTree>
    <p:custDataLst>
      <p:tags r:id="rId1"/>
    </p:custData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379413"/>
            <a:ext cx="8535987" cy="6097587"/>
          </a:xfrm>
          <a:prstGeom prst="rect">
            <a:avLst/>
          </a:prstGeom>
          <a:noFill/>
        </p:spPr>
      </p:pic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974725" y="503238"/>
            <a:ext cx="1042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Pyrite</a:t>
            </a:r>
          </a:p>
        </p:txBody>
      </p:sp>
    </p:spTree>
    <p:custDataLst>
      <p:tags r:id="rId1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5250" y="379413"/>
            <a:ext cx="6413500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35125" y="234950"/>
            <a:ext cx="6062663" cy="7207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Mineral Identification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idx="1"/>
          </p:nvPr>
        </p:nvSpPr>
        <p:spPr>
          <a:xfrm>
            <a:off x="2819400" y="1295400"/>
            <a:ext cx="3886200" cy="4552950"/>
          </a:xfrm>
          <a:noFill/>
          <a:ln/>
        </p:spPr>
        <p:txBody>
          <a:bodyPr lIns="63500" tIns="25400" rIns="63500" bIns="25400">
            <a:spAutoFit/>
          </a:bodyPr>
          <a:lstStyle/>
          <a:p>
            <a:pPr>
              <a:buFontTx/>
              <a:buNone/>
            </a:pPr>
            <a:r>
              <a:rPr lang="en-US" u="sng"/>
              <a:t>Hardness</a:t>
            </a:r>
            <a:endParaRPr lang="en-US"/>
          </a:p>
          <a:p>
            <a:pPr>
              <a:buFontTx/>
              <a:buNone/>
            </a:pPr>
            <a:r>
              <a:rPr lang="en-US" u="sng"/>
              <a:t>Cleavage</a:t>
            </a:r>
            <a:r>
              <a:rPr lang="en-US"/>
              <a:t> </a:t>
            </a:r>
          </a:p>
          <a:p>
            <a:pPr>
              <a:buFontTx/>
              <a:buNone/>
            </a:pPr>
            <a:r>
              <a:rPr lang="en-US"/>
              <a:t>Fracture</a:t>
            </a:r>
          </a:p>
          <a:p>
            <a:pPr>
              <a:buFontTx/>
              <a:buNone/>
            </a:pPr>
            <a:r>
              <a:rPr lang="en-US"/>
              <a:t>Luster</a:t>
            </a:r>
          </a:p>
          <a:p>
            <a:pPr>
              <a:buFontTx/>
              <a:buNone/>
            </a:pPr>
            <a:r>
              <a:rPr lang="en-US"/>
              <a:t>Color</a:t>
            </a:r>
          </a:p>
          <a:p>
            <a:pPr>
              <a:buFontTx/>
              <a:buNone/>
            </a:pPr>
            <a:r>
              <a:rPr lang="en-US"/>
              <a:t>Density </a:t>
            </a:r>
          </a:p>
          <a:p>
            <a:pPr>
              <a:buFontTx/>
              <a:buNone/>
            </a:pPr>
            <a:r>
              <a:rPr lang="en-US" u="sng"/>
              <a:t>Crystal habit</a:t>
            </a:r>
            <a:endParaRPr lang="en-US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9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9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9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9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7" grpId="0" build="p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617538"/>
            <a:ext cx="8535987" cy="562133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325" y="492125"/>
            <a:ext cx="2565400" cy="873125"/>
          </a:xfrm>
          <a:noFill/>
          <a:ln/>
        </p:spPr>
        <p:txBody>
          <a:bodyPr wrap="none" lIns="63500" tIns="25400" rIns="63500" bIns="25400" anchor="t">
            <a:spAutoFit/>
          </a:bodyPr>
          <a:lstStyle/>
          <a:p>
            <a:r>
              <a:rPr lang="en-US" sz="5400"/>
              <a:t>Mineral</a:t>
            </a:r>
            <a:endParaRPr lang="en-US" sz="480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905000"/>
            <a:ext cx="8153400" cy="2932113"/>
          </a:xfrm>
          <a:noFill/>
          <a:ln/>
        </p:spPr>
        <p:txBody>
          <a:bodyPr lIns="63500" tIns="25400" rIns="63500" bIns="25400">
            <a:spAutoFit/>
          </a:bodyPr>
          <a:lstStyle/>
          <a:p>
            <a:pPr>
              <a:lnSpc>
                <a:spcPct val="105000"/>
              </a:lnSpc>
              <a:spcBef>
                <a:spcPct val="40000"/>
              </a:spcBef>
              <a:buFontTx/>
              <a:buNone/>
            </a:pPr>
            <a:r>
              <a:rPr lang="en-US"/>
              <a:t>A naturally occurring, solid, crystalline substance(ordered atomic arrangement), generally inorganic, with a definite chemical composition.</a:t>
            </a:r>
            <a:endParaRPr lang="en-US" sz="4800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8600" y="379413"/>
            <a:ext cx="6145213" cy="609758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267200" y="6273225"/>
            <a:ext cx="411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Topaz</a:t>
            </a:r>
            <a:r>
              <a:rPr lang="en-US" sz="1600" dirty="0" smtClean="0"/>
              <a:t> is a </a:t>
            </a:r>
            <a:r>
              <a:rPr lang="en-US" sz="1600" dirty="0" smtClean="0">
                <a:hlinkClick r:id="rId4" tooltip="Silicate &#10;mineral"/>
              </a:rPr>
              <a:t>silicate mineral</a:t>
            </a:r>
            <a:r>
              <a:rPr lang="en-US" sz="1600" dirty="0" smtClean="0"/>
              <a:t> of </a:t>
            </a:r>
            <a:r>
              <a:rPr lang="en-US" sz="1600" dirty="0" err="1" smtClean="0">
                <a:hlinkClick r:id="rId5" tooltip="Aluminium"/>
              </a:rPr>
              <a:t>aluminium</a:t>
            </a:r>
            <a:r>
              <a:rPr lang="en-US" sz="1600" dirty="0" smtClean="0"/>
              <a:t> and </a:t>
            </a:r>
            <a:r>
              <a:rPr lang="en-US" sz="1600" dirty="0" smtClean="0">
                <a:hlinkClick r:id="rId6" tooltip="Fluorine"/>
              </a:rPr>
              <a:t>fluorine</a:t>
            </a:r>
            <a:endParaRPr lang="en-US" sz="1600" dirty="0"/>
          </a:p>
        </p:txBody>
      </p:sp>
    </p:spTree>
    <p:custDataLst>
      <p:tags r:id="rId1"/>
    </p:custData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"/>
            <a:ext cx="4975225" cy="6097588"/>
          </a:xfrm>
          <a:prstGeom prst="rect">
            <a:avLst/>
          </a:prstGeom>
          <a:noFill/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5715000" y="1371600"/>
            <a:ext cx="24384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r>
              <a:rPr lang="en-US" dirty="0"/>
              <a:t>Q. What do </a:t>
            </a:r>
            <a:r>
              <a:rPr lang="en-US" dirty="0" smtClean="0"/>
              <a:t>rubies (red corundum), </a:t>
            </a:r>
            <a:r>
              <a:rPr lang="en-US" dirty="0"/>
              <a:t>sapphires(corundum), emeralds (beryl) diamonds, and sandpaper have in common?</a:t>
            </a:r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r>
              <a:rPr lang="en-US" dirty="0"/>
              <a:t>A. Hardness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3800" y="6019801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corundum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5838" y="379413"/>
            <a:ext cx="7170737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3138" y="379413"/>
            <a:ext cx="4657725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238" y="379413"/>
            <a:ext cx="8389937" cy="5868987"/>
          </a:xfrm>
          <a:prstGeom prst="rect">
            <a:avLst/>
          </a:prstGeom>
          <a:noFill/>
        </p:spPr>
      </p:pic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2095500" y="6261100"/>
            <a:ext cx="525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Mica Cleavage</a:t>
            </a:r>
          </a:p>
        </p:txBody>
      </p:sp>
    </p:spTree>
    <p:custDataLst>
      <p:tags r:id="rId1"/>
    </p:custData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5838" y="379413"/>
            <a:ext cx="7170737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379413"/>
            <a:ext cx="8535987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Which minerals  commonly precipitate from sea water?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819400" y="21336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 smtClean="0"/>
              <a:t>sulfates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 smtClean="0"/>
              <a:t>silicates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 smtClean="0"/>
              <a:t>oxides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98900" y="228600"/>
            <a:ext cx="1360488" cy="720725"/>
          </a:xfrm>
          <a:noFill/>
          <a:ln/>
        </p:spPr>
        <p:txBody>
          <a:bodyPr wrap="none" lIns="63398" tIns="25359" rIns="63398" bIns="25359" anchor="t">
            <a:spAutoFit/>
          </a:bodyPr>
          <a:lstStyle/>
          <a:p>
            <a:r>
              <a:rPr lang="en-US"/>
              <a:t>Rock</a:t>
            </a:r>
            <a:endParaRPr lang="en-US" sz="4800"/>
          </a:p>
        </p:txBody>
      </p:sp>
      <p:sp>
        <p:nvSpPr>
          <p:cNvPr id="182275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692275"/>
            <a:ext cx="8585200" cy="2955925"/>
          </a:xfrm>
          <a:noFill/>
          <a:ln/>
        </p:spPr>
        <p:txBody>
          <a:bodyPr lIns="63398" tIns="25359" rIns="63398" bIns="25359">
            <a:spAutoFit/>
          </a:bodyPr>
          <a:lstStyle/>
          <a:p>
            <a:pPr>
              <a:lnSpc>
                <a:spcPct val="95000"/>
              </a:lnSpc>
              <a:spcBef>
                <a:spcPct val="48000"/>
              </a:spcBef>
              <a:buFontTx/>
              <a:buNone/>
            </a:pPr>
            <a:r>
              <a:rPr lang="en-US"/>
              <a:t>A naturally-occurring solid aggregate of minerals.</a:t>
            </a:r>
          </a:p>
          <a:p>
            <a:pPr>
              <a:lnSpc>
                <a:spcPct val="95000"/>
              </a:lnSpc>
              <a:spcBef>
                <a:spcPct val="48000"/>
              </a:spcBef>
              <a:buFontTx/>
              <a:buNone/>
            </a:pPr>
            <a:endParaRPr lang="en-US"/>
          </a:p>
          <a:p>
            <a:pPr>
              <a:lnSpc>
                <a:spcPct val="95000"/>
              </a:lnSpc>
              <a:spcBef>
                <a:spcPct val="48000"/>
              </a:spcBef>
              <a:buFontTx/>
              <a:buNone/>
            </a:pPr>
            <a:r>
              <a:rPr lang="en-US"/>
              <a:t>e.g, marble, granite, sandstone, limestone</a:t>
            </a:r>
          </a:p>
          <a:p>
            <a:endParaRPr lang="en-US"/>
          </a:p>
        </p:txBody>
      </p:sp>
      <p:sp>
        <p:nvSpPr>
          <p:cNvPr id="182276" name="Rectangle 4"/>
          <p:cNvSpPr>
            <a:spLocks noChangeArrowheads="1"/>
          </p:cNvSpPr>
          <p:nvPr/>
        </p:nvSpPr>
        <p:spPr bwMode="auto">
          <a:xfrm>
            <a:off x="4495800" y="3390900"/>
            <a:ext cx="139700" cy="6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1398588"/>
            <a:ext cx="8535987" cy="406082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379413"/>
            <a:ext cx="7512050" cy="6097587"/>
          </a:xfrm>
          <a:prstGeom prst="rect">
            <a:avLst/>
          </a:prstGeom>
          <a:noFill/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6384925" y="5608638"/>
            <a:ext cx="1182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Fig. 3.1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1066800" y="9144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Calcite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213" y="1117600"/>
            <a:ext cx="8535987" cy="4621213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2062163" y="665163"/>
            <a:ext cx="5035550" cy="720725"/>
          </a:xfrm>
          <a:noFill/>
          <a:ln/>
        </p:spPr>
        <p:txBody>
          <a:bodyPr wrap="none" lIns="63398" tIns="25359" rIns="63398" bIns="25359" anchor="t">
            <a:spAutoFit/>
          </a:bodyPr>
          <a:lstStyle/>
          <a:p>
            <a:r>
              <a:rPr lang="en-US"/>
              <a:t>Sedimentary rocks</a:t>
            </a:r>
            <a:endParaRPr lang="en-US" sz="4800"/>
          </a:p>
        </p:txBody>
      </p:sp>
      <p:sp>
        <p:nvSpPr>
          <p:cNvPr id="195587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692275"/>
            <a:ext cx="8585200" cy="4116388"/>
          </a:xfrm>
          <a:noFill/>
          <a:ln/>
        </p:spPr>
        <p:txBody>
          <a:bodyPr lIns="63398" tIns="25359" rIns="63398" bIns="25359">
            <a:spAutoFit/>
          </a:bodyPr>
          <a:lstStyle/>
          <a:p>
            <a:pPr>
              <a:lnSpc>
                <a:spcPct val="95000"/>
              </a:lnSpc>
              <a:spcBef>
                <a:spcPct val="48000"/>
              </a:spcBef>
            </a:pPr>
            <a:r>
              <a:rPr lang="en-US"/>
              <a:t> 5 % by volume of the upper crust</a:t>
            </a:r>
          </a:p>
          <a:p>
            <a:pPr>
              <a:lnSpc>
                <a:spcPct val="95000"/>
              </a:lnSpc>
              <a:spcBef>
                <a:spcPct val="48000"/>
              </a:spcBef>
            </a:pPr>
            <a:r>
              <a:rPr lang="en-US"/>
              <a:t>75% by area of continents</a:t>
            </a:r>
          </a:p>
          <a:p>
            <a:pPr>
              <a:lnSpc>
                <a:spcPct val="95000"/>
              </a:lnSpc>
              <a:spcBef>
                <a:spcPct val="48000"/>
              </a:spcBef>
            </a:pPr>
            <a:r>
              <a:rPr lang="en-US"/>
              <a:t>Often the only record of geologic events:  </a:t>
            </a:r>
          </a:p>
          <a:p>
            <a:pPr>
              <a:lnSpc>
                <a:spcPct val="95000"/>
              </a:lnSpc>
              <a:spcBef>
                <a:spcPct val="48000"/>
              </a:spcBef>
              <a:buFontTx/>
              <a:buNone/>
            </a:pPr>
            <a:r>
              <a:rPr lang="en-US"/>
              <a:t>	e.g. Himalaya will someday be broken down and recemented into some type of sandstone</a:t>
            </a:r>
          </a:p>
          <a:p>
            <a:endParaRPr lang="en-US"/>
          </a:p>
        </p:txBody>
      </p:sp>
      <p:sp>
        <p:nvSpPr>
          <p:cNvPr id="195588" name="Rectangle 4"/>
          <p:cNvSpPr>
            <a:spLocks noChangeArrowheads="1"/>
          </p:cNvSpPr>
          <p:nvPr/>
        </p:nvSpPr>
        <p:spPr bwMode="auto">
          <a:xfrm>
            <a:off x="4495800" y="3390900"/>
            <a:ext cx="139700" cy="6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3" cstate="print"/>
          <a:srcRect b="34991"/>
          <a:stretch>
            <a:fillRect/>
          </a:stretch>
        </p:blipFill>
        <p:spPr bwMode="auto">
          <a:xfrm>
            <a:off x="304800" y="1828800"/>
            <a:ext cx="5634038" cy="3963988"/>
          </a:xfrm>
          <a:prstGeom prst="rect">
            <a:avLst/>
          </a:prstGeom>
          <a:noFill/>
        </p:spPr>
      </p:pic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3" cstate="print"/>
          <a:srcRect l="62497" t="62509"/>
          <a:stretch>
            <a:fillRect/>
          </a:stretch>
        </p:blipFill>
        <p:spPr bwMode="auto">
          <a:xfrm>
            <a:off x="6477000" y="2057400"/>
            <a:ext cx="2112963" cy="2286000"/>
          </a:xfrm>
          <a:prstGeom prst="rect">
            <a:avLst/>
          </a:prstGeom>
          <a:noFill/>
        </p:spPr>
      </p:pic>
      <p:sp>
        <p:nvSpPr>
          <p:cNvPr id="196612" name="Rectangle 4"/>
          <p:cNvSpPr>
            <a:spLocks noChangeArrowheads="1"/>
          </p:cNvSpPr>
          <p:nvPr/>
        </p:nvSpPr>
        <p:spPr bwMode="auto">
          <a:xfrm>
            <a:off x="4267200" y="5638800"/>
            <a:ext cx="1600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6613" name="Text Box 5"/>
          <p:cNvSpPr txBox="1">
            <a:spLocks noChangeArrowheads="1"/>
          </p:cNvSpPr>
          <p:nvPr/>
        </p:nvSpPr>
        <p:spPr bwMode="auto">
          <a:xfrm>
            <a:off x="304800" y="441325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400" b="1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Proportions of the Rock Types</a:t>
            </a:r>
            <a:endParaRPr lang="en-US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2025650" y="228600"/>
            <a:ext cx="5118100" cy="720725"/>
          </a:xfrm>
          <a:noFill/>
          <a:ln/>
        </p:spPr>
        <p:txBody>
          <a:bodyPr wrap="none" lIns="63398" tIns="25359" rIns="63398" bIns="25359" anchor="t">
            <a:spAutoFit/>
          </a:bodyPr>
          <a:lstStyle/>
          <a:p>
            <a:r>
              <a:rPr lang="en-US"/>
              <a:t>Sedimentary Rocks</a:t>
            </a:r>
            <a:endParaRPr lang="en-US" sz="4800"/>
          </a:p>
        </p:txBody>
      </p:sp>
      <p:sp>
        <p:nvSpPr>
          <p:cNvPr id="18432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3276600"/>
            <a:ext cx="7829550" cy="1674813"/>
          </a:xfrm>
          <a:noFill/>
          <a:ln/>
        </p:spPr>
        <p:txBody>
          <a:bodyPr lIns="63398" tIns="25359" rIns="63398" bIns="25359">
            <a:spAutoFit/>
          </a:bodyPr>
          <a:lstStyle/>
          <a:p>
            <a:pPr>
              <a:lnSpc>
                <a:spcPct val="95000"/>
              </a:lnSpc>
              <a:spcBef>
                <a:spcPct val="48000"/>
              </a:spcBef>
            </a:pPr>
            <a:r>
              <a:rPr lang="en-US"/>
              <a:t> Rocks formed by consolidation of pieces of previously-existing rocks </a:t>
            </a:r>
          </a:p>
          <a:p>
            <a:pPr>
              <a:lnSpc>
                <a:spcPct val="95000"/>
              </a:lnSpc>
              <a:spcBef>
                <a:spcPct val="48000"/>
              </a:spcBef>
            </a:pPr>
            <a:r>
              <a:rPr lang="en-US"/>
              <a:t>Chemical precipitation from solution</a:t>
            </a:r>
          </a:p>
        </p:txBody>
      </p:sp>
      <p:sp>
        <p:nvSpPr>
          <p:cNvPr id="184324" name="Rectangle 4"/>
          <p:cNvSpPr>
            <a:spLocks noChangeArrowheads="1"/>
          </p:cNvSpPr>
          <p:nvPr/>
        </p:nvSpPr>
        <p:spPr bwMode="auto">
          <a:xfrm>
            <a:off x="4495800" y="3390900"/>
            <a:ext cx="139700" cy="6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84325" name="Picture 5"/>
          <p:cNvPicPr>
            <a:picLocks noChangeAspect="1" noChangeArrowheads="1"/>
          </p:cNvPicPr>
          <p:nvPr/>
        </p:nvPicPr>
        <p:blipFill>
          <a:blip r:embed="rId3" cstate="print"/>
          <a:srcRect l="1759" t="81255" r="72348" b="1250"/>
          <a:stretch>
            <a:fillRect/>
          </a:stretch>
        </p:blipFill>
        <p:spPr bwMode="auto">
          <a:xfrm>
            <a:off x="2514600" y="990600"/>
            <a:ext cx="4114800" cy="2286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2875" y="379413"/>
            <a:ext cx="6316663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3" y="379413"/>
            <a:ext cx="7761287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213" y="379413"/>
            <a:ext cx="8535987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063" y="379413"/>
            <a:ext cx="7889875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3" y="379413"/>
            <a:ext cx="7761287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3" y="379413"/>
            <a:ext cx="7761287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38400" y="914400"/>
            <a:ext cx="3886200" cy="673100"/>
          </a:xfrm>
        </p:spPr>
        <p:txBody>
          <a:bodyPr>
            <a:normAutofit fontScale="90000"/>
          </a:bodyPr>
          <a:lstStyle/>
          <a:p>
            <a:r>
              <a:rPr lang="en-US"/>
              <a:t>Rock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8013" y="2224088"/>
            <a:ext cx="7989887" cy="3582987"/>
          </a:xfrm>
          <a:noFill/>
          <a:ln/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/>
              <a:t>A naturally-occurring consolidated mixture of minerals or mineral-like substances.</a:t>
            </a:r>
          </a:p>
          <a:p>
            <a:pPr>
              <a:lnSpc>
                <a:spcPct val="150000"/>
              </a:lnSpc>
            </a:pPr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490538"/>
            <a:ext cx="8535987" cy="587692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213" y="1117600"/>
            <a:ext cx="8535987" cy="4621213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Giant's Causew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304800"/>
            <a:ext cx="6705600" cy="610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1731" name="Text Box 3"/>
          <p:cNvSpPr txBox="1">
            <a:spLocks noChangeArrowheads="1"/>
          </p:cNvSpPr>
          <p:nvPr/>
        </p:nvSpPr>
        <p:spPr bwMode="auto">
          <a:xfrm>
            <a:off x="2286000" y="457200"/>
            <a:ext cx="4800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Giant’s Causeway, Ireland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andes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133600"/>
            <a:ext cx="4876800" cy="341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2755" name="Picture 3" descr="andestie_microscop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505200"/>
            <a:ext cx="3886200" cy="2914650"/>
          </a:xfrm>
          <a:prstGeom prst="rect">
            <a:avLst/>
          </a:prstGeom>
          <a:noFill/>
        </p:spPr>
      </p:pic>
      <p:sp>
        <p:nvSpPr>
          <p:cNvPr id="20275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Andesite - granite at the surface</a:t>
            </a:r>
          </a:p>
        </p:txBody>
      </p:sp>
      <p:sp>
        <p:nvSpPr>
          <p:cNvPr id="202757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/>
              <a:t>Hand sample-Santiago de Chile</a:t>
            </a:r>
          </a:p>
        </p:txBody>
      </p:sp>
      <p:sp>
        <p:nvSpPr>
          <p:cNvPr id="202758" name="Text Box 6"/>
          <p:cNvSpPr txBox="1">
            <a:spLocks noChangeArrowheads="1"/>
          </p:cNvSpPr>
          <p:nvPr/>
        </p:nvSpPr>
        <p:spPr bwMode="auto">
          <a:xfrm>
            <a:off x="5638800" y="2286000"/>
            <a:ext cx="2971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Microscope slide</a:t>
            </a:r>
            <a:endParaRPr lang="en-US" sz="360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5208588" cy="720725"/>
          </a:xfrm>
          <a:noFill/>
          <a:ln/>
        </p:spPr>
        <p:txBody>
          <a:bodyPr wrap="none" lIns="63398" tIns="25359" rIns="63398" bIns="25359" anchor="t">
            <a:spAutoFit/>
          </a:bodyPr>
          <a:lstStyle/>
          <a:p>
            <a:r>
              <a:rPr lang="en-US"/>
              <a:t>Metamorphic Rocks</a:t>
            </a:r>
            <a:endParaRPr lang="en-US" sz="4800"/>
          </a:p>
        </p:txBody>
      </p:sp>
      <p:sp>
        <p:nvSpPr>
          <p:cNvPr id="204803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239838"/>
            <a:ext cx="7677150" cy="1905000"/>
          </a:xfrm>
          <a:noFill/>
          <a:ln/>
        </p:spPr>
        <p:txBody>
          <a:bodyPr lIns="63398" tIns="25359" rIns="63398" bIns="25359">
            <a:spAutoFit/>
          </a:bodyPr>
          <a:lstStyle/>
          <a:p>
            <a:pPr>
              <a:lnSpc>
                <a:spcPct val="95000"/>
              </a:lnSpc>
              <a:spcBef>
                <a:spcPct val="48000"/>
              </a:spcBef>
              <a:buFontTx/>
              <a:buNone/>
            </a:pPr>
            <a:r>
              <a:rPr lang="en-US"/>
              <a:t> Rocks formed by the transformation of previously-existing rocks in the solid state due to increased temperature and pressure.</a:t>
            </a:r>
          </a:p>
        </p:txBody>
      </p:sp>
      <p:sp>
        <p:nvSpPr>
          <p:cNvPr id="204804" name="Rectangle 4"/>
          <p:cNvSpPr>
            <a:spLocks noChangeArrowheads="1"/>
          </p:cNvSpPr>
          <p:nvPr/>
        </p:nvSpPr>
        <p:spPr bwMode="auto">
          <a:xfrm>
            <a:off x="4495800" y="3030538"/>
            <a:ext cx="139700" cy="6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04805" name="Picture 5"/>
          <p:cNvPicPr>
            <a:picLocks noChangeAspect="1" noChangeArrowheads="1"/>
          </p:cNvPicPr>
          <p:nvPr/>
        </p:nvPicPr>
        <p:blipFill>
          <a:blip r:embed="rId3" cstate="print"/>
          <a:srcRect l="76790" t="73083" r="893" b="1131"/>
          <a:stretch>
            <a:fillRect/>
          </a:stretch>
        </p:blipFill>
        <p:spPr bwMode="auto">
          <a:xfrm>
            <a:off x="3048000" y="4038600"/>
            <a:ext cx="3505200" cy="266382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775" y="379413"/>
            <a:ext cx="6902450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620713"/>
            <a:ext cx="8535987" cy="56149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4400" y="379413"/>
            <a:ext cx="4773613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75" y="379413"/>
            <a:ext cx="8475663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530225"/>
            <a:ext cx="8535987" cy="579755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Is cane sugar a mineral?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 smtClean="0"/>
              <a:t>False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 smtClean="0"/>
              <a:t>True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588" y="379413"/>
            <a:ext cx="8377237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465138"/>
            <a:ext cx="8535987" cy="592613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613" y="379413"/>
            <a:ext cx="7724775" cy="60975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Which sequence of minerals is ranked in the correct order?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62000" y="2133600"/>
            <a:ext cx="5334000" cy="3505200"/>
          </a:xfrm>
        </p:spPr>
        <p:txBody>
          <a:bodyPr>
            <a:noAutofit/>
          </a:bodyPr>
          <a:lstStyle/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 smtClean="0"/>
              <a:t>Calcite, apatite, fluorite, </a:t>
            </a:r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 err="1" smtClean="0"/>
              <a:t>Corundum,talc,apatite</a:t>
            </a:r>
            <a:endParaRPr lang="en-US" dirty="0" smtClean="0"/>
          </a:p>
          <a:p>
            <a:pPr marL="514350" indent="-514350">
              <a:spcAft>
                <a:spcPts val="0"/>
              </a:spcAft>
              <a:buAutoNum type="arabicPeriod"/>
            </a:pPr>
            <a:r>
              <a:rPr lang="en-US" dirty="0" err="1" smtClean="0"/>
              <a:t>Talc,apatite</a:t>
            </a:r>
            <a:r>
              <a:rPr lang="en-US" dirty="0" smtClean="0"/>
              <a:t>, corundum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1368425"/>
            <a:ext cx="8535987" cy="412115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3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PARTLISTDEFAULT" val="1"/>
  <p:tag name="INCORRECTPOINTVALUE" val="0"/>
  <p:tag name="AUTOADJUSTPARTRANGE" val="True"/>
  <p:tag name="FIBNUMRESULTS" val="5"/>
  <p:tag name="PRRESPONSE2" val="9"/>
  <p:tag name="PRRESPONSE6" val="5"/>
  <p:tag name="PRRESPONSE10" val="1"/>
  <p:tag name="POWERPOINTVERSION" val="12.0"/>
  <p:tag name="CSVFORMAT" val="0"/>
  <p:tag name="RESPCOUNTERFORMAT" val="0"/>
  <p:tag name="ALLOWDUPLICATES" val="False"/>
  <p:tag name="REVIEWONLY" val="False"/>
  <p:tag name="RACEANIMATIONSPEED" val="3"/>
  <p:tag name="BUBBLENAMEVISIBLE" val="True"/>
  <p:tag name="CUSTOMGRIDBACKCOLOR" val="-722948"/>
  <p:tag name="USESCHEMECOLORS" val="True"/>
  <p:tag name="GRIDROTATIONINTERVAL" val="2"/>
  <p:tag name="CHARTCOLORS" val="0"/>
  <p:tag name="INCLUDEPPT" val="True"/>
  <p:tag name="REALTIMEBACKUPPATH" val="(None)"/>
  <p:tag name="FIBDISPLAYRESULTS" val="True"/>
  <p:tag name="PRRESPONSE3" val="8"/>
  <p:tag name="PRRESPONSE8" val="3"/>
  <p:tag name="TPVERSION" val="2008"/>
  <p:tag name="ANSWERNOWSTYLE" val="-1"/>
  <p:tag name="COUNTDOWNSECONDS" val="10"/>
  <p:tag name="AUTOADVANCE" val="False"/>
  <p:tag name="SKIPREMAININGRACESLIDES" val="True"/>
  <p:tag name="BUBBLEGROUPING" val="3"/>
  <p:tag name="CUSTOMCELLBACKCOLOR3" val="-268652"/>
  <p:tag name="AUTOSIZEGRID" val="True"/>
  <p:tag name="INCLUDENONRESPONDERS" val="False"/>
  <p:tag name="REALTIMEBACKUP" val="False"/>
  <p:tag name="FIBINCLUDEOTHER" val="True"/>
  <p:tag name="PRRESPONSE5" val="6"/>
  <p:tag name="ALWAYSOPENPOLL" val="False"/>
  <p:tag name="ANSWERNOWTEXT" val="Answer Now"/>
  <p:tag name="BACKUPSESSIONS" val="True"/>
  <p:tag name="RACEENDPOINTS" val="100"/>
  <p:tag name="DEFAULTNUMTEAMS" val="5"/>
  <p:tag name="DISPLAYDEVICENUMBER" val="True"/>
  <p:tag name="RESETCHARTS" val="True"/>
  <p:tag name="ZEROBASED" val="False"/>
  <p:tag name="PRRESPONSE1" val="10"/>
  <p:tag name="SHOWFLASHWARNING" val="True"/>
  <p:tag name="COUNTDOWNSTYLE" val="-1"/>
  <p:tag name="AUTOUPDATEALIASES" val="True"/>
  <p:tag name="BUBBLESIZEVISIBLE" val="True"/>
  <p:tag name="GRIDOPACITY" val="90"/>
  <p:tag name="ALLOWUSERFEEDBACK" val="True"/>
  <p:tag name="FIBDISPLAYKEYWORDS" val="True"/>
  <p:tag name="SHOWBARVISIBLE" val="True"/>
  <p:tag name="NUMRESPONSES" val="1"/>
  <p:tag name="MAXRESPONDERS" val="5"/>
  <p:tag name="GRIDPOSITION" val="1"/>
  <p:tag name="CHARTSCALE" val="True"/>
  <p:tag name="PRRESPONSE9" val="2"/>
  <p:tag name="CHARTVALUEFORMAT" val="0%"/>
  <p:tag name="CUSTOMCELLBACKCOLOR2" val="-13395457"/>
  <p:tag name="CORRECTPOINTVALUE" val="1"/>
  <p:tag name="USESECONDARYMONITOR" val="True"/>
  <p:tag name="PARTICIPANTSINLEADERBOARD" val="5"/>
  <p:tag name="MULTIRESPDIVISOR" val="1"/>
  <p:tag name="SAVECSVWITHSESSION" val="True"/>
  <p:tag name="DISPLAYNAME" val="True"/>
  <p:tag name="PRRESPONSE7" val="4"/>
  <p:tag name="POLLINGCYCLE" val="2"/>
  <p:tag name="STDCHART" val="1"/>
  <p:tag name="RESPTABLESTYLE" val="-1"/>
  <p:tag name="CUSTOMCELLBACKCOLOR1" val="-657956"/>
  <p:tag name="PRRESPONSE4" val="7"/>
  <p:tag name="ADVANCEDSETTINGSVIEW" val="True"/>
  <p:tag name="DELIMITERS" val="3.1"/>
  <p:tag name="TPFULLVERSION" val="4.2.3.23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LDNUMANSWERS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5BD0A600161E42EDA008FDCD6ADE8ADF"/>
  <p:tag name="SLIDEID" val="5BD0A600161E42EDA008FDCD6ADE8ADF"/>
  <p:tag name="SLIDEORDER" val="1"/>
  <p:tag name="SLIDETYPE" val="Q"/>
  <p:tag name="DEMOGRAPHIC" val="False"/>
  <p:tag name="TEAMASSIGN" val="False"/>
  <p:tag name="SPEEDSCORING" val="False"/>
  <p:tag name="CORRECTPOINTVALUE" val="1"/>
  <p:tag name="INCORRECTPOINTVALUE" val="0"/>
  <p:tag name="ZEROBASED" val="False"/>
  <p:tag name="NUMRESPONSES" val="1"/>
  <p:tag name="AUTOADVANCE" val="False"/>
  <p:tag name="DELIMITERS" val="3.1"/>
  <p:tag name="QUESTIONALIAS" val="Which minerals  commonly precipitate from sea water?"/>
  <p:tag name="ANSWERSALIAS" val="sulfates|smicln|silicates|smicln|oxides"/>
  <p:tag name="VALUES" val="Correct|smicln|Incorrect|smicln|Incorrect"/>
  <p:tag name="RESPONSESGATHERED" val="True"/>
  <p:tag name="TOTALRESPONSES" val="112"/>
  <p:tag name="RESPONSECOUNT" val="112"/>
  <p:tag name="SLICED" val="False"/>
  <p:tag name="RESPONSES" val="2;3;3;3;1;2;3;2;1;1;3;3;3;3;3;2;3;1;1;1;2;2;2;2;1;1;1;2;3;3;2;3;3;3;3;3;3;2;1;1;1;3;1;3;3;2;2;2;3;3;3;2;1;2;1;2;1;2;1;2;3;2;2;3;3;1;1;1;3;3;3;3;3;3;2;2;3;2;2;3;2;2;3;1;1;3;3;1;3;1;3;3;2;2;2;2;2;2;3;2;2;3;1;2;2;2;2;3;1;1;1;1;"/>
  <p:tag name="CHARTSTRINGSTD" val="29 39 44"/>
  <p:tag name="CHARTSTRINGREV" val="44 39 29"/>
  <p:tag name="CHARTSTRINGSTDPER" val="0.258928571428571 0.348214285714286 0.392857142857143"/>
  <p:tag name="CHARTSTRINGREVPER" val="0.392857142857143 0.348214285714286 0.25892857142857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LDNUMANSWERS" val="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417E19FF39004198B85A25E438A928B1"/>
  <p:tag name="SLIDEID" val="417E19FF39004198B85A25E438A928B1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NUMRESPONSES" val="1"/>
  <p:tag name="AUTOADVANCE" val="False"/>
  <p:tag name="DELIMITERS" val="3.1"/>
  <p:tag name="QUESTIONALIAS" val="Which sequence of minerals is ranked in the correct order?"/>
  <p:tag name="CORRECTPOINTVALUE" val="1"/>
  <p:tag name="RESPONSESGATHERED" val="True"/>
  <p:tag name="TOTALRESPONSES" val="103"/>
  <p:tag name="RESPONSECOUNT" val="103"/>
  <p:tag name="SLICED" val="False"/>
  <p:tag name="RESPONSES" val="3;3;3;2;3;3;3;3;-;2;-;1;3;1;3;3;3;3;-;3;3;3;3;-;-;3;3;3;3;3;3;1;3;3;3;3;3;3;-;1;2;3;3;2;3;3;2;3;-;3;3;3;3;1;3;2;3;3;3;3;3;3;3;3;-;2;-;3;3;-;3;2;-;3;3;3;3;3;3;3;3;3;3;2;3;3;3;3;3;3;1;3;3;3;1;1;-;3;-;1;-;3;3;3;3;-;3;-;3;3;3;3;3;3;3;3;3;3;3;"/>
  <p:tag name="CHARTSTRINGSTD" val="9 9 85"/>
  <p:tag name="CHARTSTRINGREV" val="85 9 9"/>
  <p:tag name="CHARTSTRINGSTDPER" val="0.087378640776699 0.087378640776699 0.825242718446602"/>
  <p:tag name="CHARTSTRINGREVPER" val="0.825242718446602 0.087378640776699 0.087378640776699"/>
  <p:tag name="ANSWERSALIAS" val="Calcite, apatite, fluorite, |smicln|Corundum,talc,apatite|smicln|Talc,apatite, corundum"/>
  <p:tag name="VALUES" val="Incorrect|smicln|Incorrect|smicln|Correct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LDNUMANSWERS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94AD83B557DB4042BC6878554FE986FD"/>
  <p:tag name="SLIDEID" val="94AD83B557DB4042BC6878554FE986FD"/>
  <p:tag name="SLIDEORDER" val="1"/>
  <p:tag name="SLIDETYPE" val="Q"/>
  <p:tag name="DEMOGRAPHIC" val="False"/>
  <p:tag name="TEAMASSIGN" val="False"/>
  <p:tag name="SPEEDSCORING" val="False"/>
  <p:tag name="CORRECTPOINTVALUE" val="1"/>
  <p:tag name="INCORRECTPOINTVALUE" val="0"/>
  <p:tag name="ZEROBASED" val="False"/>
  <p:tag name="NUMRESPONSES" val="1"/>
  <p:tag name="AUTOADVANCE" val="False"/>
  <p:tag name="DELIMITERS" val="3.1"/>
  <p:tag name="QUESTIONALIAS" val="Is cane sugar a mineral?"/>
  <p:tag name="ANSWERSALIAS" val="False|smicln|True"/>
  <p:tag name="VALUES" val="Incorrect|smicln|Correct"/>
  <p:tag name="RESPONSESGATHERED" val="False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2002</TotalTime>
  <Words>675</Words>
  <Application>Microsoft Office PowerPoint</Application>
  <PresentationFormat>On-screen Show (4:3)</PresentationFormat>
  <Paragraphs>178</Paragraphs>
  <Slides>83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83</vt:i4>
      </vt:variant>
    </vt:vector>
  </HeadingPairs>
  <TitlesOfParts>
    <vt:vector size="86" baseType="lpstr">
      <vt:lpstr>Default Design</vt:lpstr>
      <vt:lpstr>Photo Editor Photo</vt:lpstr>
      <vt:lpstr>Equation</vt:lpstr>
      <vt:lpstr>Ch. 3  Earth Materials Minerals and Rocks Grotzinger, Jordan Press and Siever, 5th Ed. 2007 Adapted by Juan Lorenzo from Lecture Slides prepared by Peter Copeland • Bill Dupré </vt:lpstr>
      <vt:lpstr>Concepts…</vt:lpstr>
      <vt:lpstr>Concepts continued</vt:lpstr>
      <vt:lpstr>PowerPoint Presentation</vt:lpstr>
      <vt:lpstr>Mineral</vt:lpstr>
      <vt:lpstr>PowerPoint Presentation</vt:lpstr>
      <vt:lpstr>Rock</vt:lpstr>
      <vt:lpstr>Is cane sugar a mineral?</vt:lpstr>
      <vt:lpstr>PowerPoint Presentation</vt:lpstr>
      <vt:lpstr>Ions</vt:lpstr>
      <vt:lpstr>Ionic Bonding Rules</vt:lpstr>
      <vt:lpstr>PowerPoint Presentation</vt:lpstr>
      <vt:lpstr>PowerPoint Presentation</vt:lpstr>
      <vt:lpstr>PowerPoint Presentation</vt:lpstr>
      <vt:lpstr>Covalent Bonding</vt:lpstr>
      <vt:lpstr>PowerPoint Presentation</vt:lpstr>
      <vt:lpstr>Mineral Formation</vt:lpstr>
      <vt:lpstr>PowerPoint Presentation</vt:lpstr>
      <vt:lpstr>PowerPoint Presentation</vt:lpstr>
      <vt:lpstr>PowerPoint Presentation</vt:lpstr>
      <vt:lpstr>PowerPoint Presentation</vt:lpstr>
      <vt:lpstr>Minerals: May NOT be boring</vt:lpstr>
      <vt:lpstr>Kidney stones </vt:lpstr>
      <vt:lpstr>Important ions in minerals</vt:lpstr>
      <vt:lpstr>Sugar -Is it a mineral?</vt:lpstr>
      <vt:lpstr>Bread--- is it a mineral?</vt:lpstr>
      <vt:lpstr>Salt crystals</vt:lpstr>
      <vt:lpstr>Phosphates-tooth enamel</vt:lpstr>
      <vt:lpstr>Phosphates-bone</vt:lpstr>
      <vt:lpstr>Wallboard - Gypsum  (Sulfate) </vt:lpstr>
      <vt:lpstr>Sulfates</vt:lpstr>
      <vt:lpstr>PowerPoint Presentation</vt:lpstr>
      <vt:lpstr>PowerPoint Presentation</vt:lpstr>
      <vt:lpstr>PowerPoint Presentation</vt:lpstr>
      <vt:lpstr>Cement- originally a Carbonate</vt:lpstr>
      <vt:lpstr>Carbonates - marble</vt:lpstr>
      <vt:lpstr>PowerPoint Presentation</vt:lpstr>
      <vt:lpstr>PowerPoint Presentation</vt:lpstr>
      <vt:lpstr>PowerPoint Presentation</vt:lpstr>
      <vt:lpstr>Important Mineral Groups</vt:lpstr>
      <vt:lpstr>Olivine crystals in basalt</vt:lpstr>
      <vt:lpstr>Important Minerals</vt:lpstr>
      <vt:lpstr>Oxides</vt:lpstr>
      <vt:lpstr>PowerPoint Presentation</vt:lpstr>
      <vt:lpstr>Sulfides</vt:lpstr>
      <vt:lpstr>PowerPoint Presentation</vt:lpstr>
      <vt:lpstr>PowerPoint Presentation</vt:lpstr>
      <vt:lpstr>Mineral Identification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Which minerals  commonly precipitate from sea water?</vt:lpstr>
      <vt:lpstr>Rock</vt:lpstr>
      <vt:lpstr>PowerPoint Presentation</vt:lpstr>
      <vt:lpstr>PowerPoint Presentation</vt:lpstr>
      <vt:lpstr>Sedimentary rocks</vt:lpstr>
      <vt:lpstr>PowerPoint Presentation</vt:lpstr>
      <vt:lpstr>Sedimentary Rocks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Andesite - granite at the surface</vt:lpstr>
      <vt:lpstr>Metamorphic Rocks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Which sequence of minerals is ranked in the correct order?</vt:lpstr>
    </vt:vector>
  </TitlesOfParts>
  <Company>Sumanas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 w</dc:creator>
  <cp:lastModifiedBy>A satisfied Microsoft Office User</cp:lastModifiedBy>
  <cp:revision>134</cp:revision>
  <dcterms:created xsi:type="dcterms:W3CDTF">2002-12-24T01:08:46Z</dcterms:created>
  <dcterms:modified xsi:type="dcterms:W3CDTF">2012-09-19T17:21:50Z</dcterms:modified>
</cp:coreProperties>
</file>