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45"/>
  </p:notesMasterIdLst>
  <p:sldIdLst>
    <p:sldId id="367" r:id="rId2"/>
    <p:sldId id="373" r:id="rId3"/>
    <p:sldId id="320" r:id="rId4"/>
    <p:sldId id="257" r:id="rId5"/>
    <p:sldId id="349" r:id="rId6"/>
    <p:sldId id="351" r:id="rId7"/>
    <p:sldId id="321" r:id="rId8"/>
    <p:sldId id="365" r:id="rId9"/>
    <p:sldId id="322" r:id="rId10"/>
    <p:sldId id="350" r:id="rId11"/>
    <p:sldId id="258" r:id="rId12"/>
    <p:sldId id="323" r:id="rId13"/>
    <p:sldId id="324" r:id="rId14"/>
    <p:sldId id="352" r:id="rId15"/>
    <p:sldId id="291" r:id="rId16"/>
    <p:sldId id="370" r:id="rId17"/>
    <p:sldId id="353" r:id="rId18"/>
    <p:sldId id="296" r:id="rId19"/>
    <p:sldId id="297" r:id="rId20"/>
    <p:sldId id="325" r:id="rId21"/>
    <p:sldId id="327" r:id="rId22"/>
    <p:sldId id="368" r:id="rId23"/>
    <p:sldId id="326" r:id="rId24"/>
    <p:sldId id="316" r:id="rId25"/>
    <p:sldId id="328" r:id="rId26"/>
    <p:sldId id="354" r:id="rId27"/>
    <p:sldId id="355" r:id="rId28"/>
    <p:sldId id="337" r:id="rId29"/>
    <p:sldId id="270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74" r:id="rId38"/>
    <p:sldId id="340" r:id="rId39"/>
    <p:sldId id="269" r:id="rId40"/>
    <p:sldId id="363" r:id="rId41"/>
    <p:sldId id="341" r:id="rId42"/>
    <p:sldId id="278" r:id="rId43"/>
    <p:sldId id="319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D181E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9" autoAdjust="0"/>
    <p:restoredTop sz="94660"/>
  </p:normalViewPr>
  <p:slideViewPr>
    <p:cSldViewPr>
      <p:cViewPr varScale="1">
        <p:scale>
          <a:sx n="88" d="100"/>
          <a:sy n="88" d="100"/>
        </p:scale>
        <p:origin x="-3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B24D71-9021-4A03-9489-ADD558EF6A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9D843-7376-4E11-A0C6-B02F903533EA}" type="slidenum">
              <a:rPr lang="en-US"/>
              <a:pPr/>
              <a:t>27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04B88-9411-427D-954A-937AFBCF863C}" type="slidenum">
              <a:rPr lang="en-US"/>
              <a:pPr/>
              <a:t>30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8ABFD-2774-4D8C-8012-22ED01D10134}" type="slidenum">
              <a:rPr lang="en-US"/>
              <a:pPr/>
              <a:t>31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84D43-B732-49AC-BA2F-274C80731DE2}" type="slidenum">
              <a:rPr lang="en-US"/>
              <a:pPr/>
              <a:t>32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1317B-EB45-4194-9931-DA87E0F3CFAD}" type="slidenum">
              <a:rPr lang="en-US"/>
              <a:pPr/>
              <a:t>33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18574-44B4-457B-BE00-ACF07B1F4CF7}" type="slidenum">
              <a:rPr lang="en-US"/>
              <a:pPr/>
              <a:t>34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C5727-AEDD-45C0-A3E5-395062A53213}" type="slidenum">
              <a:rPr lang="en-US"/>
              <a:pPr/>
              <a:t>35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2D873-497C-4943-B015-2088BD524316}" type="slidenum">
              <a:rPr lang="en-US"/>
              <a:pPr/>
              <a:t>36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dex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533400"/>
            <a:ext cx="1060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99003-5F99-403C-A50D-E2588A64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A57EF-7265-4FF6-A9E0-90284EAE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5D7F-6B65-4D65-9251-4BD0748B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677C-B433-4DA2-BE32-899E0EFC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44BD-BADC-40E5-BA2B-29F090BC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ACE-426C-4222-88C9-825704A6E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7521-C8A7-46AF-A5A5-6863922CC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7FD5-32D4-4B2A-9A9C-2B32FFCB4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0D30C-C896-4827-9D35-D7264A5BE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AE31D-4991-4A59-967D-DAF119AD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E4901-35D7-4A97-82CB-E55A86E31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4EC5-8372-4596-A7F7-F2AA34819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9933FF"/>
            </a:gs>
            <a:gs pos="100000">
              <a:srgbClr val="FFC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Notes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467600" cy="4572000"/>
          </a:xfrm>
        </p:spPr>
        <p:txBody>
          <a:bodyPr/>
          <a:lstStyle/>
          <a:p>
            <a:r>
              <a:rPr lang="en-US" dirty="0" smtClean="0"/>
              <a:t>“Studies have shown that students are more satisfied with their final grades if they </a:t>
            </a:r>
            <a:r>
              <a:rPr lang="en-US" u="sng" dirty="0" smtClean="0"/>
              <a:t>take</a:t>
            </a:r>
            <a:r>
              <a:rPr lang="en-US" dirty="0" smtClean="0"/>
              <a:t> and </a:t>
            </a:r>
            <a:r>
              <a:rPr lang="en-US" u="sng" dirty="0" smtClean="0"/>
              <a:t>make</a:t>
            </a:r>
            <a:r>
              <a:rPr lang="en-US" dirty="0" smtClean="0"/>
              <a:t> their own notes during class”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The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Scientific Method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geologic record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Uniformitarianism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geological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878263" cy="6097588"/>
          </a:xfrm>
          <a:prstGeom prst="rect">
            <a:avLst/>
          </a:prstGeom>
          <a:noFill/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2000" y="2362200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“Scientific Method”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78422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“Real”  Scientific Method-I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1066800" y="1410355"/>
            <a:ext cx="7391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 ‘messy’ approach (Quinn, 2009)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 logical </a:t>
            </a:r>
            <a:r>
              <a:rPr lang="en-US" dirty="0">
                <a:solidFill>
                  <a:srgbClr val="FFFF00"/>
                </a:solidFill>
              </a:rPr>
              <a:t>approach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A deductive reasoning </a:t>
            </a:r>
            <a:r>
              <a:rPr lang="en-US" dirty="0" smtClean="0">
                <a:solidFill>
                  <a:srgbClr val="FFFF00"/>
                </a:solidFill>
              </a:rPr>
              <a:t>approach (Starts with an OLD IDEA) within a body of knowledge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Starts with </a:t>
            </a:r>
            <a:r>
              <a:rPr lang="en-US" dirty="0" smtClean="0">
                <a:solidFill>
                  <a:srgbClr val="FFFF00"/>
                </a:solidFill>
              </a:rPr>
              <a:t>a need… to explain a trend….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a pattern… 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Explains observations </a:t>
            </a:r>
            <a:r>
              <a:rPr lang="en-US" dirty="0" smtClean="0">
                <a:solidFill>
                  <a:srgbClr val="FFFF00"/>
                </a:solidFill>
              </a:rPr>
              <a:t>in a NEW WAY using </a:t>
            </a:r>
            <a:r>
              <a:rPr lang="en-US" dirty="0">
                <a:solidFill>
                  <a:srgbClr val="FFFF00"/>
                </a:solidFill>
              </a:rPr>
              <a:t>one or several </a:t>
            </a:r>
            <a:r>
              <a:rPr lang="en-US" dirty="0" smtClean="0">
                <a:solidFill>
                  <a:srgbClr val="FFFF00"/>
                </a:solidFill>
              </a:rPr>
              <a:t>reasons.  Reasons can be a thought experiment, a computer program, another predictable observation that “makes sense”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Verification that the explanation works by many experts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914400" y="609600"/>
            <a:ext cx="7968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“Real” Scientific Method-II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143000" y="1981200"/>
            <a:ext cx="6629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If you know the answer already that is not science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Science is an intellectual process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Barriers to science are human e.g., greed, dishonesty, fear of change, hunger for power, cultural conditioning, politics 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>
              <a:lnSpc>
                <a:spcPct val="90000"/>
              </a:lnSpc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record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(Principle of Uniformitarianism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geological processes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Overview of geologic time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77875" y="492125"/>
            <a:ext cx="7469188" cy="666750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/>
              <a:t>Principle of Uniformitariansim</a:t>
            </a:r>
          </a:p>
        </p:txBody>
      </p:sp>
      <p:sp>
        <p:nvSpPr>
          <p:cNvPr id="78851" name="Rectangle 1027"/>
          <p:cNvSpPr>
            <a:spLocks noChangeArrowheads="1"/>
          </p:cNvSpPr>
          <p:nvPr/>
        </p:nvSpPr>
        <p:spPr bwMode="auto">
          <a:xfrm>
            <a:off x="501650" y="1552575"/>
            <a:ext cx="8261350" cy="130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marL="384175" indent="-384175" defTabSz="1023938">
              <a:lnSpc>
                <a:spcPct val="102000"/>
              </a:lnSpc>
              <a:spcBef>
                <a:spcPct val="51000"/>
              </a:spcBef>
            </a:pPr>
            <a:r>
              <a:rPr lang="en-US" sz="4000" b="1" i="1"/>
              <a:t>“The present is the key to the past”</a:t>
            </a:r>
          </a:p>
        </p:txBody>
      </p:sp>
      <p:sp>
        <p:nvSpPr>
          <p:cNvPr id="78852" name="Rectangle 1028"/>
          <p:cNvSpPr>
            <a:spLocks noChangeArrowheads="1"/>
          </p:cNvSpPr>
          <p:nvPr/>
        </p:nvSpPr>
        <p:spPr bwMode="auto">
          <a:xfrm>
            <a:off x="4343400" y="2667000"/>
            <a:ext cx="4248150" cy="593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1437" tIns="28575" rIns="71437" bIns="28575">
            <a:spAutoFit/>
          </a:bodyPr>
          <a:lstStyle/>
          <a:p>
            <a:pPr defTabSz="1023938">
              <a:lnSpc>
                <a:spcPct val="88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— James Hutton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6455292" cy="1411925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 dirty="0" smtClean="0"/>
              <a:t>“Extended” Principle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Uniformitariansim</a:t>
            </a:r>
            <a:endParaRPr lang="en-US" dirty="0"/>
          </a:p>
        </p:txBody>
      </p:sp>
      <p:sp>
        <p:nvSpPr>
          <p:cNvPr id="78853" name="Rectangle 1029"/>
          <p:cNvSpPr>
            <a:spLocks noGrp="1" noChangeArrowheads="1"/>
          </p:cNvSpPr>
          <p:nvPr>
            <p:ph idx="1"/>
          </p:nvPr>
        </p:nvSpPr>
        <p:spPr>
          <a:xfrm>
            <a:off x="533400" y="2362200"/>
            <a:ext cx="8001000" cy="3751027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58738" indent="12700" defTabSz="1023938">
              <a:spcBef>
                <a:spcPct val="45000"/>
              </a:spcBef>
              <a:buFontTx/>
              <a:buNone/>
            </a:pPr>
            <a:r>
              <a:rPr lang="en-US" sz="4800" dirty="0">
                <a:solidFill>
                  <a:srgbClr val="FFFFFF"/>
                </a:solidFill>
              </a:rPr>
              <a:t>Natural laws do not change but </a:t>
            </a:r>
            <a:r>
              <a:rPr lang="en-US" sz="4800" dirty="0" smtClean="0">
                <a:solidFill>
                  <a:srgbClr val="FFFFFF"/>
                </a:solidFill>
              </a:rPr>
              <a:t>rates, intensity and location within the universe where these processes occur </a:t>
            </a:r>
            <a:r>
              <a:rPr lang="en-US" sz="4800" dirty="0">
                <a:solidFill>
                  <a:srgbClr val="FFFFFF"/>
                </a:solidFill>
              </a:rPr>
              <a:t>may vary.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build="p" autoUpdateAnimBg="0" rev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Examples of physical processes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8400"/>
            <a:ext cx="8305800" cy="2209800"/>
          </a:xfrm>
        </p:spPr>
        <p:txBody>
          <a:bodyPr/>
          <a:lstStyle/>
          <a:p>
            <a:r>
              <a:rPr lang="en-US" dirty="0"/>
              <a:t>Radioactive </a:t>
            </a:r>
            <a:r>
              <a:rPr lang="en-US" dirty="0" smtClean="0"/>
              <a:t>decay (a Theory)</a:t>
            </a:r>
            <a:endParaRPr lang="en-US" dirty="0"/>
          </a:p>
          <a:p>
            <a:r>
              <a:rPr lang="en-US" dirty="0"/>
              <a:t>Gravitational </a:t>
            </a:r>
            <a:r>
              <a:rPr lang="en-US" dirty="0" smtClean="0"/>
              <a:t>attraction (a Theory)</a:t>
            </a:r>
            <a:endParaRPr lang="en-US" dirty="0"/>
          </a:p>
          <a:p>
            <a:r>
              <a:rPr lang="en-US" dirty="0"/>
              <a:t>Electromagnetic </a:t>
            </a:r>
            <a:r>
              <a:rPr lang="en-US" dirty="0" smtClean="0"/>
              <a:t>behavior (a Theory)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6688" y="152400"/>
            <a:ext cx="6286500" cy="544513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 sz="3200">
                <a:effectLst/>
              </a:rPr>
              <a:t>Some Geologic Events are Slow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800600" y="1295400"/>
            <a:ext cx="4191000" cy="2938463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0" indent="12700" defTabSz="1023938">
              <a:lnSpc>
                <a:spcPct val="90000"/>
              </a:lnSpc>
              <a:spcBef>
                <a:spcPct val="48000"/>
              </a:spcBef>
              <a:buFontTx/>
              <a:buNone/>
            </a:pPr>
            <a:r>
              <a:rPr lang="en-US" sz="2400" b="1" i="1"/>
              <a:t>It took more than 250 million years to deposit this sequence of rocks.</a:t>
            </a:r>
          </a:p>
          <a:p>
            <a:pPr marL="0" indent="12700" defTabSz="1023938">
              <a:lnSpc>
                <a:spcPct val="90000"/>
              </a:lnSpc>
              <a:spcBef>
                <a:spcPct val="48000"/>
              </a:spcBef>
              <a:buFontTx/>
              <a:buNone/>
            </a:pPr>
            <a:endParaRPr lang="en-US" sz="2400" b="1" i="1"/>
          </a:p>
          <a:p>
            <a:pPr marL="0" indent="12700" defTabSz="1023938"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 sz="2400" b="1" i="1"/>
              <a:t>The rocks at the bottom of the canyon are about 2 billion years</a:t>
            </a:r>
            <a:r>
              <a:rPr lang="en-US" b="1" i="1"/>
              <a:t> old.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4127500" cy="5640388"/>
          </a:xfrm>
          <a:prstGeom prst="rect">
            <a:avLst/>
          </a:prstGeo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Grand Canyon</a:t>
            </a:r>
            <a:endParaRPr lang="en-US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 flipH="1" flipV="1">
            <a:off x="1905000" y="1676400"/>
            <a:ext cx="2895600" cy="838200"/>
          </a:xfrm>
          <a:prstGeom prst="line">
            <a:avLst/>
          </a:prstGeom>
          <a:noFill/>
          <a:ln w="57150">
            <a:solidFill>
              <a:srgbClr val="ED181E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H="1" flipV="1">
            <a:off x="2133600" y="5105400"/>
            <a:ext cx="25908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 flipH="1">
            <a:off x="1981200" y="2514600"/>
            <a:ext cx="2819400" cy="1219200"/>
          </a:xfrm>
          <a:prstGeom prst="line">
            <a:avLst/>
          </a:prstGeom>
          <a:noFill/>
          <a:ln w="57150">
            <a:solidFill>
              <a:srgbClr val="ED181E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54038" y="609600"/>
            <a:ext cx="8035925" cy="666750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>
                <a:effectLst/>
              </a:rPr>
              <a:t>Some Geologic Events are Rapid</a:t>
            </a:r>
            <a:endParaRPr lang="en-US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286000"/>
            <a:ext cx="3810000" cy="2838450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0" indent="12700" defTabSz="1023938"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 sz="3200" b="1" i="1"/>
              <a:t>This feature (~2 km across) formed in less than one minute about 50,000 years ago</a:t>
            </a:r>
            <a:endParaRPr lang="en-US" sz="2800" b="1" i="1"/>
          </a:p>
        </p:txBody>
      </p:sp>
      <p:graphicFrame>
        <p:nvGraphicFramePr>
          <p:cNvPr id="85002" name="Object 103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70425" y="1447800"/>
          <a:ext cx="37195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8" name="Photo Editor Photo" r:id="rId4" imgW="8609524" imgH="9523810" progId="">
                  <p:embed/>
                </p:oleObj>
              </mc:Choice>
              <mc:Fallback>
                <p:oleObj name="Photo Editor Photo" r:id="rId4" imgW="8609524" imgH="9523810" progId="">
                  <p:embed/>
                  <p:pic>
                    <p:nvPicPr>
                      <p:cNvPr id="0" name="Picture 1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425" y="1447800"/>
                        <a:ext cx="37195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01" name="Text Box 1033"/>
          <p:cNvSpPr txBox="1">
            <a:spLocks noChangeArrowheads="1"/>
          </p:cNvSpPr>
          <p:nvPr/>
        </p:nvSpPr>
        <p:spPr bwMode="auto">
          <a:xfrm>
            <a:off x="152400" y="16002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Meteor Crater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Do you agree?</a:t>
            </a:r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smtClean="0"/>
              <a:t>Yes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smtClean="0"/>
              <a:t>No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685800" y="259080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“The chances that a </a:t>
            </a:r>
            <a:r>
              <a:rPr lang="en-US" dirty="0" err="1">
                <a:solidFill>
                  <a:srgbClr val="FFFF00"/>
                </a:solidFill>
              </a:rPr>
              <a:t>bolide</a:t>
            </a:r>
            <a:r>
              <a:rPr lang="en-US" dirty="0">
                <a:solidFill>
                  <a:srgbClr val="FFFF00"/>
                </a:solidFill>
              </a:rPr>
              <a:t> 1-2 km in diameter will hit the earth by </a:t>
            </a:r>
            <a:r>
              <a:rPr lang="en-US" dirty="0" smtClean="0">
                <a:solidFill>
                  <a:srgbClr val="FFFF00"/>
                </a:solidFill>
              </a:rPr>
              <a:t>2880 A.D. </a:t>
            </a:r>
            <a:r>
              <a:rPr lang="en-US" dirty="0">
                <a:solidFill>
                  <a:srgbClr val="FFFF00"/>
                </a:solidFill>
              </a:rPr>
              <a:t>is 1:300”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Rivers on Titan</a:t>
            </a:r>
            <a:endParaRPr lang="en-US" sz="3200"/>
          </a:p>
        </p:txBody>
      </p:sp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1447800" y="1676400"/>
          <a:ext cx="6286500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9" name="Image" r:id="rId4" imgW="2743200" imgH="1828800" progId="">
                  <p:embed/>
                </p:oleObj>
              </mc:Choice>
              <mc:Fallback>
                <p:oleObj name="Image" r:id="rId4" imgW="2743200" imgH="18288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676400"/>
                        <a:ext cx="6286500" cy="374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4114800" y="57912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NASA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n-US" sz="3200" dirty="0" smtClean="0">
                <a:effectLst/>
              </a:rPr>
              <a:t>Write down what you think this is?</a:t>
            </a:r>
            <a:br>
              <a:rPr lang="en-US" sz="3200" dirty="0" smtClean="0">
                <a:effectLst/>
              </a:rPr>
            </a:br>
            <a:r>
              <a:rPr lang="en-US" sz="3200" dirty="0" smtClean="0"/>
              <a:t>I have one from the </a:t>
            </a:r>
            <a:r>
              <a:rPr lang="en-US" sz="3200" dirty="0" smtClean="0"/>
              <a:t>Atacama desert of Chile.</a:t>
            </a:r>
            <a:endParaRPr lang="en-US" dirty="0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514600" y="2133600"/>
          <a:ext cx="4191000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4" name="Image" r:id="rId4" imgW="5486400" imgH="5486400" progId="">
                  <p:embed/>
                </p:oleObj>
              </mc:Choice>
              <mc:Fallback>
                <p:oleObj name="Image" r:id="rId4" imgW="5486400" imgH="5486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133600"/>
                        <a:ext cx="4191000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Martian ventifact (NASA)</a:t>
            </a:r>
            <a:endParaRPr lang="en-US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514600" y="2133600"/>
          <a:ext cx="4191000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5" name="Image" r:id="rId4" imgW="5486400" imgH="5486400" progId="">
                  <p:embed/>
                </p:oleObj>
              </mc:Choice>
              <mc:Fallback>
                <p:oleObj name="Image" r:id="rId4" imgW="5486400" imgH="5486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133600"/>
                        <a:ext cx="4191000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2" name="Rectangle 1032"/>
          <p:cNvSpPr>
            <a:spLocks noChangeArrowheads="1"/>
          </p:cNvSpPr>
          <p:nvPr/>
        </p:nvSpPr>
        <p:spPr bwMode="auto">
          <a:xfrm>
            <a:off x="457200" y="381000"/>
            <a:ext cx="8686800" cy="7963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Geologic Investigations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 Microscopic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53" name="Rectangle 1033"/>
          <p:cNvSpPr>
            <a:spLocks noChangeArrowheads="1"/>
          </p:cNvSpPr>
          <p:nvPr/>
        </p:nvSpPr>
        <p:spPr bwMode="auto">
          <a:xfrm>
            <a:off x="76200" y="5721350"/>
            <a:ext cx="9144000" cy="75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indent="12700" defTabSz="1023938" eaLnBrk="1" hangingPunct="1">
              <a:lnSpc>
                <a:spcPct val="95000"/>
              </a:lnSpc>
              <a:spcBef>
                <a:spcPct val="48000"/>
              </a:spcBef>
            </a:pPr>
            <a:r>
              <a:rPr lang="en-US" b="1" i="1" dirty="0">
                <a:solidFill>
                  <a:srgbClr val="FFFF00"/>
                </a:solidFill>
              </a:rPr>
              <a:t>Features less than 0.1 mm can give important information about the history of many rocks.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108554" name="Picture 1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24000"/>
            <a:ext cx="5867400" cy="4038600"/>
          </a:xfrm>
          <a:prstGeom prst="rect">
            <a:avLst/>
          </a:prstGeom>
          <a:noFill/>
        </p:spPr>
      </p:pic>
      <p:sp>
        <p:nvSpPr>
          <p:cNvPr id="108555" name="Line 1035"/>
          <p:cNvSpPr>
            <a:spLocks noChangeShapeType="1"/>
          </p:cNvSpPr>
          <p:nvPr/>
        </p:nvSpPr>
        <p:spPr bwMode="auto">
          <a:xfrm>
            <a:off x="609600" y="3856038"/>
            <a:ext cx="1524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6" name="Text Box 1036"/>
          <p:cNvSpPr txBox="1">
            <a:spLocks noChangeArrowheads="1"/>
          </p:cNvSpPr>
          <p:nvPr/>
        </p:nvSpPr>
        <p:spPr bwMode="auto">
          <a:xfrm>
            <a:off x="838200" y="3282950"/>
            <a:ext cx="1108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EA18"/>
                </a:solidFill>
              </a:rPr>
              <a:t>1 mm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457200" y="381000"/>
            <a:ext cx="8686800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algn="ctr" eaLnBrk="1" hangingPunct="1"/>
            <a:r>
              <a:rPr lang="en-US" b="1">
                <a:solidFill>
                  <a:schemeClr val="tx2"/>
                </a:solidFill>
              </a:rPr>
              <a:t>Some Geologic Investigations </a:t>
            </a:r>
            <a:br>
              <a:rPr lang="en-US" b="1">
                <a:solidFill>
                  <a:schemeClr val="tx2"/>
                </a:solidFill>
              </a:rPr>
            </a:br>
            <a:r>
              <a:rPr lang="en-US" b="1">
                <a:solidFill>
                  <a:schemeClr val="tx2"/>
                </a:solidFill>
              </a:rPr>
              <a:t>are Microscopic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23911" name="Object 7"/>
          <p:cNvGraphicFramePr>
            <a:graphicFrameLocks noChangeAspect="1"/>
          </p:cNvGraphicFramePr>
          <p:nvPr/>
        </p:nvGraphicFramePr>
        <p:xfrm>
          <a:off x="2133600" y="1295400"/>
          <a:ext cx="5410200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7" name="Image" r:id="rId4" imgW="7315200" imgH="5486400" progId="">
                  <p:embed/>
                </p:oleObj>
              </mc:Choice>
              <mc:Fallback>
                <p:oleObj name="Image" r:id="rId4" imgW="7315200" imgH="54864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295400"/>
                        <a:ext cx="5410200" cy="473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2209800" y="62484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NASA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>
              <a:lnSpc>
                <a:spcPct val="90000"/>
              </a:lnSpc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geologic record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Uniformitarianism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geological processes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Discovery of a layered Earth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Overview of geologic time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381000" y="685800"/>
            <a:ext cx="79248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endParaRPr lang="en-US" sz="1400" dirty="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b="1" i="1" dirty="0">
                <a:solidFill>
                  <a:srgbClr val="FFFF00"/>
                </a:solidFill>
                <a:cs typeface="Arial" charset="0"/>
              </a:rPr>
              <a:t>Seismic waves – illuminate Earth’s interior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Compression and shear waves behave differently and are bent or absorbed at layer (chemical) boundaries within the Earth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b="1" i="1" dirty="0">
                <a:solidFill>
                  <a:srgbClr val="FFFF00"/>
                </a:solidFill>
                <a:cs typeface="Arial" charset="0"/>
              </a:rPr>
              <a:t>Earth’s interior is layered according to density</a:t>
            </a:r>
          </a:p>
          <a:p>
            <a:pPr eaLnBrk="1" hangingPunct="1"/>
            <a:endParaRPr lang="en-US" b="1" i="1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Surface rock density is less than 3.5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Whole Earth density is 5.5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Core density must be about 8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  <a:endParaRPr lang="en-US" b="1" i="1" dirty="0">
              <a:solidFill>
                <a:srgbClr val="FFFF00"/>
              </a:solidFill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r>
              <a:rPr lang="en-US" b="0">
                <a:effectLst/>
              </a:rPr>
              <a:t>Composition</a:t>
            </a:r>
            <a:r>
              <a:rPr lang="en-US" sz="3200" b="0">
                <a:effectLst/>
              </a:rPr>
              <a:t> of the Earth (70%)</a:t>
            </a:r>
            <a:endParaRPr lang="en-US" sz="3200" b="0"/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295400" y="3124200"/>
            <a:ext cx="7086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Key earth elements in the crust: </a:t>
            </a:r>
            <a:r>
              <a:rPr lang="en-US" dirty="0" err="1" smtClean="0">
                <a:solidFill>
                  <a:srgbClr val="FFFF00"/>
                </a:solidFill>
              </a:rPr>
              <a:t>O,Si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Key earth elements in the earth: Fe, </a:t>
            </a:r>
            <a:r>
              <a:rPr lang="en-US" dirty="0" smtClean="0">
                <a:solidFill>
                  <a:srgbClr val="FFFF00"/>
                </a:solidFill>
              </a:rPr>
              <a:t>O, Si, Mg</a:t>
            </a: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00400"/>
            <a:ext cx="8535988" cy="2462213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33400" y="457200"/>
            <a:ext cx="84582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Chemical Composition of Earth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38150" y="1608138"/>
            <a:ext cx="3028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Whole Earth: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</a:rPr>
              <a:t>Fe+O+Si+Mg</a:t>
            </a:r>
            <a:r>
              <a:rPr lang="en-US" dirty="0">
                <a:solidFill>
                  <a:srgbClr val="FFFF00"/>
                </a:solidFill>
              </a:rPr>
              <a:t> = 93%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467966" y="1608138"/>
            <a:ext cx="23022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Crust:</a:t>
            </a:r>
          </a:p>
          <a:p>
            <a:pPr algn="ctr"/>
            <a:r>
              <a:rPr lang="en-US" smtClean="0">
                <a:solidFill>
                  <a:srgbClr val="FFFF00"/>
                </a:solidFill>
              </a:rPr>
              <a:t>O+Si+Al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= 82%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994525" y="6065838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Fig. 1.7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20000" cy="5181600"/>
          </a:xfrm>
        </p:spPr>
        <p:txBody>
          <a:bodyPr/>
          <a:lstStyle/>
          <a:p>
            <a:r>
              <a:rPr lang="en-US" dirty="0">
                <a:effectLst/>
              </a:rPr>
              <a:t>CHAPTER 1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GROTZINGER,JORDAN PRESS &amp; </a:t>
            </a:r>
            <a:r>
              <a:rPr lang="en-US" dirty="0" smtClean="0">
                <a:effectLst/>
              </a:rPr>
              <a:t>SIEVER </a:t>
            </a:r>
            <a:endParaRPr lang="en-US" dirty="0">
              <a:effectLst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381000" y="762000"/>
            <a:ext cx="109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1796" name="Line 4"/>
          <p:cNvSpPr>
            <a:spLocks noChangeShapeType="1"/>
          </p:cNvSpPr>
          <p:nvPr/>
        </p:nvSpPr>
        <p:spPr bwMode="auto">
          <a:xfrm>
            <a:off x="1524000" y="1066800"/>
            <a:ext cx="2046288" cy="1130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3844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5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5892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3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 flipH="1">
            <a:off x="4868863" y="1311275"/>
            <a:ext cx="1038225" cy="1506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5857875" y="571500"/>
            <a:ext cx="2016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Liquid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outer core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7940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1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 flipH="1">
            <a:off x="4868863" y="1311275"/>
            <a:ext cx="1038225" cy="1506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H="1">
            <a:off x="4697413" y="2779713"/>
            <a:ext cx="1955800" cy="839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6640513" y="2413000"/>
            <a:ext cx="19256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Solid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inner core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5857875" y="571500"/>
            <a:ext cx="2016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Liquid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outer core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76400"/>
            <a:ext cx="8535988" cy="4237038"/>
          </a:xfrm>
          <a:prstGeom prst="rect">
            <a:avLst/>
          </a:prstGeom>
          <a:noFill/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163513" y="3521075"/>
            <a:ext cx="96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 (km)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429000" y="4114800"/>
            <a:ext cx="264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Continental crust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(2.8 g/cm</a:t>
            </a:r>
            <a:r>
              <a:rPr lang="en-US" sz="20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6858000" y="5029200"/>
            <a:ext cx="2036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Moho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discontinuity</a:t>
            </a: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1195388" y="5160963"/>
            <a:ext cx="3343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Verdana" pitchFamily="34" charset="0"/>
                <a:cs typeface="Arial" charset="0"/>
              </a:rPr>
              <a:t>Horizontal distance not to scale</a:t>
            </a: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1219200" y="4495800"/>
            <a:ext cx="17176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(3.4 g/cm</a:t>
            </a:r>
            <a:r>
              <a:rPr lang="en-US" sz="18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1295400" y="3581400"/>
            <a:ext cx="19224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Oceanic crust</a:t>
            </a:r>
          </a:p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(3.0 g/cm</a:t>
            </a:r>
            <a:r>
              <a:rPr lang="en-US" sz="18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93" name="Rectangle 9"/>
          <p:cNvSpPr>
            <a:spLocks noChangeArrowheads="1"/>
          </p:cNvSpPr>
          <p:nvPr/>
        </p:nvSpPr>
        <p:spPr bwMode="auto">
          <a:xfrm>
            <a:off x="661988" y="380682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661988" y="409257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661988" y="437673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</a:t>
            </a:r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661988" y="466248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</a:t>
            </a:r>
          </a:p>
        </p:txBody>
      </p:sp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661988" y="4946650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169998" name="Line 14"/>
          <p:cNvSpPr>
            <a:spLocks noChangeShapeType="1"/>
          </p:cNvSpPr>
          <p:nvPr/>
        </p:nvSpPr>
        <p:spPr bwMode="auto">
          <a:xfrm flipH="1" flipV="1">
            <a:off x="7086600" y="4572000"/>
            <a:ext cx="279400" cy="290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0" name="Text Box 16"/>
          <p:cNvSpPr txBox="1">
            <a:spLocks noChangeArrowheads="1"/>
          </p:cNvSpPr>
          <p:nvPr/>
        </p:nvSpPr>
        <p:spPr bwMode="auto">
          <a:xfrm>
            <a:off x="762000" y="0"/>
            <a:ext cx="7620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cs typeface="Arial" charset="0"/>
              </a:rPr>
              <a:t>The crust:  continents are made of lighter rock and thus literally “float” on material of higher density.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1309688"/>
            <a:ext cx="8535987" cy="4237037"/>
          </a:xfrm>
          <a:prstGeom prst="rect">
            <a:avLst/>
          </a:prstGeom>
          <a:noFill/>
        </p:spPr>
      </p:pic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660400" y="380682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660400" y="409257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660400" y="4376738"/>
            <a:ext cx="473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latin typeface="Verdana" pitchFamily="34" charset="0"/>
                <a:cs typeface="Arial" charset="0"/>
              </a:rPr>
              <a:t>30</a:t>
            </a: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60400" y="466248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60400" y="4946650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838200" y="1371600"/>
            <a:ext cx="4103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Less dense continental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 floats on denser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mantle.</a:t>
            </a:r>
          </a:p>
        </p:txBody>
      </p:sp>
      <p:sp>
        <p:nvSpPr>
          <p:cNvPr id="172048" name="Line 16"/>
          <p:cNvSpPr>
            <a:spLocks noChangeShapeType="1"/>
          </p:cNvSpPr>
          <p:nvPr/>
        </p:nvSpPr>
        <p:spPr bwMode="auto">
          <a:xfrm>
            <a:off x="3101975" y="1874838"/>
            <a:ext cx="417513" cy="2540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9" name="Oval 17"/>
          <p:cNvSpPr>
            <a:spLocks noChangeArrowheads="1"/>
          </p:cNvSpPr>
          <p:nvPr/>
        </p:nvSpPr>
        <p:spPr bwMode="auto">
          <a:xfrm>
            <a:off x="3489325" y="4383088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27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50" name="Line 18"/>
          <p:cNvSpPr>
            <a:spLocks noChangeShapeType="1"/>
          </p:cNvSpPr>
          <p:nvPr/>
        </p:nvSpPr>
        <p:spPr bwMode="auto">
          <a:xfrm>
            <a:off x="3106738" y="1852613"/>
            <a:ext cx="130175" cy="3059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51" name="Oval 19"/>
          <p:cNvSpPr>
            <a:spLocks noChangeArrowheads="1"/>
          </p:cNvSpPr>
          <p:nvPr/>
        </p:nvSpPr>
        <p:spPr bwMode="auto">
          <a:xfrm>
            <a:off x="3187700" y="4879975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27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What is your height?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1"/>
            <a:ext cx="4038600" cy="26670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Over 6 feet tall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Over 5 1/2 feet tall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Over 4 ½ feet tall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Composition of the Earth</a:t>
            </a:r>
            <a:endParaRPr lang="en-US" sz="3200"/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What is responsible for the distribution of light and dense elements by depth?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How did they get there if the Earth was solid?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990600" y="2209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8535988" cy="4683125"/>
          </a:xfrm>
          <a:prstGeom prst="rect">
            <a:avLst/>
          </a:prstGeom>
          <a:noFill/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0" y="457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/>
              <a:t>Global Chemical Differentiation</a:t>
            </a:r>
            <a:endParaRPr lang="en-US">
              <a:solidFill>
                <a:schemeClr val="tx2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 t="2499" b="3775"/>
          <a:stretch>
            <a:fillRect/>
          </a:stretch>
        </p:blipFill>
        <p:spPr bwMode="auto">
          <a:xfrm>
            <a:off x="1524000" y="533400"/>
            <a:ext cx="6145213" cy="5715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geologic record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Uniformitarianism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geological processes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Earth as a Group of Interacting Systems</a:t>
            </a:r>
            <a:endParaRPr lang="en-US" sz="3200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Atmosphere, Hydrosphere, Lithosphere, </a:t>
            </a:r>
            <a:r>
              <a:rPr lang="en-US" dirty="0" err="1">
                <a:solidFill>
                  <a:srgbClr val="FFFF00"/>
                </a:solidFill>
              </a:rPr>
              <a:t>Asthenosphere</a:t>
            </a:r>
            <a:r>
              <a:rPr lang="en-US" dirty="0">
                <a:solidFill>
                  <a:srgbClr val="FFFF00"/>
                </a:solidFill>
              </a:rPr>
              <a:t>, Deep Mantle, Inner Core interact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e.g. Volcanic degassing creates warm periods in Earth’s history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oceans buffer greenhouse gases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Core’s magnetic field allows migration of fish and birds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990600" y="2209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8535988" cy="4730750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352425"/>
            <a:ext cx="91440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Major Components of the </a:t>
            </a:r>
            <a:b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Earth System</a:t>
            </a:r>
            <a:endParaRPr lang="en-US" sz="4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375525" y="6218238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Fig. 1.10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3200"/>
            <a:ext cx="7772400" cy="1143000"/>
          </a:xfrm>
        </p:spPr>
        <p:txBody>
          <a:bodyPr/>
          <a:lstStyle/>
          <a:p>
            <a:r>
              <a:rPr lang="en-US">
                <a:effectLst/>
              </a:rPr>
              <a:t>END OF CHAPTER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7772400" cy="38100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record (</a:t>
            </a:r>
            <a:r>
              <a:rPr lang="en-US" dirty="0" smtClean="0"/>
              <a:t>Principle of Uniformitarianism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geological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earth science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record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Uniformitarianism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geological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80772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Earth (“Geo”) </a:t>
            </a:r>
            <a:r>
              <a:rPr lang="en-US" dirty="0">
                <a:solidFill>
                  <a:srgbClr val="FFFF00"/>
                </a:solidFill>
              </a:rPr>
              <a:t>Scientists study: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rocks (petrology, mineralogy, thermodynamics)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plate tectonics (geodynamics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moon </a:t>
            </a:r>
            <a:r>
              <a:rPr lang="en-US" dirty="0" smtClean="0">
                <a:solidFill>
                  <a:srgbClr val="FFFF00"/>
                </a:solidFill>
              </a:rPr>
              <a:t>(petrology: </a:t>
            </a:r>
            <a:r>
              <a:rPr lang="en-US" dirty="0" err="1" smtClean="0">
                <a:solidFill>
                  <a:srgbClr val="FFFF00"/>
                </a:solidFill>
              </a:rPr>
              <a:t>Byerly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Mars (physics : </a:t>
            </a:r>
            <a:r>
              <a:rPr lang="en-US" dirty="0" err="1" smtClean="0">
                <a:solidFill>
                  <a:srgbClr val="FFFF00"/>
                </a:solidFill>
              </a:rPr>
              <a:t>Suniti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physical evidence for the </a:t>
            </a:r>
            <a:r>
              <a:rPr lang="en-US" dirty="0" smtClean="0">
                <a:solidFill>
                  <a:srgbClr val="FFFF00"/>
                </a:solidFill>
              </a:rPr>
              <a:t>origin of the solar system (isotope geochemistry): Schaefer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chemistry of the solar system (Geochemistry)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physics of earthquakes (Geophysics)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biology, evolution </a:t>
            </a:r>
            <a:r>
              <a:rPr lang="en-US" dirty="0" smtClean="0">
                <a:solidFill>
                  <a:srgbClr val="FFFF00"/>
                </a:solidFill>
              </a:rPr>
              <a:t>(Paleoecology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Warny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Vertebrate </a:t>
            </a:r>
            <a:r>
              <a:rPr lang="en-US" dirty="0" err="1" smtClean="0">
                <a:solidFill>
                  <a:srgbClr val="FFFF00"/>
                </a:solidFill>
              </a:rPr>
              <a:t>Paleo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Schiebout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Ancient climate (Geochemists: </a:t>
            </a:r>
            <a:r>
              <a:rPr lang="en-US" dirty="0" err="1" smtClean="0">
                <a:solidFill>
                  <a:srgbClr val="FFFF00"/>
                </a:solidFill>
              </a:rPr>
              <a:t>Bao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professional will most likely study images sent back from Mars?</a:t>
            </a:r>
            <a:endParaRPr lang="en-US" sz="3600" dirty="0"/>
          </a:p>
        </p:txBody>
      </p:sp>
      <p:sp>
        <p:nvSpPr>
          <p:cNvPr id="5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14400" y="2286000"/>
            <a:ext cx="3124200" cy="28194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sz="2800" dirty="0" smtClean="0"/>
              <a:t>Astronomer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sz="2800" dirty="0" smtClean="0"/>
              <a:t>Geologist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sz="2800" dirty="0" smtClean="0"/>
              <a:t>Doctor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sz="2800" dirty="0" smtClean="0"/>
              <a:t>Engineer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609600" y="685800"/>
            <a:ext cx="8077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The main difference between Earth Science and the rest of the sciences (except for astrophysics) is the use of  “DEEP TIME”.  For us a million years passes like a 15-minute break.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Geological processes can take place more slowly than people can notice. But because they run for extremely long periods of time their effects are great.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Water recharge in Baton Rouge takes 1000 years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Climate change has been accelerated by CO</a:t>
            </a:r>
            <a:r>
              <a:rPr lang="en-US" sz="14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emissions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over the past 100 years.</a:t>
            </a:r>
          </a:p>
          <a:p>
            <a:pPr>
              <a:spcBef>
                <a:spcPct val="50000"/>
              </a:spcBef>
            </a:pPr>
            <a:r>
              <a:rPr lang="en-US" dirty="0"/>
              <a:t>	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DELIMITERS" val="3.1"/>
  <p:tag name="TPFULLVERSION" val="4.2.3.231"/>
  <p:tag name="ADVANCEDSETTINGSVIEW" val="True"/>
  <p:tag name="TPSTANDARD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2ECE0152E3344CE5BC6C22587AA06C76"/>
  <p:tag name="SLIDEID" val="2ECE0152E3344CE5BC6C22587AA06C76"/>
  <p:tag name="SLIDEORDER" val="1"/>
  <p:tag name="SLIDETYPE" val="Q"/>
  <p:tag name="DEMOGRAPHIC" val="False"/>
  <p:tag name="SPEEDSCORING" val="False"/>
  <p:tag name="CORRECTPOINTVALUE" val="1"/>
  <p:tag name="INCORRECTPOINTVALUE" val="0"/>
  <p:tag name="VALUEFORMAT" val="0%"/>
  <p:tag name="QUESTIONALIAS" val="What professional will most likely study images sent back from Mars?"/>
  <p:tag name="ANSWERSALIAS" val="Astronomer|smicln|Geologist|smicln|Doctor|smicln|Engineer"/>
  <p:tag name="VALUES" val="No Value|smicln|No Value|smicln|No Value|smicln|No Value"/>
  <p:tag name="CHARTHEIGHT" val="392"/>
  <p:tag name="CHARTWIDTH" val="360"/>
  <p:tag name="TOTALRESPONSES" val="99"/>
  <p:tag name="RESPONSECOUNT" val="99"/>
  <p:tag name="RESPONSES" val="2;2;2;1;2;2;2;2;2;2;1;1;2;1;2;1;2;1;2;1;2;2;2;2;2;2;1;2;2;2;1;1;1;2;1;1;3;2;1;2;2;2;1;2;2;1;1;2;2;2;2;2;2;2;1;2;2;1;2;1;2;1;2;2;2;2;2;1;2;1;2;2;2;1;2;2;2;2;2;2;1;2;1;1;1;2;1;2;1;1;1;2;1;2;1;2;1;2;1;"/>
  <p:tag name="CHARTSTRINGSTD" val="36 62 1 0"/>
  <p:tag name="CHARTSTRINGREV" val="0 1 62 36"/>
  <p:tag name="CHARTSTRINGSTDPER" val="0.363636363636364 0.626262626262626 0.0101010101010101 0"/>
  <p:tag name="CHARTSTRINGREVPER" val="0 0.0101010101010101 0.626262626262626 0.363636363636364"/>
  <p:tag name="RESTORECHART" val="False"/>
  <p:tag name="SLICED" val="False"/>
  <p:tag name="RESPONSESGATHER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6"/>
  <p:tag name="FONTSIZE" val="28"/>
  <p:tag name="BULLETTYPE" val="ppBulletArabicPeriod"/>
  <p:tag name="ANSWERTEXT" val="Astronomer&#10;Geologist&#10;Doctor&#10;Engine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89C25D25BC0469A9E96084ED3919732"/>
  <p:tag name="SLIDEID" val="F89C25D25BC0469A9E96084ED3919732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QUESTIONALIAS" val="Do you agree?"/>
  <p:tag name="DELIMITERS" val="3.1"/>
  <p:tag name="ANSWERSALIAS" val="Yes|smicln|No"/>
  <p:tag name="VALUES" val="No Value|smicln|No Value"/>
  <p:tag name="TOTALRESPONSES" val="0"/>
  <p:tag name="RESPONSESGATHERED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674707FFBF246FF8B8D076328A06DD6"/>
  <p:tag name="SLIDEID" val="F674707FFBF246FF8B8D076328A06DD6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What is your height?"/>
  <p:tag name="ANONYMOUS" val="True"/>
  <p:tag name="RESPONSESGATHERED" val="True"/>
  <p:tag name="TOTALRESPONSES" val="97"/>
  <p:tag name="RESPONSECOUNT" val="97"/>
  <p:tag name="RESPONSES" val="1;1;1;2;1;2;3;2;3;2;2;1;1;3;1;3;2;2;3;2;3;2;2;2;1;1;2;3;2;2;3;2;1;2;3;3;3;2;2;2;2;2;2;3;3;2;2;2;2;2;1;1;1;3;1;3;2;1;2;3;2;2;1;2;3;2;3;2;3;2;2;3;2;2;2;2;2;2;2;1;2;1;2;2;2;2;2;1;3;3;2;3;2;3;2;1;3;"/>
  <p:tag name="CHARTSTRINGSTD" val="20 52 25"/>
  <p:tag name="CHARTSTRINGREV" val="25 52 20"/>
  <p:tag name="CHARTSTRINGSTDPER" val="0.206185567010309 0.536082474226804 0.257731958762887"/>
  <p:tag name="CHARTSTRINGREVPER" val="0.257731958762887 0.536082474226804 0.206185567010309"/>
  <p:tag name="CURRENTSLIDEFORMAT" val="0%"/>
  <p:tag name="SLICED" val="False"/>
  <p:tag name="ANSWERSALIAS" val="Over 6 feet tall|smicln|Over 5 1/2 feet tall|smicln|Over 4 ½ feet tall"/>
  <p:tag name="VALUES" val="No Value|smicln|No Value|smicln|No Val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2372</TotalTime>
  <Words>1028</Words>
  <Application>Microsoft Office PowerPoint</Application>
  <PresentationFormat>On-screen Show (4:3)</PresentationFormat>
  <Paragraphs>195</Paragraphs>
  <Slides>43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Default Design</vt:lpstr>
      <vt:lpstr>Photo Editor Photo</vt:lpstr>
      <vt:lpstr>Image</vt:lpstr>
      <vt:lpstr>Take Notes</vt:lpstr>
      <vt:lpstr>Do you agree?</vt:lpstr>
      <vt:lpstr>CHAPTER 1      GROTZINGER,JORDAN PRESS &amp; SIEVER </vt:lpstr>
      <vt:lpstr>PowerPoint Presentation</vt:lpstr>
      <vt:lpstr>Lecture Outline</vt:lpstr>
      <vt:lpstr>Lecture Outline</vt:lpstr>
      <vt:lpstr>PowerPoint Presentation</vt:lpstr>
      <vt:lpstr>What professional will most likely study images sent back from Mars?</vt:lpstr>
      <vt:lpstr>PowerPoint Presentation</vt:lpstr>
      <vt:lpstr>Lecture Outline</vt:lpstr>
      <vt:lpstr>PowerPoint Presentation</vt:lpstr>
      <vt:lpstr>PowerPoint Presentation</vt:lpstr>
      <vt:lpstr>PowerPoint Presentation</vt:lpstr>
      <vt:lpstr>Lecture Outline</vt:lpstr>
      <vt:lpstr>Principle of Uniformitariansim</vt:lpstr>
      <vt:lpstr>“Extended” Principle of  Uniformitariansim</vt:lpstr>
      <vt:lpstr>Examples of physical processes</vt:lpstr>
      <vt:lpstr>Some Geologic Events are Slow</vt:lpstr>
      <vt:lpstr>Some Geologic Events are Rapid</vt:lpstr>
      <vt:lpstr>PowerPoint Presentation</vt:lpstr>
      <vt:lpstr>Rivers on Titan</vt:lpstr>
      <vt:lpstr>Write down what you think this is? I have one from the Atacama desert of Chile.</vt:lpstr>
      <vt:lpstr>Martian ventifact (NASA)</vt:lpstr>
      <vt:lpstr>PowerPoint Presentation</vt:lpstr>
      <vt:lpstr>PowerPoint Presentation</vt:lpstr>
      <vt:lpstr>Lecture Outline</vt:lpstr>
      <vt:lpstr>PowerPoint Presentation</vt:lpstr>
      <vt:lpstr>Composition of the Earth (70%)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height?</vt:lpstr>
      <vt:lpstr>Composition of the Earth</vt:lpstr>
      <vt:lpstr>PowerPoint Presentation</vt:lpstr>
      <vt:lpstr>Lecture Outline</vt:lpstr>
      <vt:lpstr>Earth as a Group of Interacting Systems</vt:lpstr>
      <vt:lpstr>PowerPoint Presentation</vt:lpstr>
      <vt:lpstr>END OF CHAPTER 1</vt:lpstr>
    </vt:vector>
  </TitlesOfParts>
  <Company>Sumanas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A satisfied Microsoft Office User</cp:lastModifiedBy>
  <cp:revision>192</cp:revision>
  <dcterms:created xsi:type="dcterms:W3CDTF">2002-12-24T01:08:46Z</dcterms:created>
  <dcterms:modified xsi:type="dcterms:W3CDTF">2012-08-22T17:22:51Z</dcterms:modified>
</cp:coreProperties>
</file>