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342" r:id="rId2"/>
    <p:sldId id="344" r:id="rId3"/>
    <p:sldId id="329" r:id="rId4"/>
    <p:sldId id="330" r:id="rId5"/>
    <p:sldId id="358" r:id="rId6"/>
    <p:sldId id="365" r:id="rId7"/>
    <p:sldId id="366" r:id="rId8"/>
    <p:sldId id="331" r:id="rId9"/>
    <p:sldId id="332" r:id="rId10"/>
    <p:sldId id="261" r:id="rId11"/>
    <p:sldId id="262" r:id="rId12"/>
    <p:sldId id="263" r:id="rId13"/>
    <p:sldId id="333" r:id="rId14"/>
    <p:sldId id="264" r:id="rId15"/>
    <p:sldId id="353" r:id="rId16"/>
    <p:sldId id="367" r:id="rId17"/>
    <p:sldId id="334" r:id="rId18"/>
    <p:sldId id="265" r:id="rId19"/>
    <p:sldId id="360" r:id="rId20"/>
    <p:sldId id="361" r:id="rId21"/>
    <p:sldId id="345" r:id="rId22"/>
    <p:sldId id="363" r:id="rId23"/>
    <p:sldId id="364" r:id="rId24"/>
    <p:sldId id="362" r:id="rId25"/>
    <p:sldId id="274" r:id="rId26"/>
    <p:sldId id="349" r:id="rId27"/>
    <p:sldId id="350" r:id="rId28"/>
    <p:sldId id="347" r:id="rId29"/>
    <p:sldId id="348" r:id="rId30"/>
    <p:sldId id="351" r:id="rId31"/>
    <p:sldId id="352" r:id="rId32"/>
    <p:sldId id="340" r:id="rId33"/>
    <p:sldId id="341" r:id="rId34"/>
    <p:sldId id="336" r:id="rId35"/>
    <p:sldId id="337" r:id="rId36"/>
    <p:sldId id="338" r:id="rId37"/>
    <p:sldId id="339" r:id="rId38"/>
    <p:sldId id="357" r:id="rId39"/>
    <p:sldId id="354" r:id="rId40"/>
    <p:sldId id="359" r:id="rId41"/>
    <p:sldId id="355" r:id="rId42"/>
    <p:sldId id="356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81E"/>
    <a:srgbClr val="00000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79160" autoAdjust="0"/>
  </p:normalViewPr>
  <p:slideViewPr>
    <p:cSldViewPr>
      <p:cViewPr varScale="1">
        <p:scale>
          <a:sx n="61" d="100"/>
          <a:sy n="61" d="100"/>
        </p:scale>
        <p:origin x="-14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5635894-EDCD-4540-93D6-EDDD2250B1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Initially it was thought that asteroids were the remains of a large planet broken apart.  However, it is now thought that these are pieces that were never accreted</a:t>
            </a:r>
          </a:p>
          <a:p>
            <a:r>
              <a:rPr lang="en-US" dirty="0" smtClean="0"/>
              <a:t>Comets form in the depths of the solar system and “melt” as they get closer to the sun.</a:t>
            </a:r>
          </a:p>
          <a:p>
            <a:r>
              <a:rPr lang="en-US" dirty="0" smtClean="0"/>
              <a:t>All of these objects have orbital paths that depend on their proximity to the sun, and their mass</a:t>
            </a:r>
          </a:p>
          <a:p>
            <a:r>
              <a:rPr lang="en-US" dirty="0" smtClean="0"/>
              <a:t>Near earth objects…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EBCA31E-C257-49F8-8445-885C90D83FE1}" type="slidenum">
              <a:rPr lang="en-US" sz="1200" smtClean="0"/>
              <a:pPr/>
              <a:t>15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Why do each of these planets have different surface features?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9C48283-F39A-415C-9D4F-401CD765DA24}" type="slidenum">
              <a:rPr lang="en-US" sz="1200" smtClean="0"/>
              <a:pPr/>
              <a:t>25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Why are there so many impact creators on the moon, but not on the Earth?</a:t>
            </a:r>
          </a:p>
          <a:p>
            <a:r>
              <a:rPr lang="en-US" dirty="0" smtClean="0"/>
              <a:t>Plate tectonics have stopped on the moon, while they are still active on the Earth.  This has resulted in a much younger surface on the Earth</a:t>
            </a:r>
          </a:p>
          <a:p>
            <a:r>
              <a:rPr lang="en-US" dirty="0" smtClean="0"/>
              <a:t>Erosion has also played a role in this as well.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BFDCC723-746F-4F6A-A57A-F9B004A1D673}" type="slidenum">
              <a:rPr lang="en-US" sz="1200" smtClean="0"/>
              <a:pPr/>
              <a:t>26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Light objects float to the top and heavy objects sink to the middle</a:t>
            </a:r>
          </a:p>
          <a:p>
            <a:r>
              <a:rPr lang="en-US" dirty="0" smtClean="0"/>
              <a:t>Core: dominated by iron, nickel</a:t>
            </a:r>
          </a:p>
          <a:p>
            <a:r>
              <a:rPr lang="en-US" dirty="0" smtClean="0"/>
              <a:t>Crust: light elements such as oxygen, silicon</a:t>
            </a:r>
          </a:p>
          <a:p>
            <a:r>
              <a:rPr lang="en-US" dirty="0" smtClean="0"/>
              <a:t>Mantle: 2900 km thick, ultramafic silicate rocks with more magnesium and iron than crustal silicates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E80C0767-23B9-4EAC-988D-7644093E7B43}" type="slidenum">
              <a:rPr lang="en-US" sz="1200" smtClean="0"/>
              <a:pPr/>
              <a:t>28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4DBEEF33-417E-4DC2-8763-6CEA510C22D4}" type="slidenum">
              <a:rPr lang="en-US" sz="1200" smtClean="0"/>
              <a:pPr/>
              <a:t>29</a:t>
            </a:fld>
            <a:endParaRPr lang="en-US" sz="1200" dirty="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O2 increase is thought to be the result of microbes and photosynthetic plants.  However this area is still being investigated.</a:t>
            </a:r>
          </a:p>
          <a:p>
            <a:r>
              <a:rPr lang="en-US" dirty="0" smtClean="0"/>
              <a:t>Chapter 11 has more information on microorganisms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5B6E2ED-CA2C-42CB-A9C6-60717A9009CA}" type="slidenum">
              <a:rPr lang="en-US" sz="1200" smtClean="0"/>
              <a:pPr/>
              <a:t>31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Highlands cover 80%</a:t>
            </a:r>
          </a:p>
          <a:p>
            <a:r>
              <a:rPr lang="en-US" dirty="0" smtClean="0"/>
              <a:t>Maria are the dark areas of the moons and are low lying plains</a:t>
            </a:r>
          </a:p>
          <a:p>
            <a:r>
              <a:rPr lang="en-US" dirty="0" smtClean="0"/>
              <a:t>What does the amount of craters say about the age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4DAE6521-08BC-457E-B0EF-1728F71FF54E}" type="slidenum">
              <a:rPr lang="en-US" sz="1200" smtClean="0"/>
              <a:pPr/>
              <a:t>34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Two rovers were designed to last 3 months and drive no more than 300 meters</a:t>
            </a:r>
          </a:p>
          <a:p>
            <a:r>
              <a:rPr lang="en-US" dirty="0" smtClean="0"/>
              <a:t>However they are still going strong(ish) after 7 years</a:t>
            </a:r>
          </a:p>
          <a:p>
            <a:r>
              <a:rPr lang="en-US" dirty="0" smtClean="0"/>
              <a:t>Temperatures as cold as -90 degrees F</a:t>
            </a:r>
          </a:p>
          <a:p>
            <a:r>
              <a:rPr lang="en-US" dirty="0" smtClean="0"/>
              <a:t>One is still moving the other appears to be non-responsive</a:t>
            </a:r>
          </a:p>
          <a:p>
            <a:r>
              <a:rPr lang="en-US" dirty="0" smtClean="0"/>
              <a:t>Meridiana Planum: plains of meridiani</a:t>
            </a:r>
          </a:p>
          <a:p>
            <a:r>
              <a:rPr lang="en-US" dirty="0" smtClean="0"/>
              <a:t>Opportunity making atm measurements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7F0F1B6-6BBC-45C7-8A01-978DE5EE6DF0}" type="slidenum">
              <a:rPr lang="en-US" sz="1200" smtClean="0"/>
              <a:pPr/>
              <a:t>39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Spirit is silent</a:t>
            </a:r>
          </a:p>
          <a:p>
            <a:r>
              <a:rPr lang="en-US" dirty="0" smtClean="0"/>
              <a:t>Opportunity still moving</a:t>
            </a:r>
          </a:p>
          <a:p>
            <a:r>
              <a:rPr lang="en-US" dirty="0" smtClean="0"/>
              <a:t>    Color image of Santa Maria Crater</a:t>
            </a:r>
          </a:p>
          <a:p>
            <a:r>
              <a:rPr lang="en-US" dirty="0" smtClean="0"/>
              <a:t>    Driven 16.6 miles in its seven years</a:t>
            </a:r>
          </a:p>
          <a:p>
            <a:r>
              <a:rPr lang="en-US" dirty="0" smtClean="0"/>
              <a:t>    Drove 4.6 miles last year</a:t>
            </a:r>
          </a:p>
          <a:p>
            <a:r>
              <a:rPr lang="en-US" dirty="0" smtClean="0"/>
              <a:t>    Was in a “conjunction period” earlier this year but will move onto Endurance crater 14 miles in diameter and 4 miles away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11B5A0A7-A063-4B8D-B18A-CE1102635B59}" type="slidenum">
              <a:rPr lang="en-US" sz="1200" smtClean="0"/>
              <a:pPr/>
              <a:t>40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Cassini is the orbiter</a:t>
            </a:r>
          </a:p>
          <a:p>
            <a:r>
              <a:rPr lang="en-US" dirty="0" smtClean="0"/>
              <a:t>Huygens was the lander</a:t>
            </a:r>
          </a:p>
          <a:p>
            <a:r>
              <a:rPr lang="en-US" dirty="0" smtClean="0"/>
              <a:t>July 2004 flew through Saturn’s rings</a:t>
            </a:r>
          </a:p>
          <a:p>
            <a:r>
              <a:rPr lang="en-US" dirty="0" smtClean="0"/>
              <a:t>Titan was discovered to have drainage networks, and volcanoes</a:t>
            </a:r>
          </a:p>
          <a:p>
            <a:r>
              <a:rPr lang="en-US" dirty="0" smtClean="0"/>
              <a:t>Liquid methane…not water</a:t>
            </a:r>
          </a:p>
          <a:p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2669FFF3-6EB2-43B7-9B90-659594F78A9B}" type="slidenum">
              <a:rPr lang="en-US" sz="1200" smtClean="0"/>
              <a:pPr/>
              <a:t>41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353FBB33-9314-4F95-91EE-044F7694589B}" type="slidenum">
              <a:rPr lang="en-US" sz="1200" smtClean="0"/>
              <a:pPr/>
              <a:t>17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Outside of Pluto is the Kepler belt which is composed of asteroids of similar composition and size to Pluto.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FAC641AE-2E93-47F4-A663-2EE74BA898A0}" type="slidenum">
              <a:rPr lang="en-US" sz="1200" smtClean="0"/>
              <a:pPr/>
              <a:t>18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</a:t>
            </a:r>
            <a:r>
              <a:rPr lang="en-US" baseline="0" dirty="0" smtClean="0"/>
              <a:t> crater forms, it is there forever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635894-EDCD-4540-93D6-EDDD2250B1F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78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Has many small dome interpreted to be volcanoes</a:t>
            </a:r>
          </a:p>
          <a:p>
            <a:r>
              <a:rPr lang="en-US" dirty="0" smtClean="0"/>
              <a:t>Crust is thought to be thin “frozen” segments</a:t>
            </a:r>
          </a:p>
          <a:p>
            <a:r>
              <a:rPr lang="en-US" dirty="0" smtClean="0"/>
              <a:t>Resurfaced by volcanism about 500 million years ago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1938F72-3378-4D96-9D8C-F46757A86A6B}" type="slidenum">
              <a:rPr lang="en-US" sz="1200" smtClean="0"/>
              <a:pPr/>
              <a:t>20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Image 9.4 from text book</a:t>
            </a:r>
          </a:p>
          <a:p>
            <a:r>
              <a:rPr lang="en-US" dirty="0" smtClean="0"/>
              <a:t>Impact of the planetesimal tilted the Earth’s orbital plan 23 degrees</a:t>
            </a:r>
          </a:p>
          <a:p>
            <a:r>
              <a:rPr lang="en-US" dirty="0" smtClean="0"/>
              <a:t>Debris from the impact aggregated to form the moon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6340201-4FB1-412F-8832-6B66B6D13A02}" type="slidenum">
              <a:rPr lang="en-US" sz="1200" smtClean="0"/>
              <a:pPr/>
              <a:t>21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Olympus Mons: 25 km high (tallest in the solar system)</a:t>
            </a:r>
          </a:p>
          <a:p>
            <a:r>
              <a:rPr lang="en-US" dirty="0" smtClean="0"/>
              <a:t>Has a spotty magnetic field…thought to be the remnants of the previously active global magnetic field</a:t>
            </a:r>
          </a:p>
          <a:p>
            <a:r>
              <a:rPr lang="en-US" dirty="0" smtClean="0"/>
              <a:t>Mars experiences season (like Earth) due to a tilted rotational axis</a:t>
            </a:r>
          </a:p>
          <a:p>
            <a:r>
              <a:rPr lang="en-US" dirty="0" smtClean="0"/>
              <a:t>Volcanism as recent as 1 to 2 billion years ago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60AC2D5E-D79C-4481-A22D-E68DE78437B6}" type="slidenum">
              <a:rPr lang="en-US" sz="1200" smtClean="0"/>
              <a:pPr/>
              <a:t>22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False color image showing frozen water below the surface of Mars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DA3472AA-F3B4-4545-8479-0FA2372AC357}" type="slidenum">
              <a:rPr lang="en-US" sz="1200" smtClean="0"/>
              <a:pPr/>
              <a:t>23</a:t>
            </a:fld>
            <a:endParaRPr lang="en-US" sz="120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Galileo satellite sampled the atm. Of Jupiter</a:t>
            </a:r>
          </a:p>
          <a:p>
            <a:r>
              <a:rPr lang="en-US" dirty="0" smtClean="0"/>
              <a:t>   July 13 1995 sampled the atm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5BEB14BA-EC39-4B4B-B269-BD8AB69E5F3D}" type="slidenum">
              <a:rPr lang="en-US" sz="1200" smtClean="0"/>
              <a:pPr/>
              <a:t>24</a:t>
            </a:fld>
            <a:endParaRPr lang="en-US" sz="12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B1A20-51BA-49D0-9289-3E77190E97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6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C3AAB-B789-4828-8D9D-3226C57365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0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AD3B2-6E51-4E2A-9EAD-B036677B90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6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604D0-D69C-4F07-9AB4-1BD7C1C85B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3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17C1A-CC27-4A11-A3F9-ACCCD04957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7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49367-E150-4025-8679-F84E4273D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4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FD3C8-1AD1-4E0A-9FF4-205723D75F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4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875F-10E3-4195-AE5E-8F6AD7E0C2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7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8CFE2-3315-4756-8C54-EFF3DC5F43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5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C230-3CD0-4ACF-968C-06DCD4154F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0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24FB8-BA46-4591-8035-D81A964549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6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9C34C-4B2D-4100-8F43-0991B34C7F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0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C8808B-C651-4B73-8A27-DE0FF5170B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olarsystem.nasa.gov/docs/MOLA-Mars%20Water_map_wblack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Solar System History</a:t>
            </a:r>
            <a:br>
              <a:rPr lang="en-US" sz="3600" dirty="0" smtClean="0"/>
            </a:br>
            <a:r>
              <a:rPr lang="en-US" sz="3600" dirty="0" smtClean="0"/>
              <a:t>Ch 9</a:t>
            </a:r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219200" y="2209800"/>
            <a:ext cx="7086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Big Bang Theory</a:t>
            </a:r>
          </a:p>
          <a:p>
            <a:pPr>
              <a:spcBef>
                <a:spcPct val="50000"/>
              </a:spcBef>
            </a:pPr>
            <a:r>
              <a:rPr lang="en-US" dirty="0"/>
              <a:t>Solar Nebula</a:t>
            </a:r>
          </a:p>
          <a:p>
            <a:pPr>
              <a:spcBef>
                <a:spcPct val="50000"/>
              </a:spcBef>
            </a:pPr>
            <a:r>
              <a:rPr lang="en-US" dirty="0"/>
              <a:t>Planetesimals</a:t>
            </a:r>
          </a:p>
          <a:p>
            <a:pPr>
              <a:spcBef>
                <a:spcPct val="50000"/>
              </a:spcBef>
            </a:pPr>
            <a:r>
              <a:rPr lang="en-US" dirty="0"/>
              <a:t>Terrestrial Planets</a:t>
            </a:r>
          </a:p>
          <a:p>
            <a:pPr>
              <a:spcBef>
                <a:spcPct val="50000"/>
              </a:spcBef>
            </a:pPr>
            <a:r>
              <a:rPr lang="en-US" dirty="0"/>
              <a:t>Space missions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79413"/>
            <a:ext cx="7218363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90538"/>
            <a:ext cx="8535987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415925"/>
            <a:ext cx="8535987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/>
              </a:rPr>
              <a:t>Nebular Hypothesis and the origin of our Solar system</a:t>
            </a:r>
            <a:endParaRPr lang="en-US" sz="3200" dirty="0" smtClean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Planetesimals (early-stage, immature, small planets) on the periphery of this contracting, spinning dust cloud began to clump together locally.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Denser materials fell closer to the sun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Less dense materials (gases) could escape to greater distances from the sun </a:t>
            </a:r>
            <a:r>
              <a:rPr lang="en-US" dirty="0" smtClean="0"/>
              <a:t>e.g. Jupiter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379413"/>
            <a:ext cx="5634037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832725" y="6065838"/>
            <a:ext cx="118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dirty="0"/>
              <a:t>Fig. 1.3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Small Bodies of the Solar System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Asteroids:</a:t>
            </a:r>
            <a:r>
              <a:rPr lang="en-US" dirty="0" smtClean="0"/>
              <a:t> &gt; 300 in the asteroid belt 100 km in size</a:t>
            </a:r>
          </a:p>
          <a:p>
            <a:r>
              <a:rPr lang="en-US" u="sng" dirty="0" smtClean="0"/>
              <a:t>Meteorites</a:t>
            </a:r>
            <a:r>
              <a:rPr lang="en-US" dirty="0" smtClean="0"/>
              <a:t>: objects which strike the Earth</a:t>
            </a:r>
          </a:p>
          <a:p>
            <a:r>
              <a:rPr lang="en-US" u="sng" dirty="0" smtClean="0"/>
              <a:t>Comets</a:t>
            </a:r>
            <a:r>
              <a:rPr lang="en-US" dirty="0" smtClean="0"/>
              <a:t>: masses of ice, dust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Hale Bopp Comet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5913"/>
            <a:ext cx="7162800" cy="46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6205920"/>
            <a:ext cx="48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http://www2.jpl.nasa.gov/comet/gif/dru61.jpg</a:t>
            </a:r>
          </a:p>
        </p:txBody>
      </p:sp>
    </p:spTree>
    <p:extLst>
      <p:ext uri="{BB962C8B-B14F-4D97-AF65-F5344CB8AC3E}">
        <p14:creationId xmlns:p14="http://schemas.microsoft.com/office/powerpoint/2010/main" val="31793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/>
              </a:rPr>
              <a:t>Nebular Hypothesis and the origin of our Solar system</a:t>
            </a:r>
            <a:endParaRPr lang="en-US" sz="3200" dirty="0" smtClean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5800" y="1905000"/>
            <a:ext cx="76962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Mercury, Venus, Earth, Mars are </a:t>
            </a:r>
            <a:r>
              <a:rPr lang="en-US" sz="2800" dirty="0" smtClean="0"/>
              <a:t>the </a:t>
            </a:r>
            <a:r>
              <a:rPr lang="en-US" sz="2800" dirty="0"/>
              <a:t>terrestrial planets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/>
              <a:t>Rocky, with iron core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/>
              <a:t>Also referred to as the inner planets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Jupiter, Saturn, and Neptune are </a:t>
            </a:r>
            <a:r>
              <a:rPr lang="en-US" sz="2800" dirty="0" smtClean="0"/>
              <a:t>the </a:t>
            </a:r>
            <a:r>
              <a:rPr lang="en-US" sz="2800" dirty="0"/>
              <a:t>gaseous planets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/>
              <a:t>Have a rocky core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 dirty="0"/>
              <a:t>Also referred to as the outer planets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124802"/>
            <a:ext cx="853598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7620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dirty="0"/>
              <a:t>Size of the Planets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7070725" y="6065838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dirty="0"/>
              <a:t>Fig. 9.3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02625" y="2743200"/>
            <a:ext cx="384175" cy="914400"/>
          </a:xfrm>
          <a:prstGeom prst="rect">
            <a:avLst/>
          </a:prstGeom>
          <a:solidFill>
            <a:srgbClr val="ED181E"/>
          </a:solidFill>
          <a:ln w="9525" cap="flat" cmpd="sng" algn="ctr">
            <a:solidFill>
              <a:srgbClr val="ED181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Mercury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343400" y="914400"/>
            <a:ext cx="4572000" cy="4648200"/>
          </a:xfrm>
        </p:spPr>
        <p:txBody>
          <a:bodyPr/>
          <a:lstStyle/>
          <a:p>
            <a:r>
              <a:rPr lang="en-US" dirty="0" smtClean="0"/>
              <a:t>Similar topography to the moon</a:t>
            </a:r>
          </a:p>
          <a:p>
            <a:r>
              <a:rPr lang="en-US" dirty="0" smtClean="0"/>
              <a:t>Unlike the moon, Mercury has cliffs</a:t>
            </a:r>
          </a:p>
          <a:p>
            <a:r>
              <a:rPr lang="en-US" dirty="0" smtClean="0"/>
              <a:t>Not tectonically active</a:t>
            </a:r>
          </a:p>
          <a:p>
            <a:r>
              <a:rPr lang="en-US" dirty="0" smtClean="0"/>
              <a:t>No atmosphere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r="17323"/>
          <a:stretch>
            <a:fillRect/>
          </a:stretch>
        </p:blipFill>
        <p:spPr bwMode="auto">
          <a:xfrm>
            <a:off x="152400" y="1066800"/>
            <a:ext cx="41529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152400" y="6048375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http://solarsystem.nasa.gov/planets/profile.cfm?Object=Mercury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Which is the correct sequence? (Oldest to youngest)</a:t>
            </a:r>
          </a:p>
        </p:txBody>
      </p:sp>
      <p:sp>
        <p:nvSpPr>
          <p:cNvPr id="3075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2514600"/>
            <a:ext cx="3886200" cy="3200400"/>
          </a:xfrm>
        </p:spPr>
        <p:txBody>
          <a:bodyPr/>
          <a:lstStyle/>
          <a:p>
            <a:pPr marL="742950" indent="-742950" eaLnBrk="1" hangingPunct="1">
              <a:buFontTx/>
              <a:buAutoNum type="arabicPeriod"/>
            </a:pPr>
            <a:r>
              <a:rPr lang="en-US" sz="3200" dirty="0" smtClean="0"/>
              <a:t>J-K-F-G-H-B</a:t>
            </a:r>
            <a:endParaRPr lang="en-US" sz="3200" dirty="0" smtClean="0"/>
          </a:p>
          <a:p>
            <a:pPr marL="742950" indent="-742950" eaLnBrk="1" hangingPunct="1">
              <a:buFontTx/>
              <a:buAutoNum type="arabicPeriod"/>
            </a:pPr>
            <a:r>
              <a:rPr lang="en-US" sz="3200" dirty="0" smtClean="0"/>
              <a:t>J-K-F-H-B-G-E-D</a:t>
            </a:r>
          </a:p>
          <a:p>
            <a:pPr marL="742950" indent="-742950" eaLnBrk="1" hangingPunct="1">
              <a:buFontTx/>
              <a:buAutoNum type="arabicPeriod"/>
            </a:pPr>
            <a:r>
              <a:rPr lang="en-US" sz="3200" dirty="0" smtClean="0"/>
              <a:t>I-J-K-F-H-B-G</a:t>
            </a:r>
            <a:endParaRPr lang="en-US" sz="3200" dirty="0" smtClean="0"/>
          </a:p>
          <a:p>
            <a:pPr marL="742950" indent="-742950" eaLnBrk="1" hangingPunct="1">
              <a:buFontTx/>
              <a:buAutoNum type="arabicPeriod"/>
            </a:pPr>
            <a:r>
              <a:rPr lang="en-US" sz="3200" dirty="0" smtClean="0"/>
              <a:t>J-K-F-D-I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43719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Venus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184775" y="838200"/>
            <a:ext cx="3892550" cy="4876800"/>
          </a:xfrm>
        </p:spPr>
        <p:txBody>
          <a:bodyPr/>
          <a:lstStyle/>
          <a:p>
            <a:r>
              <a:rPr lang="en-US" dirty="0" smtClean="0"/>
              <a:t>Thought to have volcanism</a:t>
            </a:r>
          </a:p>
          <a:p>
            <a:r>
              <a:rPr lang="en-US" dirty="0" smtClean="0"/>
              <a:t>Different convection cells different plates</a:t>
            </a:r>
          </a:p>
          <a:p>
            <a:r>
              <a:rPr lang="en-US" dirty="0" smtClean="0"/>
              <a:t>Thick atm. Causes a runaway greenhouse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14212"/>
          <a:stretch>
            <a:fillRect/>
          </a:stretch>
        </p:blipFill>
        <p:spPr bwMode="auto">
          <a:xfrm>
            <a:off x="0" y="1219200"/>
            <a:ext cx="517683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152400" y="6191250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/>
              <a:t>http://solarsystem.nasa.gov/planets/profile.cfm?Object=Venus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Moon formation</a:t>
            </a:r>
            <a:endParaRPr lang="en-US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800600" y="1179513"/>
            <a:ext cx="4114800" cy="4916487"/>
          </a:xfrm>
        </p:spPr>
        <p:txBody>
          <a:bodyPr/>
          <a:lstStyle/>
          <a:p>
            <a:r>
              <a:rPr lang="en-US" dirty="0" smtClean="0"/>
              <a:t>Planetesimal the size of Mars collided with Early Earth</a:t>
            </a:r>
          </a:p>
          <a:p>
            <a:r>
              <a:rPr lang="en-US" dirty="0" smtClean="0"/>
              <a:t>Formed during the “heavy bombardment” period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9513"/>
            <a:ext cx="41322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Box 3"/>
          <p:cNvSpPr txBox="1">
            <a:spLocks noChangeArrowheads="1"/>
          </p:cNvSpPr>
          <p:nvPr/>
        </p:nvSpPr>
        <p:spPr bwMode="auto">
          <a:xfrm>
            <a:off x="609600" y="6400800"/>
            <a:ext cx="6359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1400" dirty="0"/>
              <a:t>http://starchild.gsfc.nasa.gov/docs/StarChild/questions/question38.html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Mars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343400" y="1066800"/>
            <a:ext cx="4724400" cy="5410200"/>
          </a:xfrm>
        </p:spPr>
        <p:txBody>
          <a:bodyPr/>
          <a:lstStyle/>
          <a:p>
            <a:r>
              <a:rPr lang="en-US" dirty="0" smtClean="0"/>
              <a:t>Red due to iron oxides</a:t>
            </a:r>
          </a:p>
          <a:p>
            <a:r>
              <a:rPr lang="en-US" dirty="0" smtClean="0"/>
              <a:t>Similar surface features and density</a:t>
            </a:r>
          </a:p>
          <a:p>
            <a:r>
              <a:rPr lang="en-US" dirty="0" smtClean="0"/>
              <a:t>Olympus Mons</a:t>
            </a:r>
          </a:p>
          <a:p>
            <a:r>
              <a:rPr lang="en-US" dirty="0" smtClean="0"/>
              <a:t>No global magnetic field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r="24031"/>
          <a:stretch>
            <a:fillRect/>
          </a:stretch>
        </p:blipFill>
        <p:spPr bwMode="auto">
          <a:xfrm>
            <a:off x="173038" y="1400175"/>
            <a:ext cx="417036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280988" y="5562600"/>
            <a:ext cx="4062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http://solarsystem.nasa.gov/planets/profile.cfm?Object=Mars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82563" y="5719763"/>
            <a:ext cx="8716962" cy="762000"/>
          </a:xfrm>
        </p:spPr>
        <p:txBody>
          <a:bodyPr/>
          <a:lstStyle/>
          <a:p>
            <a:r>
              <a:rPr lang="en-US" sz="1800" dirty="0" smtClean="0">
                <a:hlinkClick r:id="rId3"/>
              </a:rPr>
              <a:t>http://solarsystem.nasa.gov/docs/MOLA-Mars%20Water_map_wblack.jpg</a:t>
            </a:r>
            <a:endParaRPr lang="en-US" sz="1800" dirty="0" smtClean="0"/>
          </a:p>
          <a:p>
            <a:r>
              <a:rPr lang="en-US" sz="1800" dirty="0" smtClean="0"/>
              <a:t>Blue areas are frozen water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52400"/>
            <a:ext cx="8961437" cy="556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Gas Giants</a:t>
            </a:r>
            <a:endParaRPr lang="en-US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962400" y="1981200"/>
            <a:ext cx="5029200" cy="4114800"/>
          </a:xfrm>
        </p:spPr>
        <p:txBody>
          <a:bodyPr/>
          <a:lstStyle/>
          <a:p>
            <a:r>
              <a:rPr lang="en-US" dirty="0" smtClean="0"/>
              <a:t>Jupiter, Saturn, and Neptune</a:t>
            </a:r>
          </a:p>
          <a:p>
            <a:pPr lvl="1"/>
            <a:r>
              <a:rPr lang="en-US" dirty="0" smtClean="0"/>
              <a:t>Typically lots of moons</a:t>
            </a:r>
          </a:p>
          <a:p>
            <a:pPr lvl="1"/>
            <a:r>
              <a:rPr lang="en-US" dirty="0" smtClean="0"/>
              <a:t>Mostly gas</a:t>
            </a:r>
          </a:p>
          <a:p>
            <a:pPr lvl="2"/>
            <a:r>
              <a:rPr lang="en-US" dirty="0" smtClean="0"/>
              <a:t>Hydrogen and helium</a:t>
            </a:r>
          </a:p>
          <a:p>
            <a:pPr lvl="1"/>
            <a:r>
              <a:rPr lang="en-US" dirty="0" smtClean="0"/>
              <a:t>Cold</a:t>
            </a:r>
          </a:p>
          <a:p>
            <a:r>
              <a:rPr lang="en-US" dirty="0" smtClean="0"/>
              <a:t>Galileo satellite 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1" r="22881"/>
          <a:stretch>
            <a:fillRect/>
          </a:stretch>
        </p:blipFill>
        <p:spPr bwMode="auto">
          <a:xfrm>
            <a:off x="152400" y="1743075"/>
            <a:ext cx="36893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Rectangle 3"/>
          <p:cNvSpPr>
            <a:spLocks noChangeArrowheads="1"/>
          </p:cNvSpPr>
          <p:nvPr/>
        </p:nvSpPr>
        <p:spPr bwMode="auto">
          <a:xfrm>
            <a:off x="0" y="5257800"/>
            <a:ext cx="4168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http://solarsystem.nasa.gov/planets/profile.cfm?Object=Jupiter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855788"/>
            <a:ext cx="85359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33400" y="457200"/>
            <a:ext cx="83058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Size and Relief of </a:t>
            </a:r>
            <a:b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Venus, Earth, Mars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070725" y="5913438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dirty="0"/>
              <a:t>Fig. 9.7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Moon topography </a:t>
            </a:r>
            <a:r>
              <a:rPr lang="en-US" sz="1600" dirty="0"/>
              <a:t>(FROM http://www.ep.sci.hokudai.ac.jp/~mosir/work/2002/kamokata/lecture/moon/moon_html/moon_exploer/images/Topography.jpg</a:t>
            </a:r>
            <a:endParaRPr lang="en-US" dirty="0"/>
          </a:p>
        </p:txBody>
      </p:sp>
      <p:pic>
        <p:nvPicPr>
          <p:cNvPr id="23555" name="Picture 1027" descr="Top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341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04800"/>
            <a:ext cx="439102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547688" y="5737225"/>
            <a:ext cx="8458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www.google.com/imgres?imgurl=http://news.nationalgeographic.com/news/2005/03/images/050310_meteorcrater2.jpg&amp;imgrefurl=http://news.nationalgeographic.com/news/2005/03/0310_050310_meteorcrater.html&amp;h=566&amp;w=461&amp;sz=33&amp;tbnid=M8g4ulBrF9JNyM:&amp;tbnh=249&amp;tbnw=203&amp;prev=/images%3Fq%3Dmeteor%2Bcrater%2Bpictures&amp;zoom=1&amp;q=meteor+crater+pictures&amp;usg=__pVBzhHolZMHgV58SI0li4_uEiqs=&amp;sa=X&amp;ei=h3k7TdrDL5DpgAfco4SqCA&amp;ved=0CBsQ9QEw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Differentiation</a:t>
            </a: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Transformation of random chunks of primordial matter into a body whose interior is divided into concentric layers</a:t>
            </a:r>
          </a:p>
          <a:p>
            <a:r>
              <a:rPr lang="en-US" dirty="0" smtClean="0"/>
              <a:t>Reason why the Earth has a core, crust and mantle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362200" y="533400"/>
            <a:ext cx="4606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dirty="0"/>
              <a:t>Differentiation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5988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Big Bang Hypothesis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5800" y="1828800"/>
            <a:ext cx="7543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13-14 billion years ago, all matter and energy was concentrated into a single, inconceivably small (and very dense) point.  This hypothesis stems from a mathematical solution to the problem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914400" y="4191000"/>
            <a:ext cx="7543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This hypothesis was tested through the Doppler shift in stellar spectrum, which implied that matter was flying apart in all directions throughout the universe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6188"/>
            <a:ext cx="4017963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362200" y="457200"/>
            <a:ext cx="5424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dirty="0"/>
              <a:t>Atmosphere Evolution</a:t>
            </a:r>
          </a:p>
        </p:txBody>
      </p:sp>
      <p:sp>
        <p:nvSpPr>
          <p:cNvPr id="28676" name="Content Placeholder 3"/>
          <p:cNvSpPr>
            <a:spLocks noGrp="1"/>
          </p:cNvSpPr>
          <p:nvPr>
            <p:ph idx="1"/>
          </p:nvPr>
        </p:nvSpPr>
        <p:spPr>
          <a:xfrm>
            <a:off x="4343400" y="1246188"/>
            <a:ext cx="4572000" cy="5230812"/>
          </a:xfrm>
        </p:spPr>
        <p:txBody>
          <a:bodyPr/>
          <a:lstStyle/>
          <a:p>
            <a:r>
              <a:rPr lang="en-US" dirty="0" smtClean="0"/>
              <a:t>Sources of water</a:t>
            </a:r>
          </a:p>
          <a:p>
            <a:pPr lvl="1"/>
            <a:r>
              <a:rPr lang="en-US" dirty="0" smtClean="0"/>
              <a:t>Bolides</a:t>
            </a:r>
          </a:p>
          <a:p>
            <a:pPr lvl="1"/>
            <a:r>
              <a:rPr lang="en-US" dirty="0" smtClean="0"/>
              <a:t>Water rich minerals</a:t>
            </a:r>
          </a:p>
          <a:p>
            <a:r>
              <a:rPr lang="en-US" dirty="0" smtClean="0"/>
              <a:t>Oxygen evolution</a:t>
            </a:r>
          </a:p>
          <a:p>
            <a:pPr lvl="1"/>
            <a:r>
              <a:rPr lang="en-US" dirty="0" smtClean="0"/>
              <a:t>Chapter 11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Evolution of the Atmosphere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 smtClean="0"/>
              <a:t>6H</a:t>
            </a:r>
            <a:r>
              <a:rPr lang="en-US" baseline="-25000" dirty="0" smtClean="0"/>
              <a:t>2</a:t>
            </a:r>
            <a:r>
              <a:rPr lang="en-US" dirty="0" smtClean="0"/>
              <a:t>O + 6CO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C</a:t>
            </a:r>
            <a:r>
              <a:rPr lang="en-US" baseline="-25000" dirty="0" smtClean="0">
                <a:sym typeface="Wingdings" pitchFamily="2" charset="2"/>
              </a:rPr>
              <a:t>6</a:t>
            </a:r>
            <a:r>
              <a:rPr lang="en-US" dirty="0" smtClean="0">
                <a:sym typeface="Wingdings" pitchFamily="2" charset="2"/>
              </a:rPr>
              <a:t>H</a:t>
            </a:r>
            <a:r>
              <a:rPr lang="en-US" baseline="-25000" dirty="0" smtClean="0">
                <a:sym typeface="Wingdings" pitchFamily="2" charset="2"/>
              </a:rPr>
              <a:t>12</a:t>
            </a:r>
            <a:r>
              <a:rPr lang="en-US" dirty="0" smtClean="0">
                <a:sym typeface="Wingdings" pitchFamily="2" charset="2"/>
              </a:rPr>
              <a:t>O</a:t>
            </a:r>
            <a:r>
              <a:rPr lang="en-US" baseline="-25000" dirty="0" smtClean="0">
                <a:sym typeface="Wingdings" pitchFamily="2" charset="2"/>
              </a:rPr>
              <a:t>6</a:t>
            </a:r>
            <a:r>
              <a:rPr lang="en-US" dirty="0" smtClean="0">
                <a:sym typeface="Wingdings" pitchFamily="2" charset="2"/>
              </a:rPr>
              <a:t> + 6O</a:t>
            </a:r>
            <a:r>
              <a:rPr lang="en-US" baseline="-25000" dirty="0" smtClean="0">
                <a:sym typeface="Wingdings" pitchFamily="2" charset="2"/>
              </a:rPr>
              <a:t>2</a:t>
            </a:r>
          </a:p>
          <a:p>
            <a:pPr lvl="1"/>
            <a:r>
              <a:rPr lang="en-US" dirty="0" smtClean="0"/>
              <a:t>Produce oxygen from a carbon dioxide rich environment by photosynthesis</a:t>
            </a:r>
          </a:p>
          <a:p>
            <a:r>
              <a:rPr lang="en-US" dirty="0" smtClean="0"/>
              <a:t>Two notable periods of O</a:t>
            </a:r>
            <a:r>
              <a:rPr lang="en-US" baseline="-25000" dirty="0" smtClean="0"/>
              <a:t>2</a:t>
            </a:r>
            <a:r>
              <a:rPr lang="en-US" dirty="0" smtClean="0"/>
              <a:t> rise</a:t>
            </a:r>
          </a:p>
          <a:p>
            <a:pPr lvl="1"/>
            <a:r>
              <a:rPr lang="en-US" dirty="0" smtClean="0"/>
              <a:t>Around 2.4 and 0.8 billion years 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How old is the Earth?</a:t>
            </a:r>
            <a:endParaRPr lang="en-US" dirty="0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371600" y="2057400"/>
            <a:ext cx="480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How old is the Earth?</a:t>
            </a:r>
            <a:endParaRPr lang="en-US" dirty="0" smtClean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371600" y="2057400"/>
            <a:ext cx="480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838200" y="2286000"/>
            <a:ext cx="6858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/>
              <a:t>Younger than the planetesimals     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4.56 by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115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How old is the Moon?</a:t>
            </a:r>
            <a:endParaRPr lang="en-US" dirty="0" smtClean="0"/>
          </a:p>
        </p:txBody>
      </p:sp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073150" y="1295400"/>
            <a:ext cx="708025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/>
              <a:t>O</a:t>
            </a:r>
            <a:r>
              <a:rPr lang="en-US" b="1" dirty="0" smtClean="0"/>
              <a:t>ldest </a:t>
            </a:r>
            <a:r>
              <a:rPr lang="en-US" b="1" dirty="0"/>
              <a:t>moon rocks are</a:t>
            </a:r>
            <a:r>
              <a:rPr lang="en-US" dirty="0"/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4.47 billion years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r>
              <a:rPr lang="en-US" b="1" dirty="0"/>
              <a:t>the moon started to </a:t>
            </a:r>
            <a:r>
              <a:rPr lang="en-US" b="1" dirty="0" smtClean="0"/>
              <a:t>form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around…4.5 billions years ago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dirty="0"/>
              <a:t>Moon </a:t>
            </a:r>
            <a:r>
              <a:rPr lang="en-US" sz="2800" dirty="0" smtClean="0"/>
              <a:t>is </a:t>
            </a:r>
            <a:r>
              <a:rPr lang="en-US" sz="2800" dirty="0"/>
              <a:t>dominated by: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/>
              <a:t>	Lunar highlands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/>
              <a:t>		Lots of </a:t>
            </a:r>
            <a:r>
              <a:rPr lang="en-US" sz="2800" dirty="0" smtClean="0"/>
              <a:t>craters</a:t>
            </a:r>
            <a:endParaRPr lang="en-US" sz="2800" dirty="0"/>
          </a:p>
          <a:p>
            <a:pPr>
              <a:spcBef>
                <a:spcPct val="50000"/>
              </a:spcBef>
              <a:defRPr/>
            </a:pPr>
            <a:r>
              <a:rPr lang="en-US" sz="2800" dirty="0"/>
              <a:t>	Lunar maria</a:t>
            </a:r>
          </a:p>
          <a:p>
            <a:pPr>
              <a:spcBef>
                <a:spcPct val="50000"/>
              </a:spcBef>
              <a:defRPr/>
            </a:pPr>
            <a:r>
              <a:rPr lang="en-US" sz="2800" dirty="0"/>
              <a:t>		Few craters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What was happening between 4.56 and 4.5 by ?</a:t>
            </a:r>
            <a:endParaRPr lang="en-US" dirty="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371600" y="2057400"/>
            <a:ext cx="5638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(1) Accretion to create the first earth… a “magma” earth (100 million-year-period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71600" y="2362200"/>
            <a:ext cx="6553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Earth was hit by a giant bolide (before 4.47 by) that </a:t>
            </a:r>
            <a:r>
              <a:rPr lang="en-US" dirty="0" smtClean="0"/>
              <a:t>re-melted </a:t>
            </a:r>
            <a:r>
              <a:rPr lang="en-US" dirty="0"/>
              <a:t>it and led to the formation of the </a:t>
            </a:r>
            <a:r>
              <a:rPr lang="en-US" dirty="0" smtClean="0"/>
              <a:t>moon (see earlier slide)</a:t>
            </a:r>
            <a:endParaRPr lang="en-US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/>
              </a:rPr>
              <a:t>What happened to the Earth at 4.5 by 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62000" y="2362200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 smtClean="0"/>
              <a:t>Mainly  </a:t>
            </a:r>
            <a:r>
              <a:rPr lang="en-US" sz="3200" dirty="0"/>
              <a:t>cooling and </a:t>
            </a:r>
            <a:r>
              <a:rPr lang="en-US" sz="3200" dirty="0" smtClean="0"/>
              <a:t>differentiation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 smtClean="0"/>
              <a:t>Gravity </a:t>
            </a:r>
            <a:r>
              <a:rPr lang="en-US" sz="3200" dirty="0"/>
              <a:t>pulled the denser materials toward the core when the Earth was still molten 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ffectLst/>
              </a:rPr>
              <a:t>What was happening between 4.5 and 4.4 by 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Rock/mineral Ages</a:t>
            </a:r>
            <a:endParaRPr lang="en-US" dirty="0"/>
          </a:p>
        </p:txBody>
      </p:sp>
      <p:sp>
        <p:nvSpPr>
          <p:cNvPr id="3686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Australia has 4.4 billion year old zircons</a:t>
            </a:r>
          </a:p>
          <a:p>
            <a:r>
              <a:rPr lang="en-US" dirty="0" smtClean="0"/>
              <a:t>Central continental regions have old rocks</a:t>
            </a:r>
          </a:p>
          <a:p>
            <a:pPr lvl="1"/>
            <a:r>
              <a:rPr lang="en-US" dirty="0" smtClean="0"/>
              <a:t>Roughly 4.0 billion years old</a:t>
            </a:r>
          </a:p>
          <a:p>
            <a:pPr lvl="2"/>
            <a:r>
              <a:rPr lang="en-US" dirty="0" smtClean="0"/>
              <a:t>Canadian shield, Australia, and Africa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Mars Rovers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en-US" dirty="0" smtClean="0"/>
              <a:t>Launched 1997, landed 2004</a:t>
            </a:r>
          </a:p>
          <a:p>
            <a:r>
              <a:rPr lang="en-US" dirty="0" smtClean="0"/>
              <a:t>Spirit</a:t>
            </a:r>
          </a:p>
          <a:p>
            <a:pPr lvl="1"/>
            <a:r>
              <a:rPr lang="en-US" dirty="0" smtClean="0"/>
              <a:t>Gusev Crater (160 km)</a:t>
            </a:r>
          </a:p>
          <a:p>
            <a:pPr lvl="2"/>
            <a:r>
              <a:rPr lang="en-US" dirty="0" smtClean="0"/>
              <a:t>Thought to be a previous lake</a:t>
            </a:r>
          </a:p>
          <a:p>
            <a:pPr lvl="2"/>
            <a:r>
              <a:rPr lang="en-US" dirty="0" smtClean="0"/>
              <a:t>Also studied a volcanic plain</a:t>
            </a:r>
          </a:p>
          <a:p>
            <a:r>
              <a:rPr lang="en-US" dirty="0" smtClean="0"/>
              <a:t>Opportunity</a:t>
            </a:r>
          </a:p>
          <a:p>
            <a:pPr lvl="1"/>
            <a:r>
              <a:rPr lang="en-US" dirty="0" smtClean="0"/>
              <a:t>Meridiana Planum</a:t>
            </a:r>
          </a:p>
          <a:p>
            <a:pPr lvl="2"/>
            <a:r>
              <a:rPr lang="en-US" dirty="0" smtClean="0"/>
              <a:t>Large amount of hematite</a:t>
            </a:r>
          </a:p>
          <a:p>
            <a:pPr lvl="1"/>
            <a:r>
              <a:rPr lang="en-US" dirty="0" smtClean="0"/>
              <a:t>Studied first sedimentary rock on another planet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The Hubble Telescope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33600" y="3352800"/>
            <a:ext cx="533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Can detect faint light that has travelled for billions of </a:t>
            </a:r>
            <a:r>
              <a:rPr lang="en-US" dirty="0" smtClean="0"/>
              <a:t>years…from </a:t>
            </a:r>
            <a:r>
              <a:rPr lang="en-US" dirty="0"/>
              <a:t>the start of the current universe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-7938"/>
            <a:ext cx="5148262" cy="114300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Mars Rovers</a:t>
            </a:r>
            <a:endParaRPr lang="en-US" dirty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838200"/>
            <a:ext cx="3048000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Rectangle 3"/>
          <p:cNvSpPr>
            <a:spLocks noChangeArrowheads="1"/>
          </p:cNvSpPr>
          <p:nvPr/>
        </p:nvSpPr>
        <p:spPr bwMode="auto">
          <a:xfrm>
            <a:off x="228600" y="32877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http://marsrovers.nasa.gov/home/</a:t>
            </a:r>
          </a:p>
        </p:txBody>
      </p:sp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16400"/>
            <a:ext cx="86264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90488" y="6550025"/>
            <a:ext cx="8902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http://marsrovers.nasa.gov/gallery/press/opportunity/20110120a/SolsB2453-54_Pancam_L257_atc_br.jpg</a:t>
            </a:r>
          </a:p>
        </p:txBody>
      </p:sp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4925"/>
            <a:ext cx="47625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Cassini Mission to </a:t>
            </a:r>
            <a:r>
              <a:rPr lang="en-US" dirty="0"/>
              <a:t>S</a:t>
            </a:r>
            <a:r>
              <a:rPr lang="en-US" dirty="0" smtClean="0"/>
              <a:t>aturn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Cassini-Huygens mission</a:t>
            </a:r>
          </a:p>
          <a:p>
            <a:pPr lvl="1"/>
            <a:r>
              <a:rPr lang="en-US" dirty="0" smtClean="0"/>
              <a:t>Launched Oct. 1997</a:t>
            </a:r>
          </a:p>
          <a:p>
            <a:pPr lvl="1"/>
            <a:r>
              <a:rPr lang="en-US" dirty="0" smtClean="0"/>
              <a:t>Dec. 2004 Huygens lander released</a:t>
            </a:r>
          </a:p>
          <a:p>
            <a:pPr lvl="1"/>
            <a:r>
              <a:rPr lang="en-US" dirty="0" smtClean="0"/>
              <a:t>Jan. 2005 Huygens reached titan</a:t>
            </a:r>
          </a:p>
          <a:p>
            <a:r>
              <a:rPr lang="en-US" dirty="0" smtClean="0"/>
              <a:t>Titan has its own atmosphere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2388"/>
            <a:ext cx="59436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Titan Pictures</a:t>
            </a:r>
            <a:endParaRPr lang="en-US" dirty="0"/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57713" y="6384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http://esamultimedia.esa.int/images/Science/CONFERENCE/Huygens/Lebreton_Huy_descent_seq_H.jpg</a:t>
            </a: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r="24068"/>
          <a:stretch>
            <a:fillRect/>
          </a:stretch>
        </p:blipFill>
        <p:spPr bwMode="auto">
          <a:xfrm>
            <a:off x="6711950" y="87313"/>
            <a:ext cx="182245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5083175" y="3509963"/>
            <a:ext cx="4035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http://www.esa.int/esa-mmg/mmg.pl?b=b&amp;type=I&amp;mission=Cassini-Huygens&amp;single=y&amp;start=90&amp;size=b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0250"/>
            <a:ext cx="4176713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Rectangle 4"/>
          <p:cNvSpPr>
            <a:spLocks noChangeArrowheads="1"/>
          </p:cNvSpPr>
          <p:nvPr/>
        </p:nvSpPr>
        <p:spPr bwMode="auto">
          <a:xfrm>
            <a:off x="369888" y="490855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http://www.esa.int/esa-mmg/mmg.pl?b=b&amp;type=I&amp;mission=Cassini-Huygens&amp;single=y&amp;start=45&amp;size=b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533" y="2209801"/>
            <a:ext cx="673971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Pretty Pictures</a:t>
            </a:r>
            <a:endParaRPr lang="en-US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4435475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152400" y="6256338"/>
            <a:ext cx="4343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/>
              <a:t>http://hubble.nasa.gov/hubble20th_lg.jpg</a:t>
            </a: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28956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93" y="1066800"/>
            <a:ext cx="4471307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3"/>
          <p:cNvSpPr>
            <a:spLocks noChangeArrowheads="1"/>
          </p:cNvSpPr>
          <p:nvPr/>
        </p:nvSpPr>
        <p:spPr bwMode="auto">
          <a:xfrm>
            <a:off x="4495800" y="6247351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http://hubblesite.org/newscenter/archive/releases/2005/2005/35/image/a/format/web/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399"/>
            <a:ext cx="7772400" cy="725837"/>
          </a:xfrm>
        </p:spPr>
        <p:txBody>
          <a:bodyPr/>
          <a:lstStyle/>
          <a:p>
            <a:r>
              <a:rPr lang="en-US" dirty="0" smtClean="0"/>
              <a:t>Earth Based Telescopes</a:t>
            </a:r>
            <a:endParaRPr lang="en-US" dirty="0"/>
          </a:p>
        </p:txBody>
      </p:sp>
      <p:pic>
        <p:nvPicPr>
          <p:cNvPr id="1026" name="Picture 2" descr="C:\Users\Ben Maas\Pictures\Pictures\Hawaiipart2\Hawaiipart2 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5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44" y="533400"/>
            <a:ext cx="7772400" cy="762000"/>
          </a:xfrm>
        </p:spPr>
        <p:txBody>
          <a:bodyPr/>
          <a:lstStyle/>
          <a:p>
            <a:r>
              <a:rPr lang="en-US" dirty="0" smtClean="0"/>
              <a:t>Earth Based Telescopes</a:t>
            </a:r>
            <a:endParaRPr lang="en-US" dirty="0"/>
          </a:p>
        </p:txBody>
      </p:sp>
      <p:pic>
        <p:nvPicPr>
          <p:cNvPr id="2050" name="Picture 2" descr="C:\Users\Ben Maas\Pictures\Pictures\Hawaiipart2\Hawaiipart2 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44" y="1297983"/>
            <a:ext cx="7210156" cy="540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8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/>
              </a:rPr>
              <a:t>Nebular Hypothesis and the origin of our Solar system</a:t>
            </a:r>
            <a:endParaRPr lang="en-US" sz="3200" dirty="0" smtClean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/>
              <a:t>Solar system is older </a:t>
            </a:r>
            <a:r>
              <a:rPr lang="en-US" dirty="0"/>
              <a:t>than 4.56 billion </a:t>
            </a:r>
            <a:r>
              <a:rPr lang="en-US" dirty="0" smtClean="0"/>
              <a:t>years</a:t>
            </a:r>
            <a:endParaRPr lang="en-US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Gravity is the cause of “condensation” of the cloud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Cloud contracted WHILE spinning ever faster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H and He are the most common elements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H and He collected to form fusion reactions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/>
              </a:rPr>
              <a:t>Nebular Hypothesis and the origin of our Solar system</a:t>
            </a:r>
            <a:endParaRPr lang="en-US" sz="3200" dirty="0" smtClean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Fusion is more energetic </a:t>
            </a:r>
            <a:r>
              <a:rPr lang="en-US" dirty="0" smtClean="0"/>
              <a:t>than </a:t>
            </a:r>
            <a:r>
              <a:rPr lang="en-US" dirty="0"/>
              <a:t>atomic </a:t>
            </a:r>
            <a:r>
              <a:rPr lang="en-US" dirty="0" smtClean="0"/>
              <a:t>fission, </a:t>
            </a:r>
            <a:r>
              <a:rPr lang="en-US" dirty="0"/>
              <a:t>but requires greater pressures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/>
              <a:t>Hydrogen “fuel” burns to create He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8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6E9BCB7C14A471D98EE70C3C7F6F9A1"/>
  <p:tag name="SLIDEID" val="06E9BCB7C14A471D98EE70C3C7F6F9A1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NUMRESPONSES" val="1"/>
  <p:tag name="AUTOADVANCE" val="False"/>
  <p:tag name="DELIMITERS" val="3.1"/>
  <p:tag name="QUESTIONALIAS" val="Which is the correct sequence?"/>
  <p:tag name="RESPONSESGATHERED" val="True"/>
  <p:tag name="TOTALRESPONSES" val="51"/>
  <p:tag name="RESPONSECOUNT" val="51"/>
  <p:tag name="SLICED" val="False"/>
  <p:tag name="RESPONSES" val="1;1;1;1;1;4;1;2;3;2;1;1;1;1;2;3;1;1;2;4;2;4;2;3;3;1;2;3;1;4;4;1;1;2;1;1;1;1;1;1;1;2;3;1;1;2;2;1;3;1;1;"/>
  <p:tag name="CHARTSTRINGSTD" val="28 11 7 5"/>
  <p:tag name="CHARTSTRINGREV" val="5 7 11 28"/>
  <p:tag name="CHARTSTRINGSTDPER" val="0.549019607843137 0.215686274509804 0.137254901960784 0.0980392156862745"/>
  <p:tag name="CHARTSTRINGREVPER" val="0.0980392156862745 0.137254901960784 0.215686274509804 0.549019607843137"/>
  <p:tag name="ANSWERSALIAS" val="J-K-F-H-G-|smicln|J-K-F-H-B-E-D|smicln|J-K-G-D-I|smicln|J-K-F-D-I"/>
  <p:tag name="VALUES" val="Incorrect|smicln|Correct|smicln|Correct|smicln|Correc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Blank Presentation">
  <a:themeElements>
    <a:clrScheme name="Blank Presentation 16">
      <a:dk1>
        <a:srgbClr val="EEEEEE"/>
      </a:dk1>
      <a:lt1>
        <a:srgbClr val="FFFF00"/>
      </a:lt1>
      <a:dk2>
        <a:srgbClr val="FF00FF"/>
      </a:dk2>
      <a:lt2>
        <a:srgbClr val="FFFF00"/>
      </a:lt2>
      <a:accent1>
        <a:srgbClr val="FFFFFF"/>
      </a:accent1>
      <a:accent2>
        <a:srgbClr val="8DC6FF"/>
      </a:accent2>
      <a:accent3>
        <a:srgbClr val="FFAAFF"/>
      </a:accent3>
      <a:accent4>
        <a:srgbClr val="DADA00"/>
      </a:accent4>
      <a:accent5>
        <a:srgbClr val="FFFFFF"/>
      </a:accent5>
      <a:accent6>
        <a:srgbClr val="7FB3E7"/>
      </a:accent6>
      <a:hlink>
        <a:srgbClr val="67CCFF"/>
      </a:hlink>
      <a:folHlink>
        <a:srgbClr val="00A8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EEEEEE"/>
        </a:dk1>
        <a:lt1>
          <a:srgbClr val="FFFF00"/>
        </a:lt1>
        <a:dk2>
          <a:srgbClr val="F034E3"/>
        </a:dk2>
        <a:lt2>
          <a:srgbClr val="FFFF00"/>
        </a:lt2>
        <a:accent1>
          <a:srgbClr val="FFFFFF"/>
        </a:accent1>
        <a:accent2>
          <a:srgbClr val="8DC6FF"/>
        </a:accent2>
        <a:accent3>
          <a:srgbClr val="F6AEEF"/>
        </a:accent3>
        <a:accent4>
          <a:srgbClr val="DADA00"/>
        </a:accent4>
        <a:accent5>
          <a:srgbClr val="FFFFFF"/>
        </a:accent5>
        <a:accent6>
          <a:srgbClr val="7FB3E7"/>
        </a:accent6>
        <a:hlink>
          <a:srgbClr val="67CCFF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EEEEEE"/>
        </a:dk1>
        <a:lt1>
          <a:srgbClr val="FFFF00"/>
        </a:lt1>
        <a:dk2>
          <a:srgbClr val="8E3AEA"/>
        </a:dk2>
        <a:lt2>
          <a:srgbClr val="FFFF00"/>
        </a:lt2>
        <a:accent1>
          <a:srgbClr val="FFFFFF"/>
        </a:accent1>
        <a:accent2>
          <a:srgbClr val="8DC6FF"/>
        </a:accent2>
        <a:accent3>
          <a:srgbClr val="C6AEF3"/>
        </a:accent3>
        <a:accent4>
          <a:srgbClr val="DADA00"/>
        </a:accent4>
        <a:accent5>
          <a:srgbClr val="FFFFFF"/>
        </a:accent5>
        <a:accent6>
          <a:srgbClr val="7FB3E7"/>
        </a:accent6>
        <a:hlink>
          <a:srgbClr val="67CCFF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EEEEEE"/>
        </a:dk1>
        <a:lt1>
          <a:srgbClr val="FFFF00"/>
        </a:lt1>
        <a:dk2>
          <a:srgbClr val="C236EE"/>
        </a:dk2>
        <a:lt2>
          <a:srgbClr val="FFFF00"/>
        </a:lt2>
        <a:accent1>
          <a:srgbClr val="FFFFFF"/>
        </a:accent1>
        <a:accent2>
          <a:srgbClr val="8DC6FF"/>
        </a:accent2>
        <a:accent3>
          <a:srgbClr val="DDAEF5"/>
        </a:accent3>
        <a:accent4>
          <a:srgbClr val="DADA00"/>
        </a:accent4>
        <a:accent5>
          <a:srgbClr val="FFFFFF"/>
        </a:accent5>
        <a:accent6>
          <a:srgbClr val="7FB3E7"/>
        </a:accent6>
        <a:hlink>
          <a:srgbClr val="67CCFF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EEEEEE"/>
        </a:dk1>
        <a:lt1>
          <a:srgbClr val="FFFF00"/>
        </a:lt1>
        <a:dk2>
          <a:srgbClr val="FF00FF"/>
        </a:dk2>
        <a:lt2>
          <a:srgbClr val="FFFF00"/>
        </a:lt2>
        <a:accent1>
          <a:srgbClr val="FFFFFF"/>
        </a:accent1>
        <a:accent2>
          <a:srgbClr val="8DC6FF"/>
        </a:accent2>
        <a:accent3>
          <a:srgbClr val="FFAAFF"/>
        </a:accent3>
        <a:accent4>
          <a:srgbClr val="DADA00"/>
        </a:accent4>
        <a:accent5>
          <a:srgbClr val="FFFFFF"/>
        </a:accent5>
        <a:accent6>
          <a:srgbClr val="7FB3E7"/>
        </a:accent6>
        <a:hlink>
          <a:srgbClr val="67CCFF"/>
        </a:hlink>
        <a:folHlink>
          <a:srgbClr val="00A8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1671</TotalTime>
  <Words>1386</Words>
  <Application>Microsoft Office PowerPoint</Application>
  <PresentationFormat>On-screen Show (4:3)</PresentationFormat>
  <Paragraphs>213</Paragraphs>
  <Slides>42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Blank Presentation</vt:lpstr>
      <vt:lpstr>Solar System History Ch 9</vt:lpstr>
      <vt:lpstr>Which is the correct sequence? (Oldest to youngest)</vt:lpstr>
      <vt:lpstr>Big Bang Hypothesis</vt:lpstr>
      <vt:lpstr>The Hubble Telescope</vt:lpstr>
      <vt:lpstr>Pretty Pictures</vt:lpstr>
      <vt:lpstr>Earth Based Telescopes</vt:lpstr>
      <vt:lpstr>Earth Based Telescopes</vt:lpstr>
      <vt:lpstr>Nebular Hypothesis and the origin of our Solar system</vt:lpstr>
      <vt:lpstr>Nebular Hypothesis and the origin of our Solar system</vt:lpstr>
      <vt:lpstr>PowerPoint Presentation</vt:lpstr>
      <vt:lpstr>PowerPoint Presentation</vt:lpstr>
      <vt:lpstr>PowerPoint Presentation</vt:lpstr>
      <vt:lpstr>Nebular Hypothesis and the origin of our Solar system</vt:lpstr>
      <vt:lpstr>PowerPoint Presentation</vt:lpstr>
      <vt:lpstr>Small Bodies of the Solar System</vt:lpstr>
      <vt:lpstr>Hale Bopp Comet</vt:lpstr>
      <vt:lpstr>Nebular Hypothesis and the origin of our Solar system</vt:lpstr>
      <vt:lpstr>PowerPoint Presentation</vt:lpstr>
      <vt:lpstr>Mercury</vt:lpstr>
      <vt:lpstr>Venus</vt:lpstr>
      <vt:lpstr>Moon formation</vt:lpstr>
      <vt:lpstr>Mars</vt:lpstr>
      <vt:lpstr>PowerPoint Presentation</vt:lpstr>
      <vt:lpstr>Gas Giants</vt:lpstr>
      <vt:lpstr>PowerPoint Presentation</vt:lpstr>
      <vt:lpstr>Moon topography (FROM http://www.ep.sci.hokudai.ac.jp/~mosir/work/2002/kamokata/lecture/moon/moon_html/moon_exploer/images/Topography.jpg</vt:lpstr>
      <vt:lpstr>PowerPoint Presentation</vt:lpstr>
      <vt:lpstr>Differentiation</vt:lpstr>
      <vt:lpstr>PowerPoint Presentation</vt:lpstr>
      <vt:lpstr>PowerPoint Presentation</vt:lpstr>
      <vt:lpstr>Evolution of the Atmosphere</vt:lpstr>
      <vt:lpstr>How old is the Earth?</vt:lpstr>
      <vt:lpstr>How old is the Earth?</vt:lpstr>
      <vt:lpstr>How old is the Moon?</vt:lpstr>
      <vt:lpstr>What was happening between 4.56 and 4.5 by ?</vt:lpstr>
      <vt:lpstr>What happened to the Earth at 4.5 by ?</vt:lpstr>
      <vt:lpstr>What was happening between 4.5 and 4.4 by ?</vt:lpstr>
      <vt:lpstr>Rock/mineral Ages</vt:lpstr>
      <vt:lpstr>Mars Rovers</vt:lpstr>
      <vt:lpstr>Mars Rovers</vt:lpstr>
      <vt:lpstr>Cassini Mission to Saturn</vt:lpstr>
      <vt:lpstr>Titan Pictures</vt:lpstr>
    </vt:vector>
  </TitlesOfParts>
  <Company>Sumanas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Ben Maas</cp:lastModifiedBy>
  <cp:revision>196</cp:revision>
  <dcterms:created xsi:type="dcterms:W3CDTF">2002-12-24T01:08:46Z</dcterms:created>
  <dcterms:modified xsi:type="dcterms:W3CDTF">2011-04-14T02:02:05Z</dcterms:modified>
</cp:coreProperties>
</file>