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323" r:id="rId2"/>
    <p:sldId id="350" r:id="rId3"/>
    <p:sldId id="301" r:id="rId4"/>
    <p:sldId id="307" r:id="rId5"/>
    <p:sldId id="257" r:id="rId6"/>
    <p:sldId id="324" r:id="rId7"/>
    <p:sldId id="325" r:id="rId8"/>
    <p:sldId id="258" r:id="rId9"/>
    <p:sldId id="259" r:id="rId10"/>
    <p:sldId id="305" r:id="rId11"/>
    <p:sldId id="309" r:id="rId12"/>
    <p:sldId id="261" r:id="rId13"/>
    <p:sldId id="260" r:id="rId14"/>
    <p:sldId id="262" r:id="rId15"/>
    <p:sldId id="264" r:id="rId16"/>
    <p:sldId id="329" r:id="rId17"/>
    <p:sldId id="333" r:id="rId18"/>
    <p:sldId id="330" r:id="rId19"/>
    <p:sldId id="331" r:id="rId20"/>
    <p:sldId id="338" r:id="rId21"/>
    <p:sldId id="335" r:id="rId22"/>
    <p:sldId id="336" r:id="rId23"/>
    <p:sldId id="337" r:id="rId24"/>
    <p:sldId id="310" r:id="rId25"/>
    <p:sldId id="332" r:id="rId26"/>
    <p:sldId id="340" r:id="rId27"/>
    <p:sldId id="346" r:id="rId28"/>
    <p:sldId id="341" r:id="rId29"/>
    <p:sldId id="342" r:id="rId30"/>
    <p:sldId id="343" r:id="rId31"/>
    <p:sldId id="344" r:id="rId32"/>
    <p:sldId id="345" r:id="rId33"/>
    <p:sldId id="263" r:id="rId34"/>
    <p:sldId id="265" r:id="rId35"/>
    <p:sldId id="268" r:id="rId36"/>
    <p:sldId id="314" r:id="rId37"/>
    <p:sldId id="347" r:id="rId38"/>
    <p:sldId id="266" r:id="rId39"/>
    <p:sldId id="270" r:id="rId40"/>
    <p:sldId id="322" r:id="rId41"/>
    <p:sldId id="315" r:id="rId42"/>
    <p:sldId id="316" r:id="rId43"/>
    <p:sldId id="317" r:id="rId44"/>
    <p:sldId id="348" r:id="rId45"/>
    <p:sldId id="349" r:id="rId46"/>
    <p:sldId id="274" r:id="rId47"/>
    <p:sldId id="318" r:id="rId48"/>
    <p:sldId id="275" r:id="rId49"/>
    <p:sldId id="319" r:id="rId50"/>
    <p:sldId id="277" r:id="rId51"/>
    <p:sldId id="334" r:id="rId52"/>
    <p:sldId id="282" r:id="rId53"/>
    <p:sldId id="283" r:id="rId54"/>
    <p:sldId id="284" r:id="rId55"/>
    <p:sldId id="321" r:id="rId56"/>
    <p:sldId id="339" r:id="rId57"/>
    <p:sldId id="290" r:id="rId58"/>
    <p:sldId id="291" r:id="rId59"/>
    <p:sldId id="292" r:id="rId60"/>
    <p:sldId id="293" r:id="rId61"/>
    <p:sldId id="294" r:id="rId62"/>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b="1" kern="1200">
        <a:solidFill>
          <a:schemeClr val="tx1"/>
        </a:solidFill>
        <a:latin typeface="Comic Sans MS" pitchFamily="66" charset="0"/>
        <a:ea typeface="+mn-ea"/>
        <a:cs typeface="+mn-cs"/>
      </a:defRPr>
    </a:lvl5pPr>
    <a:lvl6pPr marL="2286000" algn="l" defTabSz="914400" rtl="0" eaLnBrk="1" latinLnBrk="0" hangingPunct="1">
      <a:defRPr sz="2400" b="1" kern="1200">
        <a:solidFill>
          <a:schemeClr val="tx1"/>
        </a:solidFill>
        <a:latin typeface="Comic Sans MS" pitchFamily="66" charset="0"/>
        <a:ea typeface="+mn-ea"/>
        <a:cs typeface="+mn-cs"/>
      </a:defRPr>
    </a:lvl6pPr>
    <a:lvl7pPr marL="2743200" algn="l" defTabSz="914400" rtl="0" eaLnBrk="1" latinLnBrk="0" hangingPunct="1">
      <a:defRPr sz="2400" b="1" kern="1200">
        <a:solidFill>
          <a:schemeClr val="tx1"/>
        </a:solidFill>
        <a:latin typeface="Comic Sans MS" pitchFamily="66" charset="0"/>
        <a:ea typeface="+mn-ea"/>
        <a:cs typeface="+mn-cs"/>
      </a:defRPr>
    </a:lvl7pPr>
    <a:lvl8pPr marL="3200400" algn="l" defTabSz="914400" rtl="0" eaLnBrk="1" latinLnBrk="0" hangingPunct="1">
      <a:defRPr sz="2400" b="1" kern="1200">
        <a:solidFill>
          <a:schemeClr val="tx1"/>
        </a:solidFill>
        <a:latin typeface="Comic Sans MS" pitchFamily="66" charset="0"/>
        <a:ea typeface="+mn-ea"/>
        <a:cs typeface="+mn-cs"/>
      </a:defRPr>
    </a:lvl8pPr>
    <a:lvl9pPr marL="3657600" algn="l" defTabSz="914400" rtl="0" eaLnBrk="1" latinLnBrk="0" hangingPunct="1">
      <a:defRPr sz="2400" b="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42E2"/>
    <a:srgbClr val="ED181E"/>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7" d="100"/>
          <a:sy n="117" d="100"/>
        </p:scale>
        <p:origin x="-4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index"/>
          <p:cNvPicPr>
            <a:picLocks noChangeAspect="1" noChangeArrowheads="1"/>
          </p:cNvPicPr>
          <p:nvPr userDrawn="1"/>
        </p:nvPicPr>
        <p:blipFill>
          <a:blip r:embed="rId2"/>
          <a:srcRect/>
          <a:stretch>
            <a:fillRect/>
          </a:stretch>
        </p:blipFill>
        <p:spPr bwMode="auto">
          <a:xfrm>
            <a:off x="7391400" y="533400"/>
            <a:ext cx="1060450" cy="14763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D199003-5F99-403C-A50D-E2588A6402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BDA57EF-7265-4FF6-A9E0-90284EAE6E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87B5D7F-6B65-4D65-9251-4BD0748B04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593677C-B433-4DA2-BE32-899E0EFCE1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45A44BD-BADC-40E5-BA2B-29F090BCBB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D33DACE-426C-4222-88C9-825704A6E1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F57521-C8A7-46AF-A5A5-6863922CCB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9997FD5-32D4-4B2A-9A9C-2B32FFCB40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4E0D30C-C896-4827-9D35-D7264A5BE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F0AE31D-4991-4A59-967D-DAF119AD47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E4E4901-35D7-4A97-82CB-E55A86E318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5E34EC5-8372-4596-A7F7-F2AA348197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933FF"/>
            </a:gs>
            <a:gs pos="100000">
              <a:srgbClr val="FFC000"/>
            </a:gs>
          </a:gsLst>
          <a:lin ang="54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457200"/>
            <a:ext cx="7772400" cy="1143000"/>
          </a:xfrm>
        </p:spPr>
        <p:txBody>
          <a:bodyPr/>
          <a:lstStyle/>
          <a:p>
            <a:r>
              <a:rPr lang="en-US" dirty="0">
                <a:effectLst/>
              </a:rPr>
              <a:t>Chapter 2</a:t>
            </a:r>
            <a:r>
              <a:rPr lang="en-US" dirty="0"/>
              <a:t> </a:t>
            </a:r>
          </a:p>
        </p:txBody>
      </p:sp>
      <p:sp>
        <p:nvSpPr>
          <p:cNvPr id="142339" name="Text Box 3"/>
          <p:cNvSpPr txBox="1">
            <a:spLocks noChangeArrowheads="1"/>
          </p:cNvSpPr>
          <p:nvPr/>
        </p:nvSpPr>
        <p:spPr bwMode="auto">
          <a:xfrm>
            <a:off x="1447800" y="1471613"/>
            <a:ext cx="5791200" cy="5447645"/>
          </a:xfrm>
          <a:prstGeom prst="rect">
            <a:avLst/>
          </a:prstGeom>
          <a:noFill/>
          <a:ln w="9525">
            <a:noFill/>
            <a:miter lim="800000"/>
            <a:headEnd/>
            <a:tailEnd/>
          </a:ln>
          <a:effectLst/>
        </p:spPr>
        <p:txBody>
          <a:bodyPr>
            <a:spAutoFit/>
          </a:bodyPr>
          <a:lstStyle/>
          <a:p>
            <a:pPr>
              <a:spcBef>
                <a:spcPct val="50000"/>
              </a:spcBef>
            </a:pPr>
            <a:r>
              <a:rPr lang="en-US" b="0" dirty="0"/>
              <a:t>Key concepts:</a:t>
            </a:r>
          </a:p>
          <a:p>
            <a:pPr lvl="1">
              <a:spcBef>
                <a:spcPct val="50000"/>
              </a:spcBef>
              <a:buFontTx/>
              <a:buChar char="•"/>
            </a:pPr>
            <a:r>
              <a:rPr lang="en-US" b="0" dirty="0"/>
              <a:t>Continental drift </a:t>
            </a:r>
          </a:p>
          <a:p>
            <a:pPr lvl="1">
              <a:spcBef>
                <a:spcPct val="50000"/>
              </a:spcBef>
              <a:buFontTx/>
              <a:buChar char="•"/>
            </a:pPr>
            <a:r>
              <a:rPr lang="en-US" b="0" dirty="0"/>
              <a:t>Seafloor spreading</a:t>
            </a:r>
          </a:p>
          <a:p>
            <a:pPr lvl="1">
              <a:spcBef>
                <a:spcPct val="50000"/>
              </a:spcBef>
              <a:buFontTx/>
              <a:buChar char="•"/>
            </a:pPr>
            <a:r>
              <a:rPr lang="en-US" b="0" dirty="0"/>
              <a:t>Convergent plate boundary</a:t>
            </a:r>
          </a:p>
          <a:p>
            <a:pPr lvl="1">
              <a:spcBef>
                <a:spcPct val="50000"/>
              </a:spcBef>
              <a:buFontTx/>
              <a:buChar char="•"/>
            </a:pPr>
            <a:r>
              <a:rPr lang="en-US" b="0" dirty="0"/>
              <a:t>Divergent plate boundary</a:t>
            </a:r>
          </a:p>
          <a:p>
            <a:pPr lvl="1">
              <a:spcBef>
                <a:spcPct val="50000"/>
              </a:spcBef>
              <a:buFontTx/>
              <a:buChar char="•"/>
            </a:pPr>
            <a:r>
              <a:rPr lang="en-US" b="0" dirty="0"/>
              <a:t>Transform-fault plate boundary</a:t>
            </a:r>
          </a:p>
          <a:p>
            <a:pPr lvl="1">
              <a:spcBef>
                <a:spcPct val="50000"/>
              </a:spcBef>
              <a:buFontTx/>
              <a:buChar char="•"/>
            </a:pPr>
            <a:r>
              <a:rPr lang="en-US" b="0" dirty="0"/>
              <a:t>Why do plates move?</a:t>
            </a:r>
          </a:p>
          <a:p>
            <a:pPr lvl="1">
              <a:spcBef>
                <a:spcPct val="50000"/>
              </a:spcBef>
              <a:buFontTx/>
              <a:buChar char="•"/>
            </a:pPr>
            <a:r>
              <a:rPr lang="en-US" b="0" dirty="0"/>
              <a:t>Magnetic anomalies</a:t>
            </a:r>
          </a:p>
          <a:p>
            <a:pPr lvl="1">
              <a:spcBef>
                <a:spcPct val="50000"/>
              </a:spcBef>
              <a:buFontTx/>
              <a:buChar char="•"/>
            </a:pPr>
            <a:r>
              <a:rPr lang="en-US" b="0" dirty="0"/>
              <a:t>Pangaea</a:t>
            </a:r>
          </a:p>
          <a:p>
            <a:pPr>
              <a:spcBef>
                <a:spcPct val="50000"/>
              </a:spcBef>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27063" y="174625"/>
            <a:ext cx="7940675" cy="1171575"/>
          </a:xfrm>
        </p:spPr>
        <p:txBody>
          <a:bodyPr/>
          <a:lstStyle/>
          <a:p>
            <a:r>
              <a:rPr lang="en-US" sz="4000"/>
              <a:t>The Rejection and Acceptance </a:t>
            </a:r>
            <a:br>
              <a:rPr lang="en-US" sz="4000"/>
            </a:br>
            <a:r>
              <a:rPr lang="en-US" sz="4000"/>
              <a:t>of Continental Drift</a:t>
            </a:r>
          </a:p>
        </p:txBody>
      </p:sp>
      <p:sp>
        <p:nvSpPr>
          <p:cNvPr id="120835" name="Rectangle 3"/>
          <p:cNvSpPr>
            <a:spLocks noGrp="1" noChangeArrowheads="1"/>
          </p:cNvSpPr>
          <p:nvPr>
            <p:ph idx="1"/>
          </p:nvPr>
        </p:nvSpPr>
        <p:spPr>
          <a:xfrm>
            <a:off x="152400" y="1828800"/>
            <a:ext cx="8686800" cy="4876800"/>
          </a:xfrm>
          <a:noFill/>
          <a:ln/>
        </p:spPr>
        <p:txBody>
          <a:bodyPr/>
          <a:lstStyle/>
          <a:p>
            <a:pPr marL="285750" indent="-285750">
              <a:spcBef>
                <a:spcPct val="0"/>
              </a:spcBef>
              <a:spcAft>
                <a:spcPct val="50000"/>
              </a:spcAft>
              <a:tabLst>
                <a:tab pos="635000" algn="l"/>
              </a:tabLst>
            </a:pPr>
            <a:r>
              <a:rPr lang="en-US"/>
              <a:t>Rejected by most geologists.</a:t>
            </a:r>
          </a:p>
          <a:p>
            <a:pPr marL="285750" indent="-285750">
              <a:spcBef>
                <a:spcPct val="0"/>
              </a:spcBef>
              <a:spcAft>
                <a:spcPct val="50000"/>
              </a:spcAft>
              <a:tabLst>
                <a:tab pos="635000" algn="l"/>
              </a:tabLst>
            </a:pPr>
            <a:r>
              <a:rPr lang="en-US"/>
              <a:t>New data after WWII led to the “plate tectonic revolution” in 1960’s.</a:t>
            </a:r>
          </a:p>
          <a:p>
            <a:pPr marL="285750" indent="-285750">
              <a:spcBef>
                <a:spcPct val="0"/>
              </a:spcBef>
              <a:spcAft>
                <a:spcPct val="50000"/>
              </a:spcAft>
              <a:tabLst>
                <a:tab pos="635000" algn="l"/>
              </a:tabLst>
            </a:pPr>
            <a:r>
              <a:rPr lang="en-US"/>
              <a:t>Now embraced by essentially everybody.</a:t>
            </a:r>
          </a:p>
          <a:p>
            <a:pPr marL="285750" indent="-285750">
              <a:spcBef>
                <a:spcPct val="0"/>
              </a:spcBef>
              <a:spcAft>
                <a:spcPct val="50000"/>
              </a:spcAft>
              <a:tabLst>
                <a:tab pos="635000" algn="l"/>
              </a:tabLst>
            </a:pPr>
            <a:r>
              <a:rPr lang="en-US"/>
              <a:t>Today’s geology textbooks radically different than those 40 years ago.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457450" y="315913"/>
            <a:ext cx="4262438" cy="687387"/>
          </a:xfrm>
          <a:noFill/>
          <a:ln/>
        </p:spPr>
        <p:txBody>
          <a:bodyPr wrap="none" lIns="63500" tIns="25400" rIns="63500" bIns="25400" anchor="t">
            <a:spAutoFit/>
          </a:bodyPr>
          <a:lstStyle/>
          <a:p>
            <a:pPr>
              <a:lnSpc>
                <a:spcPct val="95000"/>
              </a:lnSpc>
            </a:pPr>
            <a:r>
              <a:rPr lang="en-US"/>
              <a:t>Plate Tectonics</a:t>
            </a:r>
          </a:p>
        </p:txBody>
      </p:sp>
      <p:sp>
        <p:nvSpPr>
          <p:cNvPr id="124931" name="Rectangle 3"/>
          <p:cNvSpPr>
            <a:spLocks noGrp="1" noChangeArrowheads="1"/>
          </p:cNvSpPr>
          <p:nvPr>
            <p:ph idx="1"/>
          </p:nvPr>
        </p:nvSpPr>
        <p:spPr>
          <a:xfrm>
            <a:off x="703263" y="1725613"/>
            <a:ext cx="8129587" cy="3711575"/>
          </a:xfrm>
          <a:noFill/>
          <a:ln/>
        </p:spPr>
        <p:txBody>
          <a:bodyPr lIns="63500" tIns="25400" rIns="63500" bIns="25400">
            <a:spAutoFit/>
          </a:bodyPr>
          <a:lstStyle/>
          <a:p>
            <a:pPr>
              <a:lnSpc>
                <a:spcPct val="95000"/>
              </a:lnSpc>
              <a:spcBef>
                <a:spcPct val="48000"/>
              </a:spcBef>
            </a:pPr>
            <a:r>
              <a:rPr lang="en-US"/>
              <a:t>Integrates evidence from many branches of science</a:t>
            </a:r>
          </a:p>
          <a:p>
            <a:pPr>
              <a:lnSpc>
                <a:spcPct val="95000"/>
              </a:lnSpc>
              <a:spcBef>
                <a:spcPct val="48000"/>
              </a:spcBef>
            </a:pPr>
            <a:r>
              <a:rPr lang="en-US"/>
              <a:t>First suggested based on evidence from geology and paleontology</a:t>
            </a:r>
          </a:p>
          <a:p>
            <a:pPr>
              <a:lnSpc>
                <a:spcPct val="95000"/>
              </a:lnSpc>
              <a:spcBef>
                <a:spcPct val="48000"/>
              </a:spcBef>
            </a:pPr>
            <a:r>
              <a:rPr lang="en-US"/>
              <a:t>Fully embraced after evidence from geophysics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26"/>
          <p:cNvPicPr>
            <a:picLocks noChangeAspect="1" noChangeArrowheads="1"/>
          </p:cNvPicPr>
          <p:nvPr/>
        </p:nvPicPr>
        <p:blipFill>
          <a:blip r:embed="rId2"/>
          <a:srcRect/>
          <a:stretch>
            <a:fillRect/>
          </a:stretch>
        </p:blipFill>
        <p:spPr bwMode="auto">
          <a:xfrm>
            <a:off x="1524000" y="1395413"/>
            <a:ext cx="6096000" cy="5310187"/>
          </a:xfrm>
          <a:prstGeom prst="rect">
            <a:avLst/>
          </a:prstGeom>
          <a:noFill/>
        </p:spPr>
      </p:pic>
      <p:sp>
        <p:nvSpPr>
          <p:cNvPr id="75779" name="Text Box 1027"/>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dirty="0" smtClean="0">
                <a:solidFill>
                  <a:schemeClr val="tx2"/>
                </a:solidFill>
              </a:rPr>
              <a:t>Plate Tectonics </a:t>
            </a:r>
            <a:r>
              <a:rPr lang="en-US" sz="4000" dirty="0">
                <a:solidFill>
                  <a:schemeClr val="tx2"/>
                </a:solidFill>
              </a:rPr>
              <a:t>Predicts Location of Earthquakes and Volcanoes</a:t>
            </a:r>
            <a:endParaRPr lang="en-US" sz="4000" dirty="0">
              <a:solidFill>
                <a:schemeClr val="bg1"/>
              </a:solidFill>
              <a:effectLst>
                <a:outerShdw blurRad="38100" dist="38100" dir="2700000" algn="tl">
                  <a:srgbClr val="000000"/>
                </a:outerShdw>
              </a:effectLst>
            </a:endParaRPr>
          </a:p>
        </p:txBody>
      </p:sp>
      <p:sp>
        <p:nvSpPr>
          <p:cNvPr id="75782" name="Rectangle 1030"/>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0" y="1219200"/>
            <a:ext cx="5186363" cy="5638800"/>
          </a:xfrm>
          <a:prstGeom prst="rect">
            <a:avLst/>
          </a:prstGeom>
          <a:noFill/>
        </p:spPr>
      </p:pic>
      <p:sp>
        <p:nvSpPr>
          <p:cNvPr id="74755" name="Text Box 3"/>
          <p:cNvSpPr txBox="1">
            <a:spLocks noChangeArrowheads="1"/>
          </p:cNvSpPr>
          <p:nvPr/>
        </p:nvSpPr>
        <p:spPr bwMode="auto">
          <a:xfrm>
            <a:off x="152400" y="0"/>
            <a:ext cx="8362950" cy="1311275"/>
          </a:xfrm>
          <a:prstGeom prst="rect">
            <a:avLst/>
          </a:prstGeom>
          <a:noFill/>
          <a:ln w="9525">
            <a:noFill/>
            <a:miter lim="800000"/>
            <a:headEnd/>
            <a:tailEnd/>
          </a:ln>
          <a:effectLst/>
        </p:spPr>
        <p:txBody>
          <a:bodyPr>
            <a:spAutoFit/>
          </a:bodyPr>
          <a:lstStyle/>
          <a:p>
            <a:r>
              <a:rPr lang="en-US" sz="4000">
                <a:solidFill>
                  <a:schemeClr val="tx2"/>
                </a:solidFill>
              </a:rPr>
              <a:t>Evidence for Plate Tectonics Came from the Seafloor</a:t>
            </a:r>
            <a:endParaRPr lang="en-US" sz="4000">
              <a:solidFill>
                <a:schemeClr val="bg1"/>
              </a:solidFill>
              <a:effectLst>
                <a:outerShdw blurRad="38100" dist="38100" dir="2700000" algn="tl">
                  <a:srgbClr val="000000"/>
                </a:outerShdw>
              </a:effectLst>
            </a:endParaRPr>
          </a:p>
        </p:txBody>
      </p:sp>
      <p:sp>
        <p:nvSpPr>
          <p:cNvPr id="74756" name="Text Box 4"/>
          <p:cNvSpPr txBox="1">
            <a:spLocks noChangeArrowheads="1"/>
          </p:cNvSpPr>
          <p:nvPr/>
        </p:nvSpPr>
        <p:spPr bwMode="auto">
          <a:xfrm>
            <a:off x="5257800" y="1752600"/>
            <a:ext cx="3886200" cy="2289175"/>
          </a:xfrm>
          <a:prstGeom prst="rect">
            <a:avLst/>
          </a:prstGeom>
          <a:noFill/>
          <a:ln w="9525">
            <a:noFill/>
            <a:miter lim="800000"/>
            <a:headEnd/>
            <a:tailEnd/>
          </a:ln>
          <a:effectLst/>
        </p:spPr>
        <p:txBody>
          <a:bodyPr>
            <a:spAutoFit/>
          </a:bodyPr>
          <a:lstStyle/>
          <a:p>
            <a:pPr>
              <a:buFontTx/>
              <a:buChar char="•"/>
            </a:pPr>
            <a:r>
              <a:rPr lang="en-US" sz="3600">
                <a:effectLst>
                  <a:outerShdw blurRad="38100" dist="38100" dir="2700000" algn="tl">
                    <a:srgbClr val="000000"/>
                  </a:outerShdw>
                </a:effectLst>
              </a:rPr>
              <a:t>bathymetry</a:t>
            </a:r>
          </a:p>
          <a:p>
            <a:pPr>
              <a:buFontTx/>
              <a:buChar char="•"/>
            </a:pPr>
            <a:r>
              <a:rPr lang="en-US" sz="3600">
                <a:effectLst>
                  <a:outerShdw blurRad="38100" dist="38100" dir="2700000" algn="tl">
                    <a:srgbClr val="000000"/>
                  </a:outerShdw>
                </a:effectLst>
              </a:rPr>
              <a:t>age of ocean crust</a:t>
            </a:r>
          </a:p>
          <a:p>
            <a:pPr>
              <a:buFontTx/>
              <a:buChar char="•"/>
            </a:pPr>
            <a:r>
              <a:rPr lang="en-US" sz="3600">
                <a:effectLst>
                  <a:outerShdw blurRad="38100" dist="38100" dir="2700000" algn="tl">
                    <a:srgbClr val="000000"/>
                  </a:outerShdw>
                </a:effectLst>
              </a:rPr>
              <a:t>magnetic data</a:t>
            </a:r>
            <a:endParaRPr lang="en-US" sz="3600">
              <a:solidFill>
                <a:srgbClr val="000000"/>
              </a:solidFill>
              <a:effectLst>
                <a:outerShdw blurRad="38100" dist="38100" dir="2700000" algn="tl">
                  <a:srgbClr val="FFFFFF"/>
                </a:outerShdw>
              </a:effectLst>
            </a:endParaRPr>
          </a:p>
        </p:txBody>
      </p:sp>
      <p:sp>
        <p:nvSpPr>
          <p:cNvPr id="74758" name="Rectangle 6"/>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1447800" y="762000"/>
            <a:ext cx="6440488" cy="5919788"/>
          </a:xfrm>
          <a:prstGeom prst="rect">
            <a:avLst/>
          </a:prstGeom>
          <a:noFill/>
        </p:spPr>
      </p:pic>
      <p:sp>
        <p:nvSpPr>
          <p:cNvPr id="76803" name="Text Box 3"/>
          <p:cNvSpPr txBox="1">
            <a:spLocks noChangeArrowheads="1"/>
          </p:cNvSpPr>
          <p:nvPr/>
        </p:nvSpPr>
        <p:spPr bwMode="auto">
          <a:xfrm>
            <a:off x="304800" y="0"/>
            <a:ext cx="8839200" cy="762000"/>
          </a:xfrm>
          <a:prstGeom prst="rect">
            <a:avLst/>
          </a:prstGeom>
          <a:noFill/>
          <a:ln w="9525">
            <a:noFill/>
            <a:miter lim="800000"/>
            <a:headEnd/>
            <a:tailEnd/>
          </a:ln>
          <a:effectLst/>
        </p:spPr>
        <p:txBody>
          <a:bodyPr>
            <a:spAutoFit/>
          </a:bodyPr>
          <a:lstStyle/>
          <a:p>
            <a:pPr algn="ctr"/>
            <a:r>
              <a:rPr lang="en-US" sz="4400" b="0">
                <a:solidFill>
                  <a:schemeClr val="tx2"/>
                </a:solidFill>
              </a:rPr>
              <a:t>A Mosaic of Plates</a:t>
            </a:r>
            <a:endParaRPr lang="en-US" sz="4000">
              <a:solidFill>
                <a:schemeClr val="bg1"/>
              </a:solidFill>
              <a:effectLst>
                <a:outerShdw blurRad="38100" dist="38100" dir="2700000" algn="tl">
                  <a:srgbClr val="000000"/>
                </a:outerShdw>
              </a:effectLst>
            </a:endParaRPr>
          </a:p>
        </p:txBody>
      </p:sp>
      <p:sp>
        <p:nvSpPr>
          <p:cNvPr id="76807" name="Rectangle 7"/>
          <p:cNvSpPr>
            <a:spLocks noChangeArrowheads="1"/>
          </p:cNvSpPr>
          <p:nvPr/>
        </p:nvSpPr>
        <p:spPr bwMode="auto">
          <a:xfrm>
            <a:off x="7848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304800" y="914400"/>
            <a:ext cx="4506913" cy="5867400"/>
          </a:xfrm>
          <a:prstGeom prst="rect">
            <a:avLst/>
          </a:prstGeom>
          <a:noFill/>
        </p:spPr>
      </p:pic>
      <p:sp>
        <p:nvSpPr>
          <p:cNvPr id="78851"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Modern Plate Motions</a:t>
            </a:r>
            <a:endParaRPr lang="en-US" sz="4000">
              <a:solidFill>
                <a:schemeClr val="bg1"/>
              </a:solidFill>
              <a:effectLst>
                <a:outerShdw blurRad="38100" dist="38100" dir="2700000" algn="tl">
                  <a:srgbClr val="000000"/>
                </a:outerShdw>
              </a:effectLst>
            </a:endParaRPr>
          </a:p>
        </p:txBody>
      </p:sp>
      <p:sp>
        <p:nvSpPr>
          <p:cNvPr id="78852" name="Text Box 4"/>
          <p:cNvSpPr txBox="1">
            <a:spLocks noChangeArrowheads="1"/>
          </p:cNvSpPr>
          <p:nvPr/>
        </p:nvSpPr>
        <p:spPr bwMode="auto">
          <a:xfrm>
            <a:off x="4800600" y="1752600"/>
            <a:ext cx="4343400" cy="2289175"/>
          </a:xfrm>
          <a:prstGeom prst="rect">
            <a:avLst/>
          </a:prstGeom>
          <a:noFill/>
          <a:ln w="9525">
            <a:noFill/>
            <a:miter lim="800000"/>
            <a:headEnd/>
            <a:tailEnd/>
          </a:ln>
          <a:effectLst/>
        </p:spPr>
        <p:txBody>
          <a:bodyPr>
            <a:spAutoFit/>
          </a:bodyPr>
          <a:lstStyle/>
          <a:p>
            <a:pPr>
              <a:buFontTx/>
              <a:buChar char="•"/>
            </a:pPr>
            <a:r>
              <a:rPr lang="en-US" sz="3600">
                <a:effectLst>
                  <a:outerShdw blurRad="38100" dist="38100" dir="2700000" algn="tl">
                    <a:srgbClr val="000000"/>
                  </a:outerShdw>
                </a:effectLst>
              </a:rPr>
              <a:t> geology</a:t>
            </a:r>
          </a:p>
          <a:p>
            <a:pPr>
              <a:buFontTx/>
              <a:buChar char="•"/>
            </a:pPr>
            <a:r>
              <a:rPr lang="en-US" sz="3600">
                <a:effectLst>
                  <a:outerShdw blurRad="38100" dist="38100" dir="2700000" algn="tl">
                    <a:srgbClr val="000000"/>
                  </a:outerShdw>
                </a:effectLst>
              </a:rPr>
              <a:t> GPS measurements</a:t>
            </a:r>
          </a:p>
          <a:p>
            <a:pPr>
              <a:buFontTx/>
              <a:buChar char="•"/>
            </a:pPr>
            <a:r>
              <a:rPr lang="en-US" sz="3600">
                <a:effectLst>
                  <a:outerShdw blurRad="38100" dist="38100" dir="2700000" algn="tl">
                    <a:srgbClr val="000000"/>
                  </a:outerShdw>
                </a:effectLst>
              </a:rPr>
              <a:t> magnetic data</a:t>
            </a:r>
            <a:endParaRPr lang="en-US" sz="3600">
              <a:solidFill>
                <a:srgbClr val="000000"/>
              </a:solidFill>
              <a:effectLst>
                <a:outerShdw blurRad="38100" dist="38100" dir="2700000" algn="tl">
                  <a:srgbClr val="FFFFFF"/>
                </a:outerShdw>
              </a:effectLst>
            </a:endParaRPr>
          </a:p>
        </p:txBody>
      </p:sp>
      <p:sp>
        <p:nvSpPr>
          <p:cNvPr id="78853" name="Text Box 5"/>
          <p:cNvSpPr txBox="1">
            <a:spLocks noChangeArrowheads="1"/>
          </p:cNvSpPr>
          <p:nvPr/>
        </p:nvSpPr>
        <p:spPr bwMode="auto">
          <a:xfrm>
            <a:off x="4724400" y="6162675"/>
            <a:ext cx="1439863" cy="457200"/>
          </a:xfrm>
          <a:prstGeom prst="rect">
            <a:avLst/>
          </a:prstGeom>
          <a:noFill/>
          <a:ln w="9525">
            <a:noFill/>
            <a:miter lim="800000"/>
            <a:headEnd/>
            <a:tailEnd/>
          </a:ln>
          <a:effectLst/>
        </p:spPr>
        <p:txBody>
          <a:bodyPr wrap="none">
            <a:spAutoFit/>
          </a:bodyPr>
          <a:lstStyle/>
          <a:p>
            <a:r>
              <a:rPr lang="en-US" b="0" i="1">
                <a:solidFill>
                  <a:srgbClr val="000000"/>
                </a:solidFill>
              </a:rPr>
              <a:t>mm/year</a:t>
            </a:r>
            <a:endParaRPr lang="en-US" b="0"/>
          </a:p>
        </p:txBody>
      </p:sp>
      <p:sp>
        <p:nvSpPr>
          <p:cNvPr id="78854" name="Rectangle 6"/>
          <p:cNvSpPr>
            <a:spLocks noChangeArrowheads="1"/>
          </p:cNvSpPr>
          <p:nvPr/>
        </p:nvSpPr>
        <p:spPr bwMode="auto">
          <a:xfrm>
            <a:off x="76200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49507" name="Rectangle 3"/>
          <p:cNvSpPr>
            <a:spLocks noGrp="1" noChangeArrowheads="1"/>
          </p:cNvSpPr>
          <p:nvPr>
            <p:ph idx="1"/>
          </p:nvPr>
        </p:nvSpPr>
        <p:spPr>
          <a:xfrm>
            <a:off x="476250" y="2243138"/>
            <a:ext cx="8128000" cy="1881187"/>
          </a:xfrm>
          <a:noFill/>
          <a:ln/>
        </p:spPr>
        <p:txBody>
          <a:bodyPr lIns="63500" tIns="25400" rIns="63500" bIns="25400">
            <a:spAutoFit/>
          </a:bodyPr>
          <a:lstStyle/>
          <a:p>
            <a:pPr>
              <a:lnSpc>
                <a:spcPct val="95000"/>
              </a:lnSpc>
              <a:spcBef>
                <a:spcPct val="48000"/>
              </a:spcBef>
            </a:pPr>
            <a:r>
              <a:rPr lang="en-US"/>
              <a:t>GRAVITY</a:t>
            </a:r>
          </a:p>
          <a:p>
            <a:pPr>
              <a:lnSpc>
                <a:spcPct val="95000"/>
              </a:lnSpc>
              <a:spcBef>
                <a:spcPct val="48000"/>
              </a:spcBef>
            </a:pPr>
            <a:r>
              <a:rPr lang="en-US"/>
              <a:t>Convection may have overturned asthenosphere 4–6 times.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53603" name="Rectangle 3"/>
          <p:cNvSpPr>
            <a:spLocks noGrp="1" noChangeArrowheads="1"/>
          </p:cNvSpPr>
          <p:nvPr>
            <p:ph idx="1"/>
          </p:nvPr>
        </p:nvSpPr>
        <p:spPr>
          <a:xfrm>
            <a:off x="476250" y="2243138"/>
            <a:ext cx="8128000" cy="3448050"/>
          </a:xfrm>
          <a:noFill/>
          <a:ln/>
        </p:spPr>
        <p:txBody>
          <a:bodyPr lIns="63500" tIns="25400" rIns="63500" bIns="25400">
            <a:spAutoFit/>
          </a:bodyPr>
          <a:lstStyle/>
          <a:p>
            <a:pPr>
              <a:lnSpc>
                <a:spcPct val="95000"/>
              </a:lnSpc>
              <a:spcBef>
                <a:spcPct val="48000"/>
              </a:spcBef>
            </a:pPr>
            <a:r>
              <a:rPr lang="en-US"/>
              <a:t>GRAVITY-- cooling lithosphere thickens with age and slides under its own weight down the top of the asthenosphere</a:t>
            </a:r>
          </a:p>
          <a:p>
            <a:pPr>
              <a:lnSpc>
                <a:spcPct val="95000"/>
              </a:lnSpc>
              <a:spcBef>
                <a:spcPct val="48000"/>
              </a:spcBef>
            </a:pPr>
            <a:r>
              <a:rPr lang="en-US"/>
              <a:t>Convection may have overturned asthenosphere 4–6 times.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23888" y="315913"/>
            <a:ext cx="7945437" cy="687387"/>
          </a:xfrm>
          <a:noFill/>
          <a:ln/>
        </p:spPr>
        <p:txBody>
          <a:bodyPr wrap="none" lIns="63500" tIns="25400" rIns="63500" bIns="25400" anchor="t">
            <a:spAutoFit/>
          </a:bodyPr>
          <a:lstStyle/>
          <a:p>
            <a:pPr>
              <a:lnSpc>
                <a:spcPct val="95000"/>
              </a:lnSpc>
            </a:pPr>
            <a:r>
              <a:rPr lang="en-US"/>
              <a:t>Key parts of Plate Tectonics</a:t>
            </a:r>
          </a:p>
        </p:txBody>
      </p:sp>
      <p:sp>
        <p:nvSpPr>
          <p:cNvPr id="150531" name="Rectangle 3"/>
          <p:cNvSpPr>
            <a:spLocks noGrp="1" noChangeArrowheads="1"/>
          </p:cNvSpPr>
          <p:nvPr>
            <p:ph idx="1"/>
          </p:nvPr>
        </p:nvSpPr>
        <p:spPr>
          <a:xfrm>
            <a:off x="381000" y="1524000"/>
            <a:ext cx="8509000" cy="3970338"/>
          </a:xfrm>
          <a:noFill/>
          <a:ln/>
        </p:spPr>
        <p:txBody>
          <a:bodyPr lIns="63500" tIns="25400" rIns="63500" bIns="25400">
            <a:spAutoFit/>
          </a:bodyPr>
          <a:lstStyle/>
          <a:p>
            <a:pPr>
              <a:lnSpc>
                <a:spcPct val="95000"/>
              </a:lnSpc>
              <a:spcBef>
                <a:spcPct val="48000"/>
              </a:spcBef>
              <a:buFontTx/>
              <a:buNone/>
            </a:pPr>
            <a:r>
              <a:rPr lang="en-US"/>
              <a:t>Lithosphere or rigid lid that holds both crust and cold mantle together as one solid block (0-100km)</a:t>
            </a:r>
          </a:p>
          <a:p>
            <a:pPr>
              <a:lnSpc>
                <a:spcPct val="95000"/>
              </a:lnSpc>
              <a:spcBef>
                <a:spcPct val="48000"/>
              </a:spcBef>
              <a:buFontTx/>
              <a:buNone/>
            </a:pPr>
            <a:r>
              <a:rPr lang="en-US">
                <a:effectLst>
                  <a:outerShdw blurRad="38100" dist="38100" dir="2700000" algn="tl">
                    <a:srgbClr val="000000"/>
                  </a:outerShdw>
                </a:effectLst>
              </a:rPr>
              <a:t>asthenoshphere or plastic,ductile, layer also within the mantle (100km depth to 300 km depth??)</a:t>
            </a: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a:srcRect/>
          <a:stretch>
            <a:fillRect/>
          </a:stretch>
        </p:blipFill>
        <p:spPr bwMode="auto">
          <a:xfrm>
            <a:off x="379413" y="1447800"/>
            <a:ext cx="8535987" cy="4608513"/>
          </a:xfrm>
          <a:prstGeom prst="rect">
            <a:avLst/>
          </a:prstGeom>
          <a:noFill/>
        </p:spPr>
      </p:pic>
      <p:sp>
        <p:nvSpPr>
          <p:cNvPr id="151555" name="Text Box 3"/>
          <p:cNvSpPr txBox="1">
            <a:spLocks noChangeArrowheads="1"/>
          </p:cNvSpPr>
          <p:nvPr/>
        </p:nvSpPr>
        <p:spPr bwMode="auto">
          <a:xfrm>
            <a:off x="152400" y="76200"/>
            <a:ext cx="8839200" cy="1431925"/>
          </a:xfrm>
          <a:prstGeom prst="rect">
            <a:avLst/>
          </a:prstGeom>
          <a:noFill/>
          <a:ln w="9525">
            <a:noFill/>
            <a:miter lim="800000"/>
            <a:headEnd/>
            <a:tailEnd/>
          </a:ln>
          <a:effectLst/>
        </p:spPr>
        <p:txBody>
          <a:bodyPr>
            <a:spAutoFit/>
          </a:bodyPr>
          <a:lstStyle/>
          <a:p>
            <a:pPr algn="ctr"/>
            <a:r>
              <a:rPr lang="en-US" sz="4400">
                <a:solidFill>
                  <a:schemeClr val="tx2"/>
                </a:solidFill>
              </a:rPr>
              <a:t>Two Models of Mantle </a:t>
            </a:r>
            <a:endParaRPr lang="en-US" sz="4000">
              <a:solidFill>
                <a:schemeClr val="bg1"/>
              </a:solidFill>
              <a:effectLst>
                <a:outerShdw blurRad="38100" dist="38100" dir="2700000" algn="tl">
                  <a:srgbClr val="000000"/>
                </a:outerShdw>
              </a:effectLst>
            </a:endParaRPr>
          </a:p>
          <a:p>
            <a:pPr algn="ctr"/>
            <a:r>
              <a:rPr lang="en-US" sz="4400">
                <a:solidFill>
                  <a:schemeClr val="tx2"/>
                </a:solidFill>
              </a:rPr>
              <a:t>Convection</a:t>
            </a:r>
          </a:p>
        </p:txBody>
      </p:sp>
      <p:sp>
        <p:nvSpPr>
          <p:cNvPr id="151556" name="Rectangle 4"/>
          <p:cNvSpPr>
            <a:spLocks noChangeArrowheads="1"/>
          </p:cNvSpPr>
          <p:nvPr/>
        </p:nvSpPr>
        <p:spPr bwMode="auto">
          <a:xfrm>
            <a:off x="7010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force(s) create earthquakes and volcanoes?</a:t>
            </a:r>
            <a:endParaRPr lang="en-US" dirty="0"/>
          </a:p>
        </p:txBody>
      </p:sp>
      <p:sp>
        <p:nvSpPr>
          <p:cNvPr id="3" name="TextBox 2"/>
          <p:cNvSpPr txBox="1"/>
          <p:nvPr/>
        </p:nvSpPr>
        <p:spPr>
          <a:xfrm>
            <a:off x="1295400" y="2362200"/>
            <a:ext cx="6858000" cy="1938992"/>
          </a:xfrm>
          <a:prstGeom prst="rect">
            <a:avLst/>
          </a:prstGeom>
          <a:noFill/>
        </p:spPr>
        <p:txBody>
          <a:bodyPr wrap="square" rtlCol="0">
            <a:spAutoFit/>
          </a:bodyPr>
          <a:lstStyle/>
          <a:p>
            <a:pPr marL="457200" indent="-457200">
              <a:buAutoNum type="alphaUcPeriod"/>
            </a:pPr>
            <a:r>
              <a:rPr lang="en-US" dirty="0" smtClean="0"/>
              <a:t>Gravity</a:t>
            </a:r>
          </a:p>
          <a:p>
            <a:pPr marL="457200" indent="-457200">
              <a:buAutoNum type="alphaUcPeriod"/>
            </a:pPr>
            <a:r>
              <a:rPr lang="en-US" dirty="0" smtClean="0"/>
              <a:t>Electromagnetism</a:t>
            </a:r>
          </a:p>
          <a:p>
            <a:pPr marL="457200" indent="-457200">
              <a:buAutoNum type="alphaUcPeriod"/>
            </a:pPr>
            <a:r>
              <a:rPr lang="en-US" dirty="0" smtClean="0"/>
              <a:t>Nuclear forces</a:t>
            </a:r>
          </a:p>
          <a:p>
            <a:pPr marL="457200" indent="-457200"/>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srcRect/>
          <a:stretch>
            <a:fillRect/>
          </a:stretch>
        </p:blipFill>
        <p:spPr bwMode="auto">
          <a:xfrm>
            <a:off x="304800" y="1911350"/>
            <a:ext cx="8535988" cy="3803650"/>
          </a:xfrm>
          <a:prstGeom prst="rect">
            <a:avLst/>
          </a:prstGeom>
          <a:noFill/>
        </p:spPr>
      </p:pic>
      <p:sp>
        <p:nvSpPr>
          <p:cNvPr id="158723"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158724" name="Rectangle 4"/>
          <p:cNvSpPr>
            <a:spLocks noChangeArrowheads="1"/>
          </p:cNvSpPr>
          <p:nvPr/>
        </p:nvSpPr>
        <p:spPr bwMode="auto">
          <a:xfrm>
            <a:off x="1143000" y="838200"/>
            <a:ext cx="7315200" cy="822325"/>
          </a:xfrm>
          <a:prstGeom prst="rect">
            <a:avLst/>
          </a:prstGeom>
          <a:noFill/>
          <a:ln w="9525">
            <a:noFill/>
            <a:miter lim="800000"/>
            <a:headEnd/>
            <a:tailEnd/>
          </a:ln>
          <a:effectLst/>
        </p:spPr>
        <p:txBody>
          <a:bodyPr>
            <a:spAutoFit/>
          </a:bodyPr>
          <a:lstStyle/>
          <a:p>
            <a:r>
              <a:rPr lang="en-US">
                <a:solidFill>
                  <a:schemeClr val="tx2"/>
                </a:solidFill>
              </a:rPr>
              <a:t>Usually start within continents—</a:t>
            </a:r>
          </a:p>
          <a:p>
            <a:r>
              <a:rPr lang="en-US">
                <a:solidFill>
                  <a:schemeClr val="tx2"/>
                </a:solidFill>
              </a:rPr>
              <a:t>grows to become ocean basin</a:t>
            </a:r>
            <a:endParaRPr lang="en-US">
              <a:solidFill>
                <a:schemeClr val="bg1"/>
              </a:solidFill>
            </a:endParaRPr>
          </a:p>
        </p:txBody>
      </p:sp>
      <p:sp>
        <p:nvSpPr>
          <p:cNvPr id="158725"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198563" y="0"/>
            <a:ext cx="7270750" cy="1323975"/>
          </a:xfrm>
          <a:noFill/>
          <a:ln/>
        </p:spPr>
        <p:txBody>
          <a:bodyPr wrap="none" lIns="63500" tIns="25400" rIns="63500" bIns="25400" anchor="t">
            <a:spAutoFit/>
          </a:bodyPr>
          <a:lstStyle/>
          <a:p>
            <a:pPr>
              <a:lnSpc>
                <a:spcPct val="95000"/>
              </a:lnSpc>
            </a:pPr>
            <a:r>
              <a:rPr lang="en-US"/>
              <a:t>Compositional subdivisions </a:t>
            </a:r>
            <a:br>
              <a:rPr lang="en-US"/>
            </a:br>
            <a:r>
              <a:rPr lang="en-US"/>
              <a:t>of the earth</a:t>
            </a:r>
          </a:p>
        </p:txBody>
      </p:sp>
      <p:sp>
        <p:nvSpPr>
          <p:cNvPr id="155653" name="Oval 5"/>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 </a:t>
            </a:r>
          </a:p>
          <a:p>
            <a:pPr algn="ctr"/>
            <a:r>
              <a:rPr lang="en-US">
                <a:solidFill>
                  <a:srgbClr val="000000"/>
                </a:solidFill>
              </a:rPr>
              <a:t>10-70 km</a:t>
            </a:r>
          </a:p>
          <a:p>
            <a:pPr algn="ctr"/>
            <a:r>
              <a:rPr lang="en-US">
                <a:solidFill>
                  <a:srgbClr val="000000"/>
                </a:solidFill>
              </a:rPr>
              <a:t> thick</a:t>
            </a:r>
            <a:endParaRPr lang="en-US"/>
          </a:p>
        </p:txBody>
      </p:sp>
      <p:sp>
        <p:nvSpPr>
          <p:cNvPr id="155655" name="Text Box 7"/>
          <p:cNvSpPr txBox="1">
            <a:spLocks noChangeArrowheads="1"/>
          </p:cNvSpPr>
          <p:nvPr/>
        </p:nvSpPr>
        <p:spPr bwMode="auto">
          <a:xfrm>
            <a:off x="228600" y="3417888"/>
            <a:ext cx="3657600" cy="2647950"/>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ndParaRPr>
          </a:p>
          <a:p>
            <a:pPr>
              <a:spcBef>
                <a:spcPct val="50000"/>
              </a:spcBef>
            </a:pPr>
            <a:r>
              <a:rPr lang="en-US" u="sng">
                <a:solidFill>
                  <a:srgbClr val="000000"/>
                </a:solidFill>
              </a:rPr>
              <a:t>cont.</a:t>
            </a:r>
            <a:r>
              <a:rPr lang="en-US">
                <a:solidFill>
                  <a:srgbClr val="000000"/>
                </a:solidFill>
              </a:rPr>
              <a:t> granite</a:t>
            </a:r>
          </a:p>
          <a:p>
            <a:pPr>
              <a:spcBef>
                <a:spcPct val="50000"/>
              </a:spcBef>
            </a:pPr>
            <a:r>
              <a:rPr lang="en-US">
                <a:solidFill>
                  <a:srgbClr val="000000"/>
                </a:solidFill>
              </a:rPr>
              <a:t>2.7 g/cc</a:t>
            </a:r>
          </a:p>
          <a:p>
            <a:pPr>
              <a:spcBef>
                <a:spcPct val="50000"/>
              </a:spcBef>
            </a:pPr>
            <a:r>
              <a:rPr lang="en-US" u="sng">
                <a:solidFill>
                  <a:srgbClr val="000000"/>
                </a:solidFill>
              </a:rPr>
              <a:t>oceanic</a:t>
            </a:r>
            <a:r>
              <a:rPr lang="en-US">
                <a:solidFill>
                  <a:srgbClr val="000000"/>
                </a:solidFill>
              </a:rPr>
              <a:t>- basaltic</a:t>
            </a:r>
          </a:p>
          <a:p>
            <a:pPr>
              <a:spcBef>
                <a:spcPct val="50000"/>
              </a:spcBef>
            </a:pPr>
            <a:r>
              <a:rPr lang="en-US">
                <a:solidFill>
                  <a:srgbClr val="000000"/>
                </a:solidFill>
              </a:rPr>
              <a:t>&gt;2.8 g/cc</a:t>
            </a:r>
          </a:p>
        </p:txBody>
      </p:sp>
      <p:sp>
        <p:nvSpPr>
          <p:cNvPr id="155656" name="Text Box 8"/>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5658" name="Oval 10"/>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5659" name="Text Box 11"/>
          <p:cNvSpPr txBox="1">
            <a:spLocks noChangeArrowheads="1"/>
          </p:cNvSpPr>
          <p:nvPr/>
        </p:nvSpPr>
        <p:spPr bwMode="auto">
          <a:xfrm>
            <a:off x="3200400" y="3494088"/>
            <a:ext cx="1752600" cy="2830512"/>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r>
              <a:rPr lang="en-US"/>
              <a:t>peridotite</a:t>
            </a:r>
          </a:p>
          <a:p>
            <a:pPr>
              <a:spcBef>
                <a:spcPct val="50000"/>
              </a:spcBef>
            </a:pPr>
            <a:r>
              <a:rPr lang="en-US"/>
              <a:t>&gt;3 g/cc</a:t>
            </a:r>
          </a:p>
          <a:p>
            <a:pPr>
              <a:spcBef>
                <a:spcPct val="50000"/>
              </a:spcBef>
            </a:pPr>
            <a:r>
              <a:rPr lang="en-US"/>
              <a:t>down to 2900 km depth</a:t>
            </a:r>
          </a:p>
        </p:txBody>
      </p:sp>
      <p:sp>
        <p:nvSpPr>
          <p:cNvPr id="155666" name="Line 18"/>
          <p:cNvSpPr>
            <a:spLocks noChangeShapeType="1"/>
          </p:cNvSpPr>
          <p:nvPr/>
        </p:nvSpPr>
        <p:spPr bwMode="auto">
          <a:xfrm flipH="1">
            <a:off x="1143000" y="3113088"/>
            <a:ext cx="685800" cy="838200"/>
          </a:xfrm>
          <a:prstGeom prst="line">
            <a:avLst/>
          </a:prstGeom>
          <a:noFill/>
          <a:ln w="34925">
            <a:solidFill>
              <a:schemeClr val="tx1"/>
            </a:solidFill>
            <a:round/>
            <a:headEnd/>
            <a:tailEnd type="triangle" w="med" len="med"/>
          </a:ln>
          <a:effectLst/>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43000" y="0"/>
            <a:ext cx="6634163" cy="1323975"/>
          </a:xfrm>
          <a:noFill/>
          <a:ln/>
        </p:spPr>
        <p:txBody>
          <a:bodyPr wrap="none" lIns="63500" tIns="25400" rIns="63500" bIns="25400" anchor="t">
            <a:spAutoFit/>
          </a:bodyPr>
          <a:lstStyle/>
          <a:p>
            <a:pPr>
              <a:lnSpc>
                <a:spcPct val="95000"/>
              </a:lnSpc>
            </a:pPr>
            <a:r>
              <a:rPr lang="en-US"/>
              <a:t>Mechanical subdivisions </a:t>
            </a:r>
            <a:br>
              <a:rPr lang="en-US"/>
            </a:br>
            <a:r>
              <a:rPr lang="en-US"/>
              <a:t>of the upper earth</a:t>
            </a:r>
          </a:p>
        </p:txBody>
      </p:sp>
      <p:sp>
        <p:nvSpPr>
          <p:cNvPr id="156680"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6681"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6682"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6683"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92213" y="0"/>
            <a:ext cx="7272337" cy="1323975"/>
          </a:xfrm>
          <a:noFill/>
          <a:ln/>
        </p:spPr>
        <p:txBody>
          <a:bodyPr wrap="none" lIns="63500" tIns="25400" rIns="63500" bIns="25400" anchor="t">
            <a:spAutoFit/>
          </a:bodyPr>
          <a:lstStyle/>
          <a:p>
            <a:pPr>
              <a:lnSpc>
                <a:spcPct val="95000"/>
              </a:lnSpc>
            </a:pPr>
            <a:r>
              <a:rPr lang="en-US"/>
              <a:t>Comparison of views earth</a:t>
            </a:r>
            <a:br>
              <a:rPr lang="en-US"/>
            </a:br>
            <a:r>
              <a:rPr lang="en-US"/>
              <a:t>structure</a:t>
            </a:r>
          </a:p>
        </p:txBody>
      </p:sp>
      <p:sp>
        <p:nvSpPr>
          <p:cNvPr id="157699" name="Oval 3"/>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a:t>
            </a:r>
            <a:endParaRPr lang="en-US"/>
          </a:p>
        </p:txBody>
      </p:sp>
      <p:sp>
        <p:nvSpPr>
          <p:cNvPr id="157701" name="Text Box 5"/>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7702" name="Oval 6"/>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7703" name="Text Box 7"/>
          <p:cNvSpPr txBox="1">
            <a:spLocks noChangeArrowheads="1"/>
          </p:cNvSpPr>
          <p:nvPr/>
        </p:nvSpPr>
        <p:spPr bwMode="auto">
          <a:xfrm>
            <a:off x="3352800" y="4343400"/>
            <a:ext cx="1295400" cy="1552575"/>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endParaRPr lang="en-US"/>
          </a:p>
          <a:p>
            <a:pPr>
              <a:spcBef>
                <a:spcPct val="50000"/>
              </a:spcBef>
            </a:pPr>
            <a:endParaRPr lang="en-US"/>
          </a:p>
        </p:txBody>
      </p:sp>
      <p:sp>
        <p:nvSpPr>
          <p:cNvPr id="157704"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7705"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7706"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7707"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a:xfrm>
            <a:off x="3711575" y="315913"/>
            <a:ext cx="1736725" cy="687387"/>
          </a:xfrm>
          <a:noFill/>
          <a:ln/>
        </p:spPr>
        <p:txBody>
          <a:bodyPr wrap="none" lIns="63500" tIns="25400" rIns="63500" bIns="25400" anchor="t">
            <a:spAutoFit/>
          </a:bodyPr>
          <a:lstStyle/>
          <a:p>
            <a:pPr>
              <a:lnSpc>
                <a:spcPct val="95000"/>
              </a:lnSpc>
            </a:pPr>
            <a:r>
              <a:rPr lang="en-US"/>
              <a:t>Plates</a:t>
            </a:r>
          </a:p>
        </p:txBody>
      </p:sp>
      <p:sp>
        <p:nvSpPr>
          <p:cNvPr id="125955" name="Rectangle 1027"/>
          <p:cNvSpPr>
            <a:spLocks noGrp="1" noChangeArrowheads="1"/>
          </p:cNvSpPr>
          <p:nvPr>
            <p:ph idx="1"/>
          </p:nvPr>
        </p:nvSpPr>
        <p:spPr>
          <a:xfrm>
            <a:off x="533400" y="2057400"/>
            <a:ext cx="8280400" cy="2422525"/>
          </a:xfrm>
          <a:noFill/>
          <a:ln/>
        </p:spPr>
        <p:txBody>
          <a:bodyPr lIns="63500" tIns="25400" rIns="63500" bIns="25400">
            <a:spAutoFit/>
          </a:bodyPr>
          <a:lstStyle/>
          <a:p>
            <a:pPr>
              <a:lnSpc>
                <a:spcPct val="96000"/>
              </a:lnSpc>
              <a:spcBef>
                <a:spcPct val="48000"/>
              </a:spcBef>
            </a:pPr>
            <a:r>
              <a:rPr lang="en-US"/>
              <a:t>Group of rocks all moving in the same direction</a:t>
            </a:r>
          </a:p>
          <a:p>
            <a:pPr>
              <a:lnSpc>
                <a:spcPct val="96000"/>
              </a:lnSpc>
              <a:spcBef>
                <a:spcPct val="48000"/>
              </a:spcBef>
            </a:pPr>
            <a:r>
              <a:rPr lang="en-US"/>
              <a:t>Can have </a:t>
            </a:r>
            <a:r>
              <a:rPr lang="en-US" i="1"/>
              <a:t>both</a:t>
            </a:r>
            <a:r>
              <a:rPr lang="en-US"/>
              <a:t> oceanic and continental crust or just one kind.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a:stretch>
            <a:fillRect/>
          </a:stretch>
        </p:blipFill>
        <p:spPr bwMode="auto">
          <a:xfrm>
            <a:off x="455613" y="2438400"/>
            <a:ext cx="8535987" cy="3998913"/>
          </a:xfrm>
          <a:prstGeom prst="rect">
            <a:avLst/>
          </a:prstGeom>
          <a:noFill/>
        </p:spPr>
      </p:pic>
      <p:sp>
        <p:nvSpPr>
          <p:cNvPr id="152579"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Ridge Push and Trench Pull</a:t>
            </a:r>
            <a:endParaRPr lang="en-US" sz="4000">
              <a:solidFill>
                <a:schemeClr val="bg1"/>
              </a:solidFill>
              <a:effectLst>
                <a:outerShdw blurRad="38100" dist="38100" dir="2700000" algn="tl">
                  <a:srgbClr val="000000"/>
                </a:outerShdw>
              </a:effectLst>
            </a:endParaRPr>
          </a:p>
        </p:txBody>
      </p:sp>
      <p:sp>
        <p:nvSpPr>
          <p:cNvPr id="152580" name="Rectangle 4"/>
          <p:cNvSpPr>
            <a:spLocks noChangeArrowheads="1"/>
          </p:cNvSpPr>
          <p:nvPr/>
        </p:nvSpPr>
        <p:spPr bwMode="auto">
          <a:xfrm>
            <a:off x="71628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0771" name="Rectangle 3"/>
          <p:cNvSpPr>
            <a:spLocks noGrp="1" noChangeArrowheads="1"/>
          </p:cNvSpPr>
          <p:nvPr>
            <p:ph idx="1"/>
          </p:nvPr>
        </p:nvSpPr>
        <p:spPr>
          <a:xfrm>
            <a:off x="228600" y="2133600"/>
            <a:ext cx="8661400" cy="4492625"/>
          </a:xfrm>
          <a:noFill/>
          <a:ln/>
        </p:spPr>
        <p:txBody>
          <a:bodyPr lIns="63500" tIns="25400" rIns="63500" bIns="25400">
            <a:spAutoFit/>
          </a:bodyPr>
          <a:lstStyle/>
          <a:p>
            <a:pPr>
              <a:lnSpc>
                <a:spcPct val="95000"/>
              </a:lnSpc>
              <a:spcBef>
                <a:spcPct val="48000"/>
              </a:spcBef>
            </a:pPr>
            <a:r>
              <a:rPr lang="en-US"/>
              <a:t>During and after WWII, it was noticed that the magnetic field near the ocean floor exhibited significant variation. </a:t>
            </a:r>
          </a:p>
          <a:p>
            <a:pPr>
              <a:lnSpc>
                <a:spcPct val="95000"/>
              </a:lnSpc>
              <a:spcBef>
                <a:spcPct val="48000"/>
              </a:spcBef>
            </a:pPr>
            <a:r>
              <a:rPr lang="en-US"/>
              <a:t>Subsequent analysis shows that the changes in the rocks reflect changes in the Earth’s magnetic field over time.</a:t>
            </a:r>
            <a:r>
              <a:rPr lang="en-US" sz="4400"/>
              <a: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6915" name="Rectangle 3"/>
          <p:cNvSpPr>
            <a:spLocks noGrp="1" noChangeArrowheads="1"/>
          </p:cNvSpPr>
          <p:nvPr>
            <p:ph idx="1"/>
          </p:nvPr>
        </p:nvSpPr>
        <p:spPr>
          <a:xfrm>
            <a:off x="228600" y="2133600"/>
            <a:ext cx="8661400" cy="3295650"/>
          </a:xfrm>
          <a:noFill/>
          <a:ln/>
        </p:spPr>
        <p:txBody>
          <a:bodyPr lIns="63500" tIns="25400" rIns="63500" bIns="25400">
            <a:spAutoFit/>
          </a:bodyPr>
          <a:lstStyle/>
          <a:p>
            <a:pPr>
              <a:lnSpc>
                <a:spcPct val="95000"/>
              </a:lnSpc>
              <a:spcBef>
                <a:spcPct val="48000"/>
              </a:spcBef>
            </a:pPr>
            <a:r>
              <a:rPr lang="en-US" sz="3200" b="0"/>
              <a:t>When certain magnetic minerals cool below their Curie temperature of 573 degrees the magnetic domains in these minerals “freeze” in the direction of the current earth’s magnetic field until the sample is weathered away or reheated in the lab or by natural burial.</a:t>
            </a:r>
            <a:endParaRPr lang="en-US" sz="4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srcRect/>
          <a:stretch>
            <a:fillRect/>
          </a:stretch>
        </p:blipFill>
        <p:spPr bwMode="auto">
          <a:xfrm>
            <a:off x="315913" y="379413"/>
            <a:ext cx="8512175" cy="6097587"/>
          </a:xfrm>
          <a:prstGeom prst="rect">
            <a:avLst/>
          </a:prstGeom>
          <a:noFill/>
        </p:spPr>
      </p:pic>
      <p:sp>
        <p:nvSpPr>
          <p:cNvPr id="161795" name="Rectangle 3"/>
          <p:cNvSpPr>
            <a:spLocks noChangeArrowheads="1"/>
          </p:cNvSpPr>
          <p:nvPr/>
        </p:nvSpPr>
        <p:spPr bwMode="auto">
          <a:xfrm>
            <a:off x="7315200" y="6019800"/>
            <a:ext cx="1219200" cy="822325"/>
          </a:xfrm>
          <a:prstGeom prst="rect">
            <a:avLst/>
          </a:prstGeom>
          <a:noFill/>
          <a:ln w="9525">
            <a:noFill/>
            <a:miter lim="800000"/>
            <a:headEnd/>
            <a:tailEnd/>
          </a:ln>
          <a:effectLst/>
        </p:spPr>
        <p:txBody>
          <a:bodyPr>
            <a:spAutoFit/>
          </a:bodyPr>
          <a:lstStyle/>
          <a:p>
            <a:r>
              <a:rPr lang="en-US" b="0">
                <a:solidFill>
                  <a:srgbClr val="000000"/>
                </a:solidFill>
              </a:rPr>
              <a:t>Fig. 2.11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a:srcRect/>
          <a:stretch>
            <a:fillRect/>
          </a:stretch>
        </p:blipFill>
        <p:spPr bwMode="auto">
          <a:xfrm>
            <a:off x="303213" y="2124075"/>
            <a:ext cx="8535987" cy="4048125"/>
          </a:xfrm>
          <a:prstGeom prst="rect">
            <a:avLst/>
          </a:prstGeom>
          <a:noFill/>
        </p:spPr>
      </p:pic>
      <p:sp>
        <p:nvSpPr>
          <p:cNvPr id="162819" name="Text Box 3"/>
          <p:cNvSpPr txBox="1">
            <a:spLocks noChangeArrowheads="1"/>
          </p:cNvSpPr>
          <p:nvPr/>
        </p:nvSpPr>
        <p:spPr bwMode="auto">
          <a:xfrm>
            <a:off x="0" y="76200"/>
            <a:ext cx="9144000" cy="1431925"/>
          </a:xfrm>
          <a:prstGeom prst="rect">
            <a:avLst/>
          </a:prstGeom>
          <a:noFill/>
          <a:ln w="9525">
            <a:noFill/>
            <a:miter lim="800000"/>
            <a:headEnd/>
            <a:tailEnd/>
          </a:ln>
          <a:effectLst/>
        </p:spPr>
        <p:txBody>
          <a:bodyPr>
            <a:spAutoFit/>
          </a:bodyPr>
          <a:lstStyle/>
          <a:p>
            <a:pPr algn="ctr"/>
            <a:r>
              <a:rPr lang="en-US" sz="4400">
                <a:solidFill>
                  <a:schemeClr val="tx2"/>
                </a:solidFill>
              </a:rPr>
              <a:t>Magnetic Reversals in a </a:t>
            </a:r>
          </a:p>
          <a:p>
            <a:pPr algn="ctr"/>
            <a:r>
              <a:rPr lang="en-US" sz="4400">
                <a:solidFill>
                  <a:schemeClr val="tx2"/>
                </a:solidFill>
              </a:rPr>
              <a:t>Single Volcano</a:t>
            </a:r>
            <a:endParaRPr lang="en-US" sz="4400">
              <a:solidFill>
                <a:schemeClr val="bg1"/>
              </a:solidFill>
              <a:effectLst>
                <a:outerShdw blurRad="38100" dist="38100" dir="2700000" algn="tl">
                  <a:srgbClr val="000000"/>
                </a:outerShdw>
              </a:effectLst>
            </a:endParaRPr>
          </a:p>
        </p:txBody>
      </p:sp>
      <p:sp>
        <p:nvSpPr>
          <p:cNvPr id="162820" name="Rectangle 4"/>
          <p:cNvSpPr>
            <a:spLocks noChangeArrowheads="1"/>
          </p:cNvSpPr>
          <p:nvPr/>
        </p:nvSpPr>
        <p:spPr bwMode="auto">
          <a:xfrm>
            <a:off x="6934200" y="60229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xfrm>
            <a:off x="2446338" y="149225"/>
            <a:ext cx="4278312" cy="727075"/>
          </a:xfrm>
          <a:noFill/>
          <a:ln/>
        </p:spPr>
        <p:txBody>
          <a:bodyPr wrap="none" lIns="71437" tIns="28575" rIns="71437" bIns="28575" anchor="t">
            <a:spAutoFit/>
          </a:bodyPr>
          <a:lstStyle/>
          <a:p>
            <a:r>
              <a:rPr lang="en-US">
                <a:effectLst/>
              </a:rPr>
              <a:t>Plate Tectonics</a:t>
            </a:r>
            <a:endParaRPr lang="en-US"/>
          </a:p>
        </p:txBody>
      </p:sp>
      <p:sp>
        <p:nvSpPr>
          <p:cNvPr id="116739" name="Rectangle 1027"/>
          <p:cNvSpPr>
            <a:spLocks noGrp="1" noChangeArrowheads="1"/>
          </p:cNvSpPr>
          <p:nvPr>
            <p:ph idx="1"/>
          </p:nvPr>
        </p:nvSpPr>
        <p:spPr>
          <a:xfrm>
            <a:off x="685800" y="1447800"/>
            <a:ext cx="8077200" cy="3311525"/>
          </a:xfrm>
          <a:noFill/>
          <a:ln/>
        </p:spPr>
        <p:txBody>
          <a:bodyPr lIns="71437" tIns="28575" rIns="71437" bIns="28575">
            <a:spAutoFit/>
          </a:bodyPr>
          <a:lstStyle/>
          <a:p>
            <a:pPr marL="384175" indent="-384175" defTabSz="1023938">
              <a:lnSpc>
                <a:spcPct val="95000"/>
              </a:lnSpc>
              <a:spcBef>
                <a:spcPct val="48000"/>
              </a:spcBef>
              <a:buFontTx/>
              <a:buNone/>
            </a:pPr>
            <a:r>
              <a:rPr lang="en-US" sz="2800" b="0" i="1">
                <a:effectLst>
                  <a:outerShdw blurRad="38100" dist="38100" dir="2700000" algn="tl">
                    <a:srgbClr val="000000"/>
                  </a:outerShdw>
                </a:effectLst>
              </a:rPr>
              <a:t>The unifying theory of the Earth sciences</a:t>
            </a:r>
            <a:endParaRPr lang="en-US" sz="2800" b="0" i="1" u="sng">
              <a:effectLst>
                <a:outerShdw blurRad="38100" dist="38100" dir="2700000" algn="tl">
                  <a:srgbClr val="000000"/>
                </a:outerShdw>
              </a:effectLst>
            </a:endParaRPr>
          </a:p>
          <a:p>
            <a:pPr marL="384175" indent="-384175" defTabSz="1023938">
              <a:lnSpc>
                <a:spcPct val="95000"/>
              </a:lnSpc>
              <a:spcBef>
                <a:spcPct val="48000"/>
              </a:spcBef>
              <a:buFontTx/>
              <a:buNone/>
            </a:pPr>
            <a:r>
              <a:rPr lang="en-US" sz="2800" b="0"/>
              <a:t>The outer portion of the Earth is made up of about 20 distinct “plates” (~ 100 km thick), or lithosphere which move relative to each other</a:t>
            </a:r>
          </a:p>
          <a:p>
            <a:pPr marL="384175" indent="-384175" defTabSz="1023938">
              <a:lnSpc>
                <a:spcPct val="95000"/>
              </a:lnSpc>
              <a:spcBef>
                <a:spcPct val="48000"/>
              </a:spcBef>
            </a:pPr>
            <a:r>
              <a:rPr lang="en-US" sz="2800" b="0"/>
              <a:t>This motion is what causes earthquakes and makes mountain ranges</a:t>
            </a:r>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srcRect/>
          <a:stretch>
            <a:fillRect/>
          </a:stretch>
        </p:blipFill>
        <p:spPr bwMode="auto">
          <a:xfrm>
            <a:off x="303213" y="2389188"/>
            <a:ext cx="8535987" cy="3097212"/>
          </a:xfrm>
          <a:prstGeom prst="rect">
            <a:avLst/>
          </a:prstGeom>
          <a:noFill/>
        </p:spPr>
      </p:pic>
      <p:sp>
        <p:nvSpPr>
          <p:cNvPr id="163843"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The Magnetic Record</a:t>
            </a:r>
            <a:endParaRPr lang="en-US" sz="4400">
              <a:solidFill>
                <a:schemeClr val="bg1"/>
              </a:solidFill>
              <a:effectLst>
                <a:outerShdw blurRad="38100" dist="38100" dir="2700000" algn="tl">
                  <a:srgbClr val="000000"/>
                </a:outerShdw>
              </a:effectLst>
            </a:endParaRPr>
          </a:p>
        </p:txBody>
      </p:sp>
      <p:sp>
        <p:nvSpPr>
          <p:cNvPr id="163844" name="Rectangle 4"/>
          <p:cNvSpPr>
            <a:spLocks noChangeArrowheads="1"/>
          </p:cNvSpPr>
          <p:nvPr/>
        </p:nvSpPr>
        <p:spPr bwMode="auto">
          <a:xfrm>
            <a:off x="7315200" y="62515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srcRect/>
          <a:stretch>
            <a:fillRect/>
          </a:stretch>
        </p:blipFill>
        <p:spPr bwMode="auto">
          <a:xfrm>
            <a:off x="1535113" y="760413"/>
            <a:ext cx="6072187" cy="6097587"/>
          </a:xfrm>
          <a:prstGeom prst="rect">
            <a:avLst/>
          </a:prstGeom>
          <a:noFill/>
        </p:spPr>
      </p:pic>
      <p:sp>
        <p:nvSpPr>
          <p:cNvPr id="164867" name="Text Box 3"/>
          <p:cNvSpPr txBox="1">
            <a:spLocks noChangeArrowheads="1"/>
          </p:cNvSpPr>
          <p:nvPr/>
        </p:nvSpPr>
        <p:spPr bwMode="auto">
          <a:xfrm>
            <a:off x="152400" y="76200"/>
            <a:ext cx="8839200" cy="1158875"/>
          </a:xfrm>
          <a:prstGeom prst="rect">
            <a:avLst/>
          </a:prstGeom>
          <a:noFill/>
          <a:ln w="9525">
            <a:noFill/>
            <a:miter lim="800000"/>
            <a:headEnd/>
            <a:tailEnd/>
          </a:ln>
          <a:effectLst/>
        </p:spPr>
        <p:txBody>
          <a:bodyPr>
            <a:spAutoFit/>
          </a:bodyPr>
          <a:lstStyle/>
          <a:p>
            <a:pPr algn="ctr"/>
            <a:r>
              <a:rPr lang="en-US" sz="3500">
                <a:solidFill>
                  <a:schemeClr val="tx2"/>
                </a:solidFill>
              </a:rPr>
              <a:t>Magnetic Reversals at Mid-ocean Ridges</a:t>
            </a:r>
            <a:endParaRPr lang="en-US" sz="3500">
              <a:solidFill>
                <a:schemeClr val="bg1"/>
              </a:solidFill>
              <a:effectLst>
                <a:outerShdw blurRad="38100" dist="38100" dir="2700000" algn="tl">
                  <a:srgbClr val="000000"/>
                </a:outerShdw>
              </a:effectLst>
            </a:endParaRPr>
          </a:p>
        </p:txBody>
      </p:sp>
      <p:sp>
        <p:nvSpPr>
          <p:cNvPr id="164868" name="Rectangle 4"/>
          <p:cNvSpPr>
            <a:spLocks noChangeArrowheads="1"/>
          </p:cNvSpPr>
          <p:nvPr/>
        </p:nvSpPr>
        <p:spPr bwMode="auto">
          <a:xfrm>
            <a:off x="7315200" y="60991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srcRect/>
          <a:stretch>
            <a:fillRect/>
          </a:stretch>
        </p:blipFill>
        <p:spPr bwMode="auto">
          <a:xfrm>
            <a:off x="228600" y="654050"/>
            <a:ext cx="8535988" cy="5975350"/>
          </a:xfrm>
          <a:prstGeom prst="rect">
            <a:avLst/>
          </a:prstGeom>
          <a:noFill/>
        </p:spPr>
      </p:pic>
      <p:sp>
        <p:nvSpPr>
          <p:cNvPr id="165891" name="Text Box 3"/>
          <p:cNvSpPr txBox="1">
            <a:spLocks noChangeArrowheads="1"/>
          </p:cNvSpPr>
          <p:nvPr/>
        </p:nvSpPr>
        <p:spPr bwMode="auto">
          <a:xfrm>
            <a:off x="0" y="0"/>
            <a:ext cx="8839200" cy="762000"/>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Magnetic Age of the Oceans</a:t>
            </a:r>
            <a:endParaRPr lang="en-US" sz="4400">
              <a:solidFill>
                <a:schemeClr val="bg1"/>
              </a:solidFill>
              <a:effectLst>
                <a:outerShdw blurRad="38100" dist="38100" dir="2700000" algn="tl">
                  <a:srgbClr val="000000"/>
                </a:outerShdw>
              </a:effectLst>
            </a:endParaRPr>
          </a:p>
        </p:txBody>
      </p:sp>
      <p:sp>
        <p:nvSpPr>
          <p:cNvPr id="16589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303213" y="2432050"/>
            <a:ext cx="8535987" cy="2901950"/>
          </a:xfrm>
          <a:prstGeom prst="rect">
            <a:avLst/>
          </a:prstGeom>
          <a:noFill/>
        </p:spPr>
      </p:pic>
      <p:sp>
        <p:nvSpPr>
          <p:cNvPr id="77827"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bg2"/>
                </a:solidFill>
                <a:effectLst>
                  <a:outerShdw blurRad="38100" dist="38100" dir="2700000" algn="tl">
                    <a:srgbClr val="000000"/>
                  </a:outerShdw>
                </a:effectLst>
              </a:rPr>
              <a:t>Three Types of Plate Boundaries</a:t>
            </a:r>
            <a:endParaRPr lang="en-US" sz="4000">
              <a:solidFill>
                <a:schemeClr val="bg1"/>
              </a:solidFill>
              <a:effectLst>
                <a:outerShdw blurRad="38100" dist="38100" dir="2700000" algn="tl">
                  <a:srgbClr val="000000"/>
                </a:outerShdw>
              </a:effectLst>
            </a:endParaRPr>
          </a:p>
        </p:txBody>
      </p:sp>
      <p:sp>
        <p:nvSpPr>
          <p:cNvPr id="77828" name="Rectangle 4"/>
          <p:cNvSpPr>
            <a:spLocks noChangeArrowheads="1"/>
          </p:cNvSpPr>
          <p:nvPr/>
        </p:nvSpPr>
        <p:spPr bwMode="auto">
          <a:xfrm>
            <a:off x="7543800" y="6022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
        <p:nvSpPr>
          <p:cNvPr id="77829" name="Text Box 5"/>
          <p:cNvSpPr txBox="1">
            <a:spLocks noChangeArrowheads="1"/>
          </p:cNvSpPr>
          <p:nvPr/>
        </p:nvSpPr>
        <p:spPr bwMode="auto">
          <a:xfrm>
            <a:off x="974725" y="1473200"/>
            <a:ext cx="2206625" cy="579438"/>
          </a:xfrm>
          <a:prstGeom prst="rect">
            <a:avLst/>
          </a:prstGeom>
          <a:noFill/>
          <a:ln w="9525">
            <a:noFill/>
            <a:miter lim="800000"/>
            <a:headEnd/>
            <a:tailEnd/>
          </a:ln>
          <a:effectLst/>
        </p:spPr>
        <p:txBody>
          <a:bodyPr wrap="none">
            <a:spAutoFit/>
          </a:bodyPr>
          <a:lstStyle/>
          <a:p>
            <a:r>
              <a:rPr lang="en-US" sz="3200" b="0">
                <a:solidFill>
                  <a:schemeClr val="bg1"/>
                </a:solidFill>
              </a:rPr>
              <a:t>Transform</a:t>
            </a:r>
          </a:p>
        </p:txBody>
      </p:sp>
      <p:sp>
        <p:nvSpPr>
          <p:cNvPr id="77830" name="Rectangle 6"/>
          <p:cNvSpPr>
            <a:spLocks noChangeArrowheads="1"/>
          </p:cNvSpPr>
          <p:nvPr/>
        </p:nvSpPr>
        <p:spPr bwMode="auto">
          <a:xfrm>
            <a:off x="3733800" y="1431925"/>
            <a:ext cx="2051050" cy="579438"/>
          </a:xfrm>
          <a:prstGeom prst="rect">
            <a:avLst/>
          </a:prstGeom>
          <a:noFill/>
          <a:ln w="9525">
            <a:noFill/>
            <a:miter lim="800000"/>
            <a:headEnd/>
            <a:tailEnd/>
          </a:ln>
          <a:effectLst/>
        </p:spPr>
        <p:txBody>
          <a:bodyPr wrap="none">
            <a:spAutoFit/>
          </a:bodyPr>
          <a:lstStyle/>
          <a:p>
            <a:r>
              <a:rPr lang="en-US" sz="3200" b="0">
                <a:solidFill>
                  <a:schemeClr val="bg1"/>
                </a:solidFill>
              </a:rPr>
              <a:t>Divergent</a:t>
            </a:r>
          </a:p>
        </p:txBody>
      </p:sp>
      <p:sp>
        <p:nvSpPr>
          <p:cNvPr id="77831" name="Text Box 7"/>
          <p:cNvSpPr txBox="1">
            <a:spLocks noChangeArrowheads="1"/>
          </p:cNvSpPr>
          <p:nvPr/>
        </p:nvSpPr>
        <p:spPr bwMode="auto">
          <a:xfrm>
            <a:off x="6400800" y="1457325"/>
            <a:ext cx="2314575" cy="579438"/>
          </a:xfrm>
          <a:prstGeom prst="rect">
            <a:avLst/>
          </a:prstGeom>
          <a:noFill/>
          <a:ln w="9525">
            <a:noFill/>
            <a:miter lim="800000"/>
            <a:headEnd/>
            <a:tailEnd/>
          </a:ln>
          <a:effectLst/>
        </p:spPr>
        <p:txBody>
          <a:bodyPr wrap="none">
            <a:spAutoFit/>
          </a:bodyPr>
          <a:lstStyle/>
          <a:p>
            <a:r>
              <a:rPr lang="en-US" sz="3200" b="0">
                <a:solidFill>
                  <a:schemeClr val="bg1"/>
                </a:solidFill>
              </a:rPr>
              <a:t>Convergent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04800" y="1911350"/>
            <a:ext cx="8535988" cy="3803650"/>
          </a:xfrm>
          <a:prstGeom prst="rect">
            <a:avLst/>
          </a:prstGeom>
          <a:noFill/>
        </p:spPr>
      </p:pic>
      <p:sp>
        <p:nvSpPr>
          <p:cNvPr id="79875"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79876" name="Rectangle 4"/>
          <p:cNvSpPr>
            <a:spLocks noChangeArrowheads="1"/>
          </p:cNvSpPr>
          <p:nvPr/>
        </p:nvSpPr>
        <p:spPr bwMode="auto">
          <a:xfrm>
            <a:off x="2057400" y="1066800"/>
            <a:ext cx="6096000" cy="822325"/>
          </a:xfrm>
          <a:prstGeom prst="rect">
            <a:avLst/>
          </a:prstGeom>
          <a:noFill/>
          <a:ln w="9525">
            <a:noFill/>
            <a:miter lim="800000"/>
            <a:headEnd/>
            <a:tailEnd/>
          </a:ln>
          <a:effectLst/>
        </p:spPr>
        <p:txBody>
          <a:bodyPr>
            <a:spAutoFit/>
          </a:bodyPr>
          <a:lstStyle/>
          <a:p>
            <a:r>
              <a:rPr lang="en-US">
                <a:solidFill>
                  <a:schemeClr val="tx2"/>
                </a:solidFill>
              </a:rPr>
              <a:t>Usually start within cotinents—</a:t>
            </a:r>
          </a:p>
          <a:p>
            <a:r>
              <a:rPr lang="en-US">
                <a:solidFill>
                  <a:schemeClr val="tx2"/>
                </a:solidFill>
              </a:rPr>
              <a:t>grows to become ocean basin</a:t>
            </a:r>
            <a:endParaRPr lang="en-US">
              <a:solidFill>
                <a:schemeClr val="bg1"/>
              </a:solidFill>
            </a:endParaRPr>
          </a:p>
        </p:txBody>
      </p:sp>
      <p:sp>
        <p:nvSpPr>
          <p:cNvPr id="79877"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a:srcRect/>
          <a:stretch>
            <a:fillRect/>
          </a:stretch>
        </p:blipFill>
        <p:spPr bwMode="auto">
          <a:xfrm>
            <a:off x="304800" y="609600"/>
            <a:ext cx="6710363" cy="4818063"/>
          </a:xfrm>
          <a:prstGeom prst="rect">
            <a:avLst/>
          </a:prstGeom>
          <a:noFill/>
        </p:spPr>
      </p:pic>
      <p:pic>
        <p:nvPicPr>
          <p:cNvPr id="82949" name="Picture 5"/>
          <p:cNvPicPr>
            <a:picLocks noChangeAspect="1" noChangeArrowheads="1"/>
          </p:cNvPicPr>
          <p:nvPr/>
        </p:nvPicPr>
        <p:blipFill>
          <a:blip r:embed="rId3"/>
          <a:srcRect/>
          <a:stretch>
            <a:fillRect/>
          </a:stretch>
        </p:blipFill>
        <p:spPr bwMode="auto">
          <a:xfrm>
            <a:off x="4914900" y="2136775"/>
            <a:ext cx="4229100" cy="4721225"/>
          </a:xfrm>
          <a:prstGeom prst="rect">
            <a:avLst/>
          </a:prstGeom>
          <a:noFill/>
        </p:spPr>
      </p:pic>
      <p:sp>
        <p:nvSpPr>
          <p:cNvPr id="82950" name="Text Box 6"/>
          <p:cNvSpPr txBox="1">
            <a:spLocks noChangeArrowheads="1"/>
          </p:cNvSpPr>
          <p:nvPr/>
        </p:nvSpPr>
        <p:spPr bwMode="auto">
          <a:xfrm>
            <a:off x="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2951" name="Rectangle 7"/>
          <p:cNvSpPr>
            <a:spLocks noChangeArrowheads="1"/>
          </p:cNvSpPr>
          <p:nvPr/>
        </p:nvSpPr>
        <p:spPr bwMode="auto">
          <a:xfrm>
            <a:off x="609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a:xfrm>
            <a:off x="2244725" y="315913"/>
            <a:ext cx="4679950" cy="687387"/>
          </a:xfrm>
          <a:noFill/>
          <a:ln/>
        </p:spPr>
        <p:txBody>
          <a:bodyPr wrap="none" lIns="63500" tIns="25400" rIns="63500" bIns="25400" anchor="t">
            <a:spAutoFit/>
          </a:bodyPr>
          <a:lstStyle/>
          <a:p>
            <a:pPr>
              <a:lnSpc>
                <a:spcPct val="95000"/>
              </a:lnSpc>
            </a:pPr>
            <a:r>
              <a:rPr lang="en-US"/>
              <a:t>Continental Rifts</a:t>
            </a:r>
          </a:p>
        </p:txBody>
      </p:sp>
      <p:sp>
        <p:nvSpPr>
          <p:cNvPr id="130051" name="Rectangle 1027"/>
          <p:cNvSpPr>
            <a:spLocks noGrp="1" noChangeArrowheads="1"/>
          </p:cNvSpPr>
          <p:nvPr>
            <p:ph idx="1"/>
          </p:nvPr>
        </p:nvSpPr>
        <p:spPr>
          <a:xfrm>
            <a:off x="304800" y="1404938"/>
            <a:ext cx="8674100" cy="4843462"/>
          </a:xfrm>
          <a:noFill/>
          <a:ln/>
        </p:spPr>
        <p:txBody>
          <a:bodyPr lIns="63500" tIns="25400" rIns="63500" bIns="25400">
            <a:spAutoFit/>
          </a:bodyPr>
          <a:lstStyle/>
          <a:p>
            <a:pPr>
              <a:lnSpc>
                <a:spcPct val="109000"/>
              </a:lnSpc>
              <a:spcBef>
                <a:spcPct val="55000"/>
              </a:spcBef>
              <a:buFontTx/>
              <a:buNone/>
            </a:pPr>
            <a:r>
              <a:rPr lang="en-US"/>
              <a:t>• East Africa, Rio Grande rift</a:t>
            </a:r>
          </a:p>
          <a:p>
            <a:pPr>
              <a:lnSpc>
                <a:spcPct val="109000"/>
              </a:lnSpc>
              <a:spcBef>
                <a:spcPct val="55000"/>
              </a:spcBef>
              <a:buFontTx/>
              <a:buNone/>
            </a:pPr>
            <a:r>
              <a:rPr lang="en-US"/>
              <a:t>• Beginning of ocean formation although it may not get that far</a:t>
            </a:r>
          </a:p>
          <a:p>
            <a:pPr>
              <a:lnSpc>
                <a:spcPct val="109000"/>
              </a:lnSpc>
              <a:spcBef>
                <a:spcPct val="55000"/>
              </a:spcBef>
              <a:buFontTx/>
              <a:buNone/>
            </a:pPr>
            <a:r>
              <a:rPr lang="en-US"/>
              <a:t>• Rifting often begins at a triple junction (two spreading centers get together to form ocean basin, one left behind).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a:srcRect/>
          <a:stretch>
            <a:fillRect/>
          </a:stretch>
        </p:blipFill>
        <p:spPr bwMode="auto">
          <a:xfrm>
            <a:off x="303213" y="977900"/>
            <a:ext cx="8535987" cy="4902200"/>
          </a:xfrm>
          <a:prstGeom prst="rect">
            <a:avLst/>
          </a:prstGeom>
          <a:noFill/>
        </p:spPr>
      </p:pic>
      <p:sp>
        <p:nvSpPr>
          <p:cNvPr id="167939"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303213" y="1911350"/>
            <a:ext cx="8535987" cy="3803650"/>
          </a:xfrm>
          <a:prstGeom prst="rect">
            <a:avLst/>
          </a:prstGeom>
          <a:noFill/>
        </p:spPr>
      </p:pic>
      <p:sp>
        <p:nvSpPr>
          <p:cNvPr id="80899"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0900" name="Rectangle 4"/>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304800" y="609600"/>
            <a:ext cx="8535988" cy="5657850"/>
          </a:xfrm>
          <a:prstGeom prst="rect">
            <a:avLst/>
          </a:prstGeom>
          <a:noFill/>
        </p:spPr>
      </p:pic>
      <p:sp>
        <p:nvSpPr>
          <p:cNvPr id="84995" name="Text Box 3"/>
          <p:cNvSpPr txBox="1">
            <a:spLocks noChangeArrowheads="1"/>
          </p:cNvSpPr>
          <p:nvPr/>
        </p:nvSpPr>
        <p:spPr bwMode="auto">
          <a:xfrm>
            <a:off x="1524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Boundaries</a:t>
            </a:r>
            <a:endParaRPr lang="en-US" sz="4000">
              <a:solidFill>
                <a:schemeClr val="bg1"/>
              </a:solidFill>
              <a:effectLst>
                <a:outerShdw blurRad="38100" dist="38100" dir="2700000" algn="tl">
                  <a:srgbClr val="000000"/>
                </a:outerShdw>
              </a:effectLst>
            </a:endParaRPr>
          </a:p>
        </p:txBody>
      </p:sp>
      <p:sp>
        <p:nvSpPr>
          <p:cNvPr id="84996" name="Rectangle 4"/>
          <p:cNvSpPr>
            <a:spLocks noChangeArrowheads="1"/>
          </p:cNvSpPr>
          <p:nvPr/>
        </p:nvSpPr>
        <p:spPr bwMode="auto">
          <a:xfrm>
            <a:off x="7162800" y="62515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22500" y="339725"/>
            <a:ext cx="4738688" cy="727075"/>
          </a:xfrm>
          <a:noFill/>
          <a:ln/>
        </p:spPr>
        <p:txBody>
          <a:bodyPr wrap="none" lIns="71437" tIns="28575" rIns="71437" bIns="28575" anchor="t">
            <a:spAutoFit/>
          </a:bodyPr>
          <a:lstStyle/>
          <a:p>
            <a:r>
              <a:rPr lang="en-US"/>
              <a:t>Continental Drift</a:t>
            </a:r>
          </a:p>
        </p:txBody>
      </p:sp>
      <p:sp>
        <p:nvSpPr>
          <p:cNvPr id="122883" name="Rectangle 3"/>
          <p:cNvSpPr>
            <a:spLocks noGrp="1" noChangeArrowheads="1"/>
          </p:cNvSpPr>
          <p:nvPr>
            <p:ph idx="1"/>
          </p:nvPr>
        </p:nvSpPr>
        <p:spPr>
          <a:xfrm>
            <a:off x="304800" y="1219200"/>
            <a:ext cx="8458200" cy="5264150"/>
          </a:xfrm>
          <a:noFill/>
          <a:ln/>
        </p:spPr>
        <p:txBody>
          <a:bodyPr lIns="71437" tIns="28575" rIns="71437" bIns="28575">
            <a:spAutoFit/>
          </a:bodyPr>
          <a:lstStyle/>
          <a:p>
            <a:pPr marL="384175" indent="-384175" defTabSz="1023938">
              <a:spcBef>
                <a:spcPct val="48000"/>
              </a:spcBef>
              <a:buFontTx/>
              <a:buNone/>
            </a:pPr>
            <a:r>
              <a:rPr lang="en-US"/>
              <a:t>   </a:t>
            </a:r>
            <a:r>
              <a:rPr lang="en-US" b="0"/>
              <a:t>The concept that large-scale horizontal movements of the outer portions of the Earth are responsible for the major topographical features such as mountains and ocean basins.</a:t>
            </a:r>
            <a:endParaRPr lang="en-US"/>
          </a:p>
          <a:p>
            <a:pPr marL="384175" indent="-384175" defTabSz="1023938">
              <a:spcBef>
                <a:spcPct val="48000"/>
              </a:spcBef>
              <a:buFontTx/>
              <a:buNone/>
            </a:pPr>
            <a:r>
              <a:rPr lang="en-US" b="0" i="1"/>
              <a:t>Proposed by Alfred Wegner in 1912 based on his observation of drifting sheets of ice.</a:t>
            </a:r>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p:txBody>
          <a:bodyPr/>
          <a:lstStyle/>
          <a:p>
            <a:r>
              <a:rPr lang="en-US"/>
              <a:t>Convergent Boundaries</a:t>
            </a:r>
          </a:p>
        </p:txBody>
      </p:sp>
      <p:sp>
        <p:nvSpPr>
          <p:cNvPr id="141315" name="Rectangle 1027"/>
          <p:cNvSpPr>
            <a:spLocks noGrp="1" noChangeArrowheads="1"/>
          </p:cNvSpPr>
          <p:nvPr>
            <p:ph idx="1"/>
          </p:nvPr>
        </p:nvSpPr>
        <p:spPr/>
        <p:txBody>
          <a:bodyPr/>
          <a:lstStyle/>
          <a:p>
            <a:pPr>
              <a:lnSpc>
                <a:spcPct val="95000"/>
              </a:lnSpc>
              <a:spcBef>
                <a:spcPct val="48000"/>
              </a:spcBef>
            </a:pPr>
            <a:r>
              <a:rPr lang="en-US"/>
              <a:t>Relative densities are important:</a:t>
            </a:r>
          </a:p>
          <a:p>
            <a:pPr lvl="1">
              <a:lnSpc>
                <a:spcPct val="95000"/>
              </a:lnSpc>
              <a:spcBef>
                <a:spcPct val="48000"/>
              </a:spcBef>
              <a:buFontTx/>
              <a:buNone/>
            </a:pPr>
            <a:r>
              <a:rPr lang="en-US" sz="3600"/>
              <a:t>continental crust 2.7 g/cm</a:t>
            </a:r>
            <a:r>
              <a:rPr lang="en-US" sz="3600" baseline="30000"/>
              <a:t>3</a:t>
            </a:r>
            <a:endParaRPr lang="en-US" sz="3600"/>
          </a:p>
          <a:p>
            <a:pPr lvl="1">
              <a:lnSpc>
                <a:spcPct val="95000"/>
              </a:lnSpc>
              <a:spcBef>
                <a:spcPct val="48000"/>
              </a:spcBef>
              <a:buFontTx/>
              <a:buNone/>
            </a:pPr>
            <a:r>
              <a:rPr lang="en-US" sz="3600"/>
              <a:t>oceanic crust 2.8 g/cm</a:t>
            </a:r>
            <a:r>
              <a:rPr lang="en-US" sz="3600" baseline="30000"/>
              <a:t>3</a:t>
            </a:r>
            <a:endParaRPr lang="en-US" sz="3600"/>
          </a:p>
          <a:p>
            <a:pPr lvl="1">
              <a:lnSpc>
                <a:spcPct val="95000"/>
              </a:lnSpc>
              <a:spcBef>
                <a:spcPct val="48000"/>
              </a:spcBef>
              <a:buFontTx/>
              <a:buNone/>
            </a:pPr>
            <a:r>
              <a:rPr lang="en-US" sz="3600"/>
              <a:t>mantle 3.3 g/cm</a:t>
            </a:r>
            <a:r>
              <a:rPr lang="en-US" sz="3600" baseline="30000"/>
              <a:t>3</a:t>
            </a:r>
            <a:endParaRPr lang="en-US" sz="3600"/>
          </a:p>
          <a:p>
            <a:pPr>
              <a:buFontTx/>
              <a:buNone/>
            </a:pP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a:xfrm>
            <a:off x="1179513" y="315913"/>
            <a:ext cx="6816725" cy="687387"/>
          </a:xfrm>
          <a:noFill/>
          <a:ln/>
        </p:spPr>
        <p:txBody>
          <a:bodyPr wrap="none" lIns="63500" tIns="25400" rIns="63500" bIns="25400" anchor="t">
            <a:spAutoFit/>
          </a:bodyPr>
          <a:lstStyle/>
          <a:p>
            <a:pPr>
              <a:lnSpc>
                <a:spcPct val="95000"/>
              </a:lnSpc>
            </a:pPr>
            <a:r>
              <a:rPr lang="en-US"/>
              <a:t>Is the Earth Expanding?</a:t>
            </a:r>
          </a:p>
        </p:txBody>
      </p:sp>
      <p:sp>
        <p:nvSpPr>
          <p:cNvPr id="131075" name="Rectangle 1027"/>
          <p:cNvSpPr>
            <a:spLocks noGrp="1" noChangeArrowheads="1"/>
          </p:cNvSpPr>
          <p:nvPr>
            <p:ph idx="1"/>
          </p:nvPr>
        </p:nvSpPr>
        <p:spPr>
          <a:xfrm>
            <a:off x="330200" y="1752600"/>
            <a:ext cx="8813800" cy="2925763"/>
          </a:xfrm>
          <a:noFill/>
          <a:ln/>
        </p:spPr>
        <p:txBody>
          <a:bodyPr lIns="63500" tIns="25400" rIns="63500" bIns="25400">
            <a:spAutoFit/>
          </a:bodyPr>
          <a:lstStyle/>
          <a:p>
            <a:pPr marL="254000" indent="-254000">
              <a:lnSpc>
                <a:spcPct val="95000"/>
              </a:lnSpc>
              <a:spcBef>
                <a:spcPct val="48000"/>
              </a:spcBef>
            </a:pPr>
            <a:r>
              <a:rPr lang="en-US"/>
              <a:t>New crust created at Mid-ocean ridge—old crust destroyed (recycled) at subduction zones </a:t>
            </a:r>
          </a:p>
          <a:p>
            <a:pPr marL="254000" indent="-254000">
              <a:lnSpc>
                <a:spcPct val="95000"/>
              </a:lnSpc>
              <a:spcBef>
                <a:spcPct val="48000"/>
              </a:spcBef>
            </a:pPr>
            <a:r>
              <a:rPr lang="en-US"/>
              <a:t>The Earth is maintaining a constant diameter.</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a:xfrm>
            <a:off x="1485900" y="315913"/>
            <a:ext cx="6197600" cy="687387"/>
          </a:xfrm>
          <a:noFill/>
          <a:ln/>
        </p:spPr>
        <p:txBody>
          <a:bodyPr wrap="none" lIns="63500" tIns="25400" rIns="63500" bIns="25400" anchor="t">
            <a:spAutoFit/>
          </a:bodyPr>
          <a:lstStyle/>
          <a:p>
            <a:pPr>
              <a:lnSpc>
                <a:spcPct val="95000"/>
              </a:lnSpc>
            </a:pPr>
            <a:r>
              <a:rPr lang="en-US"/>
              <a:t>Convergent Boundaries</a:t>
            </a:r>
          </a:p>
        </p:txBody>
      </p:sp>
      <p:sp>
        <p:nvSpPr>
          <p:cNvPr id="132099" name="Rectangle 1027"/>
          <p:cNvSpPr>
            <a:spLocks noGrp="1" noChangeArrowheads="1"/>
          </p:cNvSpPr>
          <p:nvPr>
            <p:ph idx="1"/>
          </p:nvPr>
        </p:nvSpPr>
        <p:spPr>
          <a:xfrm>
            <a:off x="152400" y="1828800"/>
            <a:ext cx="8509000" cy="3452813"/>
          </a:xfrm>
          <a:noFill/>
          <a:ln/>
        </p:spPr>
        <p:txBody>
          <a:bodyPr lIns="63500" tIns="25400" rIns="63500" bIns="25400">
            <a:spAutoFit/>
          </a:bodyPr>
          <a:lstStyle/>
          <a:p>
            <a:pPr>
              <a:lnSpc>
                <a:spcPct val="95000"/>
              </a:lnSpc>
              <a:spcBef>
                <a:spcPct val="48000"/>
              </a:spcBef>
              <a:buFontTx/>
              <a:buNone/>
              <a:tabLst>
                <a:tab pos="5524500" algn="l"/>
              </a:tabLst>
            </a:pPr>
            <a:r>
              <a:rPr lang="en-US"/>
              <a:t>Three types:</a:t>
            </a:r>
          </a:p>
          <a:p>
            <a:pPr>
              <a:lnSpc>
                <a:spcPct val="95000"/>
              </a:lnSpc>
              <a:spcBef>
                <a:spcPct val="48000"/>
              </a:spcBef>
              <a:buFontTx/>
              <a:buNone/>
              <a:tabLst>
                <a:tab pos="5524500" algn="l"/>
              </a:tabLst>
            </a:pPr>
            <a:r>
              <a:rPr lang="en-US"/>
              <a:t>ocean–ocean           J</a:t>
            </a:r>
            <a:r>
              <a:rPr lang="en-US" i="1"/>
              <a:t>apan</a:t>
            </a:r>
            <a:endParaRPr lang="en-US"/>
          </a:p>
          <a:p>
            <a:pPr>
              <a:lnSpc>
                <a:spcPct val="95000"/>
              </a:lnSpc>
              <a:spcBef>
                <a:spcPct val="48000"/>
              </a:spcBef>
              <a:buFontTx/>
              <a:buNone/>
              <a:tabLst>
                <a:tab pos="5524500" algn="l"/>
              </a:tabLst>
            </a:pPr>
            <a:r>
              <a:rPr lang="en-US"/>
              <a:t>ocean–continent       </a:t>
            </a:r>
            <a:r>
              <a:rPr lang="en-US" i="1"/>
              <a:t>Andes(South America)</a:t>
            </a:r>
            <a:endParaRPr lang="en-US"/>
          </a:p>
          <a:p>
            <a:pPr>
              <a:lnSpc>
                <a:spcPct val="95000"/>
              </a:lnSpc>
              <a:spcBef>
                <a:spcPct val="48000"/>
              </a:spcBef>
              <a:buFontTx/>
              <a:buNone/>
              <a:tabLst>
                <a:tab pos="5524500" algn="l"/>
              </a:tabLst>
            </a:pPr>
            <a:r>
              <a:rPr lang="en-US"/>
              <a:t>continent–continent   </a:t>
            </a:r>
            <a:r>
              <a:rPr lang="en-US" i="1"/>
              <a:t>Himalayas</a:t>
            </a:r>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2749550" y="315913"/>
            <a:ext cx="3671888" cy="687387"/>
          </a:xfrm>
          <a:noFill/>
          <a:ln/>
        </p:spPr>
        <p:txBody>
          <a:bodyPr wrap="none" lIns="63500" tIns="25400" rIns="63500" bIns="25400" anchor="t">
            <a:spAutoFit/>
          </a:bodyPr>
          <a:lstStyle/>
          <a:p>
            <a:pPr>
              <a:lnSpc>
                <a:spcPct val="95000"/>
              </a:lnSpc>
            </a:pPr>
            <a:r>
              <a:rPr lang="en-US"/>
              <a:t>Ocean–Ocean</a:t>
            </a:r>
          </a:p>
        </p:txBody>
      </p:sp>
      <p:sp>
        <p:nvSpPr>
          <p:cNvPr id="133123" name="Rectangle 1027"/>
          <p:cNvSpPr>
            <a:spLocks noGrp="1" noChangeArrowheads="1"/>
          </p:cNvSpPr>
          <p:nvPr>
            <p:ph idx="1"/>
          </p:nvPr>
        </p:nvSpPr>
        <p:spPr>
          <a:xfrm>
            <a:off x="779463" y="1304925"/>
            <a:ext cx="7824787" cy="3975100"/>
          </a:xfrm>
          <a:noFill/>
          <a:ln/>
        </p:spPr>
        <p:txBody>
          <a:bodyPr lIns="63500" tIns="25400" rIns="63500" bIns="25400">
            <a:spAutoFit/>
          </a:bodyPr>
          <a:lstStyle/>
          <a:p>
            <a:pPr>
              <a:lnSpc>
                <a:spcPct val="95000"/>
              </a:lnSpc>
              <a:spcBef>
                <a:spcPct val="48000"/>
              </a:spcBef>
              <a:buFontTx/>
              <a:buNone/>
            </a:pPr>
            <a:r>
              <a:rPr lang="en-US">
                <a:effectLst>
                  <a:outerShdw blurRad="38100" dist="38100" dir="2700000" algn="tl">
                    <a:srgbClr val="000000"/>
                  </a:outerShdw>
                </a:effectLst>
              </a:rPr>
              <a:t>Island arcs:</a:t>
            </a:r>
            <a:r>
              <a:rPr lang="en-US"/>
              <a:t>  </a:t>
            </a:r>
          </a:p>
          <a:p>
            <a:pPr>
              <a:lnSpc>
                <a:spcPct val="95000"/>
              </a:lnSpc>
              <a:spcBef>
                <a:spcPct val="48000"/>
              </a:spcBef>
              <a:buFontTx/>
              <a:buNone/>
            </a:pPr>
            <a:r>
              <a:rPr lang="en-US"/>
              <a:t>• Tectonic belts of high seismicity</a:t>
            </a:r>
          </a:p>
          <a:p>
            <a:pPr>
              <a:lnSpc>
                <a:spcPct val="95000"/>
              </a:lnSpc>
              <a:spcBef>
                <a:spcPct val="48000"/>
              </a:spcBef>
              <a:buFontTx/>
              <a:buNone/>
            </a:pPr>
            <a:r>
              <a:rPr lang="en-US"/>
              <a:t>• High heat flow arc of active volcanoes </a:t>
            </a:r>
          </a:p>
          <a:p>
            <a:pPr>
              <a:lnSpc>
                <a:spcPct val="95000"/>
              </a:lnSpc>
              <a:spcBef>
                <a:spcPct val="48000"/>
              </a:spcBef>
              <a:buFontTx/>
              <a:buNone/>
            </a:pPr>
            <a:r>
              <a:rPr lang="en-US"/>
              <a:t>• Bordered by a submarine trench</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srcRect/>
          <a:stretch>
            <a:fillRect/>
          </a:stretch>
        </p:blipFill>
        <p:spPr bwMode="auto">
          <a:xfrm>
            <a:off x="1524000" y="1395413"/>
            <a:ext cx="6096000" cy="5310187"/>
          </a:xfrm>
          <a:prstGeom prst="rect">
            <a:avLst/>
          </a:prstGeom>
          <a:noFill/>
        </p:spPr>
      </p:pic>
      <p:sp>
        <p:nvSpPr>
          <p:cNvPr id="168963" name="Text Box 3"/>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a:solidFill>
                  <a:schemeClr val="tx2"/>
                </a:solidFill>
              </a:rPr>
              <a:t>Tectonics Predicts Location of Earthquakes and Volcanoes</a:t>
            </a:r>
            <a:endParaRPr lang="en-US" sz="4000">
              <a:solidFill>
                <a:schemeClr val="bg1"/>
              </a:solidFill>
              <a:effectLst>
                <a:outerShdw blurRad="38100" dist="38100" dir="2700000" algn="tl">
                  <a:srgbClr val="000000"/>
                </a:outerShdw>
              </a:effectLst>
            </a:endParaRPr>
          </a:p>
        </p:txBody>
      </p:sp>
      <p:sp>
        <p:nvSpPr>
          <p:cNvPr id="168964" name="Rectangle 4"/>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381000"/>
            <a:ext cx="8458200" cy="1143000"/>
          </a:xfrm>
        </p:spPr>
        <p:txBody>
          <a:bodyPr/>
          <a:lstStyle/>
          <a:p>
            <a:r>
              <a:rPr lang="en-US"/>
              <a:t>Marianas Islands-Challenger Deep/Marianas Trench (10,924 m or ~ 7miles)</a:t>
            </a:r>
          </a:p>
        </p:txBody>
      </p:sp>
      <p:pic>
        <p:nvPicPr>
          <p:cNvPr id="169987" name="Picture 3" descr="marianaspic2"/>
          <p:cNvPicPr>
            <a:picLocks noChangeAspect="1" noChangeArrowheads="1"/>
          </p:cNvPicPr>
          <p:nvPr/>
        </p:nvPicPr>
        <p:blipFill>
          <a:blip r:embed="rId2"/>
          <a:srcRect/>
          <a:stretch>
            <a:fillRect/>
          </a:stretch>
        </p:blipFill>
        <p:spPr bwMode="auto">
          <a:xfrm>
            <a:off x="2667000" y="2133600"/>
            <a:ext cx="3802063" cy="3687763"/>
          </a:xfrm>
          <a:prstGeom prst="rect">
            <a:avLst/>
          </a:prstGeom>
          <a:noFill/>
        </p:spPr>
      </p:pic>
      <p:sp>
        <p:nvSpPr>
          <p:cNvPr id="169988" name="Text Box 4"/>
          <p:cNvSpPr txBox="1">
            <a:spLocks noChangeArrowheads="1"/>
          </p:cNvSpPr>
          <p:nvPr/>
        </p:nvSpPr>
        <p:spPr bwMode="auto">
          <a:xfrm>
            <a:off x="1600200" y="5791200"/>
            <a:ext cx="6629400" cy="822325"/>
          </a:xfrm>
          <a:prstGeom prst="rect">
            <a:avLst/>
          </a:prstGeom>
          <a:noFill/>
          <a:ln w="9525">
            <a:noFill/>
            <a:miter lim="800000"/>
            <a:headEnd/>
            <a:tailEnd/>
          </a:ln>
          <a:effectLst/>
        </p:spPr>
        <p:txBody>
          <a:bodyPr>
            <a:spAutoFit/>
          </a:bodyPr>
          <a:lstStyle/>
          <a:p>
            <a:pPr>
              <a:spcBef>
                <a:spcPct val="50000"/>
              </a:spcBef>
            </a:pPr>
            <a:r>
              <a:rPr lang="en-US" b="0"/>
              <a:t>http://www.geocities.com/thesciencefiles/marianas/marianaspic2.JPG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228600" y="609600"/>
            <a:ext cx="8535988" cy="6024563"/>
          </a:xfrm>
          <a:prstGeom prst="rect">
            <a:avLst/>
          </a:prstGeom>
          <a:noFill/>
        </p:spPr>
      </p:pic>
      <p:sp>
        <p:nvSpPr>
          <p:cNvPr id="89091"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89092" name="Rectangle 4"/>
          <p:cNvSpPr>
            <a:spLocks noChangeArrowheads="1"/>
          </p:cNvSpPr>
          <p:nvPr/>
        </p:nvSpPr>
        <p:spPr bwMode="auto">
          <a:xfrm>
            <a:off x="72390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2311400" y="315913"/>
            <a:ext cx="4535488" cy="687387"/>
          </a:xfrm>
          <a:noFill/>
          <a:ln/>
        </p:spPr>
        <p:txBody>
          <a:bodyPr wrap="none" lIns="63500" tIns="25400" rIns="63500" bIns="25400" anchor="t">
            <a:spAutoFit/>
          </a:bodyPr>
          <a:lstStyle/>
          <a:p>
            <a:pPr>
              <a:lnSpc>
                <a:spcPct val="95000"/>
              </a:lnSpc>
            </a:pPr>
            <a:r>
              <a:rPr lang="en-US"/>
              <a:t>Ocean–Continent</a:t>
            </a:r>
          </a:p>
        </p:txBody>
      </p:sp>
      <p:sp>
        <p:nvSpPr>
          <p:cNvPr id="134147" name="Rectangle 1027"/>
          <p:cNvSpPr>
            <a:spLocks noGrp="1" noChangeArrowheads="1"/>
          </p:cNvSpPr>
          <p:nvPr>
            <p:ph idx="1"/>
          </p:nvPr>
        </p:nvSpPr>
        <p:spPr>
          <a:xfrm>
            <a:off x="627063" y="1581150"/>
            <a:ext cx="7673975" cy="2686050"/>
          </a:xfrm>
          <a:noFill/>
          <a:ln/>
        </p:spPr>
        <p:txBody>
          <a:bodyPr lIns="63500" tIns="25400" rIns="63500" bIns="25400">
            <a:spAutoFit/>
          </a:bodyPr>
          <a:lstStyle/>
          <a:p>
            <a:pPr>
              <a:lnSpc>
                <a:spcPct val="96000"/>
              </a:lnSpc>
              <a:spcBef>
                <a:spcPct val="48000"/>
              </a:spcBef>
              <a:buFontTx/>
              <a:buNone/>
            </a:pPr>
            <a:r>
              <a:rPr lang="en-US">
                <a:effectLst>
                  <a:outerShdw blurRad="38100" dist="38100" dir="2700000" algn="tl">
                    <a:srgbClr val="000000"/>
                  </a:outerShdw>
                </a:effectLst>
              </a:rPr>
              <a:t>Continental arcs:</a:t>
            </a:r>
          </a:p>
          <a:p>
            <a:pPr>
              <a:lnSpc>
                <a:spcPct val="96000"/>
              </a:lnSpc>
              <a:spcBef>
                <a:spcPct val="48000"/>
              </a:spcBef>
              <a:buFontTx/>
              <a:buNone/>
            </a:pPr>
            <a:r>
              <a:rPr lang="en-US"/>
              <a:t> • Active volcanoes </a:t>
            </a:r>
          </a:p>
          <a:p>
            <a:pPr>
              <a:lnSpc>
                <a:spcPct val="96000"/>
              </a:lnSpc>
              <a:spcBef>
                <a:spcPct val="48000"/>
              </a:spcBef>
              <a:buFontTx/>
              <a:buNone/>
            </a:pPr>
            <a:r>
              <a:rPr lang="en-US"/>
              <a:t>• Often accompanied by compression of upper crust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0" y="609600"/>
            <a:ext cx="8535988" cy="6024563"/>
          </a:xfrm>
          <a:prstGeom prst="rect">
            <a:avLst/>
          </a:prstGeom>
          <a:noFill/>
        </p:spPr>
      </p:pic>
      <p:sp>
        <p:nvSpPr>
          <p:cNvPr id="90115"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90116" name="Rectangle 4"/>
          <p:cNvSpPr>
            <a:spLocks noChangeArrowheads="1"/>
          </p:cNvSpPr>
          <p:nvPr/>
        </p:nvSpPr>
        <p:spPr bwMode="auto">
          <a:xfrm>
            <a:off x="70104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a:xfrm>
            <a:off x="1885950" y="315913"/>
            <a:ext cx="5399088" cy="687387"/>
          </a:xfrm>
          <a:noFill/>
          <a:ln/>
        </p:spPr>
        <p:txBody>
          <a:bodyPr wrap="none" lIns="63500" tIns="25400" rIns="63500" bIns="25400" anchor="t">
            <a:spAutoFit/>
          </a:bodyPr>
          <a:lstStyle/>
          <a:p>
            <a:pPr>
              <a:lnSpc>
                <a:spcPct val="95000"/>
              </a:lnSpc>
            </a:pPr>
            <a:r>
              <a:rPr lang="en-US"/>
              <a:t>Continent–Continent</a:t>
            </a:r>
          </a:p>
        </p:txBody>
      </p:sp>
      <p:sp>
        <p:nvSpPr>
          <p:cNvPr id="135171" name="Rectangle 1027"/>
          <p:cNvSpPr>
            <a:spLocks noGrp="1" noChangeArrowheads="1"/>
          </p:cNvSpPr>
          <p:nvPr>
            <p:ph idx="1"/>
          </p:nvPr>
        </p:nvSpPr>
        <p:spPr>
          <a:xfrm>
            <a:off x="247650" y="1304925"/>
            <a:ext cx="8661400" cy="5119688"/>
          </a:xfrm>
          <a:noFill/>
          <a:ln/>
        </p:spPr>
        <p:txBody>
          <a:bodyPr lIns="63500" tIns="25400" rIns="63500" bIns="25400">
            <a:spAutoFit/>
          </a:bodyPr>
          <a:lstStyle/>
          <a:p>
            <a:pPr>
              <a:lnSpc>
                <a:spcPct val="95000"/>
              </a:lnSpc>
              <a:spcBef>
                <a:spcPct val="48000"/>
              </a:spcBef>
            </a:pPr>
            <a:r>
              <a:rPr lang="en-US"/>
              <a:t>In ocean–continent boundaries, collision convergence is taken up by subduction </a:t>
            </a:r>
          </a:p>
          <a:p>
            <a:pPr>
              <a:lnSpc>
                <a:spcPct val="95000"/>
              </a:lnSpc>
              <a:spcBef>
                <a:spcPct val="48000"/>
              </a:spcBef>
            </a:pPr>
            <a:r>
              <a:rPr lang="en-US"/>
              <a:t>In continent–continent boundaries, convergence is accommodated by deformation of the crust without subduction (both plates are too buoyant to be subducted)</a:t>
            </a:r>
          </a:p>
          <a:p>
            <a:pPr marL="800100" lvl="1" indent="-342900">
              <a:lnSpc>
                <a:spcPct val="95000"/>
              </a:lnSpc>
              <a:spcBef>
                <a:spcPct val="19000"/>
              </a:spcBef>
              <a:buFontTx/>
              <a:buNone/>
            </a:pPr>
            <a:endParaRPr lang="en-US" sz="36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a:srcRect/>
          <a:stretch>
            <a:fillRect/>
          </a:stretch>
        </p:blipFill>
        <p:spPr bwMode="auto">
          <a:xfrm>
            <a:off x="2327275" y="379413"/>
            <a:ext cx="4487863" cy="6097587"/>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304800" y="1600200"/>
            <a:ext cx="8535988" cy="4414838"/>
          </a:xfrm>
          <a:prstGeom prst="rect">
            <a:avLst/>
          </a:prstGeom>
          <a:noFill/>
        </p:spPr>
      </p:pic>
      <p:sp>
        <p:nvSpPr>
          <p:cNvPr id="92163"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effectLst>
                  <a:outerShdw blurRad="38100" dist="38100" dir="2700000" algn="tl">
                    <a:srgbClr val="000000"/>
                  </a:outerShdw>
                </a:effectLst>
              </a:rPr>
              <a:t>Transform Plate Boundary</a:t>
            </a:r>
            <a:endParaRPr lang="en-US" sz="4000">
              <a:solidFill>
                <a:schemeClr val="bg1"/>
              </a:solidFill>
              <a:effectLst>
                <a:outerShdw blurRad="38100" dist="38100" dir="2700000" algn="tl">
                  <a:srgbClr val="000000"/>
                </a:outerShdw>
              </a:effectLst>
            </a:endParaRPr>
          </a:p>
        </p:txBody>
      </p:sp>
      <p:sp>
        <p:nvSpPr>
          <p:cNvPr id="92164" name="Rectangle 4"/>
          <p:cNvSpPr>
            <a:spLocks noChangeArrowheads="1"/>
          </p:cNvSpPr>
          <p:nvPr/>
        </p:nvSpPr>
        <p:spPr bwMode="auto">
          <a:xfrm>
            <a:off x="68580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b="2499"/>
          <a:stretch>
            <a:fillRect/>
          </a:stretch>
        </p:blipFill>
        <p:spPr bwMode="auto">
          <a:xfrm>
            <a:off x="644525" y="912813"/>
            <a:ext cx="7853363" cy="5945187"/>
          </a:xfrm>
          <a:prstGeom prst="rect">
            <a:avLst/>
          </a:prstGeom>
          <a:noFill/>
        </p:spPr>
      </p:pic>
      <p:sp>
        <p:nvSpPr>
          <p:cNvPr id="154627" name="Text Box 3"/>
          <p:cNvSpPr txBox="1">
            <a:spLocks noChangeArrowheads="1"/>
          </p:cNvSpPr>
          <p:nvPr/>
        </p:nvSpPr>
        <p:spPr bwMode="auto">
          <a:xfrm>
            <a:off x="152400" y="762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Hot-spot Volcanism</a:t>
            </a:r>
            <a:endParaRPr lang="en-US" sz="4000">
              <a:solidFill>
                <a:schemeClr val="bg1"/>
              </a:solidFill>
              <a:effectLst>
                <a:outerShdw blurRad="38100" dist="38100" dir="2700000" algn="tl">
                  <a:srgbClr val="000000"/>
                </a:outerShdw>
              </a:effectLst>
            </a:endParaRPr>
          </a:p>
        </p:txBody>
      </p:sp>
      <p:sp>
        <p:nvSpPr>
          <p:cNvPr id="154628" name="Rectangle 4"/>
          <p:cNvSpPr>
            <a:spLocks noChangeArrowheads="1"/>
          </p:cNvSpPr>
          <p:nvPr/>
        </p:nvSpPr>
        <p:spPr bwMode="auto">
          <a:xfrm>
            <a:off x="9906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l="3244" t="2550" r="1686" b="1649"/>
          <a:stretch>
            <a:fillRect/>
          </a:stretch>
        </p:blipFill>
        <p:spPr bwMode="auto">
          <a:xfrm>
            <a:off x="4800600" y="2438400"/>
            <a:ext cx="5027613" cy="4383088"/>
          </a:xfrm>
          <a:prstGeom prst="rect">
            <a:avLst/>
          </a:prstGeom>
          <a:noFill/>
          <a:ln w="9525">
            <a:noFill/>
            <a:miter lim="800000"/>
            <a:headEnd/>
            <a:tailEnd/>
          </a:ln>
        </p:spPr>
      </p:pic>
      <p:pic>
        <p:nvPicPr>
          <p:cNvPr id="97286" name="Picture 6"/>
          <p:cNvPicPr>
            <a:picLocks noChangeAspect="1" noChangeArrowheads="1"/>
          </p:cNvPicPr>
          <p:nvPr/>
        </p:nvPicPr>
        <p:blipFill>
          <a:blip r:embed="rId3"/>
          <a:srcRect/>
          <a:stretch>
            <a:fillRect/>
          </a:stretch>
        </p:blipFill>
        <p:spPr bwMode="auto">
          <a:xfrm>
            <a:off x="144463" y="990600"/>
            <a:ext cx="5722937" cy="4292600"/>
          </a:xfrm>
          <a:prstGeom prst="rect">
            <a:avLst/>
          </a:prstGeom>
          <a:noFill/>
          <a:ln w="9525">
            <a:noFill/>
            <a:miter lim="800000"/>
            <a:headEnd/>
            <a:tailEnd/>
          </a:ln>
          <a:effectLst/>
        </p:spPr>
      </p:pic>
      <p:sp>
        <p:nvSpPr>
          <p:cNvPr id="97283" name="Text Box 3"/>
          <p:cNvSpPr txBox="1">
            <a:spLocks noChangeArrowheads="1"/>
          </p:cNvSpPr>
          <p:nvPr/>
        </p:nvSpPr>
        <p:spPr bwMode="auto">
          <a:xfrm>
            <a:off x="0" y="0"/>
            <a:ext cx="8839200" cy="1431925"/>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The International Ocean Drilling Project</a:t>
            </a:r>
          </a:p>
        </p:txBody>
      </p:sp>
      <p:sp>
        <p:nvSpPr>
          <p:cNvPr id="97284" name="Text Box 4"/>
          <p:cNvSpPr txBox="1">
            <a:spLocks noChangeArrowheads="1"/>
          </p:cNvSpPr>
          <p:nvPr/>
        </p:nvSpPr>
        <p:spPr bwMode="auto">
          <a:xfrm>
            <a:off x="5029200" y="5797550"/>
            <a:ext cx="2968625" cy="457200"/>
          </a:xfrm>
          <a:prstGeom prst="rect">
            <a:avLst/>
          </a:prstGeom>
          <a:noFill/>
          <a:ln w="9525">
            <a:noFill/>
            <a:miter lim="800000"/>
            <a:headEnd/>
            <a:tailEnd/>
          </a:ln>
          <a:effectLst/>
        </p:spPr>
        <p:txBody>
          <a:bodyPr wrap="none">
            <a:spAutoFit/>
          </a:bodyPr>
          <a:lstStyle/>
          <a:p>
            <a:r>
              <a:rPr lang="en-US" b="0" i="1"/>
              <a:t>JOIDES Resolution</a:t>
            </a:r>
            <a:endParaRPr lang="en-US" b="0"/>
          </a:p>
        </p:txBody>
      </p:sp>
      <p:sp>
        <p:nvSpPr>
          <p:cNvPr id="97285" name="Rectangle 5"/>
          <p:cNvSpPr>
            <a:spLocks noChangeArrowheads="1"/>
          </p:cNvSpPr>
          <p:nvPr/>
        </p:nvSpPr>
        <p:spPr bwMode="auto">
          <a:xfrm>
            <a:off x="8020050" y="6403975"/>
            <a:ext cx="1204913" cy="457200"/>
          </a:xfrm>
          <a:prstGeom prst="rect">
            <a:avLst/>
          </a:prstGeom>
          <a:noFill/>
          <a:ln w="9525">
            <a:noFill/>
            <a:miter lim="800000"/>
            <a:headEnd/>
            <a:tailEnd/>
          </a:ln>
          <a:effectLst/>
        </p:spPr>
        <p:txBody>
          <a:bodyPr wrap="none">
            <a:spAutoFit/>
          </a:bodyPr>
          <a:lstStyle/>
          <a:p>
            <a:r>
              <a:rPr lang="en-US" b="0">
                <a:solidFill>
                  <a:srgbClr val="000000"/>
                </a:solidFill>
              </a:rPr>
              <a:t>Box 2.1</a:t>
            </a:r>
          </a:p>
        </p:txBody>
      </p:sp>
      <p:sp>
        <p:nvSpPr>
          <p:cNvPr id="97287" name="Text Box 7"/>
          <p:cNvSpPr txBox="1">
            <a:spLocks noChangeArrowheads="1"/>
          </p:cNvSpPr>
          <p:nvPr/>
        </p:nvSpPr>
        <p:spPr bwMode="auto">
          <a:xfrm>
            <a:off x="1295400" y="5715000"/>
            <a:ext cx="1752600" cy="457200"/>
          </a:xfrm>
          <a:prstGeom prst="rect">
            <a:avLst/>
          </a:prstGeom>
          <a:noFill/>
          <a:ln w="9525">
            <a:noFill/>
            <a:miter lim="800000"/>
            <a:headEnd/>
            <a:tailEnd/>
          </a:ln>
          <a:effectLst/>
        </p:spPr>
        <p:txBody>
          <a:bodyPr>
            <a:spAutoFit/>
          </a:bodyPr>
          <a:lstStyle/>
          <a:p>
            <a:r>
              <a:rPr lang="en-US" b="0" i="1"/>
              <a:t>CHIKYU</a:t>
            </a:r>
            <a:endParaRPr lang="en-US" b="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l="1364" t="1353" r="1344" b="1353"/>
          <a:stretch>
            <a:fillRect/>
          </a:stretch>
        </p:blipFill>
        <p:spPr bwMode="auto">
          <a:xfrm>
            <a:off x="609600" y="381000"/>
            <a:ext cx="7924800" cy="5937250"/>
          </a:xfrm>
          <a:prstGeom prst="rect">
            <a:avLst/>
          </a:prstGeom>
          <a:noFill/>
        </p:spPr>
      </p:pic>
      <p:sp>
        <p:nvSpPr>
          <p:cNvPr id="98307" name="Rectangle 3"/>
          <p:cNvSpPr>
            <a:spLocks noChangeArrowheads="1"/>
          </p:cNvSpPr>
          <p:nvPr/>
        </p:nvSpPr>
        <p:spPr bwMode="auto">
          <a:xfrm>
            <a:off x="7239000" y="6403975"/>
            <a:ext cx="1368425" cy="457200"/>
          </a:xfrm>
          <a:prstGeom prst="rect">
            <a:avLst/>
          </a:prstGeom>
          <a:noFill/>
          <a:ln w="9525">
            <a:noFill/>
            <a:miter lim="800000"/>
            <a:headEnd/>
            <a:tailEnd/>
          </a:ln>
          <a:effectLst/>
        </p:spPr>
        <p:txBody>
          <a:bodyPr wrap="none">
            <a:spAutoFit/>
          </a:bodyPr>
          <a:lstStyle/>
          <a:p>
            <a:r>
              <a:rPr lang="en-US" b="0"/>
              <a:t>Fig. 2.12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228600" y="1219200"/>
            <a:ext cx="8535988" cy="4852988"/>
          </a:xfrm>
          <a:prstGeom prst="rect">
            <a:avLst/>
          </a:prstGeom>
          <a:noFill/>
        </p:spPr>
      </p:pic>
      <p:sp>
        <p:nvSpPr>
          <p:cNvPr id="99331" name="Text Box 3"/>
          <p:cNvSpPr txBox="1">
            <a:spLocks noChangeArrowheads="1"/>
          </p:cNvSpPr>
          <p:nvPr/>
        </p:nvSpPr>
        <p:spPr bwMode="auto">
          <a:xfrm>
            <a:off x="152400" y="288925"/>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Modern Plate Motions</a:t>
            </a:r>
            <a:endParaRPr lang="en-US" sz="4400">
              <a:solidFill>
                <a:schemeClr val="bg1"/>
              </a:solidFill>
              <a:effectLst>
                <a:outerShdw blurRad="38100" dist="38100" dir="2700000" algn="tl">
                  <a:srgbClr val="000000"/>
                </a:outerShdw>
              </a:effectLst>
            </a:endParaRPr>
          </a:p>
        </p:txBody>
      </p:sp>
      <p:sp>
        <p:nvSpPr>
          <p:cNvPr id="9933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1547813" y="315913"/>
            <a:ext cx="6081712" cy="687387"/>
          </a:xfrm>
          <a:noFill/>
          <a:ln/>
        </p:spPr>
        <p:txBody>
          <a:bodyPr wrap="none" lIns="63500" tIns="25400" rIns="63500" bIns="25400" anchor="t">
            <a:spAutoFit/>
          </a:bodyPr>
          <a:lstStyle/>
          <a:p>
            <a:pPr>
              <a:lnSpc>
                <a:spcPct val="95000"/>
              </a:lnSpc>
            </a:pPr>
            <a:r>
              <a:rPr lang="en-US"/>
              <a:t>Rates of Plate Motion</a:t>
            </a:r>
          </a:p>
        </p:txBody>
      </p:sp>
      <p:sp>
        <p:nvSpPr>
          <p:cNvPr id="137219" name="Rectangle 1027"/>
          <p:cNvSpPr>
            <a:spLocks noGrp="1" noChangeArrowheads="1"/>
          </p:cNvSpPr>
          <p:nvPr>
            <p:ph idx="1"/>
          </p:nvPr>
        </p:nvSpPr>
        <p:spPr>
          <a:xfrm>
            <a:off x="381000" y="1524000"/>
            <a:ext cx="8509000" cy="2930525"/>
          </a:xfrm>
          <a:noFill/>
          <a:ln/>
        </p:spPr>
        <p:txBody>
          <a:bodyPr lIns="63500" tIns="25400" rIns="63500" bIns="25400">
            <a:spAutoFit/>
          </a:bodyPr>
          <a:lstStyle/>
          <a:p>
            <a:pPr>
              <a:lnSpc>
                <a:spcPct val="95000"/>
              </a:lnSpc>
              <a:spcBef>
                <a:spcPct val="48000"/>
              </a:spcBef>
              <a:buFontTx/>
              <a:buNone/>
            </a:pPr>
            <a:r>
              <a:rPr lang="en-US"/>
              <a:t>Mostly obtained from magnetic</a:t>
            </a:r>
          </a:p>
          <a:p>
            <a:pPr>
              <a:lnSpc>
                <a:spcPct val="95000"/>
              </a:lnSpc>
              <a:spcBef>
                <a:spcPct val="48000"/>
              </a:spcBef>
              <a:buFontTx/>
              <a:buNone/>
            </a:pPr>
            <a:r>
              <a:rPr lang="en-US"/>
              <a:t>anomalies on seafloor.</a:t>
            </a:r>
          </a:p>
          <a:p>
            <a:pPr>
              <a:lnSpc>
                <a:spcPct val="95000"/>
              </a:lnSpc>
              <a:spcBef>
                <a:spcPct val="48000"/>
              </a:spcBef>
              <a:buFontTx/>
              <a:buNone/>
            </a:pPr>
            <a:r>
              <a:rPr lang="en-US">
                <a:effectLst>
                  <a:outerShdw blurRad="38100" dist="38100" dir="2700000" algn="tl">
                    <a:srgbClr val="000000"/>
                  </a:outerShdw>
                </a:effectLst>
              </a:rPr>
              <a:t>Fast spreading</a:t>
            </a:r>
            <a:r>
              <a:rPr lang="en-US"/>
              <a:t>: 10 cm/year</a:t>
            </a:r>
          </a:p>
          <a:p>
            <a:pPr>
              <a:lnSpc>
                <a:spcPct val="95000"/>
              </a:lnSpc>
              <a:spcBef>
                <a:spcPct val="48000"/>
              </a:spcBef>
              <a:buFontTx/>
              <a:buNone/>
            </a:pPr>
            <a:r>
              <a:rPr lang="en-US">
                <a:effectLst>
                  <a:outerShdw blurRad="38100" dist="38100" dir="2700000" algn="tl">
                    <a:srgbClr val="000000"/>
                  </a:outerShdw>
                </a:effectLst>
              </a:rPr>
              <a:t>Slow spreading</a:t>
            </a:r>
            <a:r>
              <a:rPr lang="en-US"/>
              <a:t>: 3 cm/year</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a:xfrm>
            <a:off x="1516063" y="762000"/>
            <a:ext cx="5613400" cy="687388"/>
          </a:xfrm>
          <a:noFill/>
          <a:ln/>
        </p:spPr>
        <p:txBody>
          <a:bodyPr wrap="none" lIns="63500" tIns="25400" rIns="63500" bIns="25400" anchor="t">
            <a:spAutoFit/>
          </a:bodyPr>
          <a:lstStyle/>
          <a:p>
            <a:pPr>
              <a:lnSpc>
                <a:spcPct val="95000"/>
              </a:lnSpc>
            </a:pPr>
            <a:r>
              <a:rPr lang="en-US"/>
              <a:t>Pangaea (“all lands”)</a:t>
            </a:r>
          </a:p>
        </p:txBody>
      </p:sp>
      <p:sp>
        <p:nvSpPr>
          <p:cNvPr id="159747" name="Rectangle 1027"/>
          <p:cNvSpPr>
            <a:spLocks noGrp="1" noChangeArrowheads="1"/>
          </p:cNvSpPr>
          <p:nvPr>
            <p:ph idx="1"/>
          </p:nvPr>
        </p:nvSpPr>
        <p:spPr>
          <a:xfrm>
            <a:off x="635000" y="2133600"/>
            <a:ext cx="8356600" cy="2925763"/>
          </a:xfrm>
          <a:noFill/>
          <a:ln/>
        </p:spPr>
        <p:txBody>
          <a:bodyPr lIns="63500" tIns="25400" rIns="63500" bIns="25400">
            <a:spAutoFit/>
          </a:bodyPr>
          <a:lstStyle/>
          <a:p>
            <a:pPr>
              <a:lnSpc>
                <a:spcPct val="95000"/>
              </a:lnSpc>
              <a:spcBef>
                <a:spcPct val="48000"/>
              </a:spcBef>
            </a:pPr>
            <a:r>
              <a:rPr lang="en-US"/>
              <a:t>The latest </a:t>
            </a:r>
            <a:r>
              <a:rPr lang="en-US" u="sng"/>
              <a:t>supercontinent</a:t>
            </a:r>
            <a:endParaRPr lang="en-US"/>
          </a:p>
          <a:p>
            <a:pPr>
              <a:lnSpc>
                <a:spcPct val="95000"/>
              </a:lnSpc>
              <a:spcBef>
                <a:spcPct val="48000"/>
              </a:spcBef>
            </a:pPr>
            <a:r>
              <a:rPr lang="en-US"/>
              <a:t>Started to break apart at the start of the “Age of Reptiles”- the Mesozoic Era of the Earth’s history</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303213" y="819150"/>
            <a:ext cx="8535987" cy="5219700"/>
          </a:xfrm>
          <a:prstGeom prst="rect">
            <a:avLst/>
          </a:prstGeom>
          <a:noFill/>
        </p:spPr>
      </p:pic>
      <p:sp>
        <p:nvSpPr>
          <p:cNvPr id="105475"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303213" y="977900"/>
            <a:ext cx="8535987" cy="4902200"/>
          </a:xfrm>
          <a:prstGeom prst="rect">
            <a:avLst/>
          </a:prstGeom>
          <a:noFill/>
        </p:spPr>
      </p:pic>
      <p:sp>
        <p:nvSpPr>
          <p:cNvPr id="106499"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303213" y="977900"/>
            <a:ext cx="8535987" cy="4902200"/>
          </a:xfrm>
          <a:prstGeom prst="rect">
            <a:avLst/>
          </a:prstGeom>
          <a:noFill/>
        </p:spPr>
      </p:pic>
      <p:sp>
        <p:nvSpPr>
          <p:cNvPr id="107523"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Marsopography_NASA"/>
          <p:cNvPicPr>
            <a:picLocks noChangeAspect="1" noChangeArrowheads="1"/>
          </p:cNvPicPr>
          <p:nvPr/>
        </p:nvPicPr>
        <p:blipFill>
          <a:blip r:embed="rId2"/>
          <a:srcRect/>
          <a:stretch>
            <a:fillRect/>
          </a:stretch>
        </p:blipFill>
        <p:spPr bwMode="auto">
          <a:xfrm>
            <a:off x="533400" y="1905000"/>
            <a:ext cx="4067175" cy="4735513"/>
          </a:xfrm>
          <a:prstGeom prst="rect">
            <a:avLst/>
          </a:prstGeom>
          <a:noFill/>
          <a:ln w="9525">
            <a:noFill/>
            <a:miter lim="800000"/>
            <a:headEnd/>
            <a:tailEnd/>
          </a:ln>
        </p:spPr>
      </p:pic>
      <p:sp>
        <p:nvSpPr>
          <p:cNvPr id="143363" name="Text Box 3"/>
          <p:cNvSpPr txBox="1">
            <a:spLocks noChangeArrowheads="1"/>
          </p:cNvSpPr>
          <p:nvPr/>
        </p:nvSpPr>
        <p:spPr bwMode="auto">
          <a:xfrm>
            <a:off x="685800" y="304800"/>
            <a:ext cx="7543800" cy="1552575"/>
          </a:xfrm>
          <a:prstGeom prst="rect">
            <a:avLst/>
          </a:prstGeom>
          <a:noFill/>
          <a:ln w="9525">
            <a:noFill/>
            <a:miter lim="800000"/>
            <a:headEnd/>
            <a:tailEnd/>
          </a:ln>
          <a:effectLst/>
        </p:spPr>
        <p:txBody>
          <a:bodyPr>
            <a:spAutoFit/>
          </a:bodyPr>
          <a:lstStyle/>
          <a:p>
            <a:pPr>
              <a:spcBef>
                <a:spcPct val="50000"/>
              </a:spcBef>
            </a:pPr>
            <a:r>
              <a:rPr lang="en-US"/>
              <a:t>The topography of Mars by NASA and Venus from tes.asu.edu/images/SOL_SYST/VENUS/venus_topography.gif</a:t>
            </a:r>
          </a:p>
        </p:txBody>
      </p:sp>
      <p:pic>
        <p:nvPicPr>
          <p:cNvPr id="143364" name="Picture 4" descr="venus_topography"/>
          <p:cNvPicPr>
            <a:picLocks noChangeAspect="1" noChangeArrowheads="1"/>
          </p:cNvPicPr>
          <p:nvPr/>
        </p:nvPicPr>
        <p:blipFill>
          <a:blip r:embed="rId3"/>
          <a:srcRect/>
          <a:stretch>
            <a:fillRect/>
          </a:stretch>
        </p:blipFill>
        <p:spPr bwMode="auto">
          <a:xfrm>
            <a:off x="3657600" y="1524000"/>
            <a:ext cx="5173663" cy="2794000"/>
          </a:xfrm>
          <a:prstGeom prst="rect">
            <a:avLst/>
          </a:prstGeom>
          <a:noFill/>
          <a:ln w="9525">
            <a:noFill/>
            <a:miter lim="800000"/>
            <a:headEnd/>
            <a:tailEnd/>
          </a:ln>
        </p:spPr>
      </p:pic>
      <p:sp>
        <p:nvSpPr>
          <p:cNvPr id="143365" name="Text Box 5"/>
          <p:cNvSpPr txBox="1">
            <a:spLocks noChangeArrowheads="1"/>
          </p:cNvSpPr>
          <p:nvPr/>
        </p:nvSpPr>
        <p:spPr bwMode="auto">
          <a:xfrm>
            <a:off x="6019800" y="3276600"/>
            <a:ext cx="2133600" cy="457200"/>
          </a:xfrm>
          <a:prstGeom prst="rect">
            <a:avLst/>
          </a:prstGeom>
          <a:noFill/>
          <a:ln w="9525">
            <a:noFill/>
            <a:miter lim="800000"/>
            <a:headEnd/>
            <a:tailEnd/>
          </a:ln>
          <a:effectLst/>
        </p:spPr>
        <p:txBody>
          <a:bodyPr>
            <a:spAutoFit/>
          </a:bodyPr>
          <a:lstStyle/>
          <a:p>
            <a:pPr>
              <a:spcBef>
                <a:spcPct val="50000"/>
              </a:spcBef>
            </a:pPr>
            <a:r>
              <a:rPr lang="en-US"/>
              <a:t>Venus</a:t>
            </a:r>
          </a:p>
        </p:txBody>
      </p:sp>
      <p:sp>
        <p:nvSpPr>
          <p:cNvPr id="143366" name="Text Box 6"/>
          <p:cNvSpPr txBox="1">
            <a:spLocks noChangeArrowheads="1"/>
          </p:cNvSpPr>
          <p:nvPr/>
        </p:nvSpPr>
        <p:spPr bwMode="auto">
          <a:xfrm>
            <a:off x="990600" y="4953000"/>
            <a:ext cx="1371600" cy="457200"/>
          </a:xfrm>
          <a:prstGeom prst="rect">
            <a:avLst/>
          </a:prstGeom>
          <a:noFill/>
          <a:ln w="9525">
            <a:noFill/>
            <a:miter lim="800000"/>
            <a:headEnd/>
            <a:tailEnd/>
          </a:ln>
          <a:effectLst/>
        </p:spPr>
        <p:txBody>
          <a:bodyPr>
            <a:spAutoFit/>
          </a:bodyPr>
          <a:lstStyle/>
          <a:p>
            <a:pPr>
              <a:spcBef>
                <a:spcPct val="50000"/>
              </a:spcBef>
            </a:pPr>
            <a:r>
              <a:rPr lang="en-US"/>
              <a:t>Mars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303213" y="977900"/>
            <a:ext cx="8535987" cy="4902200"/>
          </a:xfrm>
          <a:prstGeom prst="rect">
            <a:avLst/>
          </a:prstGeom>
          <a:noFill/>
        </p:spPr>
      </p:pic>
      <p:sp>
        <p:nvSpPr>
          <p:cNvPr id="108547" name="Rectangle 3"/>
          <p:cNvSpPr>
            <a:spLocks noChangeArrowheads="1"/>
          </p:cNvSpPr>
          <p:nvPr/>
        </p:nvSpPr>
        <p:spPr bwMode="auto">
          <a:xfrm>
            <a:off x="7162800" y="6096000"/>
            <a:ext cx="1276350" cy="822325"/>
          </a:xfrm>
          <a:prstGeom prst="rect">
            <a:avLst/>
          </a:prstGeom>
          <a:noFill/>
          <a:ln w="9525">
            <a:noFill/>
            <a:miter lim="800000"/>
            <a:headEnd/>
            <a:tailEnd/>
          </a:ln>
          <a:effectLst/>
        </p:spPr>
        <p:txBody>
          <a:bodyPr>
            <a:spAutoFit/>
          </a:bodyPr>
          <a:lstStyle/>
          <a:p>
            <a:r>
              <a:rPr lang="en-US" b="0">
                <a:solidFill>
                  <a:srgbClr val="000000"/>
                </a:solidFill>
              </a:rPr>
              <a:t>Fig. 2.15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rcRect/>
          <a:stretch>
            <a:fillRect/>
          </a:stretch>
        </p:blipFill>
        <p:spPr bwMode="auto">
          <a:xfrm>
            <a:off x="303213" y="977900"/>
            <a:ext cx="8535987" cy="4902200"/>
          </a:xfrm>
          <a:prstGeom prst="rect">
            <a:avLst/>
          </a:prstGeom>
          <a:noFill/>
        </p:spPr>
      </p:pic>
      <p:sp>
        <p:nvSpPr>
          <p:cNvPr id="109571" name="Rectangle 3"/>
          <p:cNvSpPr>
            <a:spLocks noChangeArrowheads="1"/>
          </p:cNvSpPr>
          <p:nvPr/>
        </p:nvSpPr>
        <p:spPr bwMode="auto">
          <a:xfrm>
            <a:off x="7239000" y="60991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09600" y="152400"/>
            <a:ext cx="7772400" cy="1143000"/>
          </a:xfrm>
        </p:spPr>
        <p:txBody>
          <a:bodyPr/>
          <a:lstStyle/>
          <a:p>
            <a:r>
              <a:rPr lang="en-US"/>
              <a:t>Moon topography </a:t>
            </a:r>
            <a:r>
              <a:rPr lang="en-US" sz="1600"/>
              <a:t>(FROM http://www.ep.sci.hokudai.ac.jp/~mosir/work/2002/kamokata/lecture/moon/moon_html/moon_exploer/images/Topography.jpg</a:t>
            </a:r>
            <a:endParaRPr lang="en-US"/>
          </a:p>
        </p:txBody>
      </p:sp>
      <p:pic>
        <p:nvPicPr>
          <p:cNvPr id="144387" name="Picture 1027" descr="Topography"/>
          <p:cNvPicPr>
            <a:picLocks noChangeAspect="1" noChangeArrowheads="1"/>
          </p:cNvPicPr>
          <p:nvPr/>
        </p:nvPicPr>
        <p:blipFill>
          <a:blip r:embed="rId2"/>
          <a:srcRect/>
          <a:stretch>
            <a:fillRect/>
          </a:stretch>
        </p:blipFill>
        <p:spPr bwMode="auto">
          <a:xfrm>
            <a:off x="1143000" y="1447800"/>
            <a:ext cx="6734175" cy="5105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srcRect/>
          <a:stretch>
            <a:fillRect/>
          </a:stretch>
        </p:blipFill>
        <p:spPr bwMode="auto">
          <a:xfrm>
            <a:off x="0" y="76200"/>
            <a:ext cx="5975350" cy="6097588"/>
          </a:xfrm>
          <a:prstGeom prst="rect">
            <a:avLst/>
          </a:prstGeom>
          <a:noFill/>
        </p:spPr>
      </p:pic>
      <p:sp>
        <p:nvSpPr>
          <p:cNvPr id="45060" name="Text Box 4"/>
          <p:cNvSpPr txBox="1">
            <a:spLocks noChangeArrowheads="1"/>
          </p:cNvSpPr>
          <p:nvPr/>
        </p:nvSpPr>
        <p:spPr bwMode="auto">
          <a:xfrm>
            <a:off x="4495800" y="239713"/>
            <a:ext cx="4503738" cy="1311275"/>
          </a:xfrm>
          <a:prstGeom prst="rect">
            <a:avLst/>
          </a:prstGeom>
          <a:noFill/>
          <a:ln w="9525">
            <a:noFill/>
            <a:miter lim="800000"/>
            <a:headEnd/>
            <a:tailEnd/>
          </a:ln>
          <a:effectLst/>
        </p:spPr>
        <p:txBody>
          <a:bodyPr wrap="none">
            <a:spAutoFit/>
          </a:bodyPr>
          <a:lstStyle/>
          <a:p>
            <a:r>
              <a:rPr lang="en-US" sz="4000">
                <a:effectLst>
                  <a:outerShdw blurRad="38100" dist="38100" dir="2700000" algn="tl">
                    <a:srgbClr val="000000"/>
                  </a:outerShdw>
                </a:effectLst>
              </a:rPr>
              <a:t>Geographic Fit of</a:t>
            </a:r>
          </a:p>
          <a:p>
            <a:r>
              <a:rPr lang="en-US" sz="4000">
                <a:effectLst>
                  <a:outerShdw blurRad="38100" dist="38100" dir="2700000" algn="tl">
                    <a:srgbClr val="000000"/>
                  </a:outerShdw>
                </a:effectLst>
              </a:rPr>
              <a:t>the Continents</a:t>
            </a:r>
            <a:endParaRPr lang="en-US" sz="4000">
              <a:solidFill>
                <a:schemeClr val="bg1"/>
              </a:solidFill>
              <a:effectLst>
                <a:outerShdw blurRad="38100" dist="38100" dir="2700000" algn="tl">
                  <a:srgbClr val="000000"/>
                </a:outerShdw>
              </a:effectLst>
            </a:endParaRPr>
          </a:p>
        </p:txBody>
      </p:sp>
      <p:sp>
        <p:nvSpPr>
          <p:cNvPr id="45061" name="Text Box 5"/>
          <p:cNvSpPr txBox="1">
            <a:spLocks noChangeArrowheads="1"/>
          </p:cNvSpPr>
          <p:nvPr/>
        </p:nvSpPr>
        <p:spPr bwMode="auto">
          <a:xfrm>
            <a:off x="4011613" y="1758950"/>
            <a:ext cx="4827587" cy="2528888"/>
          </a:xfrm>
          <a:prstGeom prst="rect">
            <a:avLst/>
          </a:prstGeom>
          <a:noFill/>
          <a:ln w="9525">
            <a:noFill/>
            <a:miter lim="800000"/>
            <a:headEnd/>
            <a:tailEnd/>
          </a:ln>
          <a:effectLst/>
        </p:spPr>
        <p:txBody>
          <a:bodyPr wrap="none">
            <a:spAutoFit/>
          </a:bodyPr>
          <a:lstStyle/>
          <a:p>
            <a:pPr algn="r"/>
            <a:r>
              <a:rPr lang="en-US" sz="3200">
                <a:effectLst>
                  <a:outerShdw blurRad="38100" dist="38100" dir="2700000" algn="tl">
                    <a:srgbClr val="000000"/>
                  </a:outerShdw>
                </a:effectLst>
              </a:rPr>
              <a:t>One of the first pieces</a:t>
            </a:r>
          </a:p>
          <a:p>
            <a:pPr algn="r"/>
            <a:r>
              <a:rPr lang="en-US" sz="3200">
                <a:effectLst>
                  <a:outerShdw blurRad="38100" dist="38100" dir="2700000" algn="tl">
                    <a:srgbClr val="000000"/>
                  </a:outerShdw>
                </a:effectLst>
              </a:rPr>
              <a:t>of evidence used to</a:t>
            </a:r>
          </a:p>
          <a:p>
            <a:pPr algn="r"/>
            <a:r>
              <a:rPr lang="en-US" sz="3200">
                <a:effectLst>
                  <a:outerShdw blurRad="38100" dist="38100" dir="2700000" algn="tl">
                    <a:srgbClr val="000000"/>
                  </a:outerShdw>
                </a:effectLst>
              </a:rPr>
              <a:t>argue for</a:t>
            </a:r>
          </a:p>
          <a:p>
            <a:pPr algn="r"/>
            <a:r>
              <a:rPr lang="en-US" sz="3200">
                <a:effectLst>
                  <a:outerShdw blurRad="38100" dist="38100" dir="2700000" algn="tl">
                    <a:srgbClr val="000000"/>
                  </a:outerShdw>
                </a:effectLst>
              </a:rPr>
              <a:t>continental</a:t>
            </a:r>
          </a:p>
          <a:p>
            <a:pPr algn="r"/>
            <a:r>
              <a:rPr lang="en-US" sz="3200">
                <a:effectLst>
                  <a:outerShdw blurRad="38100" dist="38100" dir="2700000" algn="tl">
                    <a:srgbClr val="000000"/>
                  </a:outerShdw>
                </a:effectLst>
              </a:rPr>
              <a:t>drift</a:t>
            </a:r>
            <a:endParaRPr lang="en-US" sz="3600">
              <a:solidFill>
                <a:srgbClr val="000000"/>
              </a:solidFill>
              <a:effectLst>
                <a:outerShdw blurRad="38100" dist="38100" dir="2700000" algn="tl">
                  <a:srgbClr val="FFFFFF"/>
                </a:outerShdw>
              </a:effectLst>
            </a:endParaRPr>
          </a:p>
        </p:txBody>
      </p:sp>
      <p:sp>
        <p:nvSpPr>
          <p:cNvPr id="45062" name="Text Box 6"/>
          <p:cNvSpPr txBox="1">
            <a:spLocks noChangeArrowheads="1"/>
          </p:cNvSpPr>
          <p:nvPr/>
        </p:nvSpPr>
        <p:spPr bwMode="auto">
          <a:xfrm>
            <a:off x="1524000" y="5029200"/>
            <a:ext cx="7315200" cy="1554163"/>
          </a:xfrm>
          <a:prstGeom prst="rect">
            <a:avLst/>
          </a:prstGeom>
          <a:noFill/>
          <a:ln w="9525">
            <a:noFill/>
            <a:miter lim="800000"/>
            <a:headEnd/>
            <a:tailEnd/>
          </a:ln>
          <a:effectLst/>
        </p:spPr>
        <p:txBody>
          <a:bodyPr>
            <a:spAutoFit/>
          </a:bodyPr>
          <a:lstStyle/>
          <a:p>
            <a:pPr algn="r"/>
            <a:r>
              <a:rPr lang="en-US" sz="3200" i="1">
                <a:effectLst>
                  <a:outerShdw blurRad="38100" dist="38100" dir="2700000" algn="tl">
                    <a:srgbClr val="000000"/>
                  </a:outerShdw>
                </a:effectLst>
              </a:rPr>
              <a:t>Suggested that all continents were once together in a single supercontinent called Pangea</a:t>
            </a:r>
            <a:endParaRPr lang="en-US" sz="3600">
              <a:solidFill>
                <a:srgbClr val="000000"/>
              </a:solidFill>
              <a:effectLst>
                <a:outerShdw blurRad="38100" dist="38100" dir="2700000" algn="tl">
                  <a:srgbClr val="FFFFFF"/>
                </a:outerShdw>
              </a:effectLst>
            </a:endParaRPr>
          </a:p>
        </p:txBody>
      </p:sp>
      <p:sp>
        <p:nvSpPr>
          <p:cNvPr id="45064" name="Text Box 8"/>
          <p:cNvSpPr txBox="1">
            <a:spLocks noChangeArrowheads="1"/>
          </p:cNvSpPr>
          <p:nvPr/>
        </p:nvSpPr>
        <p:spPr bwMode="auto">
          <a:xfrm>
            <a:off x="365125" y="6216650"/>
            <a:ext cx="1182688" cy="457200"/>
          </a:xfrm>
          <a:prstGeom prst="rect">
            <a:avLst/>
          </a:prstGeom>
          <a:noFill/>
          <a:ln w="9525">
            <a:noFill/>
            <a:miter lim="800000"/>
            <a:headEnd/>
            <a:tailEnd/>
          </a:ln>
          <a:effectLst/>
        </p:spPr>
        <p:txBody>
          <a:bodyPr wrap="none">
            <a:spAutoFit/>
          </a:bodyPr>
          <a:lstStyle/>
          <a:p>
            <a:r>
              <a:rPr lang="en-US" b="0">
                <a:solidFill>
                  <a:srgbClr val="000000"/>
                </a:solidFill>
              </a:rPr>
              <a:t>Fig. 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379413" y="1581150"/>
            <a:ext cx="8535987" cy="4667250"/>
          </a:xfrm>
          <a:prstGeom prst="rect">
            <a:avLst/>
          </a:prstGeom>
          <a:noFill/>
        </p:spPr>
      </p:pic>
      <p:sp>
        <p:nvSpPr>
          <p:cNvPr id="73731" name="Text Box 3"/>
          <p:cNvSpPr txBox="1">
            <a:spLocks noChangeArrowheads="1"/>
          </p:cNvSpPr>
          <p:nvPr/>
        </p:nvSpPr>
        <p:spPr bwMode="auto">
          <a:xfrm>
            <a:off x="152400" y="228600"/>
            <a:ext cx="8991600" cy="1311275"/>
          </a:xfrm>
          <a:prstGeom prst="rect">
            <a:avLst/>
          </a:prstGeom>
          <a:noFill/>
          <a:ln w="9525">
            <a:noFill/>
            <a:miter lim="800000"/>
            <a:headEnd/>
            <a:tailEnd/>
          </a:ln>
          <a:effectLst/>
        </p:spPr>
        <p:txBody>
          <a:bodyPr>
            <a:spAutoFit/>
          </a:bodyPr>
          <a:lstStyle/>
          <a:p>
            <a:pPr algn="ctr"/>
            <a:r>
              <a:rPr lang="en-US" sz="4000">
                <a:solidFill>
                  <a:schemeClr val="tx2"/>
                </a:solidFill>
              </a:rPr>
              <a:t>Geology and Paleontology Matches on Opposite Sides of the Atlantic</a:t>
            </a:r>
            <a:endParaRPr lang="en-US" sz="4000">
              <a:solidFill>
                <a:schemeClr val="bg1"/>
              </a:solidFill>
              <a:effectLst>
                <a:outerShdw blurRad="38100" dist="38100" dir="2700000" algn="tl">
                  <a:srgbClr val="000000"/>
                </a:outerShdw>
              </a:effectLst>
            </a:endParaRPr>
          </a:p>
        </p:txBody>
      </p:sp>
      <p:sp>
        <p:nvSpPr>
          <p:cNvPr id="73732" name="Rectangle 4"/>
          <p:cNvSpPr>
            <a:spLocks noChangeArrowheads="1"/>
          </p:cNvSpPr>
          <p:nvPr/>
        </p:nvSpPr>
        <p:spPr bwMode="auto">
          <a:xfrm>
            <a:off x="7086600" y="6248400"/>
            <a:ext cx="1123950" cy="822325"/>
          </a:xfrm>
          <a:prstGeom prst="rect">
            <a:avLst/>
          </a:prstGeom>
          <a:noFill/>
          <a:ln w="9525">
            <a:noFill/>
            <a:miter lim="800000"/>
            <a:headEnd/>
            <a:tailEnd/>
          </a:ln>
          <a:effectLst/>
        </p:spPr>
        <p:txBody>
          <a:bodyPr>
            <a:spAutoFit/>
          </a:bodyPr>
          <a:lstStyle/>
          <a:p>
            <a:r>
              <a:rPr lang="en-US" b="0">
                <a:solidFill>
                  <a:srgbClr val="000000"/>
                </a:solidFill>
              </a:rPr>
              <a:t>Fig. 2.2</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699</TotalTime>
  <Words>985</Words>
  <Application>Microsoft PowerPoint</Application>
  <PresentationFormat>On-screen Show (4:3)</PresentationFormat>
  <Paragraphs>200</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Chapter 2 </vt:lpstr>
      <vt:lpstr>Which force(s) create earthquakes and volcanoes?</vt:lpstr>
      <vt:lpstr>Plate Tectonics</vt:lpstr>
      <vt:lpstr>Continental Drift</vt:lpstr>
      <vt:lpstr>Slide 5</vt:lpstr>
      <vt:lpstr>Slide 6</vt:lpstr>
      <vt:lpstr>Moon topography (FROM http://www.ep.sci.hokudai.ac.jp/~mosir/work/2002/kamokata/lecture/moon/moon_html/moon_exploer/images/Topography.jpg</vt:lpstr>
      <vt:lpstr>Slide 8</vt:lpstr>
      <vt:lpstr>Slide 9</vt:lpstr>
      <vt:lpstr>The Rejection and Acceptance  of Continental Drift</vt:lpstr>
      <vt:lpstr>Plate Tectonics</vt:lpstr>
      <vt:lpstr>Slide 12</vt:lpstr>
      <vt:lpstr>Slide 13</vt:lpstr>
      <vt:lpstr>Slide 14</vt:lpstr>
      <vt:lpstr>Slide 15</vt:lpstr>
      <vt:lpstr>Driving Mechanism of  Plate Tectonics</vt:lpstr>
      <vt:lpstr>Driving Mechanism of  Plate Tectonics</vt:lpstr>
      <vt:lpstr>Key parts of Plate Tectonics</vt:lpstr>
      <vt:lpstr>Slide 19</vt:lpstr>
      <vt:lpstr>Slide 20</vt:lpstr>
      <vt:lpstr>Compositional subdivisions  of the earth</vt:lpstr>
      <vt:lpstr>Mechanical subdivisions  of the upper earth</vt:lpstr>
      <vt:lpstr>Comparison of views earth structure</vt:lpstr>
      <vt:lpstr>Plates</vt:lpstr>
      <vt:lpstr>Slide 25</vt:lpstr>
      <vt:lpstr>The Seafloor as a Magnetic Tape Recorder</vt:lpstr>
      <vt:lpstr>The Seafloor as a Magnetic Tape Recorder</vt:lpstr>
      <vt:lpstr>Slide 28</vt:lpstr>
      <vt:lpstr>Slide 29</vt:lpstr>
      <vt:lpstr>Slide 30</vt:lpstr>
      <vt:lpstr>Slide 31</vt:lpstr>
      <vt:lpstr>Slide 32</vt:lpstr>
      <vt:lpstr>Slide 33</vt:lpstr>
      <vt:lpstr>Slide 34</vt:lpstr>
      <vt:lpstr>Slide 35</vt:lpstr>
      <vt:lpstr>Continental Rifts</vt:lpstr>
      <vt:lpstr>Slide 37</vt:lpstr>
      <vt:lpstr>Slide 38</vt:lpstr>
      <vt:lpstr>Slide 39</vt:lpstr>
      <vt:lpstr>Convergent Boundaries</vt:lpstr>
      <vt:lpstr>Is the Earth Expanding?</vt:lpstr>
      <vt:lpstr>Convergent Boundaries</vt:lpstr>
      <vt:lpstr>Ocean–Ocean</vt:lpstr>
      <vt:lpstr>Slide 44</vt:lpstr>
      <vt:lpstr>Marianas Islands-Challenger Deep/Marianas Trench (10,924 m or ~ 7miles)</vt:lpstr>
      <vt:lpstr>Slide 46</vt:lpstr>
      <vt:lpstr>Ocean–Continent</vt:lpstr>
      <vt:lpstr>Slide 48</vt:lpstr>
      <vt:lpstr>Continent–Continent</vt:lpstr>
      <vt:lpstr>Slide 50</vt:lpstr>
      <vt:lpstr>Slide 51</vt:lpstr>
      <vt:lpstr>Slide 52</vt:lpstr>
      <vt:lpstr>Slide 53</vt:lpstr>
      <vt:lpstr>Slide 54</vt:lpstr>
      <vt:lpstr>Rates of Plate Motion</vt:lpstr>
      <vt:lpstr>Pangaea (“all lands”)</vt:lpstr>
      <vt:lpstr>Slide 57</vt:lpstr>
      <vt:lpstr>Slide 58</vt:lpstr>
      <vt:lpstr>Slide 59</vt:lpstr>
      <vt:lpstr>Slide 60</vt:lpstr>
      <vt:lpstr>Slide 61</vt:lpstr>
    </vt:vector>
  </TitlesOfParts>
  <Company>Sumanas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w</dc:creator>
  <cp:lastModifiedBy>juan</cp:lastModifiedBy>
  <cp:revision>73</cp:revision>
  <dcterms:created xsi:type="dcterms:W3CDTF">2002-12-24T01:08:46Z</dcterms:created>
  <dcterms:modified xsi:type="dcterms:W3CDTF">2009-01-23T15:37:08Z</dcterms:modified>
</cp:coreProperties>
</file>