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1"/>
  </p:notes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9900FF"/>
    <a:srgbClr val="3333FF"/>
    <a:srgbClr val="66FF33"/>
    <a:srgbClr val="008000"/>
    <a:srgbClr val="00CC00"/>
    <a:srgbClr val="FF3300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568" autoAdjust="0"/>
    <p:restoredTop sz="94660"/>
  </p:normalViewPr>
  <p:slideViewPr>
    <p:cSldViewPr>
      <p:cViewPr>
        <p:scale>
          <a:sx n="75" d="100"/>
          <a:sy n="75" d="100"/>
        </p:scale>
        <p:origin x="-27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770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560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5601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60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0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560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38192968-E1FB-4C63-A5C0-291FAD00391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D10E8D-B947-400D-A8D8-97FF698E8B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C63455-5D1A-4F1B-894D-48F6AB3CD1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18F21E-5F18-400A-B497-669C730082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304800"/>
            <a:ext cx="20955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1341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2BE0D4-7B85-4176-ACDC-6825062E7C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010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114800" cy="4297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1752600"/>
            <a:ext cx="4114800" cy="20716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24400" y="3976688"/>
            <a:ext cx="4114800" cy="2073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64F3CC-D4A3-411B-ABFF-6C73896AC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304800"/>
            <a:ext cx="7010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52600"/>
            <a:ext cx="4114800" cy="20716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1752600"/>
            <a:ext cx="4114800" cy="20716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76688"/>
            <a:ext cx="4114800" cy="2073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3976688"/>
            <a:ext cx="4114800" cy="2073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4B8E1D5-10CE-4CD7-B0F9-F1E538DB82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2EAFB6-CE22-4538-9B40-1E8B384FB9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08F42-62E4-49DA-838D-725F6DC3D4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114800" cy="4297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752600"/>
            <a:ext cx="4114800" cy="4297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05237D-CE15-49F2-8A27-8145759285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54327D-44F1-4067-A522-5D6865AE65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8FB7F-873D-48D4-8B9A-66C9228EE5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A00A7A-71EB-4315-9213-3E578D8D07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4126CB-B585-4F77-BBD2-50119F64ED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ECB901-E161-4A2B-BAF9-610B3E84A7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9933FF"/>
            </a:gs>
            <a:gs pos="0">
              <a:srgbClr val="9933FF"/>
            </a:gs>
            <a:gs pos="100000">
              <a:srgbClr val="FFC0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7010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52600"/>
            <a:ext cx="83820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00"/>
                </a:solidFill>
              </a:defRPr>
            </a:lvl1pPr>
          </a:lstStyle>
          <a:p>
            <a:fld id="{5B77F0DD-022C-41A4-AD91-FB70C5D4262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index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772400" y="228600"/>
            <a:ext cx="1060450" cy="14763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2800">
          <a:solidFill>
            <a:srgbClr val="FFFF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800">
          <a:solidFill>
            <a:srgbClr val="FFFF00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2800">
          <a:solidFill>
            <a:srgbClr val="FFFF00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2800">
          <a:solidFill>
            <a:srgbClr val="FFFF00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2800">
          <a:solidFill>
            <a:srgbClr val="FFFF00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rgbClr val="FFFF00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rgbClr val="FFFF00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rgbClr val="FFFF00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rgbClr val="FFFF00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rgbClr val="FFFF00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FFFF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>
          <a:solidFill>
            <a:srgbClr val="FFFF00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rgbClr val="FFFF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rgbClr val="FFFF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rgbClr val="FFFF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rgbClr val="FFFF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rgbClr val="FFFF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oleObject" Target="../embeddings/oleObject7.bin"/><Relationship Id="rId7" Type="http://schemas.openxmlformats.org/officeDocument/2006/relationships/image" Target="../media/image5.jpeg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13" Type="http://schemas.openxmlformats.org/officeDocument/2006/relationships/oleObject" Target="../embeddings/oleObject21.bin"/><Relationship Id="rId3" Type="http://schemas.openxmlformats.org/officeDocument/2006/relationships/oleObject" Target="../embeddings/oleObject14.bin"/><Relationship Id="rId7" Type="http://schemas.openxmlformats.org/officeDocument/2006/relationships/image" Target="../media/image3.jpeg"/><Relationship Id="rId12" Type="http://schemas.openxmlformats.org/officeDocument/2006/relationships/oleObject" Target="../embeddings/oleObject2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jpeg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17.bin"/><Relationship Id="rId14" Type="http://schemas.openxmlformats.org/officeDocument/2006/relationships/oleObject" Target="../embeddings/oleObject2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13" Type="http://schemas.openxmlformats.org/officeDocument/2006/relationships/oleObject" Target="../embeddings/oleObject30.bin"/><Relationship Id="rId3" Type="http://schemas.openxmlformats.org/officeDocument/2006/relationships/oleObject" Target="../embeddings/oleObject23.bin"/><Relationship Id="rId7" Type="http://schemas.openxmlformats.org/officeDocument/2006/relationships/image" Target="../media/image3.jpeg"/><Relationship Id="rId12" Type="http://schemas.openxmlformats.org/officeDocument/2006/relationships/oleObject" Target="../embeddings/oleObject29.bin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33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jpeg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2.bin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4.bin"/><Relationship Id="rId9" Type="http://schemas.openxmlformats.org/officeDocument/2006/relationships/oleObject" Target="../embeddings/oleObject26.bin"/><Relationship Id="rId14" Type="http://schemas.openxmlformats.org/officeDocument/2006/relationships/oleObject" Target="../embeddings/oleObject3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13" Type="http://schemas.openxmlformats.org/officeDocument/2006/relationships/oleObject" Target="../embeddings/oleObject41.bin"/><Relationship Id="rId18" Type="http://schemas.openxmlformats.org/officeDocument/2006/relationships/oleObject" Target="../embeddings/oleObject45.bin"/><Relationship Id="rId3" Type="http://schemas.openxmlformats.org/officeDocument/2006/relationships/oleObject" Target="../embeddings/oleObject34.bin"/><Relationship Id="rId7" Type="http://schemas.openxmlformats.org/officeDocument/2006/relationships/image" Target="../media/image3.jpeg"/><Relationship Id="rId12" Type="http://schemas.openxmlformats.org/officeDocument/2006/relationships/oleObject" Target="../embeddings/oleObject40.bin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44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5.jpeg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5" Type="http://schemas.openxmlformats.org/officeDocument/2006/relationships/oleObject" Target="../embeddings/oleObject43.bin"/><Relationship Id="rId10" Type="http://schemas.openxmlformats.org/officeDocument/2006/relationships/oleObject" Target="../embeddings/oleObject38.bin"/><Relationship Id="rId19" Type="http://schemas.openxmlformats.org/officeDocument/2006/relationships/oleObject" Target="../embeddings/oleObject46.bin"/><Relationship Id="rId4" Type="http://schemas.openxmlformats.org/officeDocument/2006/relationships/oleObject" Target="../embeddings/oleObject35.bin"/><Relationship Id="rId9" Type="http://schemas.openxmlformats.org/officeDocument/2006/relationships/oleObject" Target="../embeddings/oleObject37.bin"/><Relationship Id="rId14" Type="http://schemas.openxmlformats.org/officeDocument/2006/relationships/oleObject" Target="../embeddings/oleObject42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13" Type="http://schemas.openxmlformats.org/officeDocument/2006/relationships/image" Target="../media/image4.jpeg"/><Relationship Id="rId3" Type="http://schemas.openxmlformats.org/officeDocument/2006/relationships/oleObject" Target="../embeddings/oleObject47.bin"/><Relationship Id="rId7" Type="http://schemas.openxmlformats.org/officeDocument/2006/relationships/image" Target="../media/image2.jpeg"/><Relationship Id="rId12" Type="http://schemas.openxmlformats.org/officeDocument/2006/relationships/oleObject" Target="../embeddings/oleObject53.bin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56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5.jpeg"/><Relationship Id="rId11" Type="http://schemas.openxmlformats.org/officeDocument/2006/relationships/oleObject" Target="../embeddings/oleObject52.bin"/><Relationship Id="rId5" Type="http://schemas.openxmlformats.org/officeDocument/2006/relationships/image" Target="../media/image3.jpeg"/><Relationship Id="rId15" Type="http://schemas.openxmlformats.org/officeDocument/2006/relationships/oleObject" Target="../embeddings/oleObject55.bin"/><Relationship Id="rId10" Type="http://schemas.openxmlformats.org/officeDocument/2006/relationships/oleObject" Target="../embeddings/oleObject51.bin"/><Relationship Id="rId4" Type="http://schemas.openxmlformats.org/officeDocument/2006/relationships/oleObject" Target="../embeddings/oleObject48.bin"/><Relationship Id="rId9" Type="http://schemas.openxmlformats.org/officeDocument/2006/relationships/oleObject" Target="../embeddings/oleObject50.bin"/><Relationship Id="rId14" Type="http://schemas.openxmlformats.org/officeDocument/2006/relationships/oleObject" Target="../embeddings/oleObject54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3" Type="http://schemas.openxmlformats.org/officeDocument/2006/relationships/oleObject" Target="../embeddings/oleObject57.bin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5.jpeg"/><Relationship Id="rId5" Type="http://schemas.openxmlformats.org/officeDocument/2006/relationships/image" Target="../media/image3.jpeg"/><Relationship Id="rId4" Type="http://schemas.openxmlformats.org/officeDocument/2006/relationships/oleObject" Target="../embeddings/oleObject58.bin"/><Relationship Id="rId9" Type="http://schemas.openxmlformats.org/officeDocument/2006/relationships/oleObject" Target="../embeddings/oleObject60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3" Type="http://schemas.openxmlformats.org/officeDocument/2006/relationships/oleObject" Target="../embeddings/oleObject61.bin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5.jpeg"/><Relationship Id="rId5" Type="http://schemas.openxmlformats.org/officeDocument/2006/relationships/image" Target="../media/image3.jpeg"/><Relationship Id="rId4" Type="http://schemas.openxmlformats.org/officeDocument/2006/relationships/oleObject" Target="../embeddings/oleObject62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file:///C:\Documents%20and%20Settings\jlorenzo\Local%20Settings\Temp\backstripping_Ch9.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3.bin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jpeg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57200"/>
            <a:ext cx="6629400" cy="5562600"/>
          </a:xfrm>
        </p:spPr>
        <p:txBody>
          <a:bodyPr/>
          <a:lstStyle/>
          <a:p>
            <a:endParaRPr lang="en-US" sz="2800"/>
          </a:p>
          <a:p>
            <a:endParaRPr lang="en-US" sz="2800"/>
          </a:p>
          <a:p>
            <a:r>
              <a:rPr lang="en-US" sz="2800"/>
              <a:t>Chapter 9:</a:t>
            </a:r>
          </a:p>
          <a:p>
            <a:r>
              <a:rPr lang="en-US" sz="2800"/>
              <a:t>  </a:t>
            </a:r>
          </a:p>
          <a:p>
            <a:r>
              <a:rPr lang="en-US"/>
              <a:t>Subsidence and Thermal History</a:t>
            </a:r>
            <a:endParaRPr lang="en-US" sz="2800"/>
          </a:p>
          <a:p>
            <a:endParaRPr lang="en-US" sz="2800"/>
          </a:p>
          <a:p>
            <a:endParaRPr lang="en-US" sz="2800"/>
          </a:p>
          <a:p>
            <a:endParaRPr lang="en-US"/>
          </a:p>
          <a:p>
            <a:r>
              <a:rPr lang="en-US"/>
              <a:t>This presentation contains illustrations from Allen and Allen (2005) </a:t>
            </a:r>
          </a:p>
          <a:p>
            <a:endParaRPr lang="en-US"/>
          </a:p>
        </p:txBody>
      </p:sp>
      <p:pic>
        <p:nvPicPr>
          <p:cNvPr id="2064" name="Picture 16" descr="inde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304800"/>
            <a:ext cx="1060450" cy="1476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/>
              <a:t>Subsidence in the forward sense</a:t>
            </a:r>
          </a:p>
        </p:txBody>
      </p:sp>
      <p:graphicFrame>
        <p:nvGraphicFramePr>
          <p:cNvPr id="701489" name="Object 49"/>
          <p:cNvGraphicFramePr>
            <a:graphicFrameLocks noChangeAspect="1"/>
          </p:cNvGraphicFramePr>
          <p:nvPr>
            <p:ph sz="quarter" idx="1"/>
          </p:nvPr>
        </p:nvGraphicFramePr>
        <p:xfrm>
          <a:off x="1816100" y="2597150"/>
          <a:ext cx="177800" cy="381000"/>
        </p:xfrm>
        <a:graphic>
          <a:graphicData uri="http://schemas.openxmlformats.org/presentationml/2006/ole">
            <p:oleObj spid="_x0000_s701489" name="Equation" r:id="rId3" imgW="177480" imgH="380880" progId="Equation.DSMT4">
              <p:embed/>
            </p:oleObj>
          </a:graphicData>
        </a:graphic>
      </p:graphicFrame>
      <p:graphicFrame>
        <p:nvGraphicFramePr>
          <p:cNvPr id="701470" name="Object 30"/>
          <p:cNvGraphicFramePr>
            <a:graphicFrameLocks noChangeAspect="1"/>
          </p:cNvGraphicFramePr>
          <p:nvPr>
            <p:ph sz="quarter" idx="2"/>
          </p:nvPr>
        </p:nvGraphicFramePr>
        <p:xfrm>
          <a:off x="762000" y="1676400"/>
          <a:ext cx="215900" cy="381000"/>
        </p:xfrm>
        <a:graphic>
          <a:graphicData uri="http://schemas.openxmlformats.org/presentationml/2006/ole">
            <p:oleObj spid="_x0000_s701470" name="Equation" r:id="rId4" imgW="215640" imgH="380880" progId="Equation.DSMT4">
              <p:embed/>
            </p:oleObj>
          </a:graphicData>
        </a:graphic>
      </p:graphicFrame>
      <p:graphicFrame>
        <p:nvGraphicFramePr>
          <p:cNvPr id="701502" name="Object 62"/>
          <p:cNvGraphicFramePr>
            <a:graphicFrameLocks noChangeAspect="1"/>
          </p:cNvGraphicFramePr>
          <p:nvPr>
            <p:ph sz="quarter" idx="3"/>
          </p:nvPr>
        </p:nvGraphicFramePr>
        <p:xfrm>
          <a:off x="1816100" y="4822825"/>
          <a:ext cx="177800" cy="381000"/>
        </p:xfrm>
        <a:graphic>
          <a:graphicData uri="http://schemas.openxmlformats.org/presentationml/2006/ole">
            <p:oleObj spid="_x0000_s701502" name="Equation" r:id="rId5" imgW="177480" imgH="380880" progId="Equation.DSMT4">
              <p:embed/>
            </p:oleObj>
          </a:graphicData>
        </a:graphic>
      </p:graphicFrame>
      <p:graphicFrame>
        <p:nvGraphicFramePr>
          <p:cNvPr id="701504" name="Object 64"/>
          <p:cNvGraphicFramePr>
            <a:graphicFrameLocks noChangeAspect="1"/>
          </p:cNvGraphicFramePr>
          <p:nvPr>
            <p:ph sz="quarter" idx="4"/>
          </p:nvPr>
        </p:nvGraphicFramePr>
        <p:xfrm>
          <a:off x="4648200" y="1676400"/>
          <a:ext cx="177800" cy="381000"/>
        </p:xfrm>
        <a:graphic>
          <a:graphicData uri="http://schemas.openxmlformats.org/presentationml/2006/ole">
            <p:oleObj spid="_x0000_s701504" name="Equation" r:id="rId6" imgW="177480" imgH="380880" progId="Equation.DSMT4">
              <p:embed/>
            </p:oleObj>
          </a:graphicData>
        </a:graphic>
      </p:graphicFrame>
      <p:grpSp>
        <p:nvGrpSpPr>
          <p:cNvPr id="701480" name="Group 40"/>
          <p:cNvGrpSpPr>
            <a:grpSpLocks/>
          </p:cNvGrpSpPr>
          <p:nvPr/>
        </p:nvGrpSpPr>
        <p:grpSpPr bwMode="auto">
          <a:xfrm>
            <a:off x="457200" y="2057400"/>
            <a:ext cx="914400" cy="3200400"/>
            <a:chOff x="576" y="1296"/>
            <a:chExt cx="576" cy="2016"/>
          </a:xfrm>
        </p:grpSpPr>
        <p:sp>
          <p:nvSpPr>
            <p:cNvPr id="701446" name="Rectangle 6" descr="Granite"/>
            <p:cNvSpPr>
              <a:spLocks noChangeArrowheads="1"/>
            </p:cNvSpPr>
            <p:nvPr/>
          </p:nvSpPr>
          <p:spPr bwMode="auto">
            <a:xfrm>
              <a:off x="576" y="2160"/>
              <a:ext cx="576" cy="1152"/>
            </a:xfrm>
            <a:prstGeom prst="rect">
              <a:avLst/>
            </a:prstGeom>
            <a:blipFill dpi="0" rotWithShape="1">
              <a:blip r:embed="rId7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1447" name="Rectangle 7"/>
            <p:cNvSpPr>
              <a:spLocks noChangeArrowheads="1"/>
            </p:cNvSpPr>
            <p:nvPr/>
          </p:nvSpPr>
          <p:spPr bwMode="auto">
            <a:xfrm>
              <a:off x="576" y="1296"/>
              <a:ext cx="576" cy="864"/>
            </a:xfrm>
            <a:prstGeom prst="rect">
              <a:avLst/>
            </a:prstGeom>
            <a:solidFill>
              <a:srgbClr val="33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01448" name="Group 8"/>
            <p:cNvGrpSpPr>
              <a:grpSpLocks noChangeAspect="1"/>
            </p:cNvGrpSpPr>
            <p:nvPr/>
          </p:nvGrpSpPr>
          <p:grpSpPr bwMode="auto">
            <a:xfrm>
              <a:off x="816" y="1968"/>
              <a:ext cx="225" cy="105"/>
              <a:chOff x="1632" y="2784"/>
              <a:chExt cx="704" cy="328"/>
            </a:xfrm>
          </p:grpSpPr>
          <p:sp>
            <p:nvSpPr>
              <p:cNvPr id="701449" name="Freeform 9"/>
              <p:cNvSpPr>
                <a:spLocks noChangeAspect="1"/>
              </p:cNvSpPr>
              <p:nvPr/>
            </p:nvSpPr>
            <p:spPr bwMode="auto">
              <a:xfrm>
                <a:off x="1632" y="2784"/>
                <a:ext cx="704" cy="328"/>
              </a:xfrm>
              <a:custGeom>
                <a:avLst/>
                <a:gdLst/>
                <a:ahLst/>
                <a:cxnLst>
                  <a:cxn ang="0">
                    <a:pos x="584" y="200"/>
                  </a:cxn>
                  <a:cxn ang="0">
                    <a:pos x="200" y="8"/>
                  </a:cxn>
                  <a:cxn ang="0">
                    <a:pos x="8" y="200"/>
                  </a:cxn>
                  <a:cxn ang="0">
                    <a:pos x="248" y="296"/>
                  </a:cxn>
                  <a:cxn ang="0">
                    <a:pos x="632" y="8"/>
                  </a:cxn>
                  <a:cxn ang="0">
                    <a:pos x="680" y="248"/>
                  </a:cxn>
                  <a:cxn ang="0">
                    <a:pos x="488" y="152"/>
                  </a:cxn>
                </a:cxnLst>
                <a:rect l="0" t="0" r="r" b="b"/>
                <a:pathLst>
                  <a:path w="704" h="328">
                    <a:moveTo>
                      <a:pt x="584" y="200"/>
                    </a:moveTo>
                    <a:cubicBezTo>
                      <a:pt x="440" y="104"/>
                      <a:pt x="296" y="8"/>
                      <a:pt x="200" y="8"/>
                    </a:cubicBezTo>
                    <a:cubicBezTo>
                      <a:pt x="104" y="8"/>
                      <a:pt x="0" y="152"/>
                      <a:pt x="8" y="200"/>
                    </a:cubicBezTo>
                    <a:cubicBezTo>
                      <a:pt x="16" y="248"/>
                      <a:pt x="144" y="328"/>
                      <a:pt x="248" y="296"/>
                    </a:cubicBezTo>
                    <a:cubicBezTo>
                      <a:pt x="352" y="264"/>
                      <a:pt x="560" y="16"/>
                      <a:pt x="632" y="8"/>
                    </a:cubicBezTo>
                    <a:cubicBezTo>
                      <a:pt x="704" y="0"/>
                      <a:pt x="704" y="224"/>
                      <a:pt x="680" y="248"/>
                    </a:cubicBezTo>
                    <a:cubicBezTo>
                      <a:pt x="656" y="272"/>
                      <a:pt x="572" y="212"/>
                      <a:pt x="488" y="152"/>
                    </a:cubicBezTo>
                  </a:path>
                </a:pathLst>
              </a:custGeom>
              <a:noFill/>
              <a:ln w="12700" cmpd="sng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1450" name="Oval 10"/>
              <p:cNvSpPr>
                <a:spLocks noChangeAspect="1" noChangeArrowheads="1"/>
              </p:cNvSpPr>
              <p:nvPr/>
            </p:nvSpPr>
            <p:spPr bwMode="auto">
              <a:xfrm>
                <a:off x="1736" y="2888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1451" name="Line 11"/>
              <p:cNvSpPr>
                <a:spLocks noChangeAspect="1" noChangeShapeType="1"/>
              </p:cNvSpPr>
              <p:nvPr/>
            </p:nvSpPr>
            <p:spPr bwMode="auto">
              <a:xfrm>
                <a:off x="1640" y="298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01452" name="Line 12"/>
          <p:cNvSpPr>
            <a:spLocks noChangeShapeType="1"/>
          </p:cNvSpPr>
          <p:nvPr/>
        </p:nvSpPr>
        <p:spPr bwMode="auto">
          <a:xfrm>
            <a:off x="609600" y="2057400"/>
            <a:ext cx="800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1453" name="Text Box 13"/>
          <p:cNvSpPr txBox="1">
            <a:spLocks noChangeArrowheads="1"/>
          </p:cNvSpPr>
          <p:nvPr/>
        </p:nvSpPr>
        <p:spPr bwMode="auto">
          <a:xfrm>
            <a:off x="5715000" y="16002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FFFF00"/>
                </a:solidFill>
              </a:rPr>
              <a:t>Sea-level</a:t>
            </a:r>
          </a:p>
        </p:txBody>
      </p:sp>
      <p:sp>
        <p:nvSpPr>
          <p:cNvPr id="701455" name="Rectangle 15"/>
          <p:cNvSpPr>
            <a:spLocks noChangeArrowheads="1"/>
          </p:cNvSpPr>
          <p:nvPr/>
        </p:nvSpPr>
        <p:spPr bwMode="auto">
          <a:xfrm>
            <a:off x="31242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1456" name="Rectangle 16" descr="Sand"/>
          <p:cNvSpPr>
            <a:spLocks noChangeArrowheads="1"/>
          </p:cNvSpPr>
          <p:nvPr/>
        </p:nvSpPr>
        <p:spPr bwMode="auto">
          <a:xfrm>
            <a:off x="3124200" y="3124200"/>
            <a:ext cx="914400" cy="457200"/>
          </a:xfrm>
          <a:prstGeom prst="rect">
            <a:avLst/>
          </a:prstGeom>
          <a:blipFill dpi="0" rotWithShape="1">
            <a:blip r:embed="rId8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1457" name="Rectangle 17" descr="Granite"/>
          <p:cNvSpPr>
            <a:spLocks noChangeArrowheads="1"/>
          </p:cNvSpPr>
          <p:nvPr/>
        </p:nvSpPr>
        <p:spPr bwMode="auto">
          <a:xfrm>
            <a:off x="3124200" y="3581400"/>
            <a:ext cx="914400" cy="1828800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1458" name="Group 18"/>
          <p:cNvGrpSpPr>
            <a:grpSpLocks noChangeAspect="1"/>
          </p:cNvGrpSpPr>
          <p:nvPr/>
        </p:nvGrpSpPr>
        <p:grpSpPr bwMode="auto">
          <a:xfrm>
            <a:off x="3352800" y="2209800"/>
            <a:ext cx="357188" cy="166688"/>
            <a:chOff x="1632" y="2784"/>
            <a:chExt cx="704" cy="328"/>
          </a:xfrm>
        </p:grpSpPr>
        <p:sp>
          <p:nvSpPr>
            <p:cNvPr id="701459" name="Freeform 19"/>
            <p:cNvSpPr>
              <a:spLocks noChangeAspect="1"/>
            </p:cNvSpPr>
            <p:nvPr/>
          </p:nvSpPr>
          <p:spPr bwMode="auto">
            <a:xfrm>
              <a:off x="1632" y="2784"/>
              <a:ext cx="704" cy="328"/>
            </a:xfrm>
            <a:custGeom>
              <a:avLst/>
              <a:gdLst/>
              <a:ahLst/>
              <a:cxnLst>
                <a:cxn ang="0">
                  <a:pos x="584" y="200"/>
                </a:cxn>
                <a:cxn ang="0">
                  <a:pos x="200" y="8"/>
                </a:cxn>
                <a:cxn ang="0">
                  <a:pos x="8" y="200"/>
                </a:cxn>
                <a:cxn ang="0">
                  <a:pos x="248" y="296"/>
                </a:cxn>
                <a:cxn ang="0">
                  <a:pos x="632" y="8"/>
                </a:cxn>
                <a:cxn ang="0">
                  <a:pos x="680" y="248"/>
                </a:cxn>
                <a:cxn ang="0">
                  <a:pos x="488" y="152"/>
                </a:cxn>
              </a:cxnLst>
              <a:rect l="0" t="0" r="r" b="b"/>
              <a:pathLst>
                <a:path w="704" h="328">
                  <a:moveTo>
                    <a:pt x="584" y="200"/>
                  </a:moveTo>
                  <a:cubicBezTo>
                    <a:pt x="440" y="104"/>
                    <a:pt x="296" y="8"/>
                    <a:pt x="200" y="8"/>
                  </a:cubicBezTo>
                  <a:cubicBezTo>
                    <a:pt x="104" y="8"/>
                    <a:pt x="0" y="152"/>
                    <a:pt x="8" y="200"/>
                  </a:cubicBezTo>
                  <a:cubicBezTo>
                    <a:pt x="16" y="248"/>
                    <a:pt x="144" y="328"/>
                    <a:pt x="248" y="296"/>
                  </a:cubicBezTo>
                  <a:cubicBezTo>
                    <a:pt x="352" y="264"/>
                    <a:pt x="560" y="16"/>
                    <a:pt x="632" y="8"/>
                  </a:cubicBezTo>
                  <a:cubicBezTo>
                    <a:pt x="704" y="0"/>
                    <a:pt x="704" y="224"/>
                    <a:pt x="680" y="248"/>
                  </a:cubicBezTo>
                  <a:cubicBezTo>
                    <a:pt x="656" y="272"/>
                    <a:pt x="572" y="212"/>
                    <a:pt x="488" y="152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1460" name="Oval 20"/>
            <p:cNvSpPr>
              <a:spLocks noChangeAspect="1" noChangeArrowheads="1"/>
            </p:cNvSpPr>
            <p:nvPr/>
          </p:nvSpPr>
          <p:spPr bwMode="auto">
            <a:xfrm>
              <a:off x="1736" y="2888"/>
              <a:ext cx="48" cy="4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1461" name="Line 21"/>
            <p:cNvSpPr>
              <a:spLocks noChangeAspect="1" noChangeShapeType="1"/>
            </p:cNvSpPr>
            <p:nvPr/>
          </p:nvSpPr>
          <p:spPr bwMode="auto">
            <a:xfrm>
              <a:off x="1640" y="2984"/>
              <a:ext cx="24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1472" name="Rectangle 32"/>
          <p:cNvSpPr>
            <a:spLocks noChangeArrowheads="1"/>
          </p:cNvSpPr>
          <p:nvPr/>
        </p:nvSpPr>
        <p:spPr bwMode="auto">
          <a:xfrm>
            <a:off x="44196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1473" name="Rectangle 33" descr="Sand"/>
          <p:cNvSpPr>
            <a:spLocks noChangeArrowheads="1"/>
          </p:cNvSpPr>
          <p:nvPr/>
        </p:nvSpPr>
        <p:spPr bwMode="auto">
          <a:xfrm>
            <a:off x="4419600" y="3124200"/>
            <a:ext cx="914400" cy="457200"/>
          </a:xfrm>
          <a:prstGeom prst="rect">
            <a:avLst/>
          </a:prstGeom>
          <a:blipFill dpi="0" rotWithShape="1">
            <a:blip r:embed="rId8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1474" name="Rectangle 34" descr="Granite"/>
          <p:cNvSpPr>
            <a:spLocks noChangeArrowheads="1"/>
          </p:cNvSpPr>
          <p:nvPr/>
        </p:nvSpPr>
        <p:spPr bwMode="auto">
          <a:xfrm>
            <a:off x="4419600" y="3581400"/>
            <a:ext cx="914400" cy="1828800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1475" name="Group 35"/>
          <p:cNvGrpSpPr>
            <a:grpSpLocks noChangeAspect="1"/>
          </p:cNvGrpSpPr>
          <p:nvPr/>
        </p:nvGrpSpPr>
        <p:grpSpPr bwMode="auto">
          <a:xfrm>
            <a:off x="4648200" y="2119313"/>
            <a:ext cx="357188" cy="166687"/>
            <a:chOff x="1632" y="2784"/>
            <a:chExt cx="704" cy="328"/>
          </a:xfrm>
        </p:grpSpPr>
        <p:sp>
          <p:nvSpPr>
            <p:cNvPr id="701476" name="Freeform 36"/>
            <p:cNvSpPr>
              <a:spLocks noChangeAspect="1"/>
            </p:cNvSpPr>
            <p:nvPr/>
          </p:nvSpPr>
          <p:spPr bwMode="auto">
            <a:xfrm>
              <a:off x="1632" y="2784"/>
              <a:ext cx="704" cy="328"/>
            </a:xfrm>
            <a:custGeom>
              <a:avLst/>
              <a:gdLst/>
              <a:ahLst/>
              <a:cxnLst>
                <a:cxn ang="0">
                  <a:pos x="584" y="200"/>
                </a:cxn>
                <a:cxn ang="0">
                  <a:pos x="200" y="8"/>
                </a:cxn>
                <a:cxn ang="0">
                  <a:pos x="8" y="200"/>
                </a:cxn>
                <a:cxn ang="0">
                  <a:pos x="248" y="296"/>
                </a:cxn>
                <a:cxn ang="0">
                  <a:pos x="632" y="8"/>
                </a:cxn>
                <a:cxn ang="0">
                  <a:pos x="680" y="248"/>
                </a:cxn>
                <a:cxn ang="0">
                  <a:pos x="488" y="152"/>
                </a:cxn>
              </a:cxnLst>
              <a:rect l="0" t="0" r="r" b="b"/>
              <a:pathLst>
                <a:path w="704" h="328">
                  <a:moveTo>
                    <a:pt x="584" y="200"/>
                  </a:moveTo>
                  <a:cubicBezTo>
                    <a:pt x="440" y="104"/>
                    <a:pt x="296" y="8"/>
                    <a:pt x="200" y="8"/>
                  </a:cubicBezTo>
                  <a:cubicBezTo>
                    <a:pt x="104" y="8"/>
                    <a:pt x="0" y="152"/>
                    <a:pt x="8" y="200"/>
                  </a:cubicBezTo>
                  <a:cubicBezTo>
                    <a:pt x="16" y="248"/>
                    <a:pt x="144" y="328"/>
                    <a:pt x="248" y="296"/>
                  </a:cubicBezTo>
                  <a:cubicBezTo>
                    <a:pt x="352" y="264"/>
                    <a:pt x="560" y="16"/>
                    <a:pt x="632" y="8"/>
                  </a:cubicBezTo>
                  <a:cubicBezTo>
                    <a:pt x="704" y="0"/>
                    <a:pt x="704" y="224"/>
                    <a:pt x="680" y="248"/>
                  </a:cubicBezTo>
                  <a:cubicBezTo>
                    <a:pt x="656" y="272"/>
                    <a:pt x="572" y="212"/>
                    <a:pt x="488" y="152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1477" name="Oval 37"/>
            <p:cNvSpPr>
              <a:spLocks noChangeAspect="1" noChangeArrowheads="1"/>
            </p:cNvSpPr>
            <p:nvPr/>
          </p:nvSpPr>
          <p:spPr bwMode="auto">
            <a:xfrm>
              <a:off x="1736" y="2888"/>
              <a:ext cx="48" cy="4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1478" name="Line 38"/>
            <p:cNvSpPr>
              <a:spLocks noChangeAspect="1" noChangeShapeType="1"/>
            </p:cNvSpPr>
            <p:nvPr/>
          </p:nvSpPr>
          <p:spPr bwMode="auto">
            <a:xfrm>
              <a:off x="1640" y="2984"/>
              <a:ext cx="24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1479" name="Rectangle 39" descr="Water droplets"/>
          <p:cNvSpPr>
            <a:spLocks noChangeArrowheads="1"/>
          </p:cNvSpPr>
          <p:nvPr/>
        </p:nvSpPr>
        <p:spPr bwMode="auto">
          <a:xfrm>
            <a:off x="4419600" y="2667000"/>
            <a:ext cx="914400" cy="457200"/>
          </a:xfrm>
          <a:prstGeom prst="rect">
            <a:avLst/>
          </a:prstGeom>
          <a:blipFill dpi="0" rotWithShape="1">
            <a:blip r:embed="rId9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1482" name="Oval 42"/>
          <p:cNvSpPr>
            <a:spLocks noChangeArrowheads="1"/>
          </p:cNvSpPr>
          <p:nvPr/>
        </p:nvSpPr>
        <p:spPr bwMode="auto">
          <a:xfrm>
            <a:off x="3429000" y="35052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1483" name="Oval 43"/>
          <p:cNvSpPr>
            <a:spLocks noChangeArrowheads="1"/>
          </p:cNvSpPr>
          <p:nvPr/>
        </p:nvSpPr>
        <p:spPr bwMode="auto">
          <a:xfrm>
            <a:off x="838200" y="33528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1484" name="Oval 44"/>
          <p:cNvSpPr>
            <a:spLocks noChangeArrowheads="1"/>
          </p:cNvSpPr>
          <p:nvPr/>
        </p:nvSpPr>
        <p:spPr bwMode="auto">
          <a:xfrm>
            <a:off x="3429000" y="3048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1485" name="Oval 45"/>
          <p:cNvSpPr>
            <a:spLocks noChangeArrowheads="1"/>
          </p:cNvSpPr>
          <p:nvPr/>
        </p:nvSpPr>
        <p:spPr bwMode="auto">
          <a:xfrm>
            <a:off x="4724400" y="3048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1486" name="Oval 46"/>
          <p:cNvSpPr>
            <a:spLocks noChangeArrowheads="1"/>
          </p:cNvSpPr>
          <p:nvPr/>
        </p:nvSpPr>
        <p:spPr bwMode="auto">
          <a:xfrm>
            <a:off x="4724400" y="35052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01491" name="Object 51"/>
          <p:cNvGraphicFramePr>
            <a:graphicFrameLocks noChangeAspect="1"/>
          </p:cNvGraphicFramePr>
          <p:nvPr/>
        </p:nvGraphicFramePr>
        <p:xfrm>
          <a:off x="1797050" y="3709988"/>
          <a:ext cx="215900" cy="381000"/>
        </p:xfrm>
        <a:graphic>
          <a:graphicData uri="http://schemas.openxmlformats.org/presentationml/2006/ole">
            <p:oleObj spid="_x0000_s701491" name="Equation" r:id="rId10" imgW="215640" imgH="380880" progId="Equation.DSMT4">
              <p:embed/>
            </p:oleObj>
          </a:graphicData>
        </a:graphic>
      </p:graphicFrame>
      <p:graphicFrame>
        <p:nvGraphicFramePr>
          <p:cNvPr id="701492" name="Object 52"/>
          <p:cNvGraphicFramePr>
            <a:graphicFrameLocks noChangeAspect="1"/>
          </p:cNvGraphicFramePr>
          <p:nvPr/>
        </p:nvGraphicFramePr>
        <p:xfrm>
          <a:off x="2057400" y="1676400"/>
          <a:ext cx="215900" cy="381000"/>
        </p:xfrm>
        <a:graphic>
          <a:graphicData uri="http://schemas.openxmlformats.org/presentationml/2006/ole">
            <p:oleObj spid="_x0000_s701492" name="Equation" r:id="rId11" imgW="215640" imgH="380880" progId="Equation.DSMT4">
              <p:embed/>
            </p:oleObj>
          </a:graphicData>
        </a:graphic>
      </p:graphicFrame>
      <p:sp>
        <p:nvSpPr>
          <p:cNvPr id="701493" name="Rectangle 53"/>
          <p:cNvSpPr>
            <a:spLocks noChangeArrowheads="1"/>
          </p:cNvSpPr>
          <p:nvPr/>
        </p:nvSpPr>
        <p:spPr bwMode="auto">
          <a:xfrm>
            <a:off x="17526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1494" name="Rectangle 54" descr="Sand"/>
          <p:cNvSpPr>
            <a:spLocks noChangeArrowheads="1"/>
          </p:cNvSpPr>
          <p:nvPr/>
        </p:nvSpPr>
        <p:spPr bwMode="auto">
          <a:xfrm>
            <a:off x="1752600" y="2514600"/>
            <a:ext cx="914400" cy="914400"/>
          </a:xfrm>
          <a:prstGeom prst="rect">
            <a:avLst/>
          </a:prstGeom>
          <a:blipFill dpi="0" rotWithShape="1">
            <a:blip r:embed="rId8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1495" name="Rectangle 55" descr="Granite"/>
          <p:cNvSpPr>
            <a:spLocks noChangeArrowheads="1"/>
          </p:cNvSpPr>
          <p:nvPr/>
        </p:nvSpPr>
        <p:spPr bwMode="auto">
          <a:xfrm>
            <a:off x="1752600" y="3429000"/>
            <a:ext cx="914400" cy="1828800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1496" name="Group 56"/>
          <p:cNvGrpSpPr>
            <a:grpSpLocks noChangeAspect="1"/>
          </p:cNvGrpSpPr>
          <p:nvPr/>
        </p:nvGrpSpPr>
        <p:grpSpPr bwMode="auto">
          <a:xfrm>
            <a:off x="1981200" y="2209800"/>
            <a:ext cx="357188" cy="166688"/>
            <a:chOff x="1632" y="2784"/>
            <a:chExt cx="704" cy="328"/>
          </a:xfrm>
        </p:grpSpPr>
        <p:sp>
          <p:nvSpPr>
            <p:cNvPr id="701497" name="Freeform 57"/>
            <p:cNvSpPr>
              <a:spLocks noChangeAspect="1"/>
            </p:cNvSpPr>
            <p:nvPr/>
          </p:nvSpPr>
          <p:spPr bwMode="auto">
            <a:xfrm>
              <a:off x="1632" y="2784"/>
              <a:ext cx="704" cy="328"/>
            </a:xfrm>
            <a:custGeom>
              <a:avLst/>
              <a:gdLst/>
              <a:ahLst/>
              <a:cxnLst>
                <a:cxn ang="0">
                  <a:pos x="584" y="200"/>
                </a:cxn>
                <a:cxn ang="0">
                  <a:pos x="200" y="8"/>
                </a:cxn>
                <a:cxn ang="0">
                  <a:pos x="8" y="200"/>
                </a:cxn>
                <a:cxn ang="0">
                  <a:pos x="248" y="296"/>
                </a:cxn>
                <a:cxn ang="0">
                  <a:pos x="632" y="8"/>
                </a:cxn>
                <a:cxn ang="0">
                  <a:pos x="680" y="248"/>
                </a:cxn>
                <a:cxn ang="0">
                  <a:pos x="488" y="152"/>
                </a:cxn>
              </a:cxnLst>
              <a:rect l="0" t="0" r="r" b="b"/>
              <a:pathLst>
                <a:path w="704" h="328">
                  <a:moveTo>
                    <a:pt x="584" y="200"/>
                  </a:moveTo>
                  <a:cubicBezTo>
                    <a:pt x="440" y="104"/>
                    <a:pt x="296" y="8"/>
                    <a:pt x="200" y="8"/>
                  </a:cubicBezTo>
                  <a:cubicBezTo>
                    <a:pt x="104" y="8"/>
                    <a:pt x="0" y="152"/>
                    <a:pt x="8" y="200"/>
                  </a:cubicBezTo>
                  <a:cubicBezTo>
                    <a:pt x="16" y="248"/>
                    <a:pt x="144" y="328"/>
                    <a:pt x="248" y="296"/>
                  </a:cubicBezTo>
                  <a:cubicBezTo>
                    <a:pt x="352" y="264"/>
                    <a:pt x="560" y="16"/>
                    <a:pt x="632" y="8"/>
                  </a:cubicBezTo>
                  <a:cubicBezTo>
                    <a:pt x="704" y="0"/>
                    <a:pt x="704" y="224"/>
                    <a:pt x="680" y="248"/>
                  </a:cubicBezTo>
                  <a:cubicBezTo>
                    <a:pt x="656" y="272"/>
                    <a:pt x="572" y="212"/>
                    <a:pt x="488" y="152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1498" name="Oval 58"/>
            <p:cNvSpPr>
              <a:spLocks noChangeAspect="1" noChangeArrowheads="1"/>
            </p:cNvSpPr>
            <p:nvPr/>
          </p:nvSpPr>
          <p:spPr bwMode="auto">
            <a:xfrm>
              <a:off x="1736" y="2888"/>
              <a:ext cx="48" cy="4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1499" name="Line 59"/>
            <p:cNvSpPr>
              <a:spLocks noChangeAspect="1" noChangeShapeType="1"/>
            </p:cNvSpPr>
            <p:nvPr/>
          </p:nvSpPr>
          <p:spPr bwMode="auto">
            <a:xfrm>
              <a:off x="1640" y="2984"/>
              <a:ext cx="24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1500" name="Oval 60"/>
          <p:cNvSpPr>
            <a:spLocks noChangeArrowheads="1"/>
          </p:cNvSpPr>
          <p:nvPr/>
        </p:nvSpPr>
        <p:spPr bwMode="auto">
          <a:xfrm>
            <a:off x="2133600" y="33528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1501" name="Oval 61"/>
          <p:cNvSpPr>
            <a:spLocks noChangeArrowheads="1"/>
          </p:cNvSpPr>
          <p:nvPr/>
        </p:nvSpPr>
        <p:spPr bwMode="auto">
          <a:xfrm>
            <a:off x="2133600" y="2438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01506" name="Object 66"/>
          <p:cNvGraphicFramePr>
            <a:graphicFrameLocks noChangeAspect="1"/>
          </p:cNvGraphicFramePr>
          <p:nvPr/>
        </p:nvGraphicFramePr>
        <p:xfrm>
          <a:off x="3429000" y="1676400"/>
          <a:ext cx="177800" cy="381000"/>
        </p:xfrm>
        <a:graphic>
          <a:graphicData uri="http://schemas.openxmlformats.org/presentationml/2006/ole">
            <p:oleObj spid="_x0000_s701506" name="Equation" r:id="rId12" imgW="177480" imgH="380880" progId="Equation.DSMT4">
              <p:embed/>
            </p:oleObj>
          </a:graphicData>
        </a:graphic>
      </p:graphicFrame>
      <p:sp>
        <p:nvSpPr>
          <p:cNvPr id="701507" name="Oval 67"/>
          <p:cNvSpPr>
            <a:spLocks noChangeArrowheads="1"/>
          </p:cNvSpPr>
          <p:nvPr/>
        </p:nvSpPr>
        <p:spPr bwMode="auto">
          <a:xfrm>
            <a:off x="4724400" y="25908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Subsidence in the forward sense</a:t>
            </a:r>
          </a:p>
        </p:txBody>
      </p:sp>
      <p:graphicFrame>
        <p:nvGraphicFramePr>
          <p:cNvPr id="702529" name="Object 65"/>
          <p:cNvGraphicFramePr>
            <a:graphicFrameLocks noChangeAspect="1"/>
          </p:cNvGraphicFramePr>
          <p:nvPr>
            <p:ph sz="half" idx="1"/>
          </p:nvPr>
        </p:nvGraphicFramePr>
        <p:xfrm>
          <a:off x="1816100" y="2597150"/>
          <a:ext cx="177800" cy="381000"/>
        </p:xfrm>
        <a:graphic>
          <a:graphicData uri="http://schemas.openxmlformats.org/presentationml/2006/ole">
            <p:oleObj spid="_x0000_s702529" name="Equation" r:id="rId3" imgW="177480" imgH="380880" progId="Equation.DSMT4">
              <p:embed/>
            </p:oleObj>
          </a:graphicData>
        </a:graphic>
      </p:graphicFrame>
      <p:graphicFrame>
        <p:nvGraphicFramePr>
          <p:cNvPr id="702495" name="Object 31"/>
          <p:cNvGraphicFramePr>
            <a:graphicFrameLocks noChangeAspect="1"/>
          </p:cNvGraphicFramePr>
          <p:nvPr>
            <p:ph sz="quarter" idx="2"/>
          </p:nvPr>
        </p:nvGraphicFramePr>
        <p:xfrm>
          <a:off x="6216650" y="2597150"/>
          <a:ext cx="215900" cy="381000"/>
        </p:xfrm>
        <a:graphic>
          <a:graphicData uri="http://schemas.openxmlformats.org/presentationml/2006/ole">
            <p:oleObj spid="_x0000_s702495" name="Equation" r:id="rId4" imgW="215640" imgH="380880" progId="Equation.DSMT4">
              <p:embed/>
            </p:oleObj>
          </a:graphicData>
        </a:graphic>
      </p:graphicFrame>
      <p:graphicFrame>
        <p:nvGraphicFramePr>
          <p:cNvPr id="702528" name="Object 6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096000" y="1709738"/>
          <a:ext cx="177800" cy="314325"/>
        </p:xfrm>
        <a:graphic>
          <a:graphicData uri="http://schemas.openxmlformats.org/presentationml/2006/ole">
            <p:oleObj spid="_x0000_s702528" name="Equation" r:id="rId5" imgW="215640" imgH="380880" progId="Equation.DSMT4">
              <p:embed/>
            </p:oleObj>
          </a:graphicData>
        </a:graphic>
      </p:graphicFrame>
      <p:grpSp>
        <p:nvGrpSpPr>
          <p:cNvPr id="702468" name="Group 4"/>
          <p:cNvGrpSpPr>
            <a:grpSpLocks/>
          </p:cNvGrpSpPr>
          <p:nvPr/>
        </p:nvGrpSpPr>
        <p:grpSpPr bwMode="auto">
          <a:xfrm>
            <a:off x="457200" y="2057400"/>
            <a:ext cx="914400" cy="3200400"/>
            <a:chOff x="576" y="1296"/>
            <a:chExt cx="576" cy="2016"/>
          </a:xfrm>
        </p:grpSpPr>
        <p:sp>
          <p:nvSpPr>
            <p:cNvPr id="702469" name="Rectangle 5" descr="Granite"/>
            <p:cNvSpPr>
              <a:spLocks noChangeArrowheads="1"/>
            </p:cNvSpPr>
            <p:nvPr/>
          </p:nvSpPr>
          <p:spPr bwMode="auto">
            <a:xfrm>
              <a:off x="576" y="2160"/>
              <a:ext cx="576" cy="1152"/>
            </a:xfrm>
            <a:prstGeom prst="rect">
              <a:avLst/>
            </a:prstGeom>
            <a:blipFill dpi="0" rotWithShape="1">
              <a:blip r:embed="rId6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2470" name="Rectangle 6"/>
            <p:cNvSpPr>
              <a:spLocks noChangeArrowheads="1"/>
            </p:cNvSpPr>
            <p:nvPr/>
          </p:nvSpPr>
          <p:spPr bwMode="auto">
            <a:xfrm>
              <a:off x="576" y="1296"/>
              <a:ext cx="576" cy="864"/>
            </a:xfrm>
            <a:prstGeom prst="rect">
              <a:avLst/>
            </a:prstGeom>
            <a:solidFill>
              <a:srgbClr val="33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02471" name="Group 7"/>
            <p:cNvGrpSpPr>
              <a:grpSpLocks noChangeAspect="1"/>
            </p:cNvGrpSpPr>
            <p:nvPr/>
          </p:nvGrpSpPr>
          <p:grpSpPr bwMode="auto">
            <a:xfrm>
              <a:off x="816" y="1968"/>
              <a:ext cx="225" cy="105"/>
              <a:chOff x="1632" y="2784"/>
              <a:chExt cx="704" cy="328"/>
            </a:xfrm>
          </p:grpSpPr>
          <p:sp>
            <p:nvSpPr>
              <p:cNvPr id="702472" name="Freeform 8"/>
              <p:cNvSpPr>
                <a:spLocks noChangeAspect="1"/>
              </p:cNvSpPr>
              <p:nvPr/>
            </p:nvSpPr>
            <p:spPr bwMode="auto">
              <a:xfrm>
                <a:off x="1632" y="2784"/>
                <a:ext cx="704" cy="328"/>
              </a:xfrm>
              <a:custGeom>
                <a:avLst/>
                <a:gdLst/>
                <a:ahLst/>
                <a:cxnLst>
                  <a:cxn ang="0">
                    <a:pos x="584" y="200"/>
                  </a:cxn>
                  <a:cxn ang="0">
                    <a:pos x="200" y="8"/>
                  </a:cxn>
                  <a:cxn ang="0">
                    <a:pos x="8" y="200"/>
                  </a:cxn>
                  <a:cxn ang="0">
                    <a:pos x="248" y="296"/>
                  </a:cxn>
                  <a:cxn ang="0">
                    <a:pos x="632" y="8"/>
                  </a:cxn>
                  <a:cxn ang="0">
                    <a:pos x="680" y="248"/>
                  </a:cxn>
                  <a:cxn ang="0">
                    <a:pos x="488" y="152"/>
                  </a:cxn>
                </a:cxnLst>
                <a:rect l="0" t="0" r="r" b="b"/>
                <a:pathLst>
                  <a:path w="704" h="328">
                    <a:moveTo>
                      <a:pt x="584" y="200"/>
                    </a:moveTo>
                    <a:cubicBezTo>
                      <a:pt x="440" y="104"/>
                      <a:pt x="296" y="8"/>
                      <a:pt x="200" y="8"/>
                    </a:cubicBezTo>
                    <a:cubicBezTo>
                      <a:pt x="104" y="8"/>
                      <a:pt x="0" y="152"/>
                      <a:pt x="8" y="200"/>
                    </a:cubicBezTo>
                    <a:cubicBezTo>
                      <a:pt x="16" y="248"/>
                      <a:pt x="144" y="328"/>
                      <a:pt x="248" y="296"/>
                    </a:cubicBezTo>
                    <a:cubicBezTo>
                      <a:pt x="352" y="264"/>
                      <a:pt x="560" y="16"/>
                      <a:pt x="632" y="8"/>
                    </a:cubicBezTo>
                    <a:cubicBezTo>
                      <a:pt x="704" y="0"/>
                      <a:pt x="704" y="224"/>
                      <a:pt x="680" y="248"/>
                    </a:cubicBezTo>
                    <a:cubicBezTo>
                      <a:pt x="656" y="272"/>
                      <a:pt x="572" y="212"/>
                      <a:pt x="488" y="152"/>
                    </a:cubicBezTo>
                  </a:path>
                </a:pathLst>
              </a:custGeom>
              <a:noFill/>
              <a:ln w="12700" cmpd="sng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2473" name="Oval 9"/>
              <p:cNvSpPr>
                <a:spLocks noChangeAspect="1" noChangeArrowheads="1"/>
              </p:cNvSpPr>
              <p:nvPr/>
            </p:nvSpPr>
            <p:spPr bwMode="auto">
              <a:xfrm>
                <a:off x="1736" y="2888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2474" name="Line 10"/>
              <p:cNvSpPr>
                <a:spLocks noChangeAspect="1" noChangeShapeType="1"/>
              </p:cNvSpPr>
              <p:nvPr/>
            </p:nvSpPr>
            <p:spPr bwMode="auto">
              <a:xfrm>
                <a:off x="1640" y="298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02475" name="Line 11"/>
          <p:cNvSpPr>
            <a:spLocks noChangeShapeType="1"/>
          </p:cNvSpPr>
          <p:nvPr/>
        </p:nvSpPr>
        <p:spPr bwMode="auto">
          <a:xfrm>
            <a:off x="381000" y="2057400"/>
            <a:ext cx="800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2478" name="Rectangle 14"/>
          <p:cNvSpPr>
            <a:spLocks noChangeArrowheads="1"/>
          </p:cNvSpPr>
          <p:nvPr/>
        </p:nvSpPr>
        <p:spPr bwMode="auto">
          <a:xfrm>
            <a:off x="31242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2479" name="Rectangle 15" descr="Sand"/>
          <p:cNvSpPr>
            <a:spLocks noChangeArrowheads="1"/>
          </p:cNvSpPr>
          <p:nvPr/>
        </p:nvSpPr>
        <p:spPr bwMode="auto">
          <a:xfrm>
            <a:off x="3124200" y="3124200"/>
            <a:ext cx="914400" cy="457200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2480" name="Rectangle 16" descr="Granite"/>
          <p:cNvSpPr>
            <a:spLocks noChangeArrowheads="1"/>
          </p:cNvSpPr>
          <p:nvPr/>
        </p:nvSpPr>
        <p:spPr bwMode="auto">
          <a:xfrm>
            <a:off x="3124200" y="3581400"/>
            <a:ext cx="914400" cy="18288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2481" name="Group 17"/>
          <p:cNvGrpSpPr>
            <a:grpSpLocks noChangeAspect="1"/>
          </p:cNvGrpSpPr>
          <p:nvPr/>
        </p:nvGrpSpPr>
        <p:grpSpPr bwMode="auto">
          <a:xfrm>
            <a:off x="3352800" y="2209800"/>
            <a:ext cx="357188" cy="166688"/>
            <a:chOff x="1632" y="2784"/>
            <a:chExt cx="704" cy="328"/>
          </a:xfrm>
        </p:grpSpPr>
        <p:sp>
          <p:nvSpPr>
            <p:cNvPr id="702482" name="Freeform 18"/>
            <p:cNvSpPr>
              <a:spLocks noChangeAspect="1"/>
            </p:cNvSpPr>
            <p:nvPr/>
          </p:nvSpPr>
          <p:spPr bwMode="auto">
            <a:xfrm>
              <a:off x="1632" y="2784"/>
              <a:ext cx="704" cy="328"/>
            </a:xfrm>
            <a:custGeom>
              <a:avLst/>
              <a:gdLst/>
              <a:ahLst/>
              <a:cxnLst>
                <a:cxn ang="0">
                  <a:pos x="584" y="200"/>
                </a:cxn>
                <a:cxn ang="0">
                  <a:pos x="200" y="8"/>
                </a:cxn>
                <a:cxn ang="0">
                  <a:pos x="8" y="200"/>
                </a:cxn>
                <a:cxn ang="0">
                  <a:pos x="248" y="296"/>
                </a:cxn>
                <a:cxn ang="0">
                  <a:pos x="632" y="8"/>
                </a:cxn>
                <a:cxn ang="0">
                  <a:pos x="680" y="248"/>
                </a:cxn>
                <a:cxn ang="0">
                  <a:pos x="488" y="152"/>
                </a:cxn>
              </a:cxnLst>
              <a:rect l="0" t="0" r="r" b="b"/>
              <a:pathLst>
                <a:path w="704" h="328">
                  <a:moveTo>
                    <a:pt x="584" y="200"/>
                  </a:moveTo>
                  <a:cubicBezTo>
                    <a:pt x="440" y="104"/>
                    <a:pt x="296" y="8"/>
                    <a:pt x="200" y="8"/>
                  </a:cubicBezTo>
                  <a:cubicBezTo>
                    <a:pt x="104" y="8"/>
                    <a:pt x="0" y="152"/>
                    <a:pt x="8" y="200"/>
                  </a:cubicBezTo>
                  <a:cubicBezTo>
                    <a:pt x="16" y="248"/>
                    <a:pt x="144" y="328"/>
                    <a:pt x="248" y="296"/>
                  </a:cubicBezTo>
                  <a:cubicBezTo>
                    <a:pt x="352" y="264"/>
                    <a:pt x="560" y="16"/>
                    <a:pt x="632" y="8"/>
                  </a:cubicBezTo>
                  <a:cubicBezTo>
                    <a:pt x="704" y="0"/>
                    <a:pt x="704" y="224"/>
                    <a:pt x="680" y="248"/>
                  </a:cubicBezTo>
                  <a:cubicBezTo>
                    <a:pt x="656" y="272"/>
                    <a:pt x="572" y="212"/>
                    <a:pt x="488" y="152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2483" name="Oval 19"/>
            <p:cNvSpPr>
              <a:spLocks noChangeAspect="1" noChangeArrowheads="1"/>
            </p:cNvSpPr>
            <p:nvPr/>
          </p:nvSpPr>
          <p:spPr bwMode="auto">
            <a:xfrm>
              <a:off x="1736" y="2888"/>
              <a:ext cx="48" cy="4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2484" name="Line 20"/>
            <p:cNvSpPr>
              <a:spLocks noChangeAspect="1" noChangeShapeType="1"/>
            </p:cNvSpPr>
            <p:nvPr/>
          </p:nvSpPr>
          <p:spPr bwMode="auto">
            <a:xfrm>
              <a:off x="1640" y="2984"/>
              <a:ext cx="24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2497" name="Rectangle 33"/>
          <p:cNvSpPr>
            <a:spLocks noChangeArrowheads="1"/>
          </p:cNvSpPr>
          <p:nvPr/>
        </p:nvSpPr>
        <p:spPr bwMode="auto">
          <a:xfrm>
            <a:off x="44196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2498" name="Rectangle 34" descr="Sand"/>
          <p:cNvSpPr>
            <a:spLocks noChangeArrowheads="1"/>
          </p:cNvSpPr>
          <p:nvPr/>
        </p:nvSpPr>
        <p:spPr bwMode="auto">
          <a:xfrm>
            <a:off x="4419600" y="3124200"/>
            <a:ext cx="914400" cy="457200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2499" name="Rectangle 35" descr="Granite"/>
          <p:cNvSpPr>
            <a:spLocks noChangeArrowheads="1"/>
          </p:cNvSpPr>
          <p:nvPr/>
        </p:nvSpPr>
        <p:spPr bwMode="auto">
          <a:xfrm>
            <a:off x="4419600" y="3581400"/>
            <a:ext cx="914400" cy="18288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2500" name="Group 36"/>
          <p:cNvGrpSpPr>
            <a:grpSpLocks noChangeAspect="1"/>
          </p:cNvGrpSpPr>
          <p:nvPr/>
        </p:nvGrpSpPr>
        <p:grpSpPr bwMode="auto">
          <a:xfrm>
            <a:off x="4648200" y="2209800"/>
            <a:ext cx="357188" cy="166688"/>
            <a:chOff x="1632" y="2784"/>
            <a:chExt cx="704" cy="328"/>
          </a:xfrm>
        </p:grpSpPr>
        <p:sp>
          <p:nvSpPr>
            <p:cNvPr id="702501" name="Freeform 37"/>
            <p:cNvSpPr>
              <a:spLocks noChangeAspect="1"/>
            </p:cNvSpPr>
            <p:nvPr/>
          </p:nvSpPr>
          <p:spPr bwMode="auto">
            <a:xfrm>
              <a:off x="1632" y="2784"/>
              <a:ext cx="704" cy="328"/>
            </a:xfrm>
            <a:custGeom>
              <a:avLst/>
              <a:gdLst/>
              <a:ahLst/>
              <a:cxnLst>
                <a:cxn ang="0">
                  <a:pos x="584" y="200"/>
                </a:cxn>
                <a:cxn ang="0">
                  <a:pos x="200" y="8"/>
                </a:cxn>
                <a:cxn ang="0">
                  <a:pos x="8" y="200"/>
                </a:cxn>
                <a:cxn ang="0">
                  <a:pos x="248" y="296"/>
                </a:cxn>
                <a:cxn ang="0">
                  <a:pos x="632" y="8"/>
                </a:cxn>
                <a:cxn ang="0">
                  <a:pos x="680" y="248"/>
                </a:cxn>
                <a:cxn ang="0">
                  <a:pos x="488" y="152"/>
                </a:cxn>
              </a:cxnLst>
              <a:rect l="0" t="0" r="r" b="b"/>
              <a:pathLst>
                <a:path w="704" h="328">
                  <a:moveTo>
                    <a:pt x="584" y="200"/>
                  </a:moveTo>
                  <a:cubicBezTo>
                    <a:pt x="440" y="104"/>
                    <a:pt x="296" y="8"/>
                    <a:pt x="200" y="8"/>
                  </a:cubicBezTo>
                  <a:cubicBezTo>
                    <a:pt x="104" y="8"/>
                    <a:pt x="0" y="152"/>
                    <a:pt x="8" y="200"/>
                  </a:cubicBezTo>
                  <a:cubicBezTo>
                    <a:pt x="16" y="248"/>
                    <a:pt x="144" y="328"/>
                    <a:pt x="248" y="296"/>
                  </a:cubicBezTo>
                  <a:cubicBezTo>
                    <a:pt x="352" y="264"/>
                    <a:pt x="560" y="16"/>
                    <a:pt x="632" y="8"/>
                  </a:cubicBezTo>
                  <a:cubicBezTo>
                    <a:pt x="704" y="0"/>
                    <a:pt x="704" y="224"/>
                    <a:pt x="680" y="248"/>
                  </a:cubicBezTo>
                  <a:cubicBezTo>
                    <a:pt x="656" y="272"/>
                    <a:pt x="572" y="212"/>
                    <a:pt x="488" y="152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2502" name="Oval 38"/>
            <p:cNvSpPr>
              <a:spLocks noChangeAspect="1" noChangeArrowheads="1"/>
            </p:cNvSpPr>
            <p:nvPr/>
          </p:nvSpPr>
          <p:spPr bwMode="auto">
            <a:xfrm>
              <a:off x="1736" y="2888"/>
              <a:ext cx="48" cy="4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2503" name="Line 39"/>
            <p:cNvSpPr>
              <a:spLocks noChangeAspect="1" noChangeShapeType="1"/>
            </p:cNvSpPr>
            <p:nvPr/>
          </p:nvSpPr>
          <p:spPr bwMode="auto">
            <a:xfrm>
              <a:off x="1640" y="2984"/>
              <a:ext cx="24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2504" name="Rectangle 40" descr="Water droplets"/>
          <p:cNvSpPr>
            <a:spLocks noChangeArrowheads="1"/>
          </p:cNvSpPr>
          <p:nvPr/>
        </p:nvSpPr>
        <p:spPr bwMode="auto">
          <a:xfrm>
            <a:off x="4419600" y="2667000"/>
            <a:ext cx="914400" cy="457200"/>
          </a:xfrm>
          <a:prstGeom prst="rect">
            <a:avLst/>
          </a:prstGeom>
          <a:blipFill dpi="0" rotWithShape="1">
            <a:blip r:embed="rId8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2505" name="Rectangle 41"/>
          <p:cNvSpPr>
            <a:spLocks noChangeArrowheads="1"/>
          </p:cNvSpPr>
          <p:nvPr/>
        </p:nvSpPr>
        <p:spPr bwMode="auto">
          <a:xfrm>
            <a:off x="57150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2506" name="Rectangle 42" descr="Sand"/>
          <p:cNvSpPr>
            <a:spLocks noChangeArrowheads="1"/>
          </p:cNvSpPr>
          <p:nvPr/>
        </p:nvSpPr>
        <p:spPr bwMode="auto">
          <a:xfrm>
            <a:off x="5715000" y="3352800"/>
            <a:ext cx="914400" cy="381000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2507" name="Rectangle 43" descr="Granite"/>
          <p:cNvSpPr>
            <a:spLocks noChangeArrowheads="1"/>
          </p:cNvSpPr>
          <p:nvPr/>
        </p:nvSpPr>
        <p:spPr bwMode="auto">
          <a:xfrm>
            <a:off x="5715000" y="3733800"/>
            <a:ext cx="914400" cy="18288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2508" name="Group 44"/>
          <p:cNvGrpSpPr>
            <a:grpSpLocks noChangeAspect="1"/>
          </p:cNvGrpSpPr>
          <p:nvPr/>
        </p:nvGrpSpPr>
        <p:grpSpPr bwMode="auto">
          <a:xfrm>
            <a:off x="5943600" y="2209800"/>
            <a:ext cx="357188" cy="166688"/>
            <a:chOff x="1632" y="2784"/>
            <a:chExt cx="704" cy="328"/>
          </a:xfrm>
        </p:grpSpPr>
        <p:sp>
          <p:nvSpPr>
            <p:cNvPr id="702509" name="Freeform 45"/>
            <p:cNvSpPr>
              <a:spLocks noChangeAspect="1"/>
            </p:cNvSpPr>
            <p:nvPr/>
          </p:nvSpPr>
          <p:spPr bwMode="auto">
            <a:xfrm>
              <a:off x="1632" y="2784"/>
              <a:ext cx="704" cy="328"/>
            </a:xfrm>
            <a:custGeom>
              <a:avLst/>
              <a:gdLst/>
              <a:ahLst/>
              <a:cxnLst>
                <a:cxn ang="0">
                  <a:pos x="584" y="200"/>
                </a:cxn>
                <a:cxn ang="0">
                  <a:pos x="200" y="8"/>
                </a:cxn>
                <a:cxn ang="0">
                  <a:pos x="8" y="200"/>
                </a:cxn>
                <a:cxn ang="0">
                  <a:pos x="248" y="296"/>
                </a:cxn>
                <a:cxn ang="0">
                  <a:pos x="632" y="8"/>
                </a:cxn>
                <a:cxn ang="0">
                  <a:pos x="680" y="248"/>
                </a:cxn>
                <a:cxn ang="0">
                  <a:pos x="488" y="152"/>
                </a:cxn>
              </a:cxnLst>
              <a:rect l="0" t="0" r="r" b="b"/>
              <a:pathLst>
                <a:path w="704" h="328">
                  <a:moveTo>
                    <a:pt x="584" y="200"/>
                  </a:moveTo>
                  <a:cubicBezTo>
                    <a:pt x="440" y="104"/>
                    <a:pt x="296" y="8"/>
                    <a:pt x="200" y="8"/>
                  </a:cubicBezTo>
                  <a:cubicBezTo>
                    <a:pt x="104" y="8"/>
                    <a:pt x="0" y="152"/>
                    <a:pt x="8" y="200"/>
                  </a:cubicBezTo>
                  <a:cubicBezTo>
                    <a:pt x="16" y="248"/>
                    <a:pt x="144" y="328"/>
                    <a:pt x="248" y="296"/>
                  </a:cubicBezTo>
                  <a:cubicBezTo>
                    <a:pt x="352" y="264"/>
                    <a:pt x="560" y="16"/>
                    <a:pt x="632" y="8"/>
                  </a:cubicBezTo>
                  <a:cubicBezTo>
                    <a:pt x="704" y="0"/>
                    <a:pt x="704" y="224"/>
                    <a:pt x="680" y="248"/>
                  </a:cubicBezTo>
                  <a:cubicBezTo>
                    <a:pt x="656" y="272"/>
                    <a:pt x="572" y="212"/>
                    <a:pt x="488" y="152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2510" name="Oval 46"/>
            <p:cNvSpPr>
              <a:spLocks noChangeAspect="1" noChangeArrowheads="1"/>
            </p:cNvSpPr>
            <p:nvPr/>
          </p:nvSpPr>
          <p:spPr bwMode="auto">
            <a:xfrm>
              <a:off x="1736" y="2888"/>
              <a:ext cx="48" cy="4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2511" name="Line 47"/>
            <p:cNvSpPr>
              <a:spLocks noChangeAspect="1" noChangeShapeType="1"/>
            </p:cNvSpPr>
            <p:nvPr/>
          </p:nvSpPr>
          <p:spPr bwMode="auto">
            <a:xfrm>
              <a:off x="1640" y="2984"/>
              <a:ext cx="24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2512" name="Rectangle 48" descr="Water droplets"/>
          <p:cNvSpPr>
            <a:spLocks noChangeArrowheads="1"/>
          </p:cNvSpPr>
          <p:nvPr/>
        </p:nvSpPr>
        <p:spPr bwMode="auto">
          <a:xfrm>
            <a:off x="5715000" y="3048000"/>
            <a:ext cx="914400" cy="304800"/>
          </a:xfrm>
          <a:prstGeom prst="rect">
            <a:avLst/>
          </a:prstGeom>
          <a:blipFill dpi="0" rotWithShape="1">
            <a:blip r:embed="rId8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2515" name="Oval 51"/>
          <p:cNvSpPr>
            <a:spLocks noChangeArrowheads="1"/>
          </p:cNvSpPr>
          <p:nvPr/>
        </p:nvSpPr>
        <p:spPr bwMode="auto">
          <a:xfrm>
            <a:off x="3505200" y="35052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2516" name="Oval 52"/>
          <p:cNvSpPr>
            <a:spLocks noChangeArrowheads="1"/>
          </p:cNvSpPr>
          <p:nvPr/>
        </p:nvSpPr>
        <p:spPr bwMode="auto">
          <a:xfrm>
            <a:off x="838200" y="33528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2517" name="Oval 53"/>
          <p:cNvSpPr>
            <a:spLocks noChangeArrowheads="1"/>
          </p:cNvSpPr>
          <p:nvPr/>
        </p:nvSpPr>
        <p:spPr bwMode="auto">
          <a:xfrm>
            <a:off x="6096000" y="36576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2518" name="Oval 54"/>
          <p:cNvSpPr>
            <a:spLocks noChangeArrowheads="1"/>
          </p:cNvSpPr>
          <p:nvPr/>
        </p:nvSpPr>
        <p:spPr bwMode="auto">
          <a:xfrm>
            <a:off x="3429000" y="3048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2519" name="Oval 55"/>
          <p:cNvSpPr>
            <a:spLocks noChangeArrowheads="1"/>
          </p:cNvSpPr>
          <p:nvPr/>
        </p:nvSpPr>
        <p:spPr bwMode="auto">
          <a:xfrm>
            <a:off x="6096000" y="3276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2520" name="Oval 56"/>
          <p:cNvSpPr>
            <a:spLocks noChangeArrowheads="1"/>
          </p:cNvSpPr>
          <p:nvPr/>
        </p:nvSpPr>
        <p:spPr bwMode="auto">
          <a:xfrm>
            <a:off x="6096000" y="29718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2521" name="Oval 57"/>
          <p:cNvSpPr>
            <a:spLocks noChangeArrowheads="1"/>
          </p:cNvSpPr>
          <p:nvPr/>
        </p:nvSpPr>
        <p:spPr bwMode="auto">
          <a:xfrm>
            <a:off x="4800600" y="3048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2522" name="Oval 58"/>
          <p:cNvSpPr>
            <a:spLocks noChangeArrowheads="1"/>
          </p:cNvSpPr>
          <p:nvPr/>
        </p:nvSpPr>
        <p:spPr bwMode="auto">
          <a:xfrm>
            <a:off x="4800600" y="35052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02523" name="Object 59"/>
          <p:cNvGraphicFramePr>
            <a:graphicFrameLocks noChangeAspect="1"/>
          </p:cNvGraphicFramePr>
          <p:nvPr/>
        </p:nvGraphicFramePr>
        <p:xfrm>
          <a:off x="762000" y="1676400"/>
          <a:ext cx="215900" cy="381000"/>
        </p:xfrm>
        <a:graphic>
          <a:graphicData uri="http://schemas.openxmlformats.org/presentationml/2006/ole">
            <p:oleObj spid="_x0000_s702523" name="Equation" r:id="rId9" imgW="215640" imgH="380880" progId="Equation.DSMT4">
              <p:embed/>
            </p:oleObj>
          </a:graphicData>
        </a:graphic>
      </p:graphicFrame>
      <p:graphicFrame>
        <p:nvGraphicFramePr>
          <p:cNvPr id="702524" name="Object 60"/>
          <p:cNvGraphicFramePr>
            <a:graphicFrameLocks noChangeAspect="1"/>
          </p:cNvGraphicFramePr>
          <p:nvPr/>
        </p:nvGraphicFramePr>
        <p:xfrm>
          <a:off x="2057400" y="1676400"/>
          <a:ext cx="215900" cy="381000"/>
        </p:xfrm>
        <a:graphic>
          <a:graphicData uri="http://schemas.openxmlformats.org/presentationml/2006/ole">
            <p:oleObj spid="_x0000_s702524" name="Equation" r:id="rId10" imgW="215640" imgH="380880" progId="Equation.DSMT4">
              <p:embed/>
            </p:oleObj>
          </a:graphicData>
        </a:graphic>
      </p:graphicFrame>
      <p:graphicFrame>
        <p:nvGraphicFramePr>
          <p:cNvPr id="702525" name="Object 61"/>
          <p:cNvGraphicFramePr>
            <a:graphicFrameLocks noChangeAspect="1"/>
          </p:cNvGraphicFramePr>
          <p:nvPr/>
        </p:nvGraphicFramePr>
        <p:xfrm>
          <a:off x="4648200" y="1676400"/>
          <a:ext cx="177800" cy="381000"/>
        </p:xfrm>
        <a:graphic>
          <a:graphicData uri="http://schemas.openxmlformats.org/presentationml/2006/ole">
            <p:oleObj spid="_x0000_s702525" name="Equation" r:id="rId11" imgW="177480" imgH="380880" progId="Equation.DSMT4">
              <p:embed/>
            </p:oleObj>
          </a:graphicData>
        </a:graphic>
      </p:graphicFrame>
      <p:graphicFrame>
        <p:nvGraphicFramePr>
          <p:cNvPr id="702526" name="Object 62"/>
          <p:cNvGraphicFramePr>
            <a:graphicFrameLocks noChangeAspect="1"/>
          </p:cNvGraphicFramePr>
          <p:nvPr/>
        </p:nvGraphicFramePr>
        <p:xfrm>
          <a:off x="3429000" y="1676400"/>
          <a:ext cx="177800" cy="381000"/>
        </p:xfrm>
        <a:graphic>
          <a:graphicData uri="http://schemas.openxmlformats.org/presentationml/2006/ole">
            <p:oleObj spid="_x0000_s702526" name="Equation" r:id="rId12" imgW="177480" imgH="380880" progId="Equation.DSMT4">
              <p:embed/>
            </p:oleObj>
          </a:graphicData>
        </a:graphic>
      </p:graphicFrame>
      <p:graphicFrame>
        <p:nvGraphicFramePr>
          <p:cNvPr id="702530" name="Object 66"/>
          <p:cNvGraphicFramePr>
            <a:graphicFrameLocks noChangeAspect="1"/>
          </p:cNvGraphicFramePr>
          <p:nvPr/>
        </p:nvGraphicFramePr>
        <p:xfrm>
          <a:off x="1816100" y="4822825"/>
          <a:ext cx="177800" cy="381000"/>
        </p:xfrm>
        <a:graphic>
          <a:graphicData uri="http://schemas.openxmlformats.org/presentationml/2006/ole">
            <p:oleObj spid="_x0000_s702530" name="Equation" r:id="rId13" imgW="177480" imgH="380880" progId="Equation.DSMT4">
              <p:embed/>
            </p:oleObj>
          </a:graphicData>
        </a:graphic>
      </p:graphicFrame>
      <p:graphicFrame>
        <p:nvGraphicFramePr>
          <p:cNvPr id="702531" name="Object 67"/>
          <p:cNvGraphicFramePr>
            <a:graphicFrameLocks noChangeAspect="1"/>
          </p:cNvGraphicFramePr>
          <p:nvPr/>
        </p:nvGraphicFramePr>
        <p:xfrm>
          <a:off x="1797050" y="3709988"/>
          <a:ext cx="215900" cy="381000"/>
        </p:xfrm>
        <a:graphic>
          <a:graphicData uri="http://schemas.openxmlformats.org/presentationml/2006/ole">
            <p:oleObj spid="_x0000_s702531" name="Equation" r:id="rId14" imgW="215640" imgH="380880" progId="Equation.DSMT4">
              <p:embed/>
            </p:oleObj>
          </a:graphicData>
        </a:graphic>
      </p:graphicFrame>
      <p:sp>
        <p:nvSpPr>
          <p:cNvPr id="702532" name="Rectangle 68"/>
          <p:cNvSpPr>
            <a:spLocks noChangeArrowheads="1"/>
          </p:cNvSpPr>
          <p:nvPr/>
        </p:nvSpPr>
        <p:spPr bwMode="auto">
          <a:xfrm>
            <a:off x="17526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2533" name="Rectangle 69" descr="Sand"/>
          <p:cNvSpPr>
            <a:spLocks noChangeArrowheads="1"/>
          </p:cNvSpPr>
          <p:nvPr/>
        </p:nvSpPr>
        <p:spPr bwMode="auto">
          <a:xfrm>
            <a:off x="1752600" y="2514600"/>
            <a:ext cx="914400" cy="914400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2534" name="Rectangle 70" descr="Granite"/>
          <p:cNvSpPr>
            <a:spLocks noChangeArrowheads="1"/>
          </p:cNvSpPr>
          <p:nvPr/>
        </p:nvSpPr>
        <p:spPr bwMode="auto">
          <a:xfrm>
            <a:off x="1752600" y="3429000"/>
            <a:ext cx="914400" cy="18288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2535" name="Group 71"/>
          <p:cNvGrpSpPr>
            <a:grpSpLocks noChangeAspect="1"/>
          </p:cNvGrpSpPr>
          <p:nvPr/>
        </p:nvGrpSpPr>
        <p:grpSpPr bwMode="auto">
          <a:xfrm>
            <a:off x="1981200" y="2209800"/>
            <a:ext cx="357188" cy="166688"/>
            <a:chOff x="1632" y="2784"/>
            <a:chExt cx="704" cy="328"/>
          </a:xfrm>
        </p:grpSpPr>
        <p:sp>
          <p:nvSpPr>
            <p:cNvPr id="702536" name="Freeform 72"/>
            <p:cNvSpPr>
              <a:spLocks noChangeAspect="1"/>
            </p:cNvSpPr>
            <p:nvPr/>
          </p:nvSpPr>
          <p:spPr bwMode="auto">
            <a:xfrm>
              <a:off x="1632" y="2784"/>
              <a:ext cx="704" cy="328"/>
            </a:xfrm>
            <a:custGeom>
              <a:avLst/>
              <a:gdLst/>
              <a:ahLst/>
              <a:cxnLst>
                <a:cxn ang="0">
                  <a:pos x="584" y="200"/>
                </a:cxn>
                <a:cxn ang="0">
                  <a:pos x="200" y="8"/>
                </a:cxn>
                <a:cxn ang="0">
                  <a:pos x="8" y="200"/>
                </a:cxn>
                <a:cxn ang="0">
                  <a:pos x="248" y="296"/>
                </a:cxn>
                <a:cxn ang="0">
                  <a:pos x="632" y="8"/>
                </a:cxn>
                <a:cxn ang="0">
                  <a:pos x="680" y="248"/>
                </a:cxn>
                <a:cxn ang="0">
                  <a:pos x="488" y="152"/>
                </a:cxn>
              </a:cxnLst>
              <a:rect l="0" t="0" r="r" b="b"/>
              <a:pathLst>
                <a:path w="704" h="328">
                  <a:moveTo>
                    <a:pt x="584" y="200"/>
                  </a:moveTo>
                  <a:cubicBezTo>
                    <a:pt x="440" y="104"/>
                    <a:pt x="296" y="8"/>
                    <a:pt x="200" y="8"/>
                  </a:cubicBezTo>
                  <a:cubicBezTo>
                    <a:pt x="104" y="8"/>
                    <a:pt x="0" y="152"/>
                    <a:pt x="8" y="200"/>
                  </a:cubicBezTo>
                  <a:cubicBezTo>
                    <a:pt x="16" y="248"/>
                    <a:pt x="144" y="328"/>
                    <a:pt x="248" y="296"/>
                  </a:cubicBezTo>
                  <a:cubicBezTo>
                    <a:pt x="352" y="264"/>
                    <a:pt x="560" y="16"/>
                    <a:pt x="632" y="8"/>
                  </a:cubicBezTo>
                  <a:cubicBezTo>
                    <a:pt x="704" y="0"/>
                    <a:pt x="704" y="224"/>
                    <a:pt x="680" y="248"/>
                  </a:cubicBezTo>
                  <a:cubicBezTo>
                    <a:pt x="656" y="272"/>
                    <a:pt x="572" y="212"/>
                    <a:pt x="488" y="152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2537" name="Oval 73"/>
            <p:cNvSpPr>
              <a:spLocks noChangeAspect="1" noChangeArrowheads="1"/>
            </p:cNvSpPr>
            <p:nvPr/>
          </p:nvSpPr>
          <p:spPr bwMode="auto">
            <a:xfrm>
              <a:off x="1736" y="2888"/>
              <a:ext cx="48" cy="4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2538" name="Line 74"/>
            <p:cNvSpPr>
              <a:spLocks noChangeAspect="1" noChangeShapeType="1"/>
            </p:cNvSpPr>
            <p:nvPr/>
          </p:nvSpPr>
          <p:spPr bwMode="auto">
            <a:xfrm>
              <a:off x="1640" y="2984"/>
              <a:ext cx="24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2539" name="Oval 75"/>
          <p:cNvSpPr>
            <a:spLocks noChangeArrowheads="1"/>
          </p:cNvSpPr>
          <p:nvPr/>
        </p:nvSpPr>
        <p:spPr bwMode="auto">
          <a:xfrm>
            <a:off x="2133600" y="33528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2540" name="Oval 76"/>
          <p:cNvSpPr>
            <a:spLocks noChangeArrowheads="1"/>
          </p:cNvSpPr>
          <p:nvPr/>
        </p:nvSpPr>
        <p:spPr bwMode="auto">
          <a:xfrm>
            <a:off x="2133600" y="2438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2572" name="Oval 108"/>
          <p:cNvSpPr>
            <a:spLocks noChangeArrowheads="1"/>
          </p:cNvSpPr>
          <p:nvPr/>
        </p:nvSpPr>
        <p:spPr bwMode="auto">
          <a:xfrm>
            <a:off x="4800600" y="25908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Subsidence in the forward sense</a:t>
            </a:r>
          </a:p>
        </p:txBody>
      </p:sp>
      <p:graphicFrame>
        <p:nvGraphicFramePr>
          <p:cNvPr id="706608" name="Object 48"/>
          <p:cNvGraphicFramePr>
            <a:graphicFrameLocks noChangeAspect="1"/>
          </p:cNvGraphicFramePr>
          <p:nvPr>
            <p:ph sz="half" idx="1"/>
          </p:nvPr>
        </p:nvGraphicFramePr>
        <p:xfrm>
          <a:off x="1816100" y="2597150"/>
          <a:ext cx="177800" cy="381000"/>
        </p:xfrm>
        <a:graphic>
          <a:graphicData uri="http://schemas.openxmlformats.org/presentationml/2006/ole">
            <p:oleObj spid="_x0000_s706608" name="Equation" r:id="rId3" imgW="177480" imgH="380880" progId="Equation.DSMT4">
              <p:embed/>
            </p:oleObj>
          </a:graphicData>
        </a:graphic>
      </p:graphicFrame>
      <p:graphicFrame>
        <p:nvGraphicFramePr>
          <p:cNvPr id="706563" name="Object 3"/>
          <p:cNvGraphicFramePr>
            <a:graphicFrameLocks noChangeAspect="1"/>
          </p:cNvGraphicFramePr>
          <p:nvPr>
            <p:ph sz="quarter" idx="2"/>
          </p:nvPr>
        </p:nvGraphicFramePr>
        <p:xfrm>
          <a:off x="6216650" y="2597150"/>
          <a:ext cx="215900" cy="381000"/>
        </p:xfrm>
        <a:graphic>
          <a:graphicData uri="http://schemas.openxmlformats.org/presentationml/2006/ole">
            <p:oleObj spid="_x0000_s706563" name="Equation" r:id="rId4" imgW="215640" imgH="380880" progId="Equation.DSMT4">
              <p:embed/>
            </p:oleObj>
          </a:graphicData>
        </a:graphic>
      </p:graphicFrame>
      <p:graphicFrame>
        <p:nvGraphicFramePr>
          <p:cNvPr id="706607" name="Object 4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096000" y="1709738"/>
          <a:ext cx="177800" cy="314325"/>
        </p:xfrm>
        <a:graphic>
          <a:graphicData uri="http://schemas.openxmlformats.org/presentationml/2006/ole">
            <p:oleObj spid="_x0000_s706607" name="Equation" r:id="rId5" imgW="215640" imgH="380880" progId="Equation.DSMT4">
              <p:embed/>
            </p:oleObj>
          </a:graphicData>
        </a:graphic>
      </p:graphicFrame>
      <p:grpSp>
        <p:nvGrpSpPr>
          <p:cNvPr id="706564" name="Group 4"/>
          <p:cNvGrpSpPr>
            <a:grpSpLocks/>
          </p:cNvGrpSpPr>
          <p:nvPr/>
        </p:nvGrpSpPr>
        <p:grpSpPr bwMode="auto">
          <a:xfrm>
            <a:off x="457200" y="2057400"/>
            <a:ext cx="914400" cy="3200400"/>
            <a:chOff x="576" y="1296"/>
            <a:chExt cx="576" cy="2016"/>
          </a:xfrm>
        </p:grpSpPr>
        <p:sp>
          <p:nvSpPr>
            <p:cNvPr id="706565" name="Rectangle 5" descr="Granite"/>
            <p:cNvSpPr>
              <a:spLocks noChangeArrowheads="1"/>
            </p:cNvSpPr>
            <p:nvPr/>
          </p:nvSpPr>
          <p:spPr bwMode="auto">
            <a:xfrm>
              <a:off x="576" y="2160"/>
              <a:ext cx="576" cy="1152"/>
            </a:xfrm>
            <a:prstGeom prst="rect">
              <a:avLst/>
            </a:prstGeom>
            <a:blipFill dpi="0" rotWithShape="1">
              <a:blip r:embed="rId6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566" name="Rectangle 6"/>
            <p:cNvSpPr>
              <a:spLocks noChangeArrowheads="1"/>
            </p:cNvSpPr>
            <p:nvPr/>
          </p:nvSpPr>
          <p:spPr bwMode="auto">
            <a:xfrm>
              <a:off x="576" y="1296"/>
              <a:ext cx="576" cy="864"/>
            </a:xfrm>
            <a:prstGeom prst="rect">
              <a:avLst/>
            </a:prstGeom>
            <a:solidFill>
              <a:srgbClr val="33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06567" name="Group 7"/>
            <p:cNvGrpSpPr>
              <a:grpSpLocks noChangeAspect="1"/>
            </p:cNvGrpSpPr>
            <p:nvPr/>
          </p:nvGrpSpPr>
          <p:grpSpPr bwMode="auto">
            <a:xfrm>
              <a:off x="816" y="1968"/>
              <a:ext cx="225" cy="105"/>
              <a:chOff x="1632" y="2784"/>
              <a:chExt cx="704" cy="328"/>
            </a:xfrm>
          </p:grpSpPr>
          <p:sp>
            <p:nvSpPr>
              <p:cNvPr id="706568" name="Freeform 8"/>
              <p:cNvSpPr>
                <a:spLocks noChangeAspect="1"/>
              </p:cNvSpPr>
              <p:nvPr/>
            </p:nvSpPr>
            <p:spPr bwMode="auto">
              <a:xfrm>
                <a:off x="1632" y="2784"/>
                <a:ext cx="704" cy="328"/>
              </a:xfrm>
              <a:custGeom>
                <a:avLst/>
                <a:gdLst/>
                <a:ahLst/>
                <a:cxnLst>
                  <a:cxn ang="0">
                    <a:pos x="584" y="200"/>
                  </a:cxn>
                  <a:cxn ang="0">
                    <a:pos x="200" y="8"/>
                  </a:cxn>
                  <a:cxn ang="0">
                    <a:pos x="8" y="200"/>
                  </a:cxn>
                  <a:cxn ang="0">
                    <a:pos x="248" y="296"/>
                  </a:cxn>
                  <a:cxn ang="0">
                    <a:pos x="632" y="8"/>
                  </a:cxn>
                  <a:cxn ang="0">
                    <a:pos x="680" y="248"/>
                  </a:cxn>
                  <a:cxn ang="0">
                    <a:pos x="488" y="152"/>
                  </a:cxn>
                </a:cxnLst>
                <a:rect l="0" t="0" r="r" b="b"/>
                <a:pathLst>
                  <a:path w="704" h="328">
                    <a:moveTo>
                      <a:pt x="584" y="200"/>
                    </a:moveTo>
                    <a:cubicBezTo>
                      <a:pt x="440" y="104"/>
                      <a:pt x="296" y="8"/>
                      <a:pt x="200" y="8"/>
                    </a:cubicBezTo>
                    <a:cubicBezTo>
                      <a:pt x="104" y="8"/>
                      <a:pt x="0" y="152"/>
                      <a:pt x="8" y="200"/>
                    </a:cubicBezTo>
                    <a:cubicBezTo>
                      <a:pt x="16" y="248"/>
                      <a:pt x="144" y="328"/>
                      <a:pt x="248" y="296"/>
                    </a:cubicBezTo>
                    <a:cubicBezTo>
                      <a:pt x="352" y="264"/>
                      <a:pt x="560" y="16"/>
                      <a:pt x="632" y="8"/>
                    </a:cubicBezTo>
                    <a:cubicBezTo>
                      <a:pt x="704" y="0"/>
                      <a:pt x="704" y="224"/>
                      <a:pt x="680" y="248"/>
                    </a:cubicBezTo>
                    <a:cubicBezTo>
                      <a:pt x="656" y="272"/>
                      <a:pt x="572" y="212"/>
                      <a:pt x="488" y="152"/>
                    </a:cubicBezTo>
                  </a:path>
                </a:pathLst>
              </a:custGeom>
              <a:noFill/>
              <a:ln w="12700" cmpd="sng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569" name="Oval 9"/>
              <p:cNvSpPr>
                <a:spLocks noChangeAspect="1" noChangeArrowheads="1"/>
              </p:cNvSpPr>
              <p:nvPr/>
            </p:nvSpPr>
            <p:spPr bwMode="auto">
              <a:xfrm>
                <a:off x="1736" y="2888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6570" name="Line 10"/>
              <p:cNvSpPr>
                <a:spLocks noChangeAspect="1" noChangeShapeType="1"/>
              </p:cNvSpPr>
              <p:nvPr/>
            </p:nvSpPr>
            <p:spPr bwMode="auto">
              <a:xfrm>
                <a:off x="1640" y="298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06571" name="Line 11"/>
          <p:cNvSpPr>
            <a:spLocks noChangeShapeType="1"/>
          </p:cNvSpPr>
          <p:nvPr/>
        </p:nvSpPr>
        <p:spPr bwMode="auto">
          <a:xfrm>
            <a:off x="381000" y="2057400"/>
            <a:ext cx="800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572" name="Rectangle 12"/>
          <p:cNvSpPr>
            <a:spLocks noChangeArrowheads="1"/>
          </p:cNvSpPr>
          <p:nvPr/>
        </p:nvSpPr>
        <p:spPr bwMode="auto">
          <a:xfrm>
            <a:off x="31242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573" name="Rectangle 13" descr="Sand"/>
          <p:cNvSpPr>
            <a:spLocks noChangeArrowheads="1"/>
          </p:cNvSpPr>
          <p:nvPr/>
        </p:nvSpPr>
        <p:spPr bwMode="auto">
          <a:xfrm>
            <a:off x="3124200" y="3124200"/>
            <a:ext cx="914400" cy="457200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574" name="Rectangle 14" descr="Granite"/>
          <p:cNvSpPr>
            <a:spLocks noChangeArrowheads="1"/>
          </p:cNvSpPr>
          <p:nvPr/>
        </p:nvSpPr>
        <p:spPr bwMode="auto">
          <a:xfrm>
            <a:off x="3124200" y="3581400"/>
            <a:ext cx="914400" cy="18288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6575" name="Group 15"/>
          <p:cNvGrpSpPr>
            <a:grpSpLocks noChangeAspect="1"/>
          </p:cNvGrpSpPr>
          <p:nvPr/>
        </p:nvGrpSpPr>
        <p:grpSpPr bwMode="auto">
          <a:xfrm>
            <a:off x="3352800" y="2209800"/>
            <a:ext cx="357188" cy="166688"/>
            <a:chOff x="1632" y="2784"/>
            <a:chExt cx="704" cy="328"/>
          </a:xfrm>
        </p:grpSpPr>
        <p:sp>
          <p:nvSpPr>
            <p:cNvPr id="706576" name="Freeform 16"/>
            <p:cNvSpPr>
              <a:spLocks noChangeAspect="1"/>
            </p:cNvSpPr>
            <p:nvPr/>
          </p:nvSpPr>
          <p:spPr bwMode="auto">
            <a:xfrm>
              <a:off x="1632" y="2784"/>
              <a:ext cx="704" cy="328"/>
            </a:xfrm>
            <a:custGeom>
              <a:avLst/>
              <a:gdLst/>
              <a:ahLst/>
              <a:cxnLst>
                <a:cxn ang="0">
                  <a:pos x="584" y="200"/>
                </a:cxn>
                <a:cxn ang="0">
                  <a:pos x="200" y="8"/>
                </a:cxn>
                <a:cxn ang="0">
                  <a:pos x="8" y="200"/>
                </a:cxn>
                <a:cxn ang="0">
                  <a:pos x="248" y="296"/>
                </a:cxn>
                <a:cxn ang="0">
                  <a:pos x="632" y="8"/>
                </a:cxn>
                <a:cxn ang="0">
                  <a:pos x="680" y="248"/>
                </a:cxn>
                <a:cxn ang="0">
                  <a:pos x="488" y="152"/>
                </a:cxn>
              </a:cxnLst>
              <a:rect l="0" t="0" r="r" b="b"/>
              <a:pathLst>
                <a:path w="704" h="328">
                  <a:moveTo>
                    <a:pt x="584" y="200"/>
                  </a:moveTo>
                  <a:cubicBezTo>
                    <a:pt x="440" y="104"/>
                    <a:pt x="296" y="8"/>
                    <a:pt x="200" y="8"/>
                  </a:cubicBezTo>
                  <a:cubicBezTo>
                    <a:pt x="104" y="8"/>
                    <a:pt x="0" y="152"/>
                    <a:pt x="8" y="200"/>
                  </a:cubicBezTo>
                  <a:cubicBezTo>
                    <a:pt x="16" y="248"/>
                    <a:pt x="144" y="328"/>
                    <a:pt x="248" y="296"/>
                  </a:cubicBezTo>
                  <a:cubicBezTo>
                    <a:pt x="352" y="264"/>
                    <a:pt x="560" y="16"/>
                    <a:pt x="632" y="8"/>
                  </a:cubicBezTo>
                  <a:cubicBezTo>
                    <a:pt x="704" y="0"/>
                    <a:pt x="704" y="224"/>
                    <a:pt x="680" y="248"/>
                  </a:cubicBezTo>
                  <a:cubicBezTo>
                    <a:pt x="656" y="272"/>
                    <a:pt x="572" y="212"/>
                    <a:pt x="488" y="152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6577" name="Oval 17"/>
            <p:cNvSpPr>
              <a:spLocks noChangeAspect="1" noChangeArrowheads="1"/>
            </p:cNvSpPr>
            <p:nvPr/>
          </p:nvSpPr>
          <p:spPr bwMode="auto">
            <a:xfrm>
              <a:off x="1736" y="2888"/>
              <a:ext cx="48" cy="4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578" name="Line 18"/>
            <p:cNvSpPr>
              <a:spLocks noChangeAspect="1" noChangeShapeType="1"/>
            </p:cNvSpPr>
            <p:nvPr/>
          </p:nvSpPr>
          <p:spPr bwMode="auto">
            <a:xfrm>
              <a:off x="1640" y="2984"/>
              <a:ext cx="24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6579" name="Rectangle 19"/>
          <p:cNvSpPr>
            <a:spLocks noChangeArrowheads="1"/>
          </p:cNvSpPr>
          <p:nvPr/>
        </p:nvSpPr>
        <p:spPr bwMode="auto">
          <a:xfrm>
            <a:off x="44196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580" name="Rectangle 20" descr="Sand"/>
          <p:cNvSpPr>
            <a:spLocks noChangeArrowheads="1"/>
          </p:cNvSpPr>
          <p:nvPr/>
        </p:nvSpPr>
        <p:spPr bwMode="auto">
          <a:xfrm>
            <a:off x="4419600" y="3124200"/>
            <a:ext cx="914400" cy="457200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581" name="Rectangle 21" descr="Granite"/>
          <p:cNvSpPr>
            <a:spLocks noChangeArrowheads="1"/>
          </p:cNvSpPr>
          <p:nvPr/>
        </p:nvSpPr>
        <p:spPr bwMode="auto">
          <a:xfrm>
            <a:off x="4419600" y="3581400"/>
            <a:ext cx="914400" cy="18288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6582" name="Group 22"/>
          <p:cNvGrpSpPr>
            <a:grpSpLocks noChangeAspect="1"/>
          </p:cNvGrpSpPr>
          <p:nvPr/>
        </p:nvGrpSpPr>
        <p:grpSpPr bwMode="auto">
          <a:xfrm>
            <a:off x="4648200" y="2209800"/>
            <a:ext cx="357188" cy="166688"/>
            <a:chOff x="1632" y="2784"/>
            <a:chExt cx="704" cy="328"/>
          </a:xfrm>
        </p:grpSpPr>
        <p:sp>
          <p:nvSpPr>
            <p:cNvPr id="706583" name="Freeform 23"/>
            <p:cNvSpPr>
              <a:spLocks noChangeAspect="1"/>
            </p:cNvSpPr>
            <p:nvPr/>
          </p:nvSpPr>
          <p:spPr bwMode="auto">
            <a:xfrm>
              <a:off x="1632" y="2784"/>
              <a:ext cx="704" cy="328"/>
            </a:xfrm>
            <a:custGeom>
              <a:avLst/>
              <a:gdLst/>
              <a:ahLst/>
              <a:cxnLst>
                <a:cxn ang="0">
                  <a:pos x="584" y="200"/>
                </a:cxn>
                <a:cxn ang="0">
                  <a:pos x="200" y="8"/>
                </a:cxn>
                <a:cxn ang="0">
                  <a:pos x="8" y="200"/>
                </a:cxn>
                <a:cxn ang="0">
                  <a:pos x="248" y="296"/>
                </a:cxn>
                <a:cxn ang="0">
                  <a:pos x="632" y="8"/>
                </a:cxn>
                <a:cxn ang="0">
                  <a:pos x="680" y="248"/>
                </a:cxn>
                <a:cxn ang="0">
                  <a:pos x="488" y="152"/>
                </a:cxn>
              </a:cxnLst>
              <a:rect l="0" t="0" r="r" b="b"/>
              <a:pathLst>
                <a:path w="704" h="328">
                  <a:moveTo>
                    <a:pt x="584" y="200"/>
                  </a:moveTo>
                  <a:cubicBezTo>
                    <a:pt x="440" y="104"/>
                    <a:pt x="296" y="8"/>
                    <a:pt x="200" y="8"/>
                  </a:cubicBezTo>
                  <a:cubicBezTo>
                    <a:pt x="104" y="8"/>
                    <a:pt x="0" y="152"/>
                    <a:pt x="8" y="200"/>
                  </a:cubicBezTo>
                  <a:cubicBezTo>
                    <a:pt x="16" y="248"/>
                    <a:pt x="144" y="328"/>
                    <a:pt x="248" y="296"/>
                  </a:cubicBezTo>
                  <a:cubicBezTo>
                    <a:pt x="352" y="264"/>
                    <a:pt x="560" y="16"/>
                    <a:pt x="632" y="8"/>
                  </a:cubicBezTo>
                  <a:cubicBezTo>
                    <a:pt x="704" y="0"/>
                    <a:pt x="704" y="224"/>
                    <a:pt x="680" y="248"/>
                  </a:cubicBezTo>
                  <a:cubicBezTo>
                    <a:pt x="656" y="272"/>
                    <a:pt x="572" y="212"/>
                    <a:pt x="488" y="152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6584" name="Oval 24"/>
            <p:cNvSpPr>
              <a:spLocks noChangeAspect="1" noChangeArrowheads="1"/>
            </p:cNvSpPr>
            <p:nvPr/>
          </p:nvSpPr>
          <p:spPr bwMode="auto">
            <a:xfrm>
              <a:off x="1736" y="2888"/>
              <a:ext cx="48" cy="4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585" name="Line 25"/>
            <p:cNvSpPr>
              <a:spLocks noChangeAspect="1" noChangeShapeType="1"/>
            </p:cNvSpPr>
            <p:nvPr/>
          </p:nvSpPr>
          <p:spPr bwMode="auto">
            <a:xfrm>
              <a:off x="1640" y="2984"/>
              <a:ext cx="24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6586" name="Rectangle 26" descr="Water droplets"/>
          <p:cNvSpPr>
            <a:spLocks noChangeArrowheads="1"/>
          </p:cNvSpPr>
          <p:nvPr/>
        </p:nvSpPr>
        <p:spPr bwMode="auto">
          <a:xfrm>
            <a:off x="4419600" y="2667000"/>
            <a:ext cx="914400" cy="457200"/>
          </a:xfrm>
          <a:prstGeom prst="rect">
            <a:avLst/>
          </a:prstGeom>
          <a:blipFill dpi="0" rotWithShape="1">
            <a:blip r:embed="rId8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587" name="Rectangle 27"/>
          <p:cNvSpPr>
            <a:spLocks noChangeArrowheads="1"/>
          </p:cNvSpPr>
          <p:nvPr/>
        </p:nvSpPr>
        <p:spPr bwMode="auto">
          <a:xfrm>
            <a:off x="57150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588" name="Rectangle 28" descr="Sand"/>
          <p:cNvSpPr>
            <a:spLocks noChangeArrowheads="1"/>
          </p:cNvSpPr>
          <p:nvPr/>
        </p:nvSpPr>
        <p:spPr bwMode="auto">
          <a:xfrm>
            <a:off x="5715000" y="3352800"/>
            <a:ext cx="914400" cy="381000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589" name="Rectangle 29" descr="Granite"/>
          <p:cNvSpPr>
            <a:spLocks noChangeArrowheads="1"/>
          </p:cNvSpPr>
          <p:nvPr/>
        </p:nvSpPr>
        <p:spPr bwMode="auto">
          <a:xfrm>
            <a:off x="5715000" y="3733800"/>
            <a:ext cx="914400" cy="18288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6590" name="Group 30"/>
          <p:cNvGrpSpPr>
            <a:grpSpLocks noChangeAspect="1"/>
          </p:cNvGrpSpPr>
          <p:nvPr/>
        </p:nvGrpSpPr>
        <p:grpSpPr bwMode="auto">
          <a:xfrm>
            <a:off x="5943600" y="2209800"/>
            <a:ext cx="357188" cy="166688"/>
            <a:chOff x="1632" y="2784"/>
            <a:chExt cx="704" cy="328"/>
          </a:xfrm>
        </p:grpSpPr>
        <p:sp>
          <p:nvSpPr>
            <p:cNvPr id="706591" name="Freeform 31"/>
            <p:cNvSpPr>
              <a:spLocks noChangeAspect="1"/>
            </p:cNvSpPr>
            <p:nvPr/>
          </p:nvSpPr>
          <p:spPr bwMode="auto">
            <a:xfrm>
              <a:off x="1632" y="2784"/>
              <a:ext cx="704" cy="328"/>
            </a:xfrm>
            <a:custGeom>
              <a:avLst/>
              <a:gdLst/>
              <a:ahLst/>
              <a:cxnLst>
                <a:cxn ang="0">
                  <a:pos x="584" y="200"/>
                </a:cxn>
                <a:cxn ang="0">
                  <a:pos x="200" y="8"/>
                </a:cxn>
                <a:cxn ang="0">
                  <a:pos x="8" y="200"/>
                </a:cxn>
                <a:cxn ang="0">
                  <a:pos x="248" y="296"/>
                </a:cxn>
                <a:cxn ang="0">
                  <a:pos x="632" y="8"/>
                </a:cxn>
                <a:cxn ang="0">
                  <a:pos x="680" y="248"/>
                </a:cxn>
                <a:cxn ang="0">
                  <a:pos x="488" y="152"/>
                </a:cxn>
              </a:cxnLst>
              <a:rect l="0" t="0" r="r" b="b"/>
              <a:pathLst>
                <a:path w="704" h="328">
                  <a:moveTo>
                    <a:pt x="584" y="200"/>
                  </a:moveTo>
                  <a:cubicBezTo>
                    <a:pt x="440" y="104"/>
                    <a:pt x="296" y="8"/>
                    <a:pt x="200" y="8"/>
                  </a:cubicBezTo>
                  <a:cubicBezTo>
                    <a:pt x="104" y="8"/>
                    <a:pt x="0" y="152"/>
                    <a:pt x="8" y="200"/>
                  </a:cubicBezTo>
                  <a:cubicBezTo>
                    <a:pt x="16" y="248"/>
                    <a:pt x="144" y="328"/>
                    <a:pt x="248" y="296"/>
                  </a:cubicBezTo>
                  <a:cubicBezTo>
                    <a:pt x="352" y="264"/>
                    <a:pt x="560" y="16"/>
                    <a:pt x="632" y="8"/>
                  </a:cubicBezTo>
                  <a:cubicBezTo>
                    <a:pt x="704" y="0"/>
                    <a:pt x="704" y="224"/>
                    <a:pt x="680" y="248"/>
                  </a:cubicBezTo>
                  <a:cubicBezTo>
                    <a:pt x="656" y="272"/>
                    <a:pt x="572" y="212"/>
                    <a:pt x="488" y="152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6592" name="Oval 32"/>
            <p:cNvSpPr>
              <a:spLocks noChangeAspect="1" noChangeArrowheads="1"/>
            </p:cNvSpPr>
            <p:nvPr/>
          </p:nvSpPr>
          <p:spPr bwMode="auto">
            <a:xfrm>
              <a:off x="1736" y="2888"/>
              <a:ext cx="48" cy="4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593" name="Line 33"/>
            <p:cNvSpPr>
              <a:spLocks noChangeAspect="1" noChangeShapeType="1"/>
            </p:cNvSpPr>
            <p:nvPr/>
          </p:nvSpPr>
          <p:spPr bwMode="auto">
            <a:xfrm>
              <a:off x="1640" y="2984"/>
              <a:ext cx="24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6594" name="Rectangle 34" descr="Water droplets"/>
          <p:cNvSpPr>
            <a:spLocks noChangeArrowheads="1"/>
          </p:cNvSpPr>
          <p:nvPr/>
        </p:nvSpPr>
        <p:spPr bwMode="auto">
          <a:xfrm>
            <a:off x="5715000" y="3048000"/>
            <a:ext cx="914400" cy="304800"/>
          </a:xfrm>
          <a:prstGeom prst="rect">
            <a:avLst/>
          </a:prstGeom>
          <a:blipFill dpi="0" rotWithShape="1">
            <a:blip r:embed="rId8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595" name="Oval 35"/>
          <p:cNvSpPr>
            <a:spLocks noChangeArrowheads="1"/>
          </p:cNvSpPr>
          <p:nvPr/>
        </p:nvSpPr>
        <p:spPr bwMode="auto">
          <a:xfrm>
            <a:off x="3505200" y="35052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596" name="Oval 36"/>
          <p:cNvSpPr>
            <a:spLocks noChangeArrowheads="1"/>
          </p:cNvSpPr>
          <p:nvPr/>
        </p:nvSpPr>
        <p:spPr bwMode="auto">
          <a:xfrm>
            <a:off x="838200" y="33528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597" name="Oval 37"/>
          <p:cNvSpPr>
            <a:spLocks noChangeArrowheads="1"/>
          </p:cNvSpPr>
          <p:nvPr/>
        </p:nvSpPr>
        <p:spPr bwMode="auto">
          <a:xfrm>
            <a:off x="6096000" y="36576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598" name="Oval 38"/>
          <p:cNvSpPr>
            <a:spLocks noChangeArrowheads="1"/>
          </p:cNvSpPr>
          <p:nvPr/>
        </p:nvSpPr>
        <p:spPr bwMode="auto">
          <a:xfrm>
            <a:off x="3429000" y="3048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599" name="Oval 39"/>
          <p:cNvSpPr>
            <a:spLocks noChangeArrowheads="1"/>
          </p:cNvSpPr>
          <p:nvPr/>
        </p:nvSpPr>
        <p:spPr bwMode="auto">
          <a:xfrm>
            <a:off x="6096000" y="3276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600" name="Oval 40"/>
          <p:cNvSpPr>
            <a:spLocks noChangeArrowheads="1"/>
          </p:cNvSpPr>
          <p:nvPr/>
        </p:nvSpPr>
        <p:spPr bwMode="auto">
          <a:xfrm>
            <a:off x="6096000" y="29718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601" name="Oval 41"/>
          <p:cNvSpPr>
            <a:spLocks noChangeArrowheads="1"/>
          </p:cNvSpPr>
          <p:nvPr/>
        </p:nvSpPr>
        <p:spPr bwMode="auto">
          <a:xfrm>
            <a:off x="4800600" y="3048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602" name="Oval 42"/>
          <p:cNvSpPr>
            <a:spLocks noChangeArrowheads="1"/>
          </p:cNvSpPr>
          <p:nvPr/>
        </p:nvSpPr>
        <p:spPr bwMode="auto">
          <a:xfrm>
            <a:off x="4800600" y="35052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06603" name="Object 43"/>
          <p:cNvGraphicFramePr>
            <a:graphicFrameLocks noChangeAspect="1"/>
          </p:cNvGraphicFramePr>
          <p:nvPr/>
        </p:nvGraphicFramePr>
        <p:xfrm>
          <a:off x="762000" y="1676400"/>
          <a:ext cx="215900" cy="381000"/>
        </p:xfrm>
        <a:graphic>
          <a:graphicData uri="http://schemas.openxmlformats.org/presentationml/2006/ole">
            <p:oleObj spid="_x0000_s706603" name="Equation" r:id="rId9" imgW="215640" imgH="380880" progId="Equation.DSMT4">
              <p:embed/>
            </p:oleObj>
          </a:graphicData>
        </a:graphic>
      </p:graphicFrame>
      <p:graphicFrame>
        <p:nvGraphicFramePr>
          <p:cNvPr id="706604" name="Object 44"/>
          <p:cNvGraphicFramePr>
            <a:graphicFrameLocks noChangeAspect="1"/>
          </p:cNvGraphicFramePr>
          <p:nvPr/>
        </p:nvGraphicFramePr>
        <p:xfrm>
          <a:off x="2057400" y="1676400"/>
          <a:ext cx="215900" cy="381000"/>
        </p:xfrm>
        <a:graphic>
          <a:graphicData uri="http://schemas.openxmlformats.org/presentationml/2006/ole">
            <p:oleObj spid="_x0000_s706604" name="Equation" r:id="rId10" imgW="215640" imgH="380880" progId="Equation.DSMT4">
              <p:embed/>
            </p:oleObj>
          </a:graphicData>
        </a:graphic>
      </p:graphicFrame>
      <p:graphicFrame>
        <p:nvGraphicFramePr>
          <p:cNvPr id="706605" name="Object 45"/>
          <p:cNvGraphicFramePr>
            <a:graphicFrameLocks noChangeAspect="1"/>
          </p:cNvGraphicFramePr>
          <p:nvPr/>
        </p:nvGraphicFramePr>
        <p:xfrm>
          <a:off x="4648200" y="1676400"/>
          <a:ext cx="177800" cy="381000"/>
        </p:xfrm>
        <a:graphic>
          <a:graphicData uri="http://schemas.openxmlformats.org/presentationml/2006/ole">
            <p:oleObj spid="_x0000_s706605" name="Equation" r:id="rId11" imgW="177480" imgH="380880" progId="Equation.DSMT4">
              <p:embed/>
            </p:oleObj>
          </a:graphicData>
        </a:graphic>
      </p:graphicFrame>
      <p:graphicFrame>
        <p:nvGraphicFramePr>
          <p:cNvPr id="706606" name="Object 46"/>
          <p:cNvGraphicFramePr>
            <a:graphicFrameLocks noChangeAspect="1"/>
          </p:cNvGraphicFramePr>
          <p:nvPr/>
        </p:nvGraphicFramePr>
        <p:xfrm>
          <a:off x="3429000" y="1676400"/>
          <a:ext cx="177800" cy="381000"/>
        </p:xfrm>
        <a:graphic>
          <a:graphicData uri="http://schemas.openxmlformats.org/presentationml/2006/ole">
            <p:oleObj spid="_x0000_s706606" name="Equation" r:id="rId12" imgW="177480" imgH="380880" progId="Equation.DSMT4">
              <p:embed/>
            </p:oleObj>
          </a:graphicData>
        </a:graphic>
      </p:graphicFrame>
      <p:graphicFrame>
        <p:nvGraphicFramePr>
          <p:cNvPr id="706609" name="Object 49"/>
          <p:cNvGraphicFramePr>
            <a:graphicFrameLocks noChangeAspect="1"/>
          </p:cNvGraphicFramePr>
          <p:nvPr/>
        </p:nvGraphicFramePr>
        <p:xfrm>
          <a:off x="1816100" y="4822825"/>
          <a:ext cx="177800" cy="381000"/>
        </p:xfrm>
        <a:graphic>
          <a:graphicData uri="http://schemas.openxmlformats.org/presentationml/2006/ole">
            <p:oleObj spid="_x0000_s706609" name="Equation" r:id="rId13" imgW="177480" imgH="380880" progId="Equation.DSMT4">
              <p:embed/>
            </p:oleObj>
          </a:graphicData>
        </a:graphic>
      </p:graphicFrame>
      <p:graphicFrame>
        <p:nvGraphicFramePr>
          <p:cNvPr id="706610" name="Object 50"/>
          <p:cNvGraphicFramePr>
            <a:graphicFrameLocks noChangeAspect="1"/>
          </p:cNvGraphicFramePr>
          <p:nvPr/>
        </p:nvGraphicFramePr>
        <p:xfrm>
          <a:off x="1797050" y="3709988"/>
          <a:ext cx="215900" cy="381000"/>
        </p:xfrm>
        <a:graphic>
          <a:graphicData uri="http://schemas.openxmlformats.org/presentationml/2006/ole">
            <p:oleObj spid="_x0000_s706610" name="Equation" r:id="rId14" imgW="215640" imgH="380880" progId="Equation.DSMT4">
              <p:embed/>
            </p:oleObj>
          </a:graphicData>
        </a:graphic>
      </p:graphicFrame>
      <p:sp>
        <p:nvSpPr>
          <p:cNvPr id="706611" name="Rectangle 51"/>
          <p:cNvSpPr>
            <a:spLocks noChangeArrowheads="1"/>
          </p:cNvSpPr>
          <p:nvPr/>
        </p:nvSpPr>
        <p:spPr bwMode="auto">
          <a:xfrm>
            <a:off x="17526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612" name="Rectangle 52" descr="Sand"/>
          <p:cNvSpPr>
            <a:spLocks noChangeArrowheads="1"/>
          </p:cNvSpPr>
          <p:nvPr/>
        </p:nvSpPr>
        <p:spPr bwMode="auto">
          <a:xfrm>
            <a:off x="1752600" y="2514600"/>
            <a:ext cx="914400" cy="914400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613" name="Rectangle 53" descr="Granite"/>
          <p:cNvSpPr>
            <a:spLocks noChangeArrowheads="1"/>
          </p:cNvSpPr>
          <p:nvPr/>
        </p:nvSpPr>
        <p:spPr bwMode="auto">
          <a:xfrm>
            <a:off x="1752600" y="3429000"/>
            <a:ext cx="914400" cy="18288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6614" name="Group 54"/>
          <p:cNvGrpSpPr>
            <a:grpSpLocks noChangeAspect="1"/>
          </p:cNvGrpSpPr>
          <p:nvPr/>
        </p:nvGrpSpPr>
        <p:grpSpPr bwMode="auto">
          <a:xfrm>
            <a:off x="1981200" y="2209800"/>
            <a:ext cx="357188" cy="166688"/>
            <a:chOff x="1632" y="2784"/>
            <a:chExt cx="704" cy="328"/>
          </a:xfrm>
        </p:grpSpPr>
        <p:sp>
          <p:nvSpPr>
            <p:cNvPr id="706615" name="Freeform 55"/>
            <p:cNvSpPr>
              <a:spLocks noChangeAspect="1"/>
            </p:cNvSpPr>
            <p:nvPr/>
          </p:nvSpPr>
          <p:spPr bwMode="auto">
            <a:xfrm>
              <a:off x="1632" y="2784"/>
              <a:ext cx="704" cy="328"/>
            </a:xfrm>
            <a:custGeom>
              <a:avLst/>
              <a:gdLst/>
              <a:ahLst/>
              <a:cxnLst>
                <a:cxn ang="0">
                  <a:pos x="584" y="200"/>
                </a:cxn>
                <a:cxn ang="0">
                  <a:pos x="200" y="8"/>
                </a:cxn>
                <a:cxn ang="0">
                  <a:pos x="8" y="200"/>
                </a:cxn>
                <a:cxn ang="0">
                  <a:pos x="248" y="296"/>
                </a:cxn>
                <a:cxn ang="0">
                  <a:pos x="632" y="8"/>
                </a:cxn>
                <a:cxn ang="0">
                  <a:pos x="680" y="248"/>
                </a:cxn>
                <a:cxn ang="0">
                  <a:pos x="488" y="152"/>
                </a:cxn>
              </a:cxnLst>
              <a:rect l="0" t="0" r="r" b="b"/>
              <a:pathLst>
                <a:path w="704" h="328">
                  <a:moveTo>
                    <a:pt x="584" y="200"/>
                  </a:moveTo>
                  <a:cubicBezTo>
                    <a:pt x="440" y="104"/>
                    <a:pt x="296" y="8"/>
                    <a:pt x="200" y="8"/>
                  </a:cubicBezTo>
                  <a:cubicBezTo>
                    <a:pt x="104" y="8"/>
                    <a:pt x="0" y="152"/>
                    <a:pt x="8" y="200"/>
                  </a:cubicBezTo>
                  <a:cubicBezTo>
                    <a:pt x="16" y="248"/>
                    <a:pt x="144" y="328"/>
                    <a:pt x="248" y="296"/>
                  </a:cubicBezTo>
                  <a:cubicBezTo>
                    <a:pt x="352" y="264"/>
                    <a:pt x="560" y="16"/>
                    <a:pt x="632" y="8"/>
                  </a:cubicBezTo>
                  <a:cubicBezTo>
                    <a:pt x="704" y="0"/>
                    <a:pt x="704" y="224"/>
                    <a:pt x="680" y="248"/>
                  </a:cubicBezTo>
                  <a:cubicBezTo>
                    <a:pt x="656" y="272"/>
                    <a:pt x="572" y="212"/>
                    <a:pt x="488" y="152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6616" name="Oval 56"/>
            <p:cNvSpPr>
              <a:spLocks noChangeAspect="1" noChangeArrowheads="1"/>
            </p:cNvSpPr>
            <p:nvPr/>
          </p:nvSpPr>
          <p:spPr bwMode="auto">
            <a:xfrm>
              <a:off x="1736" y="2888"/>
              <a:ext cx="48" cy="4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617" name="Line 57"/>
            <p:cNvSpPr>
              <a:spLocks noChangeAspect="1" noChangeShapeType="1"/>
            </p:cNvSpPr>
            <p:nvPr/>
          </p:nvSpPr>
          <p:spPr bwMode="auto">
            <a:xfrm>
              <a:off x="1640" y="2984"/>
              <a:ext cx="24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6618" name="Oval 58"/>
          <p:cNvSpPr>
            <a:spLocks noChangeArrowheads="1"/>
          </p:cNvSpPr>
          <p:nvPr/>
        </p:nvSpPr>
        <p:spPr bwMode="auto">
          <a:xfrm>
            <a:off x="2133600" y="33528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619" name="Oval 59"/>
          <p:cNvSpPr>
            <a:spLocks noChangeArrowheads="1"/>
          </p:cNvSpPr>
          <p:nvPr/>
        </p:nvSpPr>
        <p:spPr bwMode="auto">
          <a:xfrm>
            <a:off x="2133600" y="2438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06620" name="Object 60"/>
          <p:cNvGraphicFramePr>
            <a:graphicFrameLocks noChangeAspect="1"/>
          </p:cNvGraphicFramePr>
          <p:nvPr/>
        </p:nvGraphicFramePr>
        <p:xfrm>
          <a:off x="7435850" y="2597150"/>
          <a:ext cx="215900" cy="381000"/>
        </p:xfrm>
        <a:graphic>
          <a:graphicData uri="http://schemas.openxmlformats.org/presentationml/2006/ole">
            <p:oleObj spid="_x0000_s706620" name="Equation" r:id="rId15" imgW="215640" imgH="380880" progId="Equation.DSMT4">
              <p:embed/>
            </p:oleObj>
          </a:graphicData>
        </a:graphic>
      </p:graphicFrame>
      <p:sp>
        <p:nvSpPr>
          <p:cNvPr id="706621" name="Rectangle 61"/>
          <p:cNvSpPr>
            <a:spLocks noChangeArrowheads="1"/>
          </p:cNvSpPr>
          <p:nvPr/>
        </p:nvSpPr>
        <p:spPr bwMode="auto">
          <a:xfrm>
            <a:off x="69342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622" name="Rectangle 62" descr="Sand"/>
          <p:cNvSpPr>
            <a:spLocks noChangeArrowheads="1"/>
          </p:cNvSpPr>
          <p:nvPr/>
        </p:nvSpPr>
        <p:spPr bwMode="auto">
          <a:xfrm>
            <a:off x="6934200" y="3352800"/>
            <a:ext cx="914400" cy="381000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623" name="Rectangle 63" descr="Granite"/>
          <p:cNvSpPr>
            <a:spLocks noChangeArrowheads="1"/>
          </p:cNvSpPr>
          <p:nvPr/>
        </p:nvSpPr>
        <p:spPr bwMode="auto">
          <a:xfrm>
            <a:off x="6934200" y="3733800"/>
            <a:ext cx="914400" cy="18288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6624" name="Group 64"/>
          <p:cNvGrpSpPr>
            <a:grpSpLocks noChangeAspect="1"/>
          </p:cNvGrpSpPr>
          <p:nvPr/>
        </p:nvGrpSpPr>
        <p:grpSpPr bwMode="auto">
          <a:xfrm>
            <a:off x="7162800" y="2209800"/>
            <a:ext cx="357188" cy="166688"/>
            <a:chOff x="1632" y="2784"/>
            <a:chExt cx="704" cy="328"/>
          </a:xfrm>
        </p:grpSpPr>
        <p:sp>
          <p:nvSpPr>
            <p:cNvPr id="706625" name="Freeform 65"/>
            <p:cNvSpPr>
              <a:spLocks noChangeAspect="1"/>
            </p:cNvSpPr>
            <p:nvPr/>
          </p:nvSpPr>
          <p:spPr bwMode="auto">
            <a:xfrm>
              <a:off x="1632" y="2784"/>
              <a:ext cx="704" cy="328"/>
            </a:xfrm>
            <a:custGeom>
              <a:avLst/>
              <a:gdLst/>
              <a:ahLst/>
              <a:cxnLst>
                <a:cxn ang="0">
                  <a:pos x="584" y="200"/>
                </a:cxn>
                <a:cxn ang="0">
                  <a:pos x="200" y="8"/>
                </a:cxn>
                <a:cxn ang="0">
                  <a:pos x="8" y="200"/>
                </a:cxn>
                <a:cxn ang="0">
                  <a:pos x="248" y="296"/>
                </a:cxn>
                <a:cxn ang="0">
                  <a:pos x="632" y="8"/>
                </a:cxn>
                <a:cxn ang="0">
                  <a:pos x="680" y="248"/>
                </a:cxn>
                <a:cxn ang="0">
                  <a:pos x="488" y="152"/>
                </a:cxn>
              </a:cxnLst>
              <a:rect l="0" t="0" r="r" b="b"/>
              <a:pathLst>
                <a:path w="704" h="328">
                  <a:moveTo>
                    <a:pt x="584" y="200"/>
                  </a:moveTo>
                  <a:cubicBezTo>
                    <a:pt x="440" y="104"/>
                    <a:pt x="296" y="8"/>
                    <a:pt x="200" y="8"/>
                  </a:cubicBezTo>
                  <a:cubicBezTo>
                    <a:pt x="104" y="8"/>
                    <a:pt x="0" y="152"/>
                    <a:pt x="8" y="200"/>
                  </a:cubicBezTo>
                  <a:cubicBezTo>
                    <a:pt x="16" y="248"/>
                    <a:pt x="144" y="328"/>
                    <a:pt x="248" y="296"/>
                  </a:cubicBezTo>
                  <a:cubicBezTo>
                    <a:pt x="352" y="264"/>
                    <a:pt x="560" y="16"/>
                    <a:pt x="632" y="8"/>
                  </a:cubicBezTo>
                  <a:cubicBezTo>
                    <a:pt x="704" y="0"/>
                    <a:pt x="704" y="224"/>
                    <a:pt x="680" y="248"/>
                  </a:cubicBezTo>
                  <a:cubicBezTo>
                    <a:pt x="656" y="272"/>
                    <a:pt x="572" y="212"/>
                    <a:pt x="488" y="152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6626" name="Oval 66"/>
            <p:cNvSpPr>
              <a:spLocks noChangeAspect="1" noChangeArrowheads="1"/>
            </p:cNvSpPr>
            <p:nvPr/>
          </p:nvSpPr>
          <p:spPr bwMode="auto">
            <a:xfrm>
              <a:off x="1736" y="2888"/>
              <a:ext cx="48" cy="4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627" name="Line 67"/>
            <p:cNvSpPr>
              <a:spLocks noChangeAspect="1" noChangeShapeType="1"/>
            </p:cNvSpPr>
            <p:nvPr/>
          </p:nvSpPr>
          <p:spPr bwMode="auto">
            <a:xfrm>
              <a:off x="1640" y="2984"/>
              <a:ext cx="24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6628" name="Rectangle 68" descr="Water droplets"/>
          <p:cNvSpPr>
            <a:spLocks noChangeArrowheads="1"/>
          </p:cNvSpPr>
          <p:nvPr/>
        </p:nvSpPr>
        <p:spPr bwMode="auto">
          <a:xfrm>
            <a:off x="6934200" y="3048000"/>
            <a:ext cx="914400" cy="304800"/>
          </a:xfrm>
          <a:prstGeom prst="rect">
            <a:avLst/>
          </a:prstGeom>
          <a:blipFill dpi="0" rotWithShape="1">
            <a:blip r:embed="rId8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629" name="Oval 69"/>
          <p:cNvSpPr>
            <a:spLocks noChangeArrowheads="1"/>
          </p:cNvSpPr>
          <p:nvPr/>
        </p:nvSpPr>
        <p:spPr bwMode="auto">
          <a:xfrm>
            <a:off x="7315200" y="36576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630" name="Oval 70"/>
          <p:cNvSpPr>
            <a:spLocks noChangeArrowheads="1"/>
          </p:cNvSpPr>
          <p:nvPr/>
        </p:nvSpPr>
        <p:spPr bwMode="auto">
          <a:xfrm>
            <a:off x="7315200" y="3276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06631" name="Object 71"/>
          <p:cNvGraphicFramePr>
            <a:graphicFrameLocks noChangeAspect="1"/>
          </p:cNvGraphicFramePr>
          <p:nvPr/>
        </p:nvGraphicFramePr>
        <p:xfrm>
          <a:off x="7315200" y="1709738"/>
          <a:ext cx="177800" cy="314325"/>
        </p:xfrm>
        <a:graphic>
          <a:graphicData uri="http://schemas.openxmlformats.org/presentationml/2006/ole">
            <p:oleObj spid="_x0000_s706631" name="Equation" r:id="rId16" imgW="215640" imgH="380880" progId="Equation.DSMT4">
              <p:embed/>
            </p:oleObj>
          </a:graphicData>
        </a:graphic>
      </p:graphicFrame>
      <p:sp>
        <p:nvSpPr>
          <p:cNvPr id="706632" name="Rectangle 72" descr="Recycled paper"/>
          <p:cNvSpPr>
            <a:spLocks noChangeArrowheads="1"/>
          </p:cNvSpPr>
          <p:nvPr/>
        </p:nvSpPr>
        <p:spPr bwMode="auto">
          <a:xfrm>
            <a:off x="6934200" y="2590800"/>
            <a:ext cx="914400" cy="457200"/>
          </a:xfrm>
          <a:prstGeom prst="rect">
            <a:avLst/>
          </a:prstGeom>
          <a:blipFill dpi="0" rotWithShape="1">
            <a:blip r:embed="rId1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633" name="Oval 73"/>
          <p:cNvSpPr>
            <a:spLocks noChangeArrowheads="1"/>
          </p:cNvSpPr>
          <p:nvPr/>
        </p:nvSpPr>
        <p:spPr bwMode="auto">
          <a:xfrm>
            <a:off x="7315200" y="29718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634" name="Oval 74"/>
          <p:cNvSpPr>
            <a:spLocks noChangeArrowheads="1"/>
          </p:cNvSpPr>
          <p:nvPr/>
        </p:nvSpPr>
        <p:spPr bwMode="auto">
          <a:xfrm>
            <a:off x="7315200" y="2514600"/>
            <a:ext cx="152400" cy="1524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650" name="Oval 90"/>
          <p:cNvSpPr>
            <a:spLocks noChangeArrowheads="1"/>
          </p:cNvSpPr>
          <p:nvPr/>
        </p:nvSpPr>
        <p:spPr bwMode="auto">
          <a:xfrm>
            <a:off x="4800600" y="25908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Subsidence in the forward sense</a:t>
            </a:r>
          </a:p>
        </p:txBody>
      </p:sp>
      <p:graphicFrame>
        <p:nvGraphicFramePr>
          <p:cNvPr id="707632" name="Object 48"/>
          <p:cNvGraphicFramePr>
            <a:graphicFrameLocks noChangeAspect="1"/>
          </p:cNvGraphicFramePr>
          <p:nvPr>
            <p:ph sz="half" idx="1"/>
          </p:nvPr>
        </p:nvGraphicFramePr>
        <p:xfrm>
          <a:off x="1816100" y="2597150"/>
          <a:ext cx="177800" cy="381000"/>
        </p:xfrm>
        <a:graphic>
          <a:graphicData uri="http://schemas.openxmlformats.org/presentationml/2006/ole">
            <p:oleObj spid="_x0000_s707632" name="Equation" r:id="rId3" imgW="177480" imgH="380880" progId="Equation.DSMT4">
              <p:embed/>
            </p:oleObj>
          </a:graphicData>
        </a:graphic>
      </p:graphicFrame>
      <p:graphicFrame>
        <p:nvGraphicFramePr>
          <p:cNvPr id="707587" name="Object 3"/>
          <p:cNvGraphicFramePr>
            <a:graphicFrameLocks noChangeAspect="1"/>
          </p:cNvGraphicFramePr>
          <p:nvPr>
            <p:ph sz="quarter" idx="2"/>
          </p:nvPr>
        </p:nvGraphicFramePr>
        <p:xfrm>
          <a:off x="6216650" y="2597150"/>
          <a:ext cx="215900" cy="381000"/>
        </p:xfrm>
        <a:graphic>
          <a:graphicData uri="http://schemas.openxmlformats.org/presentationml/2006/ole">
            <p:oleObj spid="_x0000_s707587" name="Equation" r:id="rId4" imgW="215640" imgH="380880" progId="Equation.DSMT4">
              <p:embed/>
            </p:oleObj>
          </a:graphicData>
        </a:graphic>
      </p:graphicFrame>
      <p:graphicFrame>
        <p:nvGraphicFramePr>
          <p:cNvPr id="707631" name="Object 4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096000" y="1709738"/>
          <a:ext cx="177800" cy="314325"/>
        </p:xfrm>
        <a:graphic>
          <a:graphicData uri="http://schemas.openxmlformats.org/presentationml/2006/ole">
            <p:oleObj spid="_x0000_s707631" name="Equation" r:id="rId5" imgW="215640" imgH="380880" progId="Equation.DSMT4">
              <p:embed/>
            </p:oleObj>
          </a:graphicData>
        </a:graphic>
      </p:graphicFrame>
      <p:grpSp>
        <p:nvGrpSpPr>
          <p:cNvPr id="707588" name="Group 4"/>
          <p:cNvGrpSpPr>
            <a:grpSpLocks/>
          </p:cNvGrpSpPr>
          <p:nvPr/>
        </p:nvGrpSpPr>
        <p:grpSpPr bwMode="auto">
          <a:xfrm>
            <a:off x="457200" y="2057400"/>
            <a:ext cx="914400" cy="3200400"/>
            <a:chOff x="576" y="1296"/>
            <a:chExt cx="576" cy="2016"/>
          </a:xfrm>
        </p:grpSpPr>
        <p:sp>
          <p:nvSpPr>
            <p:cNvPr id="707589" name="Rectangle 5" descr="Granite"/>
            <p:cNvSpPr>
              <a:spLocks noChangeArrowheads="1"/>
            </p:cNvSpPr>
            <p:nvPr/>
          </p:nvSpPr>
          <p:spPr bwMode="auto">
            <a:xfrm>
              <a:off x="576" y="2160"/>
              <a:ext cx="576" cy="1152"/>
            </a:xfrm>
            <a:prstGeom prst="rect">
              <a:avLst/>
            </a:prstGeom>
            <a:blipFill dpi="0" rotWithShape="1">
              <a:blip r:embed="rId6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590" name="Rectangle 6"/>
            <p:cNvSpPr>
              <a:spLocks noChangeArrowheads="1"/>
            </p:cNvSpPr>
            <p:nvPr/>
          </p:nvSpPr>
          <p:spPr bwMode="auto">
            <a:xfrm>
              <a:off x="576" y="1296"/>
              <a:ext cx="576" cy="864"/>
            </a:xfrm>
            <a:prstGeom prst="rect">
              <a:avLst/>
            </a:prstGeom>
            <a:solidFill>
              <a:srgbClr val="33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07591" name="Group 7"/>
            <p:cNvGrpSpPr>
              <a:grpSpLocks noChangeAspect="1"/>
            </p:cNvGrpSpPr>
            <p:nvPr/>
          </p:nvGrpSpPr>
          <p:grpSpPr bwMode="auto">
            <a:xfrm>
              <a:off x="816" y="1968"/>
              <a:ext cx="225" cy="105"/>
              <a:chOff x="1632" y="2784"/>
              <a:chExt cx="704" cy="328"/>
            </a:xfrm>
          </p:grpSpPr>
          <p:sp>
            <p:nvSpPr>
              <p:cNvPr id="707592" name="Freeform 8"/>
              <p:cNvSpPr>
                <a:spLocks noChangeAspect="1"/>
              </p:cNvSpPr>
              <p:nvPr/>
            </p:nvSpPr>
            <p:spPr bwMode="auto">
              <a:xfrm>
                <a:off x="1632" y="2784"/>
                <a:ext cx="704" cy="328"/>
              </a:xfrm>
              <a:custGeom>
                <a:avLst/>
                <a:gdLst/>
                <a:ahLst/>
                <a:cxnLst>
                  <a:cxn ang="0">
                    <a:pos x="584" y="200"/>
                  </a:cxn>
                  <a:cxn ang="0">
                    <a:pos x="200" y="8"/>
                  </a:cxn>
                  <a:cxn ang="0">
                    <a:pos x="8" y="200"/>
                  </a:cxn>
                  <a:cxn ang="0">
                    <a:pos x="248" y="296"/>
                  </a:cxn>
                  <a:cxn ang="0">
                    <a:pos x="632" y="8"/>
                  </a:cxn>
                  <a:cxn ang="0">
                    <a:pos x="680" y="248"/>
                  </a:cxn>
                  <a:cxn ang="0">
                    <a:pos x="488" y="152"/>
                  </a:cxn>
                </a:cxnLst>
                <a:rect l="0" t="0" r="r" b="b"/>
                <a:pathLst>
                  <a:path w="704" h="328">
                    <a:moveTo>
                      <a:pt x="584" y="200"/>
                    </a:moveTo>
                    <a:cubicBezTo>
                      <a:pt x="440" y="104"/>
                      <a:pt x="296" y="8"/>
                      <a:pt x="200" y="8"/>
                    </a:cubicBezTo>
                    <a:cubicBezTo>
                      <a:pt x="104" y="8"/>
                      <a:pt x="0" y="152"/>
                      <a:pt x="8" y="200"/>
                    </a:cubicBezTo>
                    <a:cubicBezTo>
                      <a:pt x="16" y="248"/>
                      <a:pt x="144" y="328"/>
                      <a:pt x="248" y="296"/>
                    </a:cubicBezTo>
                    <a:cubicBezTo>
                      <a:pt x="352" y="264"/>
                      <a:pt x="560" y="16"/>
                      <a:pt x="632" y="8"/>
                    </a:cubicBezTo>
                    <a:cubicBezTo>
                      <a:pt x="704" y="0"/>
                      <a:pt x="704" y="224"/>
                      <a:pt x="680" y="248"/>
                    </a:cubicBezTo>
                    <a:cubicBezTo>
                      <a:pt x="656" y="272"/>
                      <a:pt x="572" y="212"/>
                      <a:pt x="488" y="152"/>
                    </a:cubicBezTo>
                  </a:path>
                </a:pathLst>
              </a:custGeom>
              <a:noFill/>
              <a:ln w="12700" cmpd="sng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7593" name="Oval 9"/>
              <p:cNvSpPr>
                <a:spLocks noChangeAspect="1" noChangeArrowheads="1"/>
              </p:cNvSpPr>
              <p:nvPr/>
            </p:nvSpPr>
            <p:spPr bwMode="auto">
              <a:xfrm>
                <a:off x="1736" y="2888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594" name="Line 10"/>
              <p:cNvSpPr>
                <a:spLocks noChangeAspect="1" noChangeShapeType="1"/>
              </p:cNvSpPr>
              <p:nvPr/>
            </p:nvSpPr>
            <p:spPr bwMode="auto">
              <a:xfrm>
                <a:off x="1640" y="298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07595" name="Line 11"/>
          <p:cNvSpPr>
            <a:spLocks noChangeShapeType="1"/>
          </p:cNvSpPr>
          <p:nvPr/>
        </p:nvSpPr>
        <p:spPr bwMode="auto">
          <a:xfrm>
            <a:off x="381000" y="2057400"/>
            <a:ext cx="800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7596" name="Rectangle 12"/>
          <p:cNvSpPr>
            <a:spLocks noChangeArrowheads="1"/>
          </p:cNvSpPr>
          <p:nvPr/>
        </p:nvSpPr>
        <p:spPr bwMode="auto">
          <a:xfrm>
            <a:off x="31242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597" name="Rectangle 13" descr="Sand"/>
          <p:cNvSpPr>
            <a:spLocks noChangeArrowheads="1"/>
          </p:cNvSpPr>
          <p:nvPr/>
        </p:nvSpPr>
        <p:spPr bwMode="auto">
          <a:xfrm>
            <a:off x="3124200" y="3124200"/>
            <a:ext cx="914400" cy="457200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598" name="Rectangle 14" descr="Granite"/>
          <p:cNvSpPr>
            <a:spLocks noChangeArrowheads="1"/>
          </p:cNvSpPr>
          <p:nvPr/>
        </p:nvSpPr>
        <p:spPr bwMode="auto">
          <a:xfrm>
            <a:off x="3124200" y="3581400"/>
            <a:ext cx="914400" cy="18288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7599" name="Group 15"/>
          <p:cNvGrpSpPr>
            <a:grpSpLocks noChangeAspect="1"/>
          </p:cNvGrpSpPr>
          <p:nvPr/>
        </p:nvGrpSpPr>
        <p:grpSpPr bwMode="auto">
          <a:xfrm>
            <a:off x="3352800" y="2209800"/>
            <a:ext cx="357188" cy="166688"/>
            <a:chOff x="1632" y="2784"/>
            <a:chExt cx="704" cy="328"/>
          </a:xfrm>
        </p:grpSpPr>
        <p:sp>
          <p:nvSpPr>
            <p:cNvPr id="707600" name="Freeform 16"/>
            <p:cNvSpPr>
              <a:spLocks noChangeAspect="1"/>
            </p:cNvSpPr>
            <p:nvPr/>
          </p:nvSpPr>
          <p:spPr bwMode="auto">
            <a:xfrm>
              <a:off x="1632" y="2784"/>
              <a:ext cx="704" cy="328"/>
            </a:xfrm>
            <a:custGeom>
              <a:avLst/>
              <a:gdLst/>
              <a:ahLst/>
              <a:cxnLst>
                <a:cxn ang="0">
                  <a:pos x="584" y="200"/>
                </a:cxn>
                <a:cxn ang="0">
                  <a:pos x="200" y="8"/>
                </a:cxn>
                <a:cxn ang="0">
                  <a:pos x="8" y="200"/>
                </a:cxn>
                <a:cxn ang="0">
                  <a:pos x="248" y="296"/>
                </a:cxn>
                <a:cxn ang="0">
                  <a:pos x="632" y="8"/>
                </a:cxn>
                <a:cxn ang="0">
                  <a:pos x="680" y="248"/>
                </a:cxn>
                <a:cxn ang="0">
                  <a:pos x="488" y="152"/>
                </a:cxn>
              </a:cxnLst>
              <a:rect l="0" t="0" r="r" b="b"/>
              <a:pathLst>
                <a:path w="704" h="328">
                  <a:moveTo>
                    <a:pt x="584" y="200"/>
                  </a:moveTo>
                  <a:cubicBezTo>
                    <a:pt x="440" y="104"/>
                    <a:pt x="296" y="8"/>
                    <a:pt x="200" y="8"/>
                  </a:cubicBezTo>
                  <a:cubicBezTo>
                    <a:pt x="104" y="8"/>
                    <a:pt x="0" y="152"/>
                    <a:pt x="8" y="200"/>
                  </a:cubicBezTo>
                  <a:cubicBezTo>
                    <a:pt x="16" y="248"/>
                    <a:pt x="144" y="328"/>
                    <a:pt x="248" y="296"/>
                  </a:cubicBezTo>
                  <a:cubicBezTo>
                    <a:pt x="352" y="264"/>
                    <a:pt x="560" y="16"/>
                    <a:pt x="632" y="8"/>
                  </a:cubicBezTo>
                  <a:cubicBezTo>
                    <a:pt x="704" y="0"/>
                    <a:pt x="704" y="224"/>
                    <a:pt x="680" y="248"/>
                  </a:cubicBezTo>
                  <a:cubicBezTo>
                    <a:pt x="656" y="272"/>
                    <a:pt x="572" y="212"/>
                    <a:pt x="488" y="152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7601" name="Oval 17"/>
            <p:cNvSpPr>
              <a:spLocks noChangeAspect="1" noChangeArrowheads="1"/>
            </p:cNvSpPr>
            <p:nvPr/>
          </p:nvSpPr>
          <p:spPr bwMode="auto">
            <a:xfrm>
              <a:off x="1736" y="2888"/>
              <a:ext cx="48" cy="4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02" name="Line 18"/>
            <p:cNvSpPr>
              <a:spLocks noChangeAspect="1" noChangeShapeType="1"/>
            </p:cNvSpPr>
            <p:nvPr/>
          </p:nvSpPr>
          <p:spPr bwMode="auto">
            <a:xfrm>
              <a:off x="1640" y="2984"/>
              <a:ext cx="24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7603" name="Rectangle 19"/>
          <p:cNvSpPr>
            <a:spLocks noChangeArrowheads="1"/>
          </p:cNvSpPr>
          <p:nvPr/>
        </p:nvSpPr>
        <p:spPr bwMode="auto">
          <a:xfrm>
            <a:off x="44196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604" name="Rectangle 20" descr="Sand"/>
          <p:cNvSpPr>
            <a:spLocks noChangeArrowheads="1"/>
          </p:cNvSpPr>
          <p:nvPr/>
        </p:nvSpPr>
        <p:spPr bwMode="auto">
          <a:xfrm>
            <a:off x="4419600" y="3124200"/>
            <a:ext cx="914400" cy="457200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605" name="Rectangle 21" descr="Granite"/>
          <p:cNvSpPr>
            <a:spLocks noChangeArrowheads="1"/>
          </p:cNvSpPr>
          <p:nvPr/>
        </p:nvSpPr>
        <p:spPr bwMode="auto">
          <a:xfrm>
            <a:off x="4419600" y="3581400"/>
            <a:ext cx="914400" cy="18288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7606" name="Group 22"/>
          <p:cNvGrpSpPr>
            <a:grpSpLocks noChangeAspect="1"/>
          </p:cNvGrpSpPr>
          <p:nvPr/>
        </p:nvGrpSpPr>
        <p:grpSpPr bwMode="auto">
          <a:xfrm>
            <a:off x="4648200" y="2209800"/>
            <a:ext cx="357188" cy="166688"/>
            <a:chOff x="1632" y="2784"/>
            <a:chExt cx="704" cy="328"/>
          </a:xfrm>
        </p:grpSpPr>
        <p:sp>
          <p:nvSpPr>
            <p:cNvPr id="707607" name="Freeform 23"/>
            <p:cNvSpPr>
              <a:spLocks noChangeAspect="1"/>
            </p:cNvSpPr>
            <p:nvPr/>
          </p:nvSpPr>
          <p:spPr bwMode="auto">
            <a:xfrm>
              <a:off x="1632" y="2784"/>
              <a:ext cx="704" cy="328"/>
            </a:xfrm>
            <a:custGeom>
              <a:avLst/>
              <a:gdLst/>
              <a:ahLst/>
              <a:cxnLst>
                <a:cxn ang="0">
                  <a:pos x="584" y="200"/>
                </a:cxn>
                <a:cxn ang="0">
                  <a:pos x="200" y="8"/>
                </a:cxn>
                <a:cxn ang="0">
                  <a:pos x="8" y="200"/>
                </a:cxn>
                <a:cxn ang="0">
                  <a:pos x="248" y="296"/>
                </a:cxn>
                <a:cxn ang="0">
                  <a:pos x="632" y="8"/>
                </a:cxn>
                <a:cxn ang="0">
                  <a:pos x="680" y="248"/>
                </a:cxn>
                <a:cxn ang="0">
                  <a:pos x="488" y="152"/>
                </a:cxn>
              </a:cxnLst>
              <a:rect l="0" t="0" r="r" b="b"/>
              <a:pathLst>
                <a:path w="704" h="328">
                  <a:moveTo>
                    <a:pt x="584" y="200"/>
                  </a:moveTo>
                  <a:cubicBezTo>
                    <a:pt x="440" y="104"/>
                    <a:pt x="296" y="8"/>
                    <a:pt x="200" y="8"/>
                  </a:cubicBezTo>
                  <a:cubicBezTo>
                    <a:pt x="104" y="8"/>
                    <a:pt x="0" y="152"/>
                    <a:pt x="8" y="200"/>
                  </a:cubicBezTo>
                  <a:cubicBezTo>
                    <a:pt x="16" y="248"/>
                    <a:pt x="144" y="328"/>
                    <a:pt x="248" y="296"/>
                  </a:cubicBezTo>
                  <a:cubicBezTo>
                    <a:pt x="352" y="264"/>
                    <a:pt x="560" y="16"/>
                    <a:pt x="632" y="8"/>
                  </a:cubicBezTo>
                  <a:cubicBezTo>
                    <a:pt x="704" y="0"/>
                    <a:pt x="704" y="224"/>
                    <a:pt x="680" y="248"/>
                  </a:cubicBezTo>
                  <a:cubicBezTo>
                    <a:pt x="656" y="272"/>
                    <a:pt x="572" y="212"/>
                    <a:pt x="488" y="152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7608" name="Oval 24"/>
            <p:cNvSpPr>
              <a:spLocks noChangeAspect="1" noChangeArrowheads="1"/>
            </p:cNvSpPr>
            <p:nvPr/>
          </p:nvSpPr>
          <p:spPr bwMode="auto">
            <a:xfrm>
              <a:off x="1736" y="2888"/>
              <a:ext cx="48" cy="4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09" name="Line 25"/>
            <p:cNvSpPr>
              <a:spLocks noChangeAspect="1" noChangeShapeType="1"/>
            </p:cNvSpPr>
            <p:nvPr/>
          </p:nvSpPr>
          <p:spPr bwMode="auto">
            <a:xfrm>
              <a:off x="1640" y="2984"/>
              <a:ext cx="24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7610" name="Rectangle 26" descr="Water droplets"/>
          <p:cNvSpPr>
            <a:spLocks noChangeArrowheads="1"/>
          </p:cNvSpPr>
          <p:nvPr/>
        </p:nvSpPr>
        <p:spPr bwMode="auto">
          <a:xfrm>
            <a:off x="4419600" y="2667000"/>
            <a:ext cx="914400" cy="457200"/>
          </a:xfrm>
          <a:prstGeom prst="rect">
            <a:avLst/>
          </a:prstGeom>
          <a:blipFill dpi="0" rotWithShape="1">
            <a:blip r:embed="rId8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611" name="Rectangle 27"/>
          <p:cNvSpPr>
            <a:spLocks noChangeArrowheads="1"/>
          </p:cNvSpPr>
          <p:nvPr/>
        </p:nvSpPr>
        <p:spPr bwMode="auto">
          <a:xfrm>
            <a:off x="57150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612" name="Rectangle 28" descr="Sand"/>
          <p:cNvSpPr>
            <a:spLocks noChangeArrowheads="1"/>
          </p:cNvSpPr>
          <p:nvPr/>
        </p:nvSpPr>
        <p:spPr bwMode="auto">
          <a:xfrm>
            <a:off x="5715000" y="3352800"/>
            <a:ext cx="914400" cy="381000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613" name="Rectangle 29" descr="Granite"/>
          <p:cNvSpPr>
            <a:spLocks noChangeArrowheads="1"/>
          </p:cNvSpPr>
          <p:nvPr/>
        </p:nvSpPr>
        <p:spPr bwMode="auto">
          <a:xfrm>
            <a:off x="5715000" y="3733800"/>
            <a:ext cx="914400" cy="18288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7614" name="Group 30"/>
          <p:cNvGrpSpPr>
            <a:grpSpLocks noChangeAspect="1"/>
          </p:cNvGrpSpPr>
          <p:nvPr/>
        </p:nvGrpSpPr>
        <p:grpSpPr bwMode="auto">
          <a:xfrm>
            <a:off x="5943600" y="2209800"/>
            <a:ext cx="357188" cy="166688"/>
            <a:chOff x="1632" y="2784"/>
            <a:chExt cx="704" cy="328"/>
          </a:xfrm>
        </p:grpSpPr>
        <p:sp>
          <p:nvSpPr>
            <p:cNvPr id="707615" name="Freeform 31"/>
            <p:cNvSpPr>
              <a:spLocks noChangeAspect="1"/>
            </p:cNvSpPr>
            <p:nvPr/>
          </p:nvSpPr>
          <p:spPr bwMode="auto">
            <a:xfrm>
              <a:off x="1632" y="2784"/>
              <a:ext cx="704" cy="328"/>
            </a:xfrm>
            <a:custGeom>
              <a:avLst/>
              <a:gdLst/>
              <a:ahLst/>
              <a:cxnLst>
                <a:cxn ang="0">
                  <a:pos x="584" y="200"/>
                </a:cxn>
                <a:cxn ang="0">
                  <a:pos x="200" y="8"/>
                </a:cxn>
                <a:cxn ang="0">
                  <a:pos x="8" y="200"/>
                </a:cxn>
                <a:cxn ang="0">
                  <a:pos x="248" y="296"/>
                </a:cxn>
                <a:cxn ang="0">
                  <a:pos x="632" y="8"/>
                </a:cxn>
                <a:cxn ang="0">
                  <a:pos x="680" y="248"/>
                </a:cxn>
                <a:cxn ang="0">
                  <a:pos x="488" y="152"/>
                </a:cxn>
              </a:cxnLst>
              <a:rect l="0" t="0" r="r" b="b"/>
              <a:pathLst>
                <a:path w="704" h="328">
                  <a:moveTo>
                    <a:pt x="584" y="200"/>
                  </a:moveTo>
                  <a:cubicBezTo>
                    <a:pt x="440" y="104"/>
                    <a:pt x="296" y="8"/>
                    <a:pt x="200" y="8"/>
                  </a:cubicBezTo>
                  <a:cubicBezTo>
                    <a:pt x="104" y="8"/>
                    <a:pt x="0" y="152"/>
                    <a:pt x="8" y="200"/>
                  </a:cubicBezTo>
                  <a:cubicBezTo>
                    <a:pt x="16" y="248"/>
                    <a:pt x="144" y="328"/>
                    <a:pt x="248" y="296"/>
                  </a:cubicBezTo>
                  <a:cubicBezTo>
                    <a:pt x="352" y="264"/>
                    <a:pt x="560" y="16"/>
                    <a:pt x="632" y="8"/>
                  </a:cubicBezTo>
                  <a:cubicBezTo>
                    <a:pt x="704" y="0"/>
                    <a:pt x="704" y="224"/>
                    <a:pt x="680" y="248"/>
                  </a:cubicBezTo>
                  <a:cubicBezTo>
                    <a:pt x="656" y="272"/>
                    <a:pt x="572" y="212"/>
                    <a:pt x="488" y="152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7616" name="Oval 32"/>
            <p:cNvSpPr>
              <a:spLocks noChangeAspect="1" noChangeArrowheads="1"/>
            </p:cNvSpPr>
            <p:nvPr/>
          </p:nvSpPr>
          <p:spPr bwMode="auto">
            <a:xfrm>
              <a:off x="1736" y="2888"/>
              <a:ext cx="48" cy="4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17" name="Line 33"/>
            <p:cNvSpPr>
              <a:spLocks noChangeAspect="1" noChangeShapeType="1"/>
            </p:cNvSpPr>
            <p:nvPr/>
          </p:nvSpPr>
          <p:spPr bwMode="auto">
            <a:xfrm>
              <a:off x="1640" y="2984"/>
              <a:ext cx="24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7618" name="Rectangle 34" descr="Water droplets"/>
          <p:cNvSpPr>
            <a:spLocks noChangeArrowheads="1"/>
          </p:cNvSpPr>
          <p:nvPr/>
        </p:nvSpPr>
        <p:spPr bwMode="auto">
          <a:xfrm>
            <a:off x="5715000" y="3048000"/>
            <a:ext cx="914400" cy="304800"/>
          </a:xfrm>
          <a:prstGeom prst="rect">
            <a:avLst/>
          </a:prstGeom>
          <a:blipFill dpi="0" rotWithShape="1">
            <a:blip r:embed="rId8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619" name="Oval 35"/>
          <p:cNvSpPr>
            <a:spLocks noChangeArrowheads="1"/>
          </p:cNvSpPr>
          <p:nvPr/>
        </p:nvSpPr>
        <p:spPr bwMode="auto">
          <a:xfrm>
            <a:off x="3505200" y="35052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620" name="Oval 36"/>
          <p:cNvSpPr>
            <a:spLocks noChangeArrowheads="1"/>
          </p:cNvSpPr>
          <p:nvPr/>
        </p:nvSpPr>
        <p:spPr bwMode="auto">
          <a:xfrm>
            <a:off x="838200" y="33528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621" name="Oval 37"/>
          <p:cNvSpPr>
            <a:spLocks noChangeArrowheads="1"/>
          </p:cNvSpPr>
          <p:nvPr/>
        </p:nvSpPr>
        <p:spPr bwMode="auto">
          <a:xfrm>
            <a:off x="6096000" y="36576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622" name="Oval 38"/>
          <p:cNvSpPr>
            <a:spLocks noChangeArrowheads="1"/>
          </p:cNvSpPr>
          <p:nvPr/>
        </p:nvSpPr>
        <p:spPr bwMode="auto">
          <a:xfrm>
            <a:off x="3429000" y="3048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623" name="Oval 39"/>
          <p:cNvSpPr>
            <a:spLocks noChangeArrowheads="1"/>
          </p:cNvSpPr>
          <p:nvPr/>
        </p:nvSpPr>
        <p:spPr bwMode="auto">
          <a:xfrm>
            <a:off x="6096000" y="3276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624" name="Oval 40"/>
          <p:cNvSpPr>
            <a:spLocks noChangeArrowheads="1"/>
          </p:cNvSpPr>
          <p:nvPr/>
        </p:nvSpPr>
        <p:spPr bwMode="auto">
          <a:xfrm>
            <a:off x="6096000" y="29718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625" name="Oval 41"/>
          <p:cNvSpPr>
            <a:spLocks noChangeArrowheads="1"/>
          </p:cNvSpPr>
          <p:nvPr/>
        </p:nvSpPr>
        <p:spPr bwMode="auto">
          <a:xfrm>
            <a:off x="4800600" y="3048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626" name="Oval 42"/>
          <p:cNvSpPr>
            <a:spLocks noChangeArrowheads="1"/>
          </p:cNvSpPr>
          <p:nvPr/>
        </p:nvSpPr>
        <p:spPr bwMode="auto">
          <a:xfrm>
            <a:off x="4800600" y="35052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07627" name="Object 43"/>
          <p:cNvGraphicFramePr>
            <a:graphicFrameLocks noChangeAspect="1"/>
          </p:cNvGraphicFramePr>
          <p:nvPr/>
        </p:nvGraphicFramePr>
        <p:xfrm>
          <a:off x="762000" y="1676400"/>
          <a:ext cx="215900" cy="381000"/>
        </p:xfrm>
        <a:graphic>
          <a:graphicData uri="http://schemas.openxmlformats.org/presentationml/2006/ole">
            <p:oleObj spid="_x0000_s707627" name="Equation" r:id="rId9" imgW="215640" imgH="380880" progId="Equation.DSMT4">
              <p:embed/>
            </p:oleObj>
          </a:graphicData>
        </a:graphic>
      </p:graphicFrame>
      <p:graphicFrame>
        <p:nvGraphicFramePr>
          <p:cNvPr id="707628" name="Object 44"/>
          <p:cNvGraphicFramePr>
            <a:graphicFrameLocks noChangeAspect="1"/>
          </p:cNvGraphicFramePr>
          <p:nvPr/>
        </p:nvGraphicFramePr>
        <p:xfrm>
          <a:off x="2057400" y="1676400"/>
          <a:ext cx="215900" cy="381000"/>
        </p:xfrm>
        <a:graphic>
          <a:graphicData uri="http://schemas.openxmlformats.org/presentationml/2006/ole">
            <p:oleObj spid="_x0000_s707628" name="Equation" r:id="rId10" imgW="215640" imgH="380880" progId="Equation.DSMT4">
              <p:embed/>
            </p:oleObj>
          </a:graphicData>
        </a:graphic>
      </p:graphicFrame>
      <p:graphicFrame>
        <p:nvGraphicFramePr>
          <p:cNvPr id="707629" name="Object 45"/>
          <p:cNvGraphicFramePr>
            <a:graphicFrameLocks noChangeAspect="1"/>
          </p:cNvGraphicFramePr>
          <p:nvPr/>
        </p:nvGraphicFramePr>
        <p:xfrm>
          <a:off x="4648200" y="1676400"/>
          <a:ext cx="177800" cy="381000"/>
        </p:xfrm>
        <a:graphic>
          <a:graphicData uri="http://schemas.openxmlformats.org/presentationml/2006/ole">
            <p:oleObj spid="_x0000_s707629" name="Equation" r:id="rId11" imgW="177480" imgH="380880" progId="Equation.DSMT4">
              <p:embed/>
            </p:oleObj>
          </a:graphicData>
        </a:graphic>
      </p:graphicFrame>
      <p:graphicFrame>
        <p:nvGraphicFramePr>
          <p:cNvPr id="707630" name="Object 46"/>
          <p:cNvGraphicFramePr>
            <a:graphicFrameLocks noChangeAspect="1"/>
          </p:cNvGraphicFramePr>
          <p:nvPr/>
        </p:nvGraphicFramePr>
        <p:xfrm>
          <a:off x="3429000" y="1676400"/>
          <a:ext cx="177800" cy="381000"/>
        </p:xfrm>
        <a:graphic>
          <a:graphicData uri="http://schemas.openxmlformats.org/presentationml/2006/ole">
            <p:oleObj spid="_x0000_s707630" name="Equation" r:id="rId12" imgW="177480" imgH="380880" progId="Equation.DSMT4">
              <p:embed/>
            </p:oleObj>
          </a:graphicData>
        </a:graphic>
      </p:graphicFrame>
      <p:graphicFrame>
        <p:nvGraphicFramePr>
          <p:cNvPr id="707633" name="Object 49"/>
          <p:cNvGraphicFramePr>
            <a:graphicFrameLocks noChangeAspect="1"/>
          </p:cNvGraphicFramePr>
          <p:nvPr/>
        </p:nvGraphicFramePr>
        <p:xfrm>
          <a:off x="1816100" y="4822825"/>
          <a:ext cx="177800" cy="381000"/>
        </p:xfrm>
        <a:graphic>
          <a:graphicData uri="http://schemas.openxmlformats.org/presentationml/2006/ole">
            <p:oleObj spid="_x0000_s707633" name="Equation" r:id="rId13" imgW="177480" imgH="380880" progId="Equation.DSMT4">
              <p:embed/>
            </p:oleObj>
          </a:graphicData>
        </a:graphic>
      </p:graphicFrame>
      <p:graphicFrame>
        <p:nvGraphicFramePr>
          <p:cNvPr id="707634" name="Object 50"/>
          <p:cNvGraphicFramePr>
            <a:graphicFrameLocks noChangeAspect="1"/>
          </p:cNvGraphicFramePr>
          <p:nvPr/>
        </p:nvGraphicFramePr>
        <p:xfrm>
          <a:off x="1797050" y="3709988"/>
          <a:ext cx="215900" cy="381000"/>
        </p:xfrm>
        <a:graphic>
          <a:graphicData uri="http://schemas.openxmlformats.org/presentationml/2006/ole">
            <p:oleObj spid="_x0000_s707634" name="Equation" r:id="rId14" imgW="215640" imgH="380880" progId="Equation.DSMT4">
              <p:embed/>
            </p:oleObj>
          </a:graphicData>
        </a:graphic>
      </p:graphicFrame>
      <p:sp>
        <p:nvSpPr>
          <p:cNvPr id="707635" name="Rectangle 51"/>
          <p:cNvSpPr>
            <a:spLocks noChangeArrowheads="1"/>
          </p:cNvSpPr>
          <p:nvPr/>
        </p:nvSpPr>
        <p:spPr bwMode="auto">
          <a:xfrm>
            <a:off x="17526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636" name="Rectangle 52" descr="Sand"/>
          <p:cNvSpPr>
            <a:spLocks noChangeArrowheads="1"/>
          </p:cNvSpPr>
          <p:nvPr/>
        </p:nvSpPr>
        <p:spPr bwMode="auto">
          <a:xfrm>
            <a:off x="1752600" y="2514600"/>
            <a:ext cx="914400" cy="914400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637" name="Rectangle 53" descr="Granite"/>
          <p:cNvSpPr>
            <a:spLocks noChangeArrowheads="1"/>
          </p:cNvSpPr>
          <p:nvPr/>
        </p:nvSpPr>
        <p:spPr bwMode="auto">
          <a:xfrm>
            <a:off x="1752600" y="3429000"/>
            <a:ext cx="914400" cy="18288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7638" name="Group 54"/>
          <p:cNvGrpSpPr>
            <a:grpSpLocks noChangeAspect="1"/>
          </p:cNvGrpSpPr>
          <p:nvPr/>
        </p:nvGrpSpPr>
        <p:grpSpPr bwMode="auto">
          <a:xfrm>
            <a:off x="1981200" y="2209800"/>
            <a:ext cx="357188" cy="166688"/>
            <a:chOff x="1632" y="2784"/>
            <a:chExt cx="704" cy="328"/>
          </a:xfrm>
        </p:grpSpPr>
        <p:sp>
          <p:nvSpPr>
            <p:cNvPr id="707639" name="Freeform 55"/>
            <p:cNvSpPr>
              <a:spLocks noChangeAspect="1"/>
            </p:cNvSpPr>
            <p:nvPr/>
          </p:nvSpPr>
          <p:spPr bwMode="auto">
            <a:xfrm>
              <a:off x="1632" y="2784"/>
              <a:ext cx="704" cy="328"/>
            </a:xfrm>
            <a:custGeom>
              <a:avLst/>
              <a:gdLst/>
              <a:ahLst/>
              <a:cxnLst>
                <a:cxn ang="0">
                  <a:pos x="584" y="200"/>
                </a:cxn>
                <a:cxn ang="0">
                  <a:pos x="200" y="8"/>
                </a:cxn>
                <a:cxn ang="0">
                  <a:pos x="8" y="200"/>
                </a:cxn>
                <a:cxn ang="0">
                  <a:pos x="248" y="296"/>
                </a:cxn>
                <a:cxn ang="0">
                  <a:pos x="632" y="8"/>
                </a:cxn>
                <a:cxn ang="0">
                  <a:pos x="680" y="248"/>
                </a:cxn>
                <a:cxn ang="0">
                  <a:pos x="488" y="152"/>
                </a:cxn>
              </a:cxnLst>
              <a:rect l="0" t="0" r="r" b="b"/>
              <a:pathLst>
                <a:path w="704" h="328">
                  <a:moveTo>
                    <a:pt x="584" y="200"/>
                  </a:moveTo>
                  <a:cubicBezTo>
                    <a:pt x="440" y="104"/>
                    <a:pt x="296" y="8"/>
                    <a:pt x="200" y="8"/>
                  </a:cubicBezTo>
                  <a:cubicBezTo>
                    <a:pt x="104" y="8"/>
                    <a:pt x="0" y="152"/>
                    <a:pt x="8" y="200"/>
                  </a:cubicBezTo>
                  <a:cubicBezTo>
                    <a:pt x="16" y="248"/>
                    <a:pt x="144" y="328"/>
                    <a:pt x="248" y="296"/>
                  </a:cubicBezTo>
                  <a:cubicBezTo>
                    <a:pt x="352" y="264"/>
                    <a:pt x="560" y="16"/>
                    <a:pt x="632" y="8"/>
                  </a:cubicBezTo>
                  <a:cubicBezTo>
                    <a:pt x="704" y="0"/>
                    <a:pt x="704" y="224"/>
                    <a:pt x="680" y="248"/>
                  </a:cubicBezTo>
                  <a:cubicBezTo>
                    <a:pt x="656" y="272"/>
                    <a:pt x="572" y="212"/>
                    <a:pt x="488" y="152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7640" name="Oval 56"/>
            <p:cNvSpPr>
              <a:spLocks noChangeAspect="1" noChangeArrowheads="1"/>
            </p:cNvSpPr>
            <p:nvPr/>
          </p:nvSpPr>
          <p:spPr bwMode="auto">
            <a:xfrm>
              <a:off x="1736" y="2888"/>
              <a:ext cx="48" cy="4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41" name="Line 57"/>
            <p:cNvSpPr>
              <a:spLocks noChangeAspect="1" noChangeShapeType="1"/>
            </p:cNvSpPr>
            <p:nvPr/>
          </p:nvSpPr>
          <p:spPr bwMode="auto">
            <a:xfrm>
              <a:off x="1640" y="2984"/>
              <a:ext cx="24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7642" name="Oval 58"/>
          <p:cNvSpPr>
            <a:spLocks noChangeArrowheads="1"/>
          </p:cNvSpPr>
          <p:nvPr/>
        </p:nvSpPr>
        <p:spPr bwMode="auto">
          <a:xfrm>
            <a:off x="2133600" y="33528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643" name="Oval 59"/>
          <p:cNvSpPr>
            <a:spLocks noChangeArrowheads="1"/>
          </p:cNvSpPr>
          <p:nvPr/>
        </p:nvSpPr>
        <p:spPr bwMode="auto">
          <a:xfrm>
            <a:off x="2133600" y="2438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07644" name="Object 60"/>
          <p:cNvGraphicFramePr>
            <a:graphicFrameLocks noChangeAspect="1"/>
          </p:cNvGraphicFramePr>
          <p:nvPr/>
        </p:nvGraphicFramePr>
        <p:xfrm>
          <a:off x="7435850" y="2597150"/>
          <a:ext cx="215900" cy="381000"/>
        </p:xfrm>
        <a:graphic>
          <a:graphicData uri="http://schemas.openxmlformats.org/presentationml/2006/ole">
            <p:oleObj spid="_x0000_s707644" name="Equation" r:id="rId15" imgW="215640" imgH="380880" progId="Equation.DSMT4">
              <p:embed/>
            </p:oleObj>
          </a:graphicData>
        </a:graphic>
      </p:graphicFrame>
      <p:sp>
        <p:nvSpPr>
          <p:cNvPr id="707645" name="Rectangle 61"/>
          <p:cNvSpPr>
            <a:spLocks noChangeArrowheads="1"/>
          </p:cNvSpPr>
          <p:nvPr/>
        </p:nvSpPr>
        <p:spPr bwMode="auto">
          <a:xfrm>
            <a:off x="69342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646" name="Rectangle 62" descr="Sand"/>
          <p:cNvSpPr>
            <a:spLocks noChangeArrowheads="1"/>
          </p:cNvSpPr>
          <p:nvPr/>
        </p:nvSpPr>
        <p:spPr bwMode="auto">
          <a:xfrm>
            <a:off x="6934200" y="3352800"/>
            <a:ext cx="914400" cy="381000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647" name="Rectangle 63" descr="Granite"/>
          <p:cNvSpPr>
            <a:spLocks noChangeArrowheads="1"/>
          </p:cNvSpPr>
          <p:nvPr/>
        </p:nvSpPr>
        <p:spPr bwMode="auto">
          <a:xfrm>
            <a:off x="6934200" y="3733800"/>
            <a:ext cx="914400" cy="18288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7648" name="Group 64"/>
          <p:cNvGrpSpPr>
            <a:grpSpLocks noChangeAspect="1"/>
          </p:cNvGrpSpPr>
          <p:nvPr/>
        </p:nvGrpSpPr>
        <p:grpSpPr bwMode="auto">
          <a:xfrm>
            <a:off x="7162800" y="2209800"/>
            <a:ext cx="357188" cy="166688"/>
            <a:chOff x="1632" y="2784"/>
            <a:chExt cx="704" cy="328"/>
          </a:xfrm>
        </p:grpSpPr>
        <p:sp>
          <p:nvSpPr>
            <p:cNvPr id="707649" name="Freeform 65"/>
            <p:cNvSpPr>
              <a:spLocks noChangeAspect="1"/>
            </p:cNvSpPr>
            <p:nvPr/>
          </p:nvSpPr>
          <p:spPr bwMode="auto">
            <a:xfrm>
              <a:off x="1632" y="2784"/>
              <a:ext cx="704" cy="328"/>
            </a:xfrm>
            <a:custGeom>
              <a:avLst/>
              <a:gdLst/>
              <a:ahLst/>
              <a:cxnLst>
                <a:cxn ang="0">
                  <a:pos x="584" y="200"/>
                </a:cxn>
                <a:cxn ang="0">
                  <a:pos x="200" y="8"/>
                </a:cxn>
                <a:cxn ang="0">
                  <a:pos x="8" y="200"/>
                </a:cxn>
                <a:cxn ang="0">
                  <a:pos x="248" y="296"/>
                </a:cxn>
                <a:cxn ang="0">
                  <a:pos x="632" y="8"/>
                </a:cxn>
                <a:cxn ang="0">
                  <a:pos x="680" y="248"/>
                </a:cxn>
                <a:cxn ang="0">
                  <a:pos x="488" y="152"/>
                </a:cxn>
              </a:cxnLst>
              <a:rect l="0" t="0" r="r" b="b"/>
              <a:pathLst>
                <a:path w="704" h="328">
                  <a:moveTo>
                    <a:pt x="584" y="200"/>
                  </a:moveTo>
                  <a:cubicBezTo>
                    <a:pt x="440" y="104"/>
                    <a:pt x="296" y="8"/>
                    <a:pt x="200" y="8"/>
                  </a:cubicBezTo>
                  <a:cubicBezTo>
                    <a:pt x="104" y="8"/>
                    <a:pt x="0" y="152"/>
                    <a:pt x="8" y="200"/>
                  </a:cubicBezTo>
                  <a:cubicBezTo>
                    <a:pt x="16" y="248"/>
                    <a:pt x="144" y="328"/>
                    <a:pt x="248" y="296"/>
                  </a:cubicBezTo>
                  <a:cubicBezTo>
                    <a:pt x="352" y="264"/>
                    <a:pt x="560" y="16"/>
                    <a:pt x="632" y="8"/>
                  </a:cubicBezTo>
                  <a:cubicBezTo>
                    <a:pt x="704" y="0"/>
                    <a:pt x="704" y="224"/>
                    <a:pt x="680" y="248"/>
                  </a:cubicBezTo>
                  <a:cubicBezTo>
                    <a:pt x="656" y="272"/>
                    <a:pt x="572" y="212"/>
                    <a:pt x="488" y="152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7650" name="Oval 66"/>
            <p:cNvSpPr>
              <a:spLocks noChangeAspect="1" noChangeArrowheads="1"/>
            </p:cNvSpPr>
            <p:nvPr/>
          </p:nvSpPr>
          <p:spPr bwMode="auto">
            <a:xfrm>
              <a:off x="1736" y="2888"/>
              <a:ext cx="48" cy="4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51" name="Line 67"/>
            <p:cNvSpPr>
              <a:spLocks noChangeAspect="1" noChangeShapeType="1"/>
            </p:cNvSpPr>
            <p:nvPr/>
          </p:nvSpPr>
          <p:spPr bwMode="auto">
            <a:xfrm>
              <a:off x="1640" y="2984"/>
              <a:ext cx="24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7652" name="Rectangle 68" descr="Water droplets"/>
          <p:cNvSpPr>
            <a:spLocks noChangeArrowheads="1"/>
          </p:cNvSpPr>
          <p:nvPr/>
        </p:nvSpPr>
        <p:spPr bwMode="auto">
          <a:xfrm>
            <a:off x="6934200" y="3048000"/>
            <a:ext cx="914400" cy="304800"/>
          </a:xfrm>
          <a:prstGeom prst="rect">
            <a:avLst/>
          </a:prstGeom>
          <a:blipFill dpi="0" rotWithShape="1">
            <a:blip r:embed="rId8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653" name="Oval 69"/>
          <p:cNvSpPr>
            <a:spLocks noChangeArrowheads="1"/>
          </p:cNvSpPr>
          <p:nvPr/>
        </p:nvSpPr>
        <p:spPr bwMode="auto">
          <a:xfrm>
            <a:off x="7315200" y="36576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654" name="Oval 70"/>
          <p:cNvSpPr>
            <a:spLocks noChangeArrowheads="1"/>
          </p:cNvSpPr>
          <p:nvPr/>
        </p:nvSpPr>
        <p:spPr bwMode="auto">
          <a:xfrm>
            <a:off x="7315200" y="3276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07655" name="Object 71"/>
          <p:cNvGraphicFramePr>
            <a:graphicFrameLocks noChangeAspect="1"/>
          </p:cNvGraphicFramePr>
          <p:nvPr/>
        </p:nvGraphicFramePr>
        <p:xfrm>
          <a:off x="7315200" y="1709738"/>
          <a:ext cx="177800" cy="314325"/>
        </p:xfrm>
        <a:graphic>
          <a:graphicData uri="http://schemas.openxmlformats.org/presentationml/2006/ole">
            <p:oleObj spid="_x0000_s707655" name="Equation" r:id="rId16" imgW="215640" imgH="380880" progId="Equation.DSMT4">
              <p:embed/>
            </p:oleObj>
          </a:graphicData>
        </a:graphic>
      </p:graphicFrame>
      <p:sp>
        <p:nvSpPr>
          <p:cNvPr id="707656" name="Rectangle 72" descr="Recycled paper"/>
          <p:cNvSpPr>
            <a:spLocks noChangeArrowheads="1"/>
          </p:cNvSpPr>
          <p:nvPr/>
        </p:nvSpPr>
        <p:spPr bwMode="auto">
          <a:xfrm>
            <a:off x="6934200" y="2590800"/>
            <a:ext cx="914400" cy="457200"/>
          </a:xfrm>
          <a:prstGeom prst="rect">
            <a:avLst/>
          </a:prstGeom>
          <a:blipFill dpi="0" rotWithShape="1">
            <a:blip r:embed="rId1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657" name="Oval 73"/>
          <p:cNvSpPr>
            <a:spLocks noChangeArrowheads="1"/>
          </p:cNvSpPr>
          <p:nvPr/>
        </p:nvSpPr>
        <p:spPr bwMode="auto">
          <a:xfrm>
            <a:off x="7315200" y="29718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658" name="Oval 74"/>
          <p:cNvSpPr>
            <a:spLocks noChangeArrowheads="1"/>
          </p:cNvSpPr>
          <p:nvPr/>
        </p:nvSpPr>
        <p:spPr bwMode="auto">
          <a:xfrm>
            <a:off x="7315200" y="2514600"/>
            <a:ext cx="152400" cy="1524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07659" name="Object 75"/>
          <p:cNvGraphicFramePr>
            <a:graphicFrameLocks noChangeAspect="1"/>
          </p:cNvGraphicFramePr>
          <p:nvPr/>
        </p:nvGraphicFramePr>
        <p:xfrm>
          <a:off x="8655050" y="2597150"/>
          <a:ext cx="215900" cy="381000"/>
        </p:xfrm>
        <a:graphic>
          <a:graphicData uri="http://schemas.openxmlformats.org/presentationml/2006/ole">
            <p:oleObj spid="_x0000_s707659" name="Equation" r:id="rId18" imgW="215640" imgH="380880" progId="Equation.DSMT4">
              <p:embed/>
            </p:oleObj>
          </a:graphicData>
        </a:graphic>
      </p:graphicFrame>
      <p:sp>
        <p:nvSpPr>
          <p:cNvPr id="707660" name="Rectangle 76"/>
          <p:cNvSpPr>
            <a:spLocks noChangeArrowheads="1"/>
          </p:cNvSpPr>
          <p:nvPr/>
        </p:nvSpPr>
        <p:spPr bwMode="auto">
          <a:xfrm>
            <a:off x="81534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661" name="Rectangle 77" descr="Sand"/>
          <p:cNvSpPr>
            <a:spLocks noChangeArrowheads="1"/>
          </p:cNvSpPr>
          <p:nvPr/>
        </p:nvSpPr>
        <p:spPr bwMode="auto">
          <a:xfrm>
            <a:off x="8153400" y="3581400"/>
            <a:ext cx="914400" cy="304800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662" name="Rectangle 78" descr="Granite"/>
          <p:cNvSpPr>
            <a:spLocks noChangeArrowheads="1"/>
          </p:cNvSpPr>
          <p:nvPr/>
        </p:nvSpPr>
        <p:spPr bwMode="auto">
          <a:xfrm>
            <a:off x="8153400" y="3886200"/>
            <a:ext cx="914400" cy="18288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7663" name="Group 79"/>
          <p:cNvGrpSpPr>
            <a:grpSpLocks noChangeAspect="1"/>
          </p:cNvGrpSpPr>
          <p:nvPr/>
        </p:nvGrpSpPr>
        <p:grpSpPr bwMode="auto">
          <a:xfrm>
            <a:off x="8382000" y="2209800"/>
            <a:ext cx="357188" cy="166688"/>
            <a:chOff x="1632" y="2784"/>
            <a:chExt cx="704" cy="328"/>
          </a:xfrm>
        </p:grpSpPr>
        <p:sp>
          <p:nvSpPr>
            <p:cNvPr id="707664" name="Freeform 80"/>
            <p:cNvSpPr>
              <a:spLocks noChangeAspect="1"/>
            </p:cNvSpPr>
            <p:nvPr/>
          </p:nvSpPr>
          <p:spPr bwMode="auto">
            <a:xfrm>
              <a:off x="1632" y="2784"/>
              <a:ext cx="704" cy="328"/>
            </a:xfrm>
            <a:custGeom>
              <a:avLst/>
              <a:gdLst/>
              <a:ahLst/>
              <a:cxnLst>
                <a:cxn ang="0">
                  <a:pos x="584" y="200"/>
                </a:cxn>
                <a:cxn ang="0">
                  <a:pos x="200" y="8"/>
                </a:cxn>
                <a:cxn ang="0">
                  <a:pos x="8" y="200"/>
                </a:cxn>
                <a:cxn ang="0">
                  <a:pos x="248" y="296"/>
                </a:cxn>
                <a:cxn ang="0">
                  <a:pos x="632" y="8"/>
                </a:cxn>
                <a:cxn ang="0">
                  <a:pos x="680" y="248"/>
                </a:cxn>
                <a:cxn ang="0">
                  <a:pos x="488" y="152"/>
                </a:cxn>
              </a:cxnLst>
              <a:rect l="0" t="0" r="r" b="b"/>
              <a:pathLst>
                <a:path w="704" h="328">
                  <a:moveTo>
                    <a:pt x="584" y="200"/>
                  </a:moveTo>
                  <a:cubicBezTo>
                    <a:pt x="440" y="104"/>
                    <a:pt x="296" y="8"/>
                    <a:pt x="200" y="8"/>
                  </a:cubicBezTo>
                  <a:cubicBezTo>
                    <a:pt x="104" y="8"/>
                    <a:pt x="0" y="152"/>
                    <a:pt x="8" y="200"/>
                  </a:cubicBezTo>
                  <a:cubicBezTo>
                    <a:pt x="16" y="248"/>
                    <a:pt x="144" y="328"/>
                    <a:pt x="248" y="296"/>
                  </a:cubicBezTo>
                  <a:cubicBezTo>
                    <a:pt x="352" y="264"/>
                    <a:pt x="560" y="16"/>
                    <a:pt x="632" y="8"/>
                  </a:cubicBezTo>
                  <a:cubicBezTo>
                    <a:pt x="704" y="0"/>
                    <a:pt x="704" y="224"/>
                    <a:pt x="680" y="248"/>
                  </a:cubicBezTo>
                  <a:cubicBezTo>
                    <a:pt x="656" y="272"/>
                    <a:pt x="572" y="212"/>
                    <a:pt x="488" y="152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7665" name="Oval 81"/>
            <p:cNvSpPr>
              <a:spLocks noChangeAspect="1" noChangeArrowheads="1"/>
            </p:cNvSpPr>
            <p:nvPr/>
          </p:nvSpPr>
          <p:spPr bwMode="auto">
            <a:xfrm>
              <a:off x="1736" y="2888"/>
              <a:ext cx="48" cy="4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66" name="Line 82"/>
            <p:cNvSpPr>
              <a:spLocks noChangeAspect="1" noChangeShapeType="1"/>
            </p:cNvSpPr>
            <p:nvPr/>
          </p:nvSpPr>
          <p:spPr bwMode="auto">
            <a:xfrm>
              <a:off x="1640" y="2984"/>
              <a:ext cx="24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7667" name="Rectangle 83" descr="Water droplets"/>
          <p:cNvSpPr>
            <a:spLocks noChangeArrowheads="1"/>
          </p:cNvSpPr>
          <p:nvPr/>
        </p:nvSpPr>
        <p:spPr bwMode="auto">
          <a:xfrm>
            <a:off x="8153400" y="3352800"/>
            <a:ext cx="914400" cy="228600"/>
          </a:xfrm>
          <a:prstGeom prst="rect">
            <a:avLst/>
          </a:prstGeom>
          <a:blipFill dpi="0" rotWithShape="1">
            <a:blip r:embed="rId8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668" name="Oval 84"/>
          <p:cNvSpPr>
            <a:spLocks noChangeArrowheads="1"/>
          </p:cNvSpPr>
          <p:nvPr/>
        </p:nvSpPr>
        <p:spPr bwMode="auto">
          <a:xfrm>
            <a:off x="8534400" y="38100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669" name="Oval 85"/>
          <p:cNvSpPr>
            <a:spLocks noChangeArrowheads="1"/>
          </p:cNvSpPr>
          <p:nvPr/>
        </p:nvSpPr>
        <p:spPr bwMode="auto">
          <a:xfrm>
            <a:off x="8534400" y="3505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07670" name="Object 86"/>
          <p:cNvGraphicFramePr>
            <a:graphicFrameLocks noChangeAspect="1"/>
          </p:cNvGraphicFramePr>
          <p:nvPr/>
        </p:nvGraphicFramePr>
        <p:xfrm>
          <a:off x="8539163" y="1709738"/>
          <a:ext cx="168275" cy="314325"/>
        </p:xfrm>
        <a:graphic>
          <a:graphicData uri="http://schemas.openxmlformats.org/presentationml/2006/ole">
            <p:oleObj spid="_x0000_s707670" name="Equation" r:id="rId19" imgW="203040" imgH="380880" progId="Equation.DSMT4">
              <p:embed/>
            </p:oleObj>
          </a:graphicData>
        </a:graphic>
      </p:graphicFrame>
      <p:sp>
        <p:nvSpPr>
          <p:cNvPr id="707671" name="Rectangle 87" descr="Recycled paper"/>
          <p:cNvSpPr>
            <a:spLocks noChangeArrowheads="1"/>
          </p:cNvSpPr>
          <p:nvPr/>
        </p:nvSpPr>
        <p:spPr bwMode="auto">
          <a:xfrm>
            <a:off x="8153400" y="3048000"/>
            <a:ext cx="914400" cy="304800"/>
          </a:xfrm>
          <a:prstGeom prst="rect">
            <a:avLst/>
          </a:prstGeom>
          <a:blipFill dpi="0" rotWithShape="1">
            <a:blip r:embed="rId1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672" name="Oval 88"/>
          <p:cNvSpPr>
            <a:spLocks noChangeArrowheads="1"/>
          </p:cNvSpPr>
          <p:nvPr/>
        </p:nvSpPr>
        <p:spPr bwMode="auto">
          <a:xfrm>
            <a:off x="8534400" y="32766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673" name="Oval 89"/>
          <p:cNvSpPr>
            <a:spLocks noChangeArrowheads="1"/>
          </p:cNvSpPr>
          <p:nvPr/>
        </p:nvSpPr>
        <p:spPr bwMode="auto">
          <a:xfrm>
            <a:off x="8534400" y="2971800"/>
            <a:ext cx="152400" cy="1524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674" name="Oval 90"/>
          <p:cNvSpPr>
            <a:spLocks noChangeArrowheads="1"/>
          </p:cNvSpPr>
          <p:nvPr/>
        </p:nvSpPr>
        <p:spPr bwMode="auto">
          <a:xfrm>
            <a:off x="4800600" y="25908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Subsidence in the forward sense</a:t>
            </a:r>
          </a:p>
        </p:txBody>
      </p:sp>
      <p:sp>
        <p:nvSpPr>
          <p:cNvPr id="70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need to know:</a:t>
            </a:r>
          </a:p>
          <a:p>
            <a:endParaRPr lang="en-US"/>
          </a:p>
          <a:p>
            <a:r>
              <a:rPr lang="en-US"/>
              <a:t>Sea-level (assumed constant in the example)</a:t>
            </a:r>
          </a:p>
          <a:p>
            <a:endParaRPr lang="en-US"/>
          </a:p>
          <a:p>
            <a:r>
              <a:rPr lang="en-US"/>
              <a:t>Original sediment thickness and hence water-depth (known at all times)</a:t>
            </a:r>
          </a:p>
          <a:p>
            <a:endParaRPr lang="en-US"/>
          </a:p>
          <a:p>
            <a:r>
              <a:rPr lang="en-US"/>
              <a:t>Type of isostatic behavior does the crust exhibit when loaded (flexural, or local/Airy)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Subsidence in the reverse sense</a:t>
            </a:r>
          </a:p>
        </p:txBody>
      </p:sp>
      <p:sp>
        <p:nvSpPr>
          <p:cNvPr id="71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Sea-level (never constant in the past)</a:t>
            </a:r>
          </a:p>
          <a:p>
            <a:endParaRPr lang="en-US"/>
          </a:p>
          <a:p>
            <a:r>
              <a:rPr lang="en-US"/>
              <a:t>Original sediment thickness ( we don’t know??)</a:t>
            </a:r>
          </a:p>
          <a:p>
            <a:pPr lvl="1"/>
            <a:r>
              <a:rPr lang="en-US"/>
              <a:t> We DO know current sediment thickness</a:t>
            </a:r>
          </a:p>
          <a:p>
            <a:pPr lvl="1"/>
            <a:endParaRPr lang="en-US"/>
          </a:p>
          <a:p>
            <a:r>
              <a:rPr lang="en-US"/>
              <a:t>Water-depths ( never constant)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Subsidence in the reverse sense</a:t>
            </a:r>
          </a:p>
        </p:txBody>
      </p:sp>
      <p:graphicFrame>
        <p:nvGraphicFramePr>
          <p:cNvPr id="711683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2406650" y="3709988"/>
          <a:ext cx="215900" cy="381000"/>
        </p:xfrm>
        <a:graphic>
          <a:graphicData uri="http://schemas.openxmlformats.org/presentationml/2006/ole">
            <p:oleObj spid="_x0000_s711683" name="Equation" r:id="rId3" imgW="215640" imgH="380880" progId="Equation.DSMT4">
              <p:embed/>
            </p:oleObj>
          </a:graphicData>
        </a:graphic>
      </p:graphicFrame>
      <p:graphicFrame>
        <p:nvGraphicFramePr>
          <p:cNvPr id="711727" name="Object 4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1658600" y="1709738"/>
          <a:ext cx="177800" cy="314325"/>
        </p:xfrm>
        <a:graphic>
          <a:graphicData uri="http://schemas.openxmlformats.org/presentationml/2006/ole">
            <p:oleObj spid="_x0000_s711727" name="Equation" r:id="rId4" imgW="215640" imgH="380880" progId="Equation.DSMT4">
              <p:embed/>
            </p:oleObj>
          </a:graphicData>
        </a:graphic>
      </p:graphicFrame>
      <p:sp>
        <p:nvSpPr>
          <p:cNvPr id="711691" name="Line 11"/>
          <p:cNvSpPr>
            <a:spLocks noChangeShapeType="1"/>
          </p:cNvSpPr>
          <p:nvPr/>
        </p:nvSpPr>
        <p:spPr bwMode="auto">
          <a:xfrm>
            <a:off x="152400" y="2057400"/>
            <a:ext cx="800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1699" name="Rectangle 19"/>
          <p:cNvSpPr>
            <a:spLocks noChangeArrowheads="1"/>
          </p:cNvSpPr>
          <p:nvPr/>
        </p:nvSpPr>
        <p:spPr bwMode="auto">
          <a:xfrm>
            <a:off x="99822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1700" name="Rectangle 20" descr="Sand"/>
          <p:cNvSpPr>
            <a:spLocks noChangeArrowheads="1"/>
          </p:cNvSpPr>
          <p:nvPr/>
        </p:nvSpPr>
        <p:spPr bwMode="auto">
          <a:xfrm>
            <a:off x="9982200" y="3124200"/>
            <a:ext cx="914400" cy="45720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1701" name="Rectangle 21" descr="Granite"/>
          <p:cNvSpPr>
            <a:spLocks noChangeArrowheads="1"/>
          </p:cNvSpPr>
          <p:nvPr/>
        </p:nvSpPr>
        <p:spPr bwMode="auto">
          <a:xfrm>
            <a:off x="9982200" y="3581400"/>
            <a:ext cx="914400" cy="18288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11702" name="Group 22"/>
          <p:cNvGrpSpPr>
            <a:grpSpLocks noChangeAspect="1"/>
          </p:cNvGrpSpPr>
          <p:nvPr/>
        </p:nvGrpSpPr>
        <p:grpSpPr bwMode="auto">
          <a:xfrm>
            <a:off x="10210800" y="2209800"/>
            <a:ext cx="357188" cy="166688"/>
            <a:chOff x="1632" y="2784"/>
            <a:chExt cx="704" cy="328"/>
          </a:xfrm>
        </p:grpSpPr>
        <p:sp>
          <p:nvSpPr>
            <p:cNvPr id="711703" name="Freeform 23"/>
            <p:cNvSpPr>
              <a:spLocks noChangeAspect="1"/>
            </p:cNvSpPr>
            <p:nvPr/>
          </p:nvSpPr>
          <p:spPr bwMode="auto">
            <a:xfrm>
              <a:off x="1632" y="2784"/>
              <a:ext cx="704" cy="328"/>
            </a:xfrm>
            <a:custGeom>
              <a:avLst/>
              <a:gdLst/>
              <a:ahLst/>
              <a:cxnLst>
                <a:cxn ang="0">
                  <a:pos x="584" y="200"/>
                </a:cxn>
                <a:cxn ang="0">
                  <a:pos x="200" y="8"/>
                </a:cxn>
                <a:cxn ang="0">
                  <a:pos x="8" y="200"/>
                </a:cxn>
                <a:cxn ang="0">
                  <a:pos x="248" y="296"/>
                </a:cxn>
                <a:cxn ang="0">
                  <a:pos x="632" y="8"/>
                </a:cxn>
                <a:cxn ang="0">
                  <a:pos x="680" y="248"/>
                </a:cxn>
                <a:cxn ang="0">
                  <a:pos x="488" y="152"/>
                </a:cxn>
              </a:cxnLst>
              <a:rect l="0" t="0" r="r" b="b"/>
              <a:pathLst>
                <a:path w="704" h="328">
                  <a:moveTo>
                    <a:pt x="584" y="200"/>
                  </a:moveTo>
                  <a:cubicBezTo>
                    <a:pt x="440" y="104"/>
                    <a:pt x="296" y="8"/>
                    <a:pt x="200" y="8"/>
                  </a:cubicBezTo>
                  <a:cubicBezTo>
                    <a:pt x="104" y="8"/>
                    <a:pt x="0" y="152"/>
                    <a:pt x="8" y="200"/>
                  </a:cubicBezTo>
                  <a:cubicBezTo>
                    <a:pt x="16" y="248"/>
                    <a:pt x="144" y="328"/>
                    <a:pt x="248" y="296"/>
                  </a:cubicBezTo>
                  <a:cubicBezTo>
                    <a:pt x="352" y="264"/>
                    <a:pt x="560" y="16"/>
                    <a:pt x="632" y="8"/>
                  </a:cubicBezTo>
                  <a:cubicBezTo>
                    <a:pt x="704" y="0"/>
                    <a:pt x="704" y="224"/>
                    <a:pt x="680" y="248"/>
                  </a:cubicBezTo>
                  <a:cubicBezTo>
                    <a:pt x="656" y="272"/>
                    <a:pt x="572" y="212"/>
                    <a:pt x="488" y="152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1704" name="Oval 24"/>
            <p:cNvSpPr>
              <a:spLocks noChangeAspect="1" noChangeArrowheads="1"/>
            </p:cNvSpPr>
            <p:nvPr/>
          </p:nvSpPr>
          <p:spPr bwMode="auto">
            <a:xfrm>
              <a:off x="1736" y="2888"/>
              <a:ext cx="48" cy="4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1705" name="Line 25"/>
            <p:cNvSpPr>
              <a:spLocks noChangeAspect="1" noChangeShapeType="1"/>
            </p:cNvSpPr>
            <p:nvPr/>
          </p:nvSpPr>
          <p:spPr bwMode="auto">
            <a:xfrm>
              <a:off x="1640" y="2984"/>
              <a:ext cx="24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1706" name="Rectangle 26" descr="Water droplets"/>
          <p:cNvSpPr>
            <a:spLocks noChangeArrowheads="1"/>
          </p:cNvSpPr>
          <p:nvPr/>
        </p:nvSpPr>
        <p:spPr bwMode="auto">
          <a:xfrm>
            <a:off x="9982200" y="2667000"/>
            <a:ext cx="914400" cy="457200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1707" name="Rectangle 27"/>
          <p:cNvSpPr>
            <a:spLocks noChangeArrowheads="1"/>
          </p:cNvSpPr>
          <p:nvPr/>
        </p:nvSpPr>
        <p:spPr bwMode="auto">
          <a:xfrm>
            <a:off x="112776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1708" name="Rectangle 28" descr="Sand"/>
          <p:cNvSpPr>
            <a:spLocks noChangeArrowheads="1"/>
          </p:cNvSpPr>
          <p:nvPr/>
        </p:nvSpPr>
        <p:spPr bwMode="auto">
          <a:xfrm>
            <a:off x="11277600" y="3352800"/>
            <a:ext cx="914400" cy="38100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1709" name="Rectangle 29" descr="Granite"/>
          <p:cNvSpPr>
            <a:spLocks noChangeArrowheads="1"/>
          </p:cNvSpPr>
          <p:nvPr/>
        </p:nvSpPr>
        <p:spPr bwMode="auto">
          <a:xfrm>
            <a:off x="11277600" y="3733800"/>
            <a:ext cx="914400" cy="18288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11710" name="Group 30"/>
          <p:cNvGrpSpPr>
            <a:grpSpLocks noChangeAspect="1"/>
          </p:cNvGrpSpPr>
          <p:nvPr/>
        </p:nvGrpSpPr>
        <p:grpSpPr bwMode="auto">
          <a:xfrm>
            <a:off x="11506200" y="2209800"/>
            <a:ext cx="357188" cy="166688"/>
            <a:chOff x="1632" y="2784"/>
            <a:chExt cx="704" cy="328"/>
          </a:xfrm>
        </p:grpSpPr>
        <p:sp>
          <p:nvSpPr>
            <p:cNvPr id="711711" name="Freeform 31"/>
            <p:cNvSpPr>
              <a:spLocks noChangeAspect="1"/>
            </p:cNvSpPr>
            <p:nvPr/>
          </p:nvSpPr>
          <p:spPr bwMode="auto">
            <a:xfrm>
              <a:off x="1632" y="2784"/>
              <a:ext cx="704" cy="328"/>
            </a:xfrm>
            <a:custGeom>
              <a:avLst/>
              <a:gdLst/>
              <a:ahLst/>
              <a:cxnLst>
                <a:cxn ang="0">
                  <a:pos x="584" y="200"/>
                </a:cxn>
                <a:cxn ang="0">
                  <a:pos x="200" y="8"/>
                </a:cxn>
                <a:cxn ang="0">
                  <a:pos x="8" y="200"/>
                </a:cxn>
                <a:cxn ang="0">
                  <a:pos x="248" y="296"/>
                </a:cxn>
                <a:cxn ang="0">
                  <a:pos x="632" y="8"/>
                </a:cxn>
                <a:cxn ang="0">
                  <a:pos x="680" y="248"/>
                </a:cxn>
                <a:cxn ang="0">
                  <a:pos x="488" y="152"/>
                </a:cxn>
              </a:cxnLst>
              <a:rect l="0" t="0" r="r" b="b"/>
              <a:pathLst>
                <a:path w="704" h="328">
                  <a:moveTo>
                    <a:pt x="584" y="200"/>
                  </a:moveTo>
                  <a:cubicBezTo>
                    <a:pt x="440" y="104"/>
                    <a:pt x="296" y="8"/>
                    <a:pt x="200" y="8"/>
                  </a:cubicBezTo>
                  <a:cubicBezTo>
                    <a:pt x="104" y="8"/>
                    <a:pt x="0" y="152"/>
                    <a:pt x="8" y="200"/>
                  </a:cubicBezTo>
                  <a:cubicBezTo>
                    <a:pt x="16" y="248"/>
                    <a:pt x="144" y="328"/>
                    <a:pt x="248" y="296"/>
                  </a:cubicBezTo>
                  <a:cubicBezTo>
                    <a:pt x="352" y="264"/>
                    <a:pt x="560" y="16"/>
                    <a:pt x="632" y="8"/>
                  </a:cubicBezTo>
                  <a:cubicBezTo>
                    <a:pt x="704" y="0"/>
                    <a:pt x="704" y="224"/>
                    <a:pt x="680" y="248"/>
                  </a:cubicBezTo>
                  <a:cubicBezTo>
                    <a:pt x="656" y="272"/>
                    <a:pt x="572" y="212"/>
                    <a:pt x="488" y="152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1712" name="Oval 32"/>
            <p:cNvSpPr>
              <a:spLocks noChangeAspect="1" noChangeArrowheads="1"/>
            </p:cNvSpPr>
            <p:nvPr/>
          </p:nvSpPr>
          <p:spPr bwMode="auto">
            <a:xfrm>
              <a:off x="1736" y="2888"/>
              <a:ext cx="48" cy="4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1713" name="Line 33"/>
            <p:cNvSpPr>
              <a:spLocks noChangeAspect="1" noChangeShapeType="1"/>
            </p:cNvSpPr>
            <p:nvPr/>
          </p:nvSpPr>
          <p:spPr bwMode="auto">
            <a:xfrm>
              <a:off x="1640" y="2984"/>
              <a:ext cx="24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1714" name="Rectangle 34" descr="Water droplets"/>
          <p:cNvSpPr>
            <a:spLocks noChangeArrowheads="1"/>
          </p:cNvSpPr>
          <p:nvPr/>
        </p:nvSpPr>
        <p:spPr bwMode="auto">
          <a:xfrm>
            <a:off x="11277600" y="3048000"/>
            <a:ext cx="914400" cy="304800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1717" name="Oval 37"/>
          <p:cNvSpPr>
            <a:spLocks noChangeArrowheads="1"/>
          </p:cNvSpPr>
          <p:nvPr/>
        </p:nvSpPr>
        <p:spPr bwMode="auto">
          <a:xfrm>
            <a:off x="11658600" y="36576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1719" name="Oval 39"/>
          <p:cNvSpPr>
            <a:spLocks noChangeArrowheads="1"/>
          </p:cNvSpPr>
          <p:nvPr/>
        </p:nvSpPr>
        <p:spPr bwMode="auto">
          <a:xfrm>
            <a:off x="11658600" y="3276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1720" name="Oval 40"/>
          <p:cNvSpPr>
            <a:spLocks noChangeArrowheads="1"/>
          </p:cNvSpPr>
          <p:nvPr/>
        </p:nvSpPr>
        <p:spPr bwMode="auto">
          <a:xfrm>
            <a:off x="11658600" y="29718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1721" name="Oval 41"/>
          <p:cNvSpPr>
            <a:spLocks noChangeArrowheads="1"/>
          </p:cNvSpPr>
          <p:nvPr/>
        </p:nvSpPr>
        <p:spPr bwMode="auto">
          <a:xfrm>
            <a:off x="10363200" y="3048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1722" name="Oval 42"/>
          <p:cNvSpPr>
            <a:spLocks noChangeArrowheads="1"/>
          </p:cNvSpPr>
          <p:nvPr/>
        </p:nvSpPr>
        <p:spPr bwMode="auto">
          <a:xfrm>
            <a:off x="10363200" y="35052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1725" name="Object 45"/>
          <p:cNvGraphicFramePr>
            <a:graphicFrameLocks noChangeAspect="1"/>
          </p:cNvGraphicFramePr>
          <p:nvPr/>
        </p:nvGraphicFramePr>
        <p:xfrm>
          <a:off x="10210800" y="1676400"/>
          <a:ext cx="177800" cy="381000"/>
        </p:xfrm>
        <a:graphic>
          <a:graphicData uri="http://schemas.openxmlformats.org/presentationml/2006/ole">
            <p:oleObj spid="_x0000_s711725" name="Equation" r:id="rId8" imgW="177480" imgH="380880" progId="Equation.DSMT4">
              <p:embed/>
            </p:oleObj>
          </a:graphicData>
        </a:graphic>
      </p:graphicFrame>
      <p:graphicFrame>
        <p:nvGraphicFramePr>
          <p:cNvPr id="711740" name="Object 60"/>
          <p:cNvGraphicFramePr>
            <a:graphicFrameLocks noChangeAspect="1"/>
          </p:cNvGraphicFramePr>
          <p:nvPr/>
        </p:nvGraphicFramePr>
        <p:xfrm>
          <a:off x="6292850" y="2597150"/>
          <a:ext cx="215900" cy="381000"/>
        </p:xfrm>
        <a:graphic>
          <a:graphicData uri="http://schemas.openxmlformats.org/presentationml/2006/ole">
            <p:oleObj spid="_x0000_s711740" name="Equation" r:id="rId9" imgW="215640" imgH="380880" progId="Equation.DSMT4">
              <p:embed/>
            </p:oleObj>
          </a:graphicData>
        </a:graphic>
      </p:graphicFrame>
      <p:sp>
        <p:nvSpPr>
          <p:cNvPr id="711741" name="Rectangle 61"/>
          <p:cNvSpPr>
            <a:spLocks noChangeArrowheads="1"/>
          </p:cNvSpPr>
          <p:nvPr/>
        </p:nvSpPr>
        <p:spPr bwMode="auto">
          <a:xfrm>
            <a:off x="57912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1742" name="Rectangle 62" descr="Sand"/>
          <p:cNvSpPr>
            <a:spLocks noChangeArrowheads="1"/>
          </p:cNvSpPr>
          <p:nvPr/>
        </p:nvSpPr>
        <p:spPr bwMode="auto">
          <a:xfrm>
            <a:off x="5791200" y="3352800"/>
            <a:ext cx="914400" cy="38100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1743" name="Rectangle 63" descr="Granite"/>
          <p:cNvSpPr>
            <a:spLocks noChangeArrowheads="1"/>
          </p:cNvSpPr>
          <p:nvPr/>
        </p:nvSpPr>
        <p:spPr bwMode="auto">
          <a:xfrm>
            <a:off x="5791200" y="3733800"/>
            <a:ext cx="914400" cy="18288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11744" name="Group 64"/>
          <p:cNvGrpSpPr>
            <a:grpSpLocks noChangeAspect="1"/>
          </p:cNvGrpSpPr>
          <p:nvPr/>
        </p:nvGrpSpPr>
        <p:grpSpPr bwMode="auto">
          <a:xfrm>
            <a:off x="6019800" y="2209800"/>
            <a:ext cx="357188" cy="166688"/>
            <a:chOff x="1632" y="2784"/>
            <a:chExt cx="704" cy="328"/>
          </a:xfrm>
        </p:grpSpPr>
        <p:sp>
          <p:nvSpPr>
            <p:cNvPr id="711745" name="Freeform 65"/>
            <p:cNvSpPr>
              <a:spLocks noChangeAspect="1"/>
            </p:cNvSpPr>
            <p:nvPr/>
          </p:nvSpPr>
          <p:spPr bwMode="auto">
            <a:xfrm>
              <a:off x="1632" y="2784"/>
              <a:ext cx="704" cy="328"/>
            </a:xfrm>
            <a:custGeom>
              <a:avLst/>
              <a:gdLst/>
              <a:ahLst/>
              <a:cxnLst>
                <a:cxn ang="0">
                  <a:pos x="584" y="200"/>
                </a:cxn>
                <a:cxn ang="0">
                  <a:pos x="200" y="8"/>
                </a:cxn>
                <a:cxn ang="0">
                  <a:pos x="8" y="200"/>
                </a:cxn>
                <a:cxn ang="0">
                  <a:pos x="248" y="296"/>
                </a:cxn>
                <a:cxn ang="0">
                  <a:pos x="632" y="8"/>
                </a:cxn>
                <a:cxn ang="0">
                  <a:pos x="680" y="248"/>
                </a:cxn>
                <a:cxn ang="0">
                  <a:pos x="488" y="152"/>
                </a:cxn>
              </a:cxnLst>
              <a:rect l="0" t="0" r="r" b="b"/>
              <a:pathLst>
                <a:path w="704" h="328">
                  <a:moveTo>
                    <a:pt x="584" y="200"/>
                  </a:moveTo>
                  <a:cubicBezTo>
                    <a:pt x="440" y="104"/>
                    <a:pt x="296" y="8"/>
                    <a:pt x="200" y="8"/>
                  </a:cubicBezTo>
                  <a:cubicBezTo>
                    <a:pt x="104" y="8"/>
                    <a:pt x="0" y="152"/>
                    <a:pt x="8" y="200"/>
                  </a:cubicBezTo>
                  <a:cubicBezTo>
                    <a:pt x="16" y="248"/>
                    <a:pt x="144" y="328"/>
                    <a:pt x="248" y="296"/>
                  </a:cubicBezTo>
                  <a:cubicBezTo>
                    <a:pt x="352" y="264"/>
                    <a:pt x="560" y="16"/>
                    <a:pt x="632" y="8"/>
                  </a:cubicBezTo>
                  <a:cubicBezTo>
                    <a:pt x="704" y="0"/>
                    <a:pt x="704" y="224"/>
                    <a:pt x="680" y="248"/>
                  </a:cubicBezTo>
                  <a:cubicBezTo>
                    <a:pt x="656" y="272"/>
                    <a:pt x="572" y="212"/>
                    <a:pt x="488" y="152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1746" name="Oval 66"/>
            <p:cNvSpPr>
              <a:spLocks noChangeAspect="1" noChangeArrowheads="1"/>
            </p:cNvSpPr>
            <p:nvPr/>
          </p:nvSpPr>
          <p:spPr bwMode="auto">
            <a:xfrm>
              <a:off x="1736" y="2888"/>
              <a:ext cx="48" cy="4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1747" name="Line 67"/>
            <p:cNvSpPr>
              <a:spLocks noChangeAspect="1" noChangeShapeType="1"/>
            </p:cNvSpPr>
            <p:nvPr/>
          </p:nvSpPr>
          <p:spPr bwMode="auto">
            <a:xfrm>
              <a:off x="1640" y="2984"/>
              <a:ext cx="24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1748" name="Rectangle 68" descr="Water droplets"/>
          <p:cNvSpPr>
            <a:spLocks noChangeArrowheads="1"/>
          </p:cNvSpPr>
          <p:nvPr/>
        </p:nvSpPr>
        <p:spPr bwMode="auto">
          <a:xfrm>
            <a:off x="5791200" y="3048000"/>
            <a:ext cx="914400" cy="304800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1749" name="Oval 69"/>
          <p:cNvSpPr>
            <a:spLocks noChangeArrowheads="1"/>
          </p:cNvSpPr>
          <p:nvPr/>
        </p:nvSpPr>
        <p:spPr bwMode="auto">
          <a:xfrm>
            <a:off x="6172200" y="36576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1750" name="Oval 70"/>
          <p:cNvSpPr>
            <a:spLocks noChangeArrowheads="1"/>
          </p:cNvSpPr>
          <p:nvPr/>
        </p:nvSpPr>
        <p:spPr bwMode="auto">
          <a:xfrm>
            <a:off x="6172200" y="3276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1751" name="Object 71"/>
          <p:cNvGraphicFramePr>
            <a:graphicFrameLocks noChangeAspect="1"/>
          </p:cNvGraphicFramePr>
          <p:nvPr/>
        </p:nvGraphicFramePr>
        <p:xfrm>
          <a:off x="6172200" y="1709738"/>
          <a:ext cx="177800" cy="314325"/>
        </p:xfrm>
        <a:graphic>
          <a:graphicData uri="http://schemas.openxmlformats.org/presentationml/2006/ole">
            <p:oleObj spid="_x0000_s711751" name="Equation" r:id="rId10" imgW="215640" imgH="380880" progId="Equation.DSMT4">
              <p:embed/>
            </p:oleObj>
          </a:graphicData>
        </a:graphic>
      </p:graphicFrame>
      <p:sp>
        <p:nvSpPr>
          <p:cNvPr id="711753" name="Oval 73"/>
          <p:cNvSpPr>
            <a:spLocks noChangeArrowheads="1"/>
          </p:cNvSpPr>
          <p:nvPr/>
        </p:nvSpPr>
        <p:spPr bwMode="auto">
          <a:xfrm>
            <a:off x="6172200" y="29718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1770" name="Oval 90"/>
          <p:cNvSpPr>
            <a:spLocks noChangeArrowheads="1"/>
          </p:cNvSpPr>
          <p:nvPr/>
        </p:nvSpPr>
        <p:spPr bwMode="auto">
          <a:xfrm>
            <a:off x="10363200" y="25908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1771" name="Object 91"/>
          <p:cNvGraphicFramePr>
            <a:graphicFrameLocks noChangeAspect="1"/>
          </p:cNvGraphicFramePr>
          <p:nvPr/>
        </p:nvGraphicFramePr>
        <p:xfrm>
          <a:off x="806450" y="2597150"/>
          <a:ext cx="215900" cy="381000"/>
        </p:xfrm>
        <a:graphic>
          <a:graphicData uri="http://schemas.openxmlformats.org/presentationml/2006/ole">
            <p:oleObj spid="_x0000_s711771" name="Equation" r:id="rId11" imgW="215640" imgH="380880" progId="Equation.DSMT4">
              <p:embed/>
            </p:oleObj>
          </a:graphicData>
        </a:graphic>
      </p:graphicFrame>
      <p:sp>
        <p:nvSpPr>
          <p:cNvPr id="711772" name="Rectangle 92"/>
          <p:cNvSpPr>
            <a:spLocks noChangeArrowheads="1"/>
          </p:cNvSpPr>
          <p:nvPr/>
        </p:nvSpPr>
        <p:spPr bwMode="auto">
          <a:xfrm>
            <a:off x="3048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1773" name="Rectangle 93" descr="Sand"/>
          <p:cNvSpPr>
            <a:spLocks noChangeArrowheads="1"/>
          </p:cNvSpPr>
          <p:nvPr/>
        </p:nvSpPr>
        <p:spPr bwMode="auto">
          <a:xfrm>
            <a:off x="304800" y="3581400"/>
            <a:ext cx="914400" cy="30480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1774" name="Rectangle 94" descr="Granite"/>
          <p:cNvSpPr>
            <a:spLocks noChangeArrowheads="1"/>
          </p:cNvSpPr>
          <p:nvPr/>
        </p:nvSpPr>
        <p:spPr bwMode="auto">
          <a:xfrm>
            <a:off x="304800" y="3886200"/>
            <a:ext cx="914400" cy="18288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11775" name="Group 95"/>
          <p:cNvGrpSpPr>
            <a:grpSpLocks noChangeAspect="1"/>
          </p:cNvGrpSpPr>
          <p:nvPr/>
        </p:nvGrpSpPr>
        <p:grpSpPr bwMode="auto">
          <a:xfrm>
            <a:off x="533400" y="2209800"/>
            <a:ext cx="357188" cy="166688"/>
            <a:chOff x="1632" y="2784"/>
            <a:chExt cx="704" cy="328"/>
          </a:xfrm>
        </p:grpSpPr>
        <p:sp>
          <p:nvSpPr>
            <p:cNvPr id="711776" name="Freeform 96"/>
            <p:cNvSpPr>
              <a:spLocks noChangeAspect="1"/>
            </p:cNvSpPr>
            <p:nvPr/>
          </p:nvSpPr>
          <p:spPr bwMode="auto">
            <a:xfrm>
              <a:off x="1632" y="2784"/>
              <a:ext cx="704" cy="328"/>
            </a:xfrm>
            <a:custGeom>
              <a:avLst/>
              <a:gdLst/>
              <a:ahLst/>
              <a:cxnLst>
                <a:cxn ang="0">
                  <a:pos x="584" y="200"/>
                </a:cxn>
                <a:cxn ang="0">
                  <a:pos x="200" y="8"/>
                </a:cxn>
                <a:cxn ang="0">
                  <a:pos x="8" y="200"/>
                </a:cxn>
                <a:cxn ang="0">
                  <a:pos x="248" y="296"/>
                </a:cxn>
                <a:cxn ang="0">
                  <a:pos x="632" y="8"/>
                </a:cxn>
                <a:cxn ang="0">
                  <a:pos x="680" y="248"/>
                </a:cxn>
                <a:cxn ang="0">
                  <a:pos x="488" y="152"/>
                </a:cxn>
              </a:cxnLst>
              <a:rect l="0" t="0" r="r" b="b"/>
              <a:pathLst>
                <a:path w="704" h="328">
                  <a:moveTo>
                    <a:pt x="584" y="200"/>
                  </a:moveTo>
                  <a:cubicBezTo>
                    <a:pt x="440" y="104"/>
                    <a:pt x="296" y="8"/>
                    <a:pt x="200" y="8"/>
                  </a:cubicBezTo>
                  <a:cubicBezTo>
                    <a:pt x="104" y="8"/>
                    <a:pt x="0" y="152"/>
                    <a:pt x="8" y="200"/>
                  </a:cubicBezTo>
                  <a:cubicBezTo>
                    <a:pt x="16" y="248"/>
                    <a:pt x="144" y="328"/>
                    <a:pt x="248" y="296"/>
                  </a:cubicBezTo>
                  <a:cubicBezTo>
                    <a:pt x="352" y="264"/>
                    <a:pt x="560" y="16"/>
                    <a:pt x="632" y="8"/>
                  </a:cubicBezTo>
                  <a:cubicBezTo>
                    <a:pt x="704" y="0"/>
                    <a:pt x="704" y="224"/>
                    <a:pt x="680" y="248"/>
                  </a:cubicBezTo>
                  <a:cubicBezTo>
                    <a:pt x="656" y="272"/>
                    <a:pt x="572" y="212"/>
                    <a:pt x="488" y="152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1777" name="Oval 97"/>
            <p:cNvSpPr>
              <a:spLocks noChangeAspect="1" noChangeArrowheads="1"/>
            </p:cNvSpPr>
            <p:nvPr/>
          </p:nvSpPr>
          <p:spPr bwMode="auto">
            <a:xfrm>
              <a:off x="1736" y="2888"/>
              <a:ext cx="48" cy="4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1778" name="Line 98"/>
            <p:cNvSpPr>
              <a:spLocks noChangeAspect="1" noChangeShapeType="1"/>
            </p:cNvSpPr>
            <p:nvPr/>
          </p:nvSpPr>
          <p:spPr bwMode="auto">
            <a:xfrm>
              <a:off x="1640" y="2984"/>
              <a:ext cx="24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1779" name="Rectangle 99" descr="Water droplets"/>
          <p:cNvSpPr>
            <a:spLocks noChangeArrowheads="1"/>
          </p:cNvSpPr>
          <p:nvPr/>
        </p:nvSpPr>
        <p:spPr bwMode="auto">
          <a:xfrm>
            <a:off x="304800" y="3352800"/>
            <a:ext cx="914400" cy="228600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1780" name="Oval 100"/>
          <p:cNvSpPr>
            <a:spLocks noChangeArrowheads="1"/>
          </p:cNvSpPr>
          <p:nvPr/>
        </p:nvSpPr>
        <p:spPr bwMode="auto">
          <a:xfrm>
            <a:off x="685800" y="38100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1781" name="Oval 101"/>
          <p:cNvSpPr>
            <a:spLocks noChangeArrowheads="1"/>
          </p:cNvSpPr>
          <p:nvPr/>
        </p:nvSpPr>
        <p:spPr bwMode="auto">
          <a:xfrm>
            <a:off x="685800" y="3505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1782" name="Object 102"/>
          <p:cNvGraphicFramePr>
            <a:graphicFrameLocks noChangeAspect="1"/>
          </p:cNvGraphicFramePr>
          <p:nvPr/>
        </p:nvGraphicFramePr>
        <p:xfrm>
          <a:off x="690563" y="1709738"/>
          <a:ext cx="168275" cy="314325"/>
        </p:xfrm>
        <a:graphic>
          <a:graphicData uri="http://schemas.openxmlformats.org/presentationml/2006/ole">
            <p:oleObj spid="_x0000_s711782" name="Equation" r:id="rId12" imgW="203040" imgH="380880" progId="Equation.DSMT4">
              <p:embed/>
            </p:oleObj>
          </a:graphicData>
        </a:graphic>
      </p:graphicFrame>
      <p:sp>
        <p:nvSpPr>
          <p:cNvPr id="711783" name="Rectangle 103" descr="Recycled paper"/>
          <p:cNvSpPr>
            <a:spLocks noChangeArrowheads="1"/>
          </p:cNvSpPr>
          <p:nvPr/>
        </p:nvSpPr>
        <p:spPr bwMode="auto">
          <a:xfrm>
            <a:off x="304800" y="3048000"/>
            <a:ext cx="914400" cy="304800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1784" name="Oval 104"/>
          <p:cNvSpPr>
            <a:spLocks noChangeArrowheads="1"/>
          </p:cNvSpPr>
          <p:nvPr/>
        </p:nvSpPr>
        <p:spPr bwMode="auto">
          <a:xfrm>
            <a:off x="685800" y="32766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1785" name="Oval 105"/>
          <p:cNvSpPr>
            <a:spLocks noChangeArrowheads="1"/>
          </p:cNvSpPr>
          <p:nvPr/>
        </p:nvSpPr>
        <p:spPr bwMode="auto">
          <a:xfrm>
            <a:off x="685800" y="2971800"/>
            <a:ext cx="152400" cy="1524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1786" name="Object 106"/>
          <p:cNvGraphicFramePr>
            <a:graphicFrameLocks noChangeAspect="1"/>
          </p:cNvGraphicFramePr>
          <p:nvPr/>
        </p:nvGraphicFramePr>
        <p:xfrm>
          <a:off x="2940050" y="2597150"/>
          <a:ext cx="215900" cy="381000"/>
        </p:xfrm>
        <a:graphic>
          <a:graphicData uri="http://schemas.openxmlformats.org/presentationml/2006/ole">
            <p:oleObj spid="_x0000_s711786" name="Equation" r:id="rId14" imgW="215640" imgH="380880" progId="Equation.DSMT4">
              <p:embed/>
            </p:oleObj>
          </a:graphicData>
        </a:graphic>
      </p:graphicFrame>
      <p:sp>
        <p:nvSpPr>
          <p:cNvPr id="711787" name="Rectangle 107"/>
          <p:cNvSpPr>
            <a:spLocks noChangeArrowheads="1"/>
          </p:cNvSpPr>
          <p:nvPr/>
        </p:nvSpPr>
        <p:spPr bwMode="auto">
          <a:xfrm>
            <a:off x="24384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1788" name="Rectangle 108" descr="Sand"/>
          <p:cNvSpPr>
            <a:spLocks noChangeArrowheads="1"/>
          </p:cNvSpPr>
          <p:nvPr/>
        </p:nvSpPr>
        <p:spPr bwMode="auto">
          <a:xfrm>
            <a:off x="2438400" y="3581400"/>
            <a:ext cx="914400" cy="30480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1789" name="Rectangle 109" descr="Granite"/>
          <p:cNvSpPr>
            <a:spLocks noChangeArrowheads="1"/>
          </p:cNvSpPr>
          <p:nvPr/>
        </p:nvSpPr>
        <p:spPr bwMode="auto">
          <a:xfrm>
            <a:off x="2438400" y="3886200"/>
            <a:ext cx="914400" cy="18288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11790" name="Group 110"/>
          <p:cNvGrpSpPr>
            <a:grpSpLocks noChangeAspect="1"/>
          </p:cNvGrpSpPr>
          <p:nvPr/>
        </p:nvGrpSpPr>
        <p:grpSpPr bwMode="auto">
          <a:xfrm>
            <a:off x="2667000" y="2209800"/>
            <a:ext cx="357188" cy="166688"/>
            <a:chOff x="1632" y="2784"/>
            <a:chExt cx="704" cy="328"/>
          </a:xfrm>
        </p:grpSpPr>
        <p:sp>
          <p:nvSpPr>
            <p:cNvPr id="711791" name="Freeform 111"/>
            <p:cNvSpPr>
              <a:spLocks noChangeAspect="1"/>
            </p:cNvSpPr>
            <p:nvPr/>
          </p:nvSpPr>
          <p:spPr bwMode="auto">
            <a:xfrm>
              <a:off x="1632" y="2784"/>
              <a:ext cx="704" cy="328"/>
            </a:xfrm>
            <a:custGeom>
              <a:avLst/>
              <a:gdLst/>
              <a:ahLst/>
              <a:cxnLst>
                <a:cxn ang="0">
                  <a:pos x="584" y="200"/>
                </a:cxn>
                <a:cxn ang="0">
                  <a:pos x="200" y="8"/>
                </a:cxn>
                <a:cxn ang="0">
                  <a:pos x="8" y="200"/>
                </a:cxn>
                <a:cxn ang="0">
                  <a:pos x="248" y="296"/>
                </a:cxn>
                <a:cxn ang="0">
                  <a:pos x="632" y="8"/>
                </a:cxn>
                <a:cxn ang="0">
                  <a:pos x="680" y="248"/>
                </a:cxn>
                <a:cxn ang="0">
                  <a:pos x="488" y="152"/>
                </a:cxn>
              </a:cxnLst>
              <a:rect l="0" t="0" r="r" b="b"/>
              <a:pathLst>
                <a:path w="704" h="328">
                  <a:moveTo>
                    <a:pt x="584" y="200"/>
                  </a:moveTo>
                  <a:cubicBezTo>
                    <a:pt x="440" y="104"/>
                    <a:pt x="296" y="8"/>
                    <a:pt x="200" y="8"/>
                  </a:cubicBezTo>
                  <a:cubicBezTo>
                    <a:pt x="104" y="8"/>
                    <a:pt x="0" y="152"/>
                    <a:pt x="8" y="200"/>
                  </a:cubicBezTo>
                  <a:cubicBezTo>
                    <a:pt x="16" y="248"/>
                    <a:pt x="144" y="328"/>
                    <a:pt x="248" y="296"/>
                  </a:cubicBezTo>
                  <a:cubicBezTo>
                    <a:pt x="352" y="264"/>
                    <a:pt x="560" y="16"/>
                    <a:pt x="632" y="8"/>
                  </a:cubicBezTo>
                  <a:cubicBezTo>
                    <a:pt x="704" y="0"/>
                    <a:pt x="704" y="224"/>
                    <a:pt x="680" y="248"/>
                  </a:cubicBezTo>
                  <a:cubicBezTo>
                    <a:pt x="656" y="272"/>
                    <a:pt x="572" y="212"/>
                    <a:pt x="488" y="152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1792" name="Oval 112"/>
            <p:cNvSpPr>
              <a:spLocks noChangeAspect="1" noChangeArrowheads="1"/>
            </p:cNvSpPr>
            <p:nvPr/>
          </p:nvSpPr>
          <p:spPr bwMode="auto">
            <a:xfrm>
              <a:off x="1736" y="2888"/>
              <a:ext cx="48" cy="4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1793" name="Line 113"/>
            <p:cNvSpPr>
              <a:spLocks noChangeAspect="1" noChangeShapeType="1"/>
            </p:cNvSpPr>
            <p:nvPr/>
          </p:nvSpPr>
          <p:spPr bwMode="auto">
            <a:xfrm>
              <a:off x="1640" y="2984"/>
              <a:ext cx="24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1794" name="Rectangle 114" descr="Water droplets"/>
          <p:cNvSpPr>
            <a:spLocks noChangeArrowheads="1"/>
          </p:cNvSpPr>
          <p:nvPr/>
        </p:nvSpPr>
        <p:spPr bwMode="auto">
          <a:xfrm>
            <a:off x="2438400" y="3352800"/>
            <a:ext cx="914400" cy="228600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1795" name="Oval 115"/>
          <p:cNvSpPr>
            <a:spLocks noChangeArrowheads="1"/>
          </p:cNvSpPr>
          <p:nvPr/>
        </p:nvSpPr>
        <p:spPr bwMode="auto">
          <a:xfrm>
            <a:off x="2819400" y="38100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1796" name="Oval 116"/>
          <p:cNvSpPr>
            <a:spLocks noChangeArrowheads="1"/>
          </p:cNvSpPr>
          <p:nvPr/>
        </p:nvSpPr>
        <p:spPr bwMode="auto">
          <a:xfrm>
            <a:off x="2819400" y="3505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1797" name="Object 117"/>
          <p:cNvGraphicFramePr>
            <a:graphicFrameLocks noChangeAspect="1"/>
          </p:cNvGraphicFramePr>
          <p:nvPr/>
        </p:nvGraphicFramePr>
        <p:xfrm>
          <a:off x="2824163" y="1709738"/>
          <a:ext cx="168275" cy="314325"/>
        </p:xfrm>
        <a:graphic>
          <a:graphicData uri="http://schemas.openxmlformats.org/presentationml/2006/ole">
            <p:oleObj spid="_x0000_s711797" name="Equation" r:id="rId15" imgW="203040" imgH="380880" progId="Equation.DSMT4">
              <p:embed/>
            </p:oleObj>
          </a:graphicData>
        </a:graphic>
      </p:graphicFrame>
      <p:sp>
        <p:nvSpPr>
          <p:cNvPr id="711799" name="Oval 119"/>
          <p:cNvSpPr>
            <a:spLocks noChangeArrowheads="1"/>
          </p:cNvSpPr>
          <p:nvPr/>
        </p:nvSpPr>
        <p:spPr bwMode="auto">
          <a:xfrm>
            <a:off x="2819400" y="32766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1801" name="Rectangle 121"/>
          <p:cNvSpPr>
            <a:spLocks noChangeArrowheads="1"/>
          </p:cNvSpPr>
          <p:nvPr/>
        </p:nvSpPr>
        <p:spPr bwMode="auto">
          <a:xfrm>
            <a:off x="4038600" y="3048000"/>
            <a:ext cx="1143000" cy="243840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1803" name="Freeform 123"/>
          <p:cNvSpPr>
            <a:spLocks/>
          </p:cNvSpPr>
          <p:nvPr/>
        </p:nvSpPr>
        <p:spPr bwMode="auto">
          <a:xfrm>
            <a:off x="4114800" y="3048000"/>
            <a:ext cx="1066800" cy="2438400"/>
          </a:xfrm>
          <a:custGeom>
            <a:avLst/>
            <a:gdLst/>
            <a:ahLst/>
            <a:cxnLst>
              <a:cxn ang="0">
                <a:pos x="672" y="0"/>
              </a:cxn>
              <a:cxn ang="0">
                <a:pos x="528" y="96"/>
              </a:cxn>
              <a:cxn ang="0">
                <a:pos x="384" y="240"/>
              </a:cxn>
              <a:cxn ang="0">
                <a:pos x="288" y="432"/>
              </a:cxn>
              <a:cxn ang="0">
                <a:pos x="240" y="528"/>
              </a:cxn>
              <a:cxn ang="0">
                <a:pos x="144" y="816"/>
              </a:cxn>
              <a:cxn ang="0">
                <a:pos x="96" y="1008"/>
              </a:cxn>
              <a:cxn ang="0">
                <a:pos x="48" y="1200"/>
              </a:cxn>
              <a:cxn ang="0">
                <a:pos x="0" y="1392"/>
              </a:cxn>
              <a:cxn ang="0">
                <a:pos x="0" y="1536"/>
              </a:cxn>
            </a:cxnLst>
            <a:rect l="0" t="0" r="r" b="b"/>
            <a:pathLst>
              <a:path w="672" h="1536">
                <a:moveTo>
                  <a:pt x="672" y="0"/>
                </a:moveTo>
                <a:lnTo>
                  <a:pt x="528" y="96"/>
                </a:lnTo>
                <a:lnTo>
                  <a:pt x="384" y="240"/>
                </a:lnTo>
                <a:lnTo>
                  <a:pt x="288" y="432"/>
                </a:lnTo>
                <a:lnTo>
                  <a:pt x="240" y="528"/>
                </a:lnTo>
                <a:lnTo>
                  <a:pt x="144" y="816"/>
                </a:lnTo>
                <a:lnTo>
                  <a:pt x="96" y="1008"/>
                </a:lnTo>
                <a:lnTo>
                  <a:pt x="48" y="1200"/>
                </a:lnTo>
                <a:lnTo>
                  <a:pt x="0" y="1392"/>
                </a:lnTo>
                <a:lnTo>
                  <a:pt x="0" y="1536"/>
                </a:lnTo>
              </a:path>
            </a:pathLst>
          </a:custGeom>
          <a:noFill/>
          <a:ln w="38100" cmpd="sng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1804" name="Line 124"/>
          <p:cNvSpPr>
            <a:spLocks noChangeShapeType="1"/>
          </p:cNvSpPr>
          <p:nvPr/>
        </p:nvSpPr>
        <p:spPr bwMode="auto">
          <a:xfrm>
            <a:off x="4343400" y="4648200"/>
            <a:ext cx="609600" cy="1447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711806" name="Object 126"/>
          <p:cNvGraphicFramePr>
            <a:graphicFrameLocks noChangeAspect="1"/>
          </p:cNvGraphicFramePr>
          <p:nvPr/>
        </p:nvGraphicFramePr>
        <p:xfrm>
          <a:off x="4800600" y="6172200"/>
          <a:ext cx="1155700" cy="419100"/>
        </p:xfrm>
        <a:graphic>
          <a:graphicData uri="http://schemas.openxmlformats.org/presentationml/2006/ole">
            <p:oleObj spid="_x0000_s711806" name="Equation" r:id="rId16" imgW="1155600" imgH="419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Subsidence in the reverse sense</a:t>
            </a:r>
          </a:p>
        </p:txBody>
      </p:sp>
      <p:graphicFrame>
        <p:nvGraphicFramePr>
          <p:cNvPr id="712707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2406650" y="3709988"/>
          <a:ext cx="215900" cy="381000"/>
        </p:xfrm>
        <a:graphic>
          <a:graphicData uri="http://schemas.openxmlformats.org/presentationml/2006/ole">
            <p:oleObj spid="_x0000_s712707" name="Equation" r:id="rId3" imgW="215640" imgH="380880" progId="Equation.DSMT4">
              <p:embed/>
            </p:oleObj>
          </a:graphicData>
        </a:graphic>
      </p:graphicFrame>
      <p:graphicFrame>
        <p:nvGraphicFramePr>
          <p:cNvPr id="712731" name="Object 2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1658600" y="1709738"/>
          <a:ext cx="177800" cy="314325"/>
        </p:xfrm>
        <a:graphic>
          <a:graphicData uri="http://schemas.openxmlformats.org/presentationml/2006/ole">
            <p:oleObj spid="_x0000_s712731" name="Equation" r:id="rId4" imgW="215640" imgH="380880" progId="Equation.DSMT4">
              <p:embed/>
            </p:oleObj>
          </a:graphicData>
        </a:graphic>
      </p:graphicFrame>
      <p:sp>
        <p:nvSpPr>
          <p:cNvPr id="712709" name="Rectangle 5"/>
          <p:cNvSpPr>
            <a:spLocks noChangeArrowheads="1"/>
          </p:cNvSpPr>
          <p:nvPr/>
        </p:nvSpPr>
        <p:spPr bwMode="auto">
          <a:xfrm>
            <a:off x="99822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2710" name="Rectangle 6" descr="Sand"/>
          <p:cNvSpPr>
            <a:spLocks noChangeArrowheads="1"/>
          </p:cNvSpPr>
          <p:nvPr/>
        </p:nvSpPr>
        <p:spPr bwMode="auto">
          <a:xfrm>
            <a:off x="9982200" y="3124200"/>
            <a:ext cx="914400" cy="45720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2711" name="Rectangle 7" descr="Granite"/>
          <p:cNvSpPr>
            <a:spLocks noChangeArrowheads="1"/>
          </p:cNvSpPr>
          <p:nvPr/>
        </p:nvSpPr>
        <p:spPr bwMode="auto">
          <a:xfrm>
            <a:off x="9982200" y="3581400"/>
            <a:ext cx="914400" cy="18288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12712" name="Group 8"/>
          <p:cNvGrpSpPr>
            <a:grpSpLocks noChangeAspect="1"/>
          </p:cNvGrpSpPr>
          <p:nvPr/>
        </p:nvGrpSpPr>
        <p:grpSpPr bwMode="auto">
          <a:xfrm>
            <a:off x="10210800" y="2209800"/>
            <a:ext cx="357188" cy="166688"/>
            <a:chOff x="1632" y="2784"/>
            <a:chExt cx="704" cy="328"/>
          </a:xfrm>
        </p:grpSpPr>
        <p:sp>
          <p:nvSpPr>
            <p:cNvPr id="712713" name="Freeform 9"/>
            <p:cNvSpPr>
              <a:spLocks noChangeAspect="1"/>
            </p:cNvSpPr>
            <p:nvPr/>
          </p:nvSpPr>
          <p:spPr bwMode="auto">
            <a:xfrm>
              <a:off x="1632" y="2784"/>
              <a:ext cx="704" cy="328"/>
            </a:xfrm>
            <a:custGeom>
              <a:avLst/>
              <a:gdLst/>
              <a:ahLst/>
              <a:cxnLst>
                <a:cxn ang="0">
                  <a:pos x="584" y="200"/>
                </a:cxn>
                <a:cxn ang="0">
                  <a:pos x="200" y="8"/>
                </a:cxn>
                <a:cxn ang="0">
                  <a:pos x="8" y="200"/>
                </a:cxn>
                <a:cxn ang="0">
                  <a:pos x="248" y="296"/>
                </a:cxn>
                <a:cxn ang="0">
                  <a:pos x="632" y="8"/>
                </a:cxn>
                <a:cxn ang="0">
                  <a:pos x="680" y="248"/>
                </a:cxn>
                <a:cxn ang="0">
                  <a:pos x="488" y="152"/>
                </a:cxn>
              </a:cxnLst>
              <a:rect l="0" t="0" r="r" b="b"/>
              <a:pathLst>
                <a:path w="704" h="328">
                  <a:moveTo>
                    <a:pt x="584" y="200"/>
                  </a:moveTo>
                  <a:cubicBezTo>
                    <a:pt x="440" y="104"/>
                    <a:pt x="296" y="8"/>
                    <a:pt x="200" y="8"/>
                  </a:cubicBezTo>
                  <a:cubicBezTo>
                    <a:pt x="104" y="8"/>
                    <a:pt x="0" y="152"/>
                    <a:pt x="8" y="200"/>
                  </a:cubicBezTo>
                  <a:cubicBezTo>
                    <a:pt x="16" y="248"/>
                    <a:pt x="144" y="328"/>
                    <a:pt x="248" y="296"/>
                  </a:cubicBezTo>
                  <a:cubicBezTo>
                    <a:pt x="352" y="264"/>
                    <a:pt x="560" y="16"/>
                    <a:pt x="632" y="8"/>
                  </a:cubicBezTo>
                  <a:cubicBezTo>
                    <a:pt x="704" y="0"/>
                    <a:pt x="704" y="224"/>
                    <a:pt x="680" y="248"/>
                  </a:cubicBezTo>
                  <a:cubicBezTo>
                    <a:pt x="656" y="272"/>
                    <a:pt x="572" y="212"/>
                    <a:pt x="488" y="152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2714" name="Oval 10"/>
            <p:cNvSpPr>
              <a:spLocks noChangeAspect="1" noChangeArrowheads="1"/>
            </p:cNvSpPr>
            <p:nvPr/>
          </p:nvSpPr>
          <p:spPr bwMode="auto">
            <a:xfrm>
              <a:off x="1736" y="2888"/>
              <a:ext cx="48" cy="4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2715" name="Line 11"/>
            <p:cNvSpPr>
              <a:spLocks noChangeAspect="1" noChangeShapeType="1"/>
            </p:cNvSpPr>
            <p:nvPr/>
          </p:nvSpPr>
          <p:spPr bwMode="auto">
            <a:xfrm>
              <a:off x="1640" y="2984"/>
              <a:ext cx="24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2716" name="Rectangle 12" descr="Water droplets"/>
          <p:cNvSpPr>
            <a:spLocks noChangeArrowheads="1"/>
          </p:cNvSpPr>
          <p:nvPr/>
        </p:nvSpPr>
        <p:spPr bwMode="auto">
          <a:xfrm>
            <a:off x="9982200" y="2667000"/>
            <a:ext cx="914400" cy="457200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2717" name="Rectangle 13"/>
          <p:cNvSpPr>
            <a:spLocks noChangeArrowheads="1"/>
          </p:cNvSpPr>
          <p:nvPr/>
        </p:nvSpPr>
        <p:spPr bwMode="auto">
          <a:xfrm>
            <a:off x="112776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2718" name="Rectangle 14" descr="Sand"/>
          <p:cNvSpPr>
            <a:spLocks noChangeArrowheads="1"/>
          </p:cNvSpPr>
          <p:nvPr/>
        </p:nvSpPr>
        <p:spPr bwMode="auto">
          <a:xfrm>
            <a:off x="11277600" y="3352800"/>
            <a:ext cx="914400" cy="38100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2719" name="Rectangle 15" descr="Granite"/>
          <p:cNvSpPr>
            <a:spLocks noChangeArrowheads="1"/>
          </p:cNvSpPr>
          <p:nvPr/>
        </p:nvSpPr>
        <p:spPr bwMode="auto">
          <a:xfrm>
            <a:off x="11277600" y="3733800"/>
            <a:ext cx="914400" cy="18288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12720" name="Group 16"/>
          <p:cNvGrpSpPr>
            <a:grpSpLocks noChangeAspect="1"/>
          </p:cNvGrpSpPr>
          <p:nvPr/>
        </p:nvGrpSpPr>
        <p:grpSpPr bwMode="auto">
          <a:xfrm>
            <a:off x="11506200" y="2209800"/>
            <a:ext cx="357188" cy="166688"/>
            <a:chOff x="1632" y="2784"/>
            <a:chExt cx="704" cy="328"/>
          </a:xfrm>
        </p:grpSpPr>
        <p:sp>
          <p:nvSpPr>
            <p:cNvPr id="712721" name="Freeform 17"/>
            <p:cNvSpPr>
              <a:spLocks noChangeAspect="1"/>
            </p:cNvSpPr>
            <p:nvPr/>
          </p:nvSpPr>
          <p:spPr bwMode="auto">
            <a:xfrm>
              <a:off x="1632" y="2784"/>
              <a:ext cx="704" cy="328"/>
            </a:xfrm>
            <a:custGeom>
              <a:avLst/>
              <a:gdLst/>
              <a:ahLst/>
              <a:cxnLst>
                <a:cxn ang="0">
                  <a:pos x="584" y="200"/>
                </a:cxn>
                <a:cxn ang="0">
                  <a:pos x="200" y="8"/>
                </a:cxn>
                <a:cxn ang="0">
                  <a:pos x="8" y="200"/>
                </a:cxn>
                <a:cxn ang="0">
                  <a:pos x="248" y="296"/>
                </a:cxn>
                <a:cxn ang="0">
                  <a:pos x="632" y="8"/>
                </a:cxn>
                <a:cxn ang="0">
                  <a:pos x="680" y="248"/>
                </a:cxn>
                <a:cxn ang="0">
                  <a:pos x="488" y="152"/>
                </a:cxn>
              </a:cxnLst>
              <a:rect l="0" t="0" r="r" b="b"/>
              <a:pathLst>
                <a:path w="704" h="328">
                  <a:moveTo>
                    <a:pt x="584" y="200"/>
                  </a:moveTo>
                  <a:cubicBezTo>
                    <a:pt x="440" y="104"/>
                    <a:pt x="296" y="8"/>
                    <a:pt x="200" y="8"/>
                  </a:cubicBezTo>
                  <a:cubicBezTo>
                    <a:pt x="104" y="8"/>
                    <a:pt x="0" y="152"/>
                    <a:pt x="8" y="200"/>
                  </a:cubicBezTo>
                  <a:cubicBezTo>
                    <a:pt x="16" y="248"/>
                    <a:pt x="144" y="328"/>
                    <a:pt x="248" y="296"/>
                  </a:cubicBezTo>
                  <a:cubicBezTo>
                    <a:pt x="352" y="264"/>
                    <a:pt x="560" y="16"/>
                    <a:pt x="632" y="8"/>
                  </a:cubicBezTo>
                  <a:cubicBezTo>
                    <a:pt x="704" y="0"/>
                    <a:pt x="704" y="224"/>
                    <a:pt x="680" y="248"/>
                  </a:cubicBezTo>
                  <a:cubicBezTo>
                    <a:pt x="656" y="272"/>
                    <a:pt x="572" y="212"/>
                    <a:pt x="488" y="152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2722" name="Oval 18"/>
            <p:cNvSpPr>
              <a:spLocks noChangeAspect="1" noChangeArrowheads="1"/>
            </p:cNvSpPr>
            <p:nvPr/>
          </p:nvSpPr>
          <p:spPr bwMode="auto">
            <a:xfrm>
              <a:off x="1736" y="2888"/>
              <a:ext cx="48" cy="4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2723" name="Line 19"/>
            <p:cNvSpPr>
              <a:spLocks noChangeAspect="1" noChangeShapeType="1"/>
            </p:cNvSpPr>
            <p:nvPr/>
          </p:nvSpPr>
          <p:spPr bwMode="auto">
            <a:xfrm>
              <a:off x="1640" y="2984"/>
              <a:ext cx="24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2724" name="Rectangle 20" descr="Water droplets"/>
          <p:cNvSpPr>
            <a:spLocks noChangeArrowheads="1"/>
          </p:cNvSpPr>
          <p:nvPr/>
        </p:nvSpPr>
        <p:spPr bwMode="auto">
          <a:xfrm>
            <a:off x="11277600" y="3048000"/>
            <a:ext cx="914400" cy="304800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2725" name="Oval 21"/>
          <p:cNvSpPr>
            <a:spLocks noChangeArrowheads="1"/>
          </p:cNvSpPr>
          <p:nvPr/>
        </p:nvSpPr>
        <p:spPr bwMode="auto">
          <a:xfrm>
            <a:off x="11658600" y="36576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2726" name="Oval 22"/>
          <p:cNvSpPr>
            <a:spLocks noChangeArrowheads="1"/>
          </p:cNvSpPr>
          <p:nvPr/>
        </p:nvSpPr>
        <p:spPr bwMode="auto">
          <a:xfrm>
            <a:off x="11658600" y="3276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2727" name="Oval 23"/>
          <p:cNvSpPr>
            <a:spLocks noChangeArrowheads="1"/>
          </p:cNvSpPr>
          <p:nvPr/>
        </p:nvSpPr>
        <p:spPr bwMode="auto">
          <a:xfrm>
            <a:off x="11658600" y="29718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2728" name="Oval 24"/>
          <p:cNvSpPr>
            <a:spLocks noChangeArrowheads="1"/>
          </p:cNvSpPr>
          <p:nvPr/>
        </p:nvSpPr>
        <p:spPr bwMode="auto">
          <a:xfrm>
            <a:off x="10363200" y="3048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2729" name="Oval 25"/>
          <p:cNvSpPr>
            <a:spLocks noChangeArrowheads="1"/>
          </p:cNvSpPr>
          <p:nvPr/>
        </p:nvSpPr>
        <p:spPr bwMode="auto">
          <a:xfrm>
            <a:off x="10363200" y="35052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2730" name="Object 26"/>
          <p:cNvGraphicFramePr>
            <a:graphicFrameLocks noChangeAspect="1"/>
          </p:cNvGraphicFramePr>
          <p:nvPr/>
        </p:nvGraphicFramePr>
        <p:xfrm>
          <a:off x="10210800" y="1676400"/>
          <a:ext cx="177800" cy="381000"/>
        </p:xfrm>
        <a:graphic>
          <a:graphicData uri="http://schemas.openxmlformats.org/presentationml/2006/ole">
            <p:oleObj spid="_x0000_s712730" name="Equation" r:id="rId8" imgW="177480" imgH="380880" progId="Equation.DSMT4">
              <p:embed/>
            </p:oleObj>
          </a:graphicData>
        </a:graphic>
      </p:graphicFrame>
      <p:sp>
        <p:nvSpPr>
          <p:cNvPr id="712745" name="Oval 41"/>
          <p:cNvSpPr>
            <a:spLocks noChangeArrowheads="1"/>
          </p:cNvSpPr>
          <p:nvPr/>
        </p:nvSpPr>
        <p:spPr bwMode="auto">
          <a:xfrm>
            <a:off x="10363200" y="25908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2774" name="Rectangle 70"/>
          <p:cNvSpPr>
            <a:spLocks noChangeArrowheads="1"/>
          </p:cNvSpPr>
          <p:nvPr/>
        </p:nvSpPr>
        <p:spPr bwMode="auto">
          <a:xfrm>
            <a:off x="5334000" y="3314700"/>
            <a:ext cx="1143000" cy="243840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2775" name="Freeform 71"/>
          <p:cNvSpPr>
            <a:spLocks/>
          </p:cNvSpPr>
          <p:nvPr/>
        </p:nvSpPr>
        <p:spPr bwMode="auto">
          <a:xfrm>
            <a:off x="5410200" y="3314700"/>
            <a:ext cx="1066800" cy="2438400"/>
          </a:xfrm>
          <a:custGeom>
            <a:avLst/>
            <a:gdLst/>
            <a:ahLst/>
            <a:cxnLst>
              <a:cxn ang="0">
                <a:pos x="672" y="0"/>
              </a:cxn>
              <a:cxn ang="0">
                <a:pos x="528" y="96"/>
              </a:cxn>
              <a:cxn ang="0">
                <a:pos x="384" y="240"/>
              </a:cxn>
              <a:cxn ang="0">
                <a:pos x="288" y="432"/>
              </a:cxn>
              <a:cxn ang="0">
                <a:pos x="240" y="528"/>
              </a:cxn>
              <a:cxn ang="0">
                <a:pos x="144" y="816"/>
              </a:cxn>
              <a:cxn ang="0">
                <a:pos x="96" y="1008"/>
              </a:cxn>
              <a:cxn ang="0">
                <a:pos x="48" y="1200"/>
              </a:cxn>
              <a:cxn ang="0">
                <a:pos x="0" y="1392"/>
              </a:cxn>
              <a:cxn ang="0">
                <a:pos x="0" y="1536"/>
              </a:cxn>
            </a:cxnLst>
            <a:rect l="0" t="0" r="r" b="b"/>
            <a:pathLst>
              <a:path w="672" h="1536">
                <a:moveTo>
                  <a:pt x="672" y="0"/>
                </a:moveTo>
                <a:lnTo>
                  <a:pt x="528" y="96"/>
                </a:lnTo>
                <a:lnTo>
                  <a:pt x="384" y="240"/>
                </a:lnTo>
                <a:lnTo>
                  <a:pt x="288" y="432"/>
                </a:lnTo>
                <a:lnTo>
                  <a:pt x="240" y="528"/>
                </a:lnTo>
                <a:lnTo>
                  <a:pt x="144" y="816"/>
                </a:lnTo>
                <a:lnTo>
                  <a:pt x="96" y="1008"/>
                </a:lnTo>
                <a:lnTo>
                  <a:pt x="48" y="1200"/>
                </a:lnTo>
                <a:lnTo>
                  <a:pt x="0" y="1392"/>
                </a:lnTo>
                <a:lnTo>
                  <a:pt x="0" y="1536"/>
                </a:lnTo>
              </a:path>
            </a:pathLst>
          </a:custGeom>
          <a:noFill/>
          <a:ln w="57150" cmpd="sng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2776" name="Line 72"/>
          <p:cNvSpPr>
            <a:spLocks noChangeShapeType="1"/>
          </p:cNvSpPr>
          <p:nvPr/>
        </p:nvSpPr>
        <p:spPr bwMode="auto">
          <a:xfrm>
            <a:off x="5638800" y="4914900"/>
            <a:ext cx="609600" cy="1447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712777" name="Object 73"/>
          <p:cNvGraphicFramePr>
            <a:graphicFrameLocks noChangeAspect="1"/>
          </p:cNvGraphicFramePr>
          <p:nvPr/>
        </p:nvGraphicFramePr>
        <p:xfrm>
          <a:off x="6096000" y="6438900"/>
          <a:ext cx="1155700" cy="419100"/>
        </p:xfrm>
        <a:graphic>
          <a:graphicData uri="http://schemas.openxmlformats.org/presentationml/2006/ole">
            <p:oleObj spid="_x0000_s712777" name="Equation" r:id="rId9" imgW="1155600" imgH="419040" progId="Equation.DSMT4">
              <p:embed/>
            </p:oleObj>
          </a:graphicData>
        </a:graphic>
      </p:graphicFrame>
      <p:sp>
        <p:nvSpPr>
          <p:cNvPr id="712778" name="Text Box 74"/>
          <p:cNvSpPr txBox="1">
            <a:spLocks noChangeArrowheads="1"/>
          </p:cNvSpPr>
          <p:nvPr/>
        </p:nvSpPr>
        <p:spPr bwMode="auto">
          <a:xfrm>
            <a:off x="685800" y="1752600"/>
            <a:ext cx="7086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FFFF00"/>
                </a:solidFill>
              </a:rPr>
              <a:t>Porosity: The “new”decompacted thickness must conform to a pre-defined porosity-depth relation.  This calculation is achieved by trial and error.</a:t>
            </a:r>
          </a:p>
        </p:txBody>
      </p:sp>
      <p:sp>
        <p:nvSpPr>
          <p:cNvPr id="712780" name="Rectangle 76"/>
          <p:cNvSpPr>
            <a:spLocks noChangeArrowheads="1"/>
          </p:cNvSpPr>
          <p:nvPr/>
        </p:nvSpPr>
        <p:spPr bwMode="auto">
          <a:xfrm>
            <a:off x="2590800" y="3276600"/>
            <a:ext cx="1143000" cy="243840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2781" name="Freeform 77"/>
          <p:cNvSpPr>
            <a:spLocks/>
          </p:cNvSpPr>
          <p:nvPr/>
        </p:nvSpPr>
        <p:spPr bwMode="auto">
          <a:xfrm>
            <a:off x="2667000" y="4114800"/>
            <a:ext cx="381000" cy="1600200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144" y="288"/>
              </a:cxn>
              <a:cxn ang="0">
                <a:pos x="96" y="480"/>
              </a:cxn>
              <a:cxn ang="0">
                <a:pos x="48" y="672"/>
              </a:cxn>
              <a:cxn ang="0">
                <a:pos x="0" y="864"/>
              </a:cxn>
              <a:cxn ang="0">
                <a:pos x="0" y="1008"/>
              </a:cxn>
            </a:cxnLst>
            <a:rect l="0" t="0" r="r" b="b"/>
            <a:pathLst>
              <a:path w="240" h="1008">
                <a:moveTo>
                  <a:pt x="240" y="0"/>
                </a:moveTo>
                <a:lnTo>
                  <a:pt x="144" y="288"/>
                </a:lnTo>
                <a:lnTo>
                  <a:pt x="96" y="480"/>
                </a:lnTo>
                <a:lnTo>
                  <a:pt x="48" y="672"/>
                </a:lnTo>
                <a:lnTo>
                  <a:pt x="0" y="864"/>
                </a:lnTo>
                <a:lnTo>
                  <a:pt x="0" y="1008"/>
                </a:lnTo>
              </a:path>
            </a:pathLst>
          </a:custGeom>
          <a:noFill/>
          <a:ln w="57150" cmpd="sng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2782" name="Rectangle 78"/>
          <p:cNvSpPr>
            <a:spLocks noChangeArrowheads="1"/>
          </p:cNvSpPr>
          <p:nvPr/>
        </p:nvSpPr>
        <p:spPr bwMode="auto">
          <a:xfrm>
            <a:off x="2590800" y="3276600"/>
            <a:ext cx="1143000" cy="838200"/>
          </a:xfrm>
          <a:prstGeom prst="rect">
            <a:avLst/>
          </a:prstGeom>
          <a:noFill/>
          <a:ln w="9525">
            <a:solidFill>
              <a:srgbClr val="FFFF00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2783" name="Line 79"/>
          <p:cNvSpPr>
            <a:spLocks noChangeShapeType="1"/>
          </p:cNvSpPr>
          <p:nvPr/>
        </p:nvSpPr>
        <p:spPr bwMode="auto">
          <a:xfrm flipV="1">
            <a:off x="3733800" y="3352800"/>
            <a:ext cx="1295400" cy="7620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2784" name="Line 80"/>
          <p:cNvSpPr>
            <a:spLocks noChangeShapeType="1"/>
          </p:cNvSpPr>
          <p:nvPr/>
        </p:nvSpPr>
        <p:spPr bwMode="auto">
          <a:xfrm>
            <a:off x="3733800" y="4114800"/>
            <a:ext cx="1447800" cy="1447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Subsidence in the reverse sense</a:t>
            </a:r>
          </a:p>
        </p:txBody>
      </p:sp>
      <p:graphicFrame>
        <p:nvGraphicFramePr>
          <p:cNvPr id="713731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2406650" y="3709988"/>
          <a:ext cx="215900" cy="381000"/>
        </p:xfrm>
        <a:graphic>
          <a:graphicData uri="http://schemas.openxmlformats.org/presentationml/2006/ole">
            <p:oleObj spid="_x0000_s713731" name="Equation" r:id="rId3" imgW="215640" imgH="380880" progId="Equation.DSMT4">
              <p:embed/>
            </p:oleObj>
          </a:graphicData>
        </a:graphic>
      </p:graphicFrame>
      <p:graphicFrame>
        <p:nvGraphicFramePr>
          <p:cNvPr id="713754" name="Object 2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1658600" y="1709738"/>
          <a:ext cx="177800" cy="314325"/>
        </p:xfrm>
        <a:graphic>
          <a:graphicData uri="http://schemas.openxmlformats.org/presentationml/2006/ole">
            <p:oleObj spid="_x0000_s713754" name="Equation" r:id="rId4" imgW="215640" imgH="380880" progId="Equation.DSMT4">
              <p:embed/>
            </p:oleObj>
          </a:graphicData>
        </a:graphic>
      </p:graphicFrame>
      <p:sp>
        <p:nvSpPr>
          <p:cNvPr id="713732" name="Rectangle 4"/>
          <p:cNvSpPr>
            <a:spLocks noChangeArrowheads="1"/>
          </p:cNvSpPr>
          <p:nvPr/>
        </p:nvSpPr>
        <p:spPr bwMode="auto">
          <a:xfrm>
            <a:off x="99822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3733" name="Rectangle 5" descr="Sand"/>
          <p:cNvSpPr>
            <a:spLocks noChangeArrowheads="1"/>
          </p:cNvSpPr>
          <p:nvPr/>
        </p:nvSpPr>
        <p:spPr bwMode="auto">
          <a:xfrm>
            <a:off x="9982200" y="3124200"/>
            <a:ext cx="914400" cy="45720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3734" name="Rectangle 6" descr="Granite"/>
          <p:cNvSpPr>
            <a:spLocks noChangeArrowheads="1"/>
          </p:cNvSpPr>
          <p:nvPr/>
        </p:nvSpPr>
        <p:spPr bwMode="auto">
          <a:xfrm>
            <a:off x="9982200" y="3581400"/>
            <a:ext cx="914400" cy="18288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13735" name="Group 7"/>
          <p:cNvGrpSpPr>
            <a:grpSpLocks noChangeAspect="1"/>
          </p:cNvGrpSpPr>
          <p:nvPr/>
        </p:nvGrpSpPr>
        <p:grpSpPr bwMode="auto">
          <a:xfrm>
            <a:off x="10210800" y="2209800"/>
            <a:ext cx="357188" cy="166688"/>
            <a:chOff x="1632" y="2784"/>
            <a:chExt cx="704" cy="328"/>
          </a:xfrm>
        </p:grpSpPr>
        <p:sp>
          <p:nvSpPr>
            <p:cNvPr id="713736" name="Freeform 8"/>
            <p:cNvSpPr>
              <a:spLocks noChangeAspect="1"/>
            </p:cNvSpPr>
            <p:nvPr/>
          </p:nvSpPr>
          <p:spPr bwMode="auto">
            <a:xfrm>
              <a:off x="1632" y="2784"/>
              <a:ext cx="704" cy="328"/>
            </a:xfrm>
            <a:custGeom>
              <a:avLst/>
              <a:gdLst/>
              <a:ahLst/>
              <a:cxnLst>
                <a:cxn ang="0">
                  <a:pos x="584" y="200"/>
                </a:cxn>
                <a:cxn ang="0">
                  <a:pos x="200" y="8"/>
                </a:cxn>
                <a:cxn ang="0">
                  <a:pos x="8" y="200"/>
                </a:cxn>
                <a:cxn ang="0">
                  <a:pos x="248" y="296"/>
                </a:cxn>
                <a:cxn ang="0">
                  <a:pos x="632" y="8"/>
                </a:cxn>
                <a:cxn ang="0">
                  <a:pos x="680" y="248"/>
                </a:cxn>
                <a:cxn ang="0">
                  <a:pos x="488" y="152"/>
                </a:cxn>
              </a:cxnLst>
              <a:rect l="0" t="0" r="r" b="b"/>
              <a:pathLst>
                <a:path w="704" h="328">
                  <a:moveTo>
                    <a:pt x="584" y="200"/>
                  </a:moveTo>
                  <a:cubicBezTo>
                    <a:pt x="440" y="104"/>
                    <a:pt x="296" y="8"/>
                    <a:pt x="200" y="8"/>
                  </a:cubicBezTo>
                  <a:cubicBezTo>
                    <a:pt x="104" y="8"/>
                    <a:pt x="0" y="152"/>
                    <a:pt x="8" y="200"/>
                  </a:cubicBezTo>
                  <a:cubicBezTo>
                    <a:pt x="16" y="248"/>
                    <a:pt x="144" y="328"/>
                    <a:pt x="248" y="296"/>
                  </a:cubicBezTo>
                  <a:cubicBezTo>
                    <a:pt x="352" y="264"/>
                    <a:pt x="560" y="16"/>
                    <a:pt x="632" y="8"/>
                  </a:cubicBezTo>
                  <a:cubicBezTo>
                    <a:pt x="704" y="0"/>
                    <a:pt x="704" y="224"/>
                    <a:pt x="680" y="248"/>
                  </a:cubicBezTo>
                  <a:cubicBezTo>
                    <a:pt x="656" y="272"/>
                    <a:pt x="572" y="212"/>
                    <a:pt x="488" y="152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3737" name="Oval 9"/>
            <p:cNvSpPr>
              <a:spLocks noChangeAspect="1" noChangeArrowheads="1"/>
            </p:cNvSpPr>
            <p:nvPr/>
          </p:nvSpPr>
          <p:spPr bwMode="auto">
            <a:xfrm>
              <a:off x="1736" y="2888"/>
              <a:ext cx="48" cy="4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3738" name="Line 10"/>
            <p:cNvSpPr>
              <a:spLocks noChangeAspect="1" noChangeShapeType="1"/>
            </p:cNvSpPr>
            <p:nvPr/>
          </p:nvSpPr>
          <p:spPr bwMode="auto">
            <a:xfrm>
              <a:off x="1640" y="2984"/>
              <a:ext cx="24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3739" name="Rectangle 11" descr="Water droplets"/>
          <p:cNvSpPr>
            <a:spLocks noChangeArrowheads="1"/>
          </p:cNvSpPr>
          <p:nvPr/>
        </p:nvSpPr>
        <p:spPr bwMode="auto">
          <a:xfrm>
            <a:off x="9982200" y="2667000"/>
            <a:ext cx="914400" cy="457200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3740" name="Rectangle 12"/>
          <p:cNvSpPr>
            <a:spLocks noChangeArrowheads="1"/>
          </p:cNvSpPr>
          <p:nvPr/>
        </p:nvSpPr>
        <p:spPr bwMode="auto">
          <a:xfrm>
            <a:off x="112776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3741" name="Rectangle 13" descr="Sand"/>
          <p:cNvSpPr>
            <a:spLocks noChangeArrowheads="1"/>
          </p:cNvSpPr>
          <p:nvPr/>
        </p:nvSpPr>
        <p:spPr bwMode="auto">
          <a:xfrm>
            <a:off x="11277600" y="3352800"/>
            <a:ext cx="914400" cy="38100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3742" name="Rectangle 14" descr="Granite"/>
          <p:cNvSpPr>
            <a:spLocks noChangeArrowheads="1"/>
          </p:cNvSpPr>
          <p:nvPr/>
        </p:nvSpPr>
        <p:spPr bwMode="auto">
          <a:xfrm>
            <a:off x="11277600" y="3733800"/>
            <a:ext cx="914400" cy="18288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13743" name="Group 15"/>
          <p:cNvGrpSpPr>
            <a:grpSpLocks noChangeAspect="1"/>
          </p:cNvGrpSpPr>
          <p:nvPr/>
        </p:nvGrpSpPr>
        <p:grpSpPr bwMode="auto">
          <a:xfrm>
            <a:off x="11506200" y="2209800"/>
            <a:ext cx="357188" cy="166688"/>
            <a:chOff x="1632" y="2784"/>
            <a:chExt cx="704" cy="328"/>
          </a:xfrm>
        </p:grpSpPr>
        <p:sp>
          <p:nvSpPr>
            <p:cNvPr id="713744" name="Freeform 16"/>
            <p:cNvSpPr>
              <a:spLocks noChangeAspect="1"/>
            </p:cNvSpPr>
            <p:nvPr/>
          </p:nvSpPr>
          <p:spPr bwMode="auto">
            <a:xfrm>
              <a:off x="1632" y="2784"/>
              <a:ext cx="704" cy="328"/>
            </a:xfrm>
            <a:custGeom>
              <a:avLst/>
              <a:gdLst/>
              <a:ahLst/>
              <a:cxnLst>
                <a:cxn ang="0">
                  <a:pos x="584" y="200"/>
                </a:cxn>
                <a:cxn ang="0">
                  <a:pos x="200" y="8"/>
                </a:cxn>
                <a:cxn ang="0">
                  <a:pos x="8" y="200"/>
                </a:cxn>
                <a:cxn ang="0">
                  <a:pos x="248" y="296"/>
                </a:cxn>
                <a:cxn ang="0">
                  <a:pos x="632" y="8"/>
                </a:cxn>
                <a:cxn ang="0">
                  <a:pos x="680" y="248"/>
                </a:cxn>
                <a:cxn ang="0">
                  <a:pos x="488" y="152"/>
                </a:cxn>
              </a:cxnLst>
              <a:rect l="0" t="0" r="r" b="b"/>
              <a:pathLst>
                <a:path w="704" h="328">
                  <a:moveTo>
                    <a:pt x="584" y="200"/>
                  </a:moveTo>
                  <a:cubicBezTo>
                    <a:pt x="440" y="104"/>
                    <a:pt x="296" y="8"/>
                    <a:pt x="200" y="8"/>
                  </a:cubicBezTo>
                  <a:cubicBezTo>
                    <a:pt x="104" y="8"/>
                    <a:pt x="0" y="152"/>
                    <a:pt x="8" y="200"/>
                  </a:cubicBezTo>
                  <a:cubicBezTo>
                    <a:pt x="16" y="248"/>
                    <a:pt x="144" y="328"/>
                    <a:pt x="248" y="296"/>
                  </a:cubicBezTo>
                  <a:cubicBezTo>
                    <a:pt x="352" y="264"/>
                    <a:pt x="560" y="16"/>
                    <a:pt x="632" y="8"/>
                  </a:cubicBezTo>
                  <a:cubicBezTo>
                    <a:pt x="704" y="0"/>
                    <a:pt x="704" y="224"/>
                    <a:pt x="680" y="248"/>
                  </a:cubicBezTo>
                  <a:cubicBezTo>
                    <a:pt x="656" y="272"/>
                    <a:pt x="572" y="212"/>
                    <a:pt x="488" y="152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3745" name="Oval 17"/>
            <p:cNvSpPr>
              <a:spLocks noChangeAspect="1" noChangeArrowheads="1"/>
            </p:cNvSpPr>
            <p:nvPr/>
          </p:nvSpPr>
          <p:spPr bwMode="auto">
            <a:xfrm>
              <a:off x="1736" y="2888"/>
              <a:ext cx="48" cy="4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3746" name="Line 18"/>
            <p:cNvSpPr>
              <a:spLocks noChangeAspect="1" noChangeShapeType="1"/>
            </p:cNvSpPr>
            <p:nvPr/>
          </p:nvSpPr>
          <p:spPr bwMode="auto">
            <a:xfrm>
              <a:off x="1640" y="2984"/>
              <a:ext cx="24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3747" name="Rectangle 19" descr="Water droplets"/>
          <p:cNvSpPr>
            <a:spLocks noChangeArrowheads="1"/>
          </p:cNvSpPr>
          <p:nvPr/>
        </p:nvSpPr>
        <p:spPr bwMode="auto">
          <a:xfrm>
            <a:off x="11277600" y="3048000"/>
            <a:ext cx="914400" cy="304800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3748" name="Oval 20"/>
          <p:cNvSpPr>
            <a:spLocks noChangeArrowheads="1"/>
          </p:cNvSpPr>
          <p:nvPr/>
        </p:nvSpPr>
        <p:spPr bwMode="auto">
          <a:xfrm>
            <a:off x="11658600" y="36576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3749" name="Oval 21"/>
          <p:cNvSpPr>
            <a:spLocks noChangeArrowheads="1"/>
          </p:cNvSpPr>
          <p:nvPr/>
        </p:nvSpPr>
        <p:spPr bwMode="auto">
          <a:xfrm>
            <a:off x="11658600" y="3276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3750" name="Oval 22"/>
          <p:cNvSpPr>
            <a:spLocks noChangeArrowheads="1"/>
          </p:cNvSpPr>
          <p:nvPr/>
        </p:nvSpPr>
        <p:spPr bwMode="auto">
          <a:xfrm>
            <a:off x="11658600" y="29718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3751" name="Oval 23"/>
          <p:cNvSpPr>
            <a:spLocks noChangeArrowheads="1"/>
          </p:cNvSpPr>
          <p:nvPr/>
        </p:nvSpPr>
        <p:spPr bwMode="auto">
          <a:xfrm>
            <a:off x="10363200" y="3048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3752" name="Oval 24"/>
          <p:cNvSpPr>
            <a:spLocks noChangeArrowheads="1"/>
          </p:cNvSpPr>
          <p:nvPr/>
        </p:nvSpPr>
        <p:spPr bwMode="auto">
          <a:xfrm>
            <a:off x="10363200" y="35052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3753" name="Object 25"/>
          <p:cNvGraphicFramePr>
            <a:graphicFrameLocks noChangeAspect="1"/>
          </p:cNvGraphicFramePr>
          <p:nvPr/>
        </p:nvGraphicFramePr>
        <p:xfrm>
          <a:off x="10210800" y="1676400"/>
          <a:ext cx="177800" cy="381000"/>
        </p:xfrm>
        <a:graphic>
          <a:graphicData uri="http://schemas.openxmlformats.org/presentationml/2006/ole">
            <p:oleObj spid="_x0000_s713753" name="Equation" r:id="rId8" imgW="177480" imgH="380880" progId="Equation.DSMT4">
              <p:embed/>
            </p:oleObj>
          </a:graphicData>
        </a:graphic>
      </p:graphicFrame>
      <p:sp>
        <p:nvSpPr>
          <p:cNvPr id="713755" name="Oval 27"/>
          <p:cNvSpPr>
            <a:spLocks noChangeArrowheads="1"/>
          </p:cNvSpPr>
          <p:nvPr/>
        </p:nvSpPr>
        <p:spPr bwMode="auto">
          <a:xfrm>
            <a:off x="10363200" y="25908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3766" name="Text Box 38"/>
          <p:cNvSpPr txBox="1">
            <a:spLocks noChangeArrowheads="1"/>
          </p:cNvSpPr>
          <p:nvPr/>
        </p:nvSpPr>
        <p:spPr bwMode="auto">
          <a:xfrm>
            <a:off x="381000" y="2057400"/>
            <a:ext cx="8042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FFFF00"/>
                </a:solidFill>
              </a:rPr>
              <a:t>Paleo-water depth: From biostratigraphic assemblages</a:t>
            </a:r>
            <a:r>
              <a:rPr lang="en-US"/>
              <a:t> </a:t>
            </a:r>
          </a:p>
        </p:txBody>
      </p:sp>
      <p:sp>
        <p:nvSpPr>
          <p:cNvPr id="713767" name="Text Box 39"/>
          <p:cNvSpPr txBox="1">
            <a:spLocks noChangeArrowheads="1"/>
          </p:cNvSpPr>
          <p:nvPr/>
        </p:nvSpPr>
        <p:spPr bwMode="auto">
          <a:xfrm>
            <a:off x="381000" y="38862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FFFF00"/>
                </a:solidFill>
              </a:rPr>
              <a:t>Sea-level estimations: Long-term changes are accepted.</a:t>
            </a:r>
            <a:r>
              <a:rPr lang="en-US"/>
              <a:t> </a:t>
            </a:r>
          </a:p>
        </p:txBody>
      </p:sp>
      <p:sp>
        <p:nvSpPr>
          <p:cNvPr id="713768" name="Text Box 40"/>
          <p:cNvSpPr txBox="1">
            <a:spLocks noChangeArrowheads="1"/>
          </p:cNvSpPr>
          <p:nvPr/>
        </p:nvSpPr>
        <p:spPr bwMode="auto">
          <a:xfrm>
            <a:off x="381000" y="5486400"/>
            <a:ext cx="6897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FFFF00"/>
                </a:solidFill>
              </a:rPr>
              <a:t>Flexural Model: Various Te values can be used.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304800"/>
            <a:ext cx="5410200" cy="838200"/>
          </a:xfrm>
        </p:spPr>
        <p:txBody>
          <a:bodyPr/>
          <a:lstStyle/>
          <a:p>
            <a:r>
              <a:rPr lang="en-US"/>
              <a:t>Flexural backstripping</a:t>
            </a:r>
          </a:p>
        </p:txBody>
      </p:sp>
      <p:pic>
        <p:nvPicPr>
          <p:cNvPr id="71475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05000" y="1295400"/>
            <a:ext cx="4778375" cy="51816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Geohistory Analysis</a:t>
            </a:r>
          </a:p>
        </p:txBody>
      </p:sp>
      <p:sp>
        <p:nvSpPr>
          <p:cNvPr id="68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Quantitative analysis that produces subsidence of various geological boundaries and rates of sediment accumulation through time.</a:t>
            </a:r>
          </a:p>
          <a:p>
            <a:endParaRPr lang="en-US"/>
          </a:p>
          <a:p>
            <a:r>
              <a:rPr lang="en-US"/>
              <a:t>Coined by Van Hinte (1973).  </a:t>
            </a:r>
          </a:p>
          <a:p>
            <a:endParaRPr lang="en-US"/>
          </a:p>
          <a:p>
            <a:r>
              <a:rPr lang="en-US"/>
              <a:t>Backstripping involves additional incorporation of isostatic (local, flexural, 1-D, 2-Dor 3-D) effects of sediment unloading.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010400" cy="990600"/>
          </a:xfrm>
        </p:spPr>
        <p:txBody>
          <a:bodyPr/>
          <a:lstStyle/>
          <a:p>
            <a:r>
              <a:rPr lang="en-US"/>
              <a:t>Subsidence History and Thermal History</a:t>
            </a:r>
          </a:p>
        </p:txBody>
      </p:sp>
      <p:sp>
        <p:nvSpPr>
          <p:cNvPr id="694276" name="Rectangle 4"/>
          <p:cNvSpPr>
            <a:spLocks noChangeArrowheads="1"/>
          </p:cNvSpPr>
          <p:nvPr/>
        </p:nvSpPr>
        <p:spPr bwMode="auto">
          <a:xfrm>
            <a:off x="1371600" y="1981200"/>
            <a:ext cx="3276600" cy="403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4277" name="Text Box 5"/>
          <p:cNvSpPr txBox="1">
            <a:spLocks noChangeArrowheads="1"/>
          </p:cNvSpPr>
          <p:nvPr/>
        </p:nvSpPr>
        <p:spPr bwMode="auto">
          <a:xfrm>
            <a:off x="2514600" y="12192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time</a:t>
            </a:r>
          </a:p>
        </p:txBody>
      </p:sp>
      <p:sp>
        <p:nvSpPr>
          <p:cNvPr id="694278" name="Text Box 6"/>
          <p:cNvSpPr txBox="1">
            <a:spLocks noChangeArrowheads="1"/>
          </p:cNvSpPr>
          <p:nvPr/>
        </p:nvSpPr>
        <p:spPr bwMode="auto">
          <a:xfrm>
            <a:off x="381000" y="3733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depth</a:t>
            </a:r>
          </a:p>
        </p:txBody>
      </p:sp>
      <p:sp>
        <p:nvSpPr>
          <p:cNvPr id="694279" name="Freeform 7"/>
          <p:cNvSpPr>
            <a:spLocks/>
          </p:cNvSpPr>
          <p:nvPr/>
        </p:nvSpPr>
        <p:spPr bwMode="auto">
          <a:xfrm>
            <a:off x="1371600" y="2032000"/>
            <a:ext cx="3276600" cy="2895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288"/>
              </a:cxn>
              <a:cxn ang="0">
                <a:pos x="432" y="528"/>
              </a:cxn>
              <a:cxn ang="0">
                <a:pos x="768" y="960"/>
              </a:cxn>
              <a:cxn ang="0">
                <a:pos x="1056" y="1200"/>
              </a:cxn>
              <a:cxn ang="0">
                <a:pos x="1440" y="1536"/>
              </a:cxn>
              <a:cxn ang="0">
                <a:pos x="1776" y="1728"/>
              </a:cxn>
              <a:cxn ang="0">
                <a:pos x="2064" y="1824"/>
              </a:cxn>
            </a:cxnLst>
            <a:rect l="0" t="0" r="r" b="b"/>
            <a:pathLst>
              <a:path w="2064" h="1824">
                <a:moveTo>
                  <a:pt x="0" y="0"/>
                </a:moveTo>
                <a:cubicBezTo>
                  <a:pt x="60" y="100"/>
                  <a:pt x="120" y="200"/>
                  <a:pt x="192" y="288"/>
                </a:cubicBezTo>
                <a:cubicBezTo>
                  <a:pt x="264" y="376"/>
                  <a:pt x="336" y="416"/>
                  <a:pt x="432" y="528"/>
                </a:cubicBezTo>
                <a:cubicBezTo>
                  <a:pt x="528" y="640"/>
                  <a:pt x="664" y="848"/>
                  <a:pt x="768" y="960"/>
                </a:cubicBezTo>
                <a:cubicBezTo>
                  <a:pt x="872" y="1072"/>
                  <a:pt x="944" y="1104"/>
                  <a:pt x="1056" y="1200"/>
                </a:cubicBezTo>
                <a:cubicBezTo>
                  <a:pt x="1168" y="1296"/>
                  <a:pt x="1320" y="1448"/>
                  <a:pt x="1440" y="1536"/>
                </a:cubicBezTo>
                <a:cubicBezTo>
                  <a:pt x="1560" y="1624"/>
                  <a:pt x="1672" y="1680"/>
                  <a:pt x="1776" y="1728"/>
                </a:cubicBezTo>
                <a:cubicBezTo>
                  <a:pt x="1880" y="1776"/>
                  <a:pt x="1972" y="1800"/>
                  <a:pt x="2064" y="18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4280" name="Freeform 8"/>
          <p:cNvSpPr>
            <a:spLocks/>
          </p:cNvSpPr>
          <p:nvPr/>
        </p:nvSpPr>
        <p:spPr bwMode="auto">
          <a:xfrm>
            <a:off x="2260600" y="1981200"/>
            <a:ext cx="2387600" cy="2260600"/>
          </a:xfrm>
          <a:custGeom>
            <a:avLst/>
            <a:gdLst/>
            <a:ahLst/>
            <a:cxnLst>
              <a:cxn ang="0">
                <a:pos x="64" y="32"/>
              </a:cxn>
              <a:cxn ang="0">
                <a:pos x="64" y="80"/>
              </a:cxn>
              <a:cxn ang="0">
                <a:pos x="448" y="512"/>
              </a:cxn>
              <a:cxn ang="0">
                <a:pos x="976" y="992"/>
              </a:cxn>
              <a:cxn ang="0">
                <a:pos x="1504" y="1424"/>
              </a:cxn>
            </a:cxnLst>
            <a:rect l="0" t="0" r="r" b="b"/>
            <a:pathLst>
              <a:path w="1504" h="1424">
                <a:moveTo>
                  <a:pt x="64" y="32"/>
                </a:moveTo>
                <a:cubicBezTo>
                  <a:pt x="32" y="16"/>
                  <a:pt x="0" y="0"/>
                  <a:pt x="64" y="80"/>
                </a:cubicBezTo>
                <a:cubicBezTo>
                  <a:pt x="128" y="160"/>
                  <a:pt x="296" y="360"/>
                  <a:pt x="448" y="512"/>
                </a:cubicBezTo>
                <a:cubicBezTo>
                  <a:pt x="600" y="664"/>
                  <a:pt x="800" y="840"/>
                  <a:pt x="976" y="992"/>
                </a:cubicBezTo>
                <a:cubicBezTo>
                  <a:pt x="1152" y="1144"/>
                  <a:pt x="1328" y="1284"/>
                  <a:pt x="1504" y="14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4281" name="Freeform 9"/>
          <p:cNvSpPr>
            <a:spLocks/>
          </p:cNvSpPr>
          <p:nvPr/>
        </p:nvSpPr>
        <p:spPr bwMode="auto">
          <a:xfrm>
            <a:off x="3429000" y="2032000"/>
            <a:ext cx="1219200" cy="1371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36" y="432"/>
              </a:cxn>
              <a:cxn ang="0">
                <a:pos x="768" y="864"/>
              </a:cxn>
            </a:cxnLst>
            <a:rect l="0" t="0" r="r" b="b"/>
            <a:pathLst>
              <a:path w="768" h="864">
                <a:moveTo>
                  <a:pt x="0" y="0"/>
                </a:moveTo>
                <a:cubicBezTo>
                  <a:pt x="104" y="144"/>
                  <a:pt x="208" y="288"/>
                  <a:pt x="336" y="432"/>
                </a:cubicBezTo>
                <a:cubicBezTo>
                  <a:pt x="464" y="576"/>
                  <a:pt x="616" y="720"/>
                  <a:pt x="768" y="86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4283" name="Freeform 11" descr="Water droplets"/>
          <p:cNvSpPr>
            <a:spLocks/>
          </p:cNvSpPr>
          <p:nvPr/>
        </p:nvSpPr>
        <p:spPr bwMode="auto">
          <a:xfrm>
            <a:off x="1371600" y="1981200"/>
            <a:ext cx="3276600" cy="2971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" y="0"/>
              </a:cxn>
              <a:cxn ang="0">
                <a:pos x="816" y="288"/>
              </a:cxn>
              <a:cxn ang="0">
                <a:pos x="1152" y="672"/>
              </a:cxn>
              <a:cxn ang="0">
                <a:pos x="1488" y="960"/>
              </a:cxn>
              <a:cxn ang="0">
                <a:pos x="1872" y="1248"/>
              </a:cxn>
              <a:cxn ang="0">
                <a:pos x="2064" y="1440"/>
              </a:cxn>
              <a:cxn ang="0">
                <a:pos x="2064" y="1872"/>
              </a:cxn>
              <a:cxn ang="0">
                <a:pos x="1632" y="1680"/>
              </a:cxn>
              <a:cxn ang="0">
                <a:pos x="1152" y="1296"/>
              </a:cxn>
              <a:cxn ang="0">
                <a:pos x="768" y="1008"/>
              </a:cxn>
              <a:cxn ang="0">
                <a:pos x="384" y="528"/>
              </a:cxn>
              <a:cxn ang="0">
                <a:pos x="144" y="240"/>
              </a:cxn>
              <a:cxn ang="0">
                <a:pos x="0" y="0"/>
              </a:cxn>
            </a:cxnLst>
            <a:rect l="0" t="0" r="r" b="b"/>
            <a:pathLst>
              <a:path w="2064" h="1872">
                <a:moveTo>
                  <a:pt x="0" y="0"/>
                </a:moveTo>
                <a:lnTo>
                  <a:pt x="576" y="0"/>
                </a:lnTo>
                <a:lnTo>
                  <a:pt x="816" y="288"/>
                </a:lnTo>
                <a:lnTo>
                  <a:pt x="1152" y="672"/>
                </a:lnTo>
                <a:lnTo>
                  <a:pt x="1488" y="960"/>
                </a:lnTo>
                <a:lnTo>
                  <a:pt x="1872" y="1248"/>
                </a:lnTo>
                <a:lnTo>
                  <a:pt x="2064" y="1440"/>
                </a:lnTo>
                <a:lnTo>
                  <a:pt x="2064" y="1872"/>
                </a:lnTo>
                <a:lnTo>
                  <a:pt x="1632" y="1680"/>
                </a:lnTo>
                <a:lnTo>
                  <a:pt x="1152" y="1296"/>
                </a:lnTo>
                <a:lnTo>
                  <a:pt x="768" y="1008"/>
                </a:lnTo>
                <a:lnTo>
                  <a:pt x="384" y="528"/>
                </a:lnTo>
                <a:lnTo>
                  <a:pt x="144" y="24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4286" name="Freeform 14" descr="Sand"/>
          <p:cNvSpPr>
            <a:spLocks/>
          </p:cNvSpPr>
          <p:nvPr/>
        </p:nvSpPr>
        <p:spPr bwMode="auto">
          <a:xfrm>
            <a:off x="2286000" y="1981200"/>
            <a:ext cx="2362200" cy="2209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0" y="0"/>
              </a:cxn>
              <a:cxn ang="0">
                <a:pos x="912" y="336"/>
              </a:cxn>
              <a:cxn ang="0">
                <a:pos x="1344" y="768"/>
              </a:cxn>
              <a:cxn ang="0">
                <a:pos x="1488" y="912"/>
              </a:cxn>
              <a:cxn ang="0">
                <a:pos x="1488" y="1392"/>
              </a:cxn>
              <a:cxn ang="0">
                <a:pos x="1248" y="1200"/>
              </a:cxn>
              <a:cxn ang="0">
                <a:pos x="768" y="816"/>
              </a:cxn>
              <a:cxn ang="0">
                <a:pos x="480" y="576"/>
              </a:cxn>
              <a:cxn ang="0">
                <a:pos x="144" y="144"/>
              </a:cxn>
              <a:cxn ang="0">
                <a:pos x="0" y="0"/>
              </a:cxn>
            </a:cxnLst>
            <a:rect l="0" t="0" r="r" b="b"/>
            <a:pathLst>
              <a:path w="1488" h="1392">
                <a:moveTo>
                  <a:pt x="0" y="0"/>
                </a:moveTo>
                <a:lnTo>
                  <a:pt x="720" y="0"/>
                </a:lnTo>
                <a:lnTo>
                  <a:pt x="912" y="336"/>
                </a:lnTo>
                <a:lnTo>
                  <a:pt x="1344" y="768"/>
                </a:lnTo>
                <a:lnTo>
                  <a:pt x="1488" y="912"/>
                </a:lnTo>
                <a:lnTo>
                  <a:pt x="1488" y="1392"/>
                </a:lnTo>
                <a:lnTo>
                  <a:pt x="1248" y="1200"/>
                </a:lnTo>
                <a:lnTo>
                  <a:pt x="768" y="816"/>
                </a:lnTo>
                <a:lnTo>
                  <a:pt x="480" y="576"/>
                </a:lnTo>
                <a:lnTo>
                  <a:pt x="144" y="144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4287" name="Freeform 15" descr="Recycled paper"/>
          <p:cNvSpPr>
            <a:spLocks/>
          </p:cNvSpPr>
          <p:nvPr/>
        </p:nvSpPr>
        <p:spPr bwMode="auto">
          <a:xfrm>
            <a:off x="3429000" y="1981200"/>
            <a:ext cx="1219200" cy="1447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68" y="0"/>
              </a:cxn>
              <a:cxn ang="0">
                <a:pos x="768" y="912"/>
              </a:cxn>
              <a:cxn ang="0">
                <a:pos x="432" y="576"/>
              </a:cxn>
              <a:cxn ang="0">
                <a:pos x="192" y="336"/>
              </a:cxn>
              <a:cxn ang="0">
                <a:pos x="0" y="0"/>
              </a:cxn>
            </a:cxnLst>
            <a:rect l="0" t="0" r="r" b="b"/>
            <a:pathLst>
              <a:path w="768" h="912">
                <a:moveTo>
                  <a:pt x="0" y="0"/>
                </a:moveTo>
                <a:lnTo>
                  <a:pt x="768" y="0"/>
                </a:lnTo>
                <a:lnTo>
                  <a:pt x="768" y="912"/>
                </a:lnTo>
                <a:lnTo>
                  <a:pt x="432" y="576"/>
                </a:lnTo>
                <a:lnTo>
                  <a:pt x="192" y="336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4288" name="Freeform 16" descr="Granite"/>
          <p:cNvSpPr>
            <a:spLocks/>
          </p:cNvSpPr>
          <p:nvPr/>
        </p:nvSpPr>
        <p:spPr bwMode="auto">
          <a:xfrm>
            <a:off x="1371600" y="1981200"/>
            <a:ext cx="3276600" cy="403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544"/>
              </a:cxn>
              <a:cxn ang="0">
                <a:pos x="2064" y="2544"/>
              </a:cxn>
              <a:cxn ang="0">
                <a:pos x="2064" y="1872"/>
              </a:cxn>
              <a:cxn ang="0">
                <a:pos x="1584" y="1680"/>
              </a:cxn>
              <a:cxn ang="0">
                <a:pos x="1104" y="1248"/>
              </a:cxn>
              <a:cxn ang="0">
                <a:pos x="768" y="1008"/>
              </a:cxn>
              <a:cxn ang="0">
                <a:pos x="240" y="384"/>
              </a:cxn>
              <a:cxn ang="0">
                <a:pos x="0" y="0"/>
              </a:cxn>
            </a:cxnLst>
            <a:rect l="0" t="0" r="r" b="b"/>
            <a:pathLst>
              <a:path w="2064" h="2544">
                <a:moveTo>
                  <a:pt x="0" y="0"/>
                </a:moveTo>
                <a:lnTo>
                  <a:pt x="0" y="2544"/>
                </a:lnTo>
                <a:lnTo>
                  <a:pt x="2064" y="2544"/>
                </a:lnTo>
                <a:lnTo>
                  <a:pt x="2064" y="1872"/>
                </a:lnTo>
                <a:lnTo>
                  <a:pt x="1584" y="1680"/>
                </a:lnTo>
                <a:lnTo>
                  <a:pt x="1104" y="1248"/>
                </a:lnTo>
                <a:lnTo>
                  <a:pt x="768" y="1008"/>
                </a:lnTo>
                <a:lnTo>
                  <a:pt x="240" y="384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4289" name="Text Box 17"/>
          <p:cNvSpPr txBox="1">
            <a:spLocks noChangeArrowheads="1"/>
          </p:cNvSpPr>
          <p:nvPr/>
        </p:nvSpPr>
        <p:spPr bwMode="auto">
          <a:xfrm>
            <a:off x="609600" y="1676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rgbClr val="FFFF00"/>
                </a:solidFill>
              </a:rPr>
              <a:t>past</a:t>
            </a:r>
          </a:p>
        </p:txBody>
      </p:sp>
      <p:sp>
        <p:nvSpPr>
          <p:cNvPr id="694290" name="Text Box 18"/>
          <p:cNvSpPr txBox="1">
            <a:spLocks noChangeArrowheads="1"/>
          </p:cNvSpPr>
          <p:nvPr/>
        </p:nvSpPr>
        <p:spPr bwMode="auto">
          <a:xfrm>
            <a:off x="4495800" y="16002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rgbClr val="FFFF00"/>
                </a:solidFill>
              </a:rPr>
              <a:t>present</a:t>
            </a:r>
          </a:p>
        </p:txBody>
      </p:sp>
      <p:sp>
        <p:nvSpPr>
          <p:cNvPr id="694291" name="Line 19"/>
          <p:cNvSpPr>
            <a:spLocks noChangeShapeType="1"/>
          </p:cNvSpPr>
          <p:nvPr/>
        </p:nvSpPr>
        <p:spPr bwMode="auto">
          <a:xfrm>
            <a:off x="1981200" y="1828800"/>
            <a:ext cx="19050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4292" name="Text Box 20"/>
          <p:cNvSpPr txBox="1">
            <a:spLocks noChangeArrowheads="1"/>
          </p:cNvSpPr>
          <p:nvPr/>
        </p:nvSpPr>
        <p:spPr bwMode="auto">
          <a:xfrm>
            <a:off x="1752600" y="4724400"/>
            <a:ext cx="16002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basement</a:t>
            </a:r>
          </a:p>
        </p:txBody>
      </p:sp>
      <p:sp>
        <p:nvSpPr>
          <p:cNvPr id="694293" name="Text Box 21"/>
          <p:cNvSpPr txBox="1">
            <a:spLocks noChangeArrowheads="1"/>
          </p:cNvSpPr>
          <p:nvPr/>
        </p:nvSpPr>
        <p:spPr bwMode="auto">
          <a:xfrm rot="2647482">
            <a:off x="2436813" y="3070225"/>
            <a:ext cx="1084262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/>
              <a:t>Layer 1</a:t>
            </a:r>
          </a:p>
        </p:txBody>
      </p:sp>
      <p:sp>
        <p:nvSpPr>
          <p:cNvPr id="694294" name="Text Box 22"/>
          <p:cNvSpPr txBox="1">
            <a:spLocks noChangeArrowheads="1"/>
          </p:cNvSpPr>
          <p:nvPr/>
        </p:nvSpPr>
        <p:spPr bwMode="auto">
          <a:xfrm rot="2647482">
            <a:off x="2743200" y="2590800"/>
            <a:ext cx="1312863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/>
              <a:t>Layer 2</a:t>
            </a:r>
          </a:p>
        </p:txBody>
      </p:sp>
      <p:sp>
        <p:nvSpPr>
          <p:cNvPr id="694295" name="Text Box 23"/>
          <p:cNvSpPr txBox="1">
            <a:spLocks noChangeArrowheads="1"/>
          </p:cNvSpPr>
          <p:nvPr/>
        </p:nvSpPr>
        <p:spPr bwMode="auto">
          <a:xfrm rot="2647482">
            <a:off x="3581400" y="2362200"/>
            <a:ext cx="1331913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/>
              <a:t>Layer 3</a:t>
            </a:r>
          </a:p>
        </p:txBody>
      </p:sp>
      <p:sp>
        <p:nvSpPr>
          <p:cNvPr id="694296" name="Freeform 24" descr="Granite"/>
          <p:cNvSpPr>
            <a:spLocks/>
          </p:cNvSpPr>
          <p:nvPr/>
        </p:nvSpPr>
        <p:spPr bwMode="auto">
          <a:xfrm>
            <a:off x="5638800" y="1981200"/>
            <a:ext cx="3276600" cy="403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544"/>
              </a:cxn>
              <a:cxn ang="0">
                <a:pos x="2064" y="2544"/>
              </a:cxn>
              <a:cxn ang="0">
                <a:pos x="2040" y="1328"/>
              </a:cxn>
              <a:cxn ang="0">
                <a:pos x="1576" y="1176"/>
              </a:cxn>
              <a:cxn ang="0">
                <a:pos x="1152" y="904"/>
              </a:cxn>
              <a:cxn ang="0">
                <a:pos x="768" y="696"/>
              </a:cxn>
              <a:cxn ang="0">
                <a:pos x="280" y="256"/>
              </a:cxn>
              <a:cxn ang="0">
                <a:pos x="0" y="0"/>
              </a:cxn>
            </a:cxnLst>
            <a:rect l="0" t="0" r="r" b="b"/>
            <a:pathLst>
              <a:path w="2064" h="2544">
                <a:moveTo>
                  <a:pt x="0" y="0"/>
                </a:moveTo>
                <a:lnTo>
                  <a:pt x="0" y="2544"/>
                </a:lnTo>
                <a:lnTo>
                  <a:pt x="2064" y="2544"/>
                </a:lnTo>
                <a:lnTo>
                  <a:pt x="2040" y="1328"/>
                </a:lnTo>
                <a:lnTo>
                  <a:pt x="1576" y="1176"/>
                </a:lnTo>
                <a:lnTo>
                  <a:pt x="1152" y="904"/>
                </a:lnTo>
                <a:lnTo>
                  <a:pt x="768" y="696"/>
                </a:lnTo>
                <a:lnTo>
                  <a:pt x="280" y="256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4297" name="Text Box 25"/>
          <p:cNvSpPr txBox="1">
            <a:spLocks noChangeArrowheads="1"/>
          </p:cNvSpPr>
          <p:nvPr/>
        </p:nvSpPr>
        <p:spPr bwMode="auto">
          <a:xfrm rot="2183061">
            <a:off x="6324600" y="2667000"/>
            <a:ext cx="2819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FFFF00"/>
                </a:solidFill>
              </a:rPr>
              <a:t>“Tectonic” subsidence”</a:t>
            </a:r>
            <a:endParaRPr lang="en-US"/>
          </a:p>
        </p:txBody>
      </p:sp>
      <p:sp>
        <p:nvSpPr>
          <p:cNvPr id="694298" name="Freeform 26" descr="Granite"/>
          <p:cNvSpPr>
            <a:spLocks/>
          </p:cNvSpPr>
          <p:nvPr/>
        </p:nvSpPr>
        <p:spPr bwMode="auto">
          <a:xfrm>
            <a:off x="5638800" y="1981200"/>
            <a:ext cx="3276600" cy="403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544"/>
              </a:cxn>
              <a:cxn ang="0">
                <a:pos x="2064" y="2544"/>
              </a:cxn>
              <a:cxn ang="0">
                <a:pos x="2064" y="1872"/>
              </a:cxn>
              <a:cxn ang="0">
                <a:pos x="1584" y="1680"/>
              </a:cxn>
              <a:cxn ang="0">
                <a:pos x="1104" y="1248"/>
              </a:cxn>
              <a:cxn ang="0">
                <a:pos x="768" y="1008"/>
              </a:cxn>
              <a:cxn ang="0">
                <a:pos x="240" y="384"/>
              </a:cxn>
              <a:cxn ang="0">
                <a:pos x="0" y="0"/>
              </a:cxn>
            </a:cxnLst>
            <a:rect l="0" t="0" r="r" b="b"/>
            <a:pathLst>
              <a:path w="2064" h="2544">
                <a:moveTo>
                  <a:pt x="0" y="0"/>
                </a:moveTo>
                <a:lnTo>
                  <a:pt x="0" y="2544"/>
                </a:lnTo>
                <a:lnTo>
                  <a:pt x="2064" y="2544"/>
                </a:lnTo>
                <a:lnTo>
                  <a:pt x="2064" y="1872"/>
                </a:lnTo>
                <a:lnTo>
                  <a:pt x="1584" y="1680"/>
                </a:lnTo>
                <a:lnTo>
                  <a:pt x="1104" y="1248"/>
                </a:lnTo>
                <a:lnTo>
                  <a:pt x="768" y="1008"/>
                </a:lnTo>
                <a:lnTo>
                  <a:pt x="240" y="384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Backstripping</a:t>
            </a:r>
          </a:p>
        </p:txBody>
      </p:sp>
      <p:sp>
        <p:nvSpPr>
          <p:cNvPr id="69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(Watts and Ryan, 1976)</a:t>
            </a:r>
          </a:p>
          <a:p>
            <a:endParaRPr lang="en-US"/>
          </a:p>
          <a:p>
            <a:r>
              <a:rPr lang="en-US"/>
              <a:t>Tectonic subsidence is what remains after the effects of sea-level and sediments are removed. </a:t>
            </a:r>
          </a:p>
          <a:p>
            <a:endParaRPr lang="en-US"/>
          </a:p>
          <a:p>
            <a:pPr lvl="1"/>
            <a:r>
              <a:rPr lang="en-US"/>
              <a:t>…. It is the background subsidence caused by stretching and thermal cooling of the lithosphere.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010400" cy="990600"/>
          </a:xfrm>
        </p:spPr>
        <p:txBody>
          <a:bodyPr/>
          <a:lstStyle/>
          <a:p>
            <a:r>
              <a:rPr lang="en-US"/>
              <a:t>Backstripping</a:t>
            </a:r>
          </a:p>
        </p:txBody>
      </p:sp>
      <p:pic>
        <p:nvPicPr>
          <p:cNvPr id="691204" name="Picture 4" descr="Backstripping_figu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" y="1828800"/>
            <a:ext cx="9115425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Backstripping</a:t>
            </a:r>
          </a:p>
        </p:txBody>
      </p:sp>
      <p:grpSp>
        <p:nvGrpSpPr>
          <p:cNvPr id="692231" name="Group 7"/>
          <p:cNvGrpSpPr>
            <a:grpSpLocks/>
          </p:cNvGrpSpPr>
          <p:nvPr/>
        </p:nvGrpSpPr>
        <p:grpSpPr bwMode="auto">
          <a:xfrm>
            <a:off x="533400" y="1905000"/>
            <a:ext cx="7543800" cy="838200"/>
            <a:chOff x="528" y="2784"/>
            <a:chExt cx="4752" cy="528"/>
          </a:xfrm>
        </p:grpSpPr>
        <p:sp>
          <p:nvSpPr>
            <p:cNvPr id="692228" name="Rectangle 4"/>
            <p:cNvSpPr>
              <a:spLocks noChangeArrowheads="1"/>
            </p:cNvSpPr>
            <p:nvPr/>
          </p:nvSpPr>
          <p:spPr bwMode="auto">
            <a:xfrm>
              <a:off x="2112" y="3072"/>
              <a:ext cx="432" cy="24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230" name="Rectangle 6"/>
            <p:cNvSpPr>
              <a:spLocks noChangeArrowheads="1"/>
            </p:cNvSpPr>
            <p:nvPr/>
          </p:nvSpPr>
          <p:spPr bwMode="auto">
            <a:xfrm>
              <a:off x="528" y="2784"/>
              <a:ext cx="475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b="0">
                  <a:solidFill>
                    <a:srgbClr val="FFFF00"/>
                  </a:solidFill>
                </a:rPr>
                <a:t>For original matlab program from Allen’s book: </a:t>
              </a:r>
            </a:p>
            <a:p>
              <a:r>
                <a:rPr lang="en-US" b="0">
                  <a:solidFill>
                    <a:srgbClr val="FFFF00"/>
                  </a:solidFill>
                </a:rPr>
                <a:t>see the following </a:t>
              </a:r>
              <a:r>
                <a:rPr lang="en-US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hlinkClick r:id="rId2" action="ppaction://hlinkfile"/>
                </a:rPr>
                <a:t>link </a:t>
              </a:r>
              <a:r>
                <a:rPr lang="en-US" b="0">
                  <a:solidFill>
                    <a:srgbClr val="FFFF00"/>
                  </a:solidFill>
                </a:rPr>
                <a:t>to a matlab program</a:t>
              </a:r>
              <a:r>
                <a:rPr lang="en-US"/>
                <a:t>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010400" cy="990600"/>
          </a:xfrm>
        </p:spPr>
        <p:txBody>
          <a:bodyPr/>
          <a:lstStyle/>
          <a:p>
            <a:r>
              <a:rPr lang="en-US"/>
              <a:t>Subsidence History and Thermal History</a:t>
            </a:r>
          </a:p>
        </p:txBody>
      </p:sp>
      <p:sp>
        <p:nvSpPr>
          <p:cNvPr id="695299" name="Rectangle 3"/>
          <p:cNvSpPr>
            <a:spLocks noChangeArrowheads="1"/>
          </p:cNvSpPr>
          <p:nvPr/>
        </p:nvSpPr>
        <p:spPr bwMode="auto">
          <a:xfrm>
            <a:off x="1371600" y="1981200"/>
            <a:ext cx="3276600" cy="403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5300" name="Text Box 4"/>
          <p:cNvSpPr txBox="1">
            <a:spLocks noChangeArrowheads="1"/>
          </p:cNvSpPr>
          <p:nvPr/>
        </p:nvSpPr>
        <p:spPr bwMode="auto">
          <a:xfrm>
            <a:off x="2514600" y="12192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time</a:t>
            </a:r>
          </a:p>
        </p:txBody>
      </p:sp>
      <p:sp>
        <p:nvSpPr>
          <p:cNvPr id="695301" name="Text Box 5"/>
          <p:cNvSpPr txBox="1">
            <a:spLocks noChangeArrowheads="1"/>
          </p:cNvSpPr>
          <p:nvPr/>
        </p:nvSpPr>
        <p:spPr bwMode="auto">
          <a:xfrm>
            <a:off x="381000" y="3733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depth</a:t>
            </a:r>
          </a:p>
        </p:txBody>
      </p:sp>
      <p:sp>
        <p:nvSpPr>
          <p:cNvPr id="695302" name="Freeform 6"/>
          <p:cNvSpPr>
            <a:spLocks/>
          </p:cNvSpPr>
          <p:nvPr/>
        </p:nvSpPr>
        <p:spPr bwMode="auto">
          <a:xfrm>
            <a:off x="1371600" y="2032000"/>
            <a:ext cx="3276600" cy="2895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288"/>
              </a:cxn>
              <a:cxn ang="0">
                <a:pos x="432" y="528"/>
              </a:cxn>
              <a:cxn ang="0">
                <a:pos x="768" y="960"/>
              </a:cxn>
              <a:cxn ang="0">
                <a:pos x="1056" y="1200"/>
              </a:cxn>
              <a:cxn ang="0">
                <a:pos x="1440" y="1536"/>
              </a:cxn>
              <a:cxn ang="0">
                <a:pos x="1776" y="1728"/>
              </a:cxn>
              <a:cxn ang="0">
                <a:pos x="2064" y="1824"/>
              </a:cxn>
            </a:cxnLst>
            <a:rect l="0" t="0" r="r" b="b"/>
            <a:pathLst>
              <a:path w="2064" h="1824">
                <a:moveTo>
                  <a:pt x="0" y="0"/>
                </a:moveTo>
                <a:cubicBezTo>
                  <a:pt x="60" y="100"/>
                  <a:pt x="120" y="200"/>
                  <a:pt x="192" y="288"/>
                </a:cubicBezTo>
                <a:cubicBezTo>
                  <a:pt x="264" y="376"/>
                  <a:pt x="336" y="416"/>
                  <a:pt x="432" y="528"/>
                </a:cubicBezTo>
                <a:cubicBezTo>
                  <a:pt x="528" y="640"/>
                  <a:pt x="664" y="848"/>
                  <a:pt x="768" y="960"/>
                </a:cubicBezTo>
                <a:cubicBezTo>
                  <a:pt x="872" y="1072"/>
                  <a:pt x="944" y="1104"/>
                  <a:pt x="1056" y="1200"/>
                </a:cubicBezTo>
                <a:cubicBezTo>
                  <a:pt x="1168" y="1296"/>
                  <a:pt x="1320" y="1448"/>
                  <a:pt x="1440" y="1536"/>
                </a:cubicBezTo>
                <a:cubicBezTo>
                  <a:pt x="1560" y="1624"/>
                  <a:pt x="1672" y="1680"/>
                  <a:pt x="1776" y="1728"/>
                </a:cubicBezTo>
                <a:cubicBezTo>
                  <a:pt x="1880" y="1776"/>
                  <a:pt x="1972" y="1800"/>
                  <a:pt x="2064" y="18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5303" name="Freeform 7"/>
          <p:cNvSpPr>
            <a:spLocks/>
          </p:cNvSpPr>
          <p:nvPr/>
        </p:nvSpPr>
        <p:spPr bwMode="auto">
          <a:xfrm>
            <a:off x="2260600" y="1981200"/>
            <a:ext cx="2387600" cy="2260600"/>
          </a:xfrm>
          <a:custGeom>
            <a:avLst/>
            <a:gdLst/>
            <a:ahLst/>
            <a:cxnLst>
              <a:cxn ang="0">
                <a:pos x="64" y="32"/>
              </a:cxn>
              <a:cxn ang="0">
                <a:pos x="64" y="80"/>
              </a:cxn>
              <a:cxn ang="0">
                <a:pos x="448" y="512"/>
              </a:cxn>
              <a:cxn ang="0">
                <a:pos x="976" y="992"/>
              </a:cxn>
              <a:cxn ang="0">
                <a:pos x="1504" y="1424"/>
              </a:cxn>
            </a:cxnLst>
            <a:rect l="0" t="0" r="r" b="b"/>
            <a:pathLst>
              <a:path w="1504" h="1424">
                <a:moveTo>
                  <a:pt x="64" y="32"/>
                </a:moveTo>
                <a:cubicBezTo>
                  <a:pt x="32" y="16"/>
                  <a:pt x="0" y="0"/>
                  <a:pt x="64" y="80"/>
                </a:cubicBezTo>
                <a:cubicBezTo>
                  <a:pt x="128" y="160"/>
                  <a:pt x="296" y="360"/>
                  <a:pt x="448" y="512"/>
                </a:cubicBezTo>
                <a:cubicBezTo>
                  <a:pt x="600" y="664"/>
                  <a:pt x="800" y="840"/>
                  <a:pt x="976" y="992"/>
                </a:cubicBezTo>
                <a:cubicBezTo>
                  <a:pt x="1152" y="1144"/>
                  <a:pt x="1328" y="1284"/>
                  <a:pt x="1504" y="14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5304" name="Freeform 8"/>
          <p:cNvSpPr>
            <a:spLocks/>
          </p:cNvSpPr>
          <p:nvPr/>
        </p:nvSpPr>
        <p:spPr bwMode="auto">
          <a:xfrm>
            <a:off x="3429000" y="2032000"/>
            <a:ext cx="1219200" cy="1371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36" y="432"/>
              </a:cxn>
              <a:cxn ang="0">
                <a:pos x="768" y="864"/>
              </a:cxn>
            </a:cxnLst>
            <a:rect l="0" t="0" r="r" b="b"/>
            <a:pathLst>
              <a:path w="768" h="864">
                <a:moveTo>
                  <a:pt x="0" y="0"/>
                </a:moveTo>
                <a:cubicBezTo>
                  <a:pt x="104" y="144"/>
                  <a:pt x="208" y="288"/>
                  <a:pt x="336" y="432"/>
                </a:cubicBezTo>
                <a:cubicBezTo>
                  <a:pt x="464" y="576"/>
                  <a:pt x="616" y="720"/>
                  <a:pt x="768" y="86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5305" name="Freeform 9" descr="Water droplets"/>
          <p:cNvSpPr>
            <a:spLocks/>
          </p:cNvSpPr>
          <p:nvPr/>
        </p:nvSpPr>
        <p:spPr bwMode="auto">
          <a:xfrm>
            <a:off x="1371600" y="1981200"/>
            <a:ext cx="3276600" cy="2971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" y="0"/>
              </a:cxn>
              <a:cxn ang="0">
                <a:pos x="816" y="288"/>
              </a:cxn>
              <a:cxn ang="0">
                <a:pos x="1152" y="672"/>
              </a:cxn>
              <a:cxn ang="0">
                <a:pos x="1488" y="960"/>
              </a:cxn>
              <a:cxn ang="0">
                <a:pos x="1872" y="1248"/>
              </a:cxn>
              <a:cxn ang="0">
                <a:pos x="2064" y="1440"/>
              </a:cxn>
              <a:cxn ang="0">
                <a:pos x="2064" y="1872"/>
              </a:cxn>
              <a:cxn ang="0">
                <a:pos x="1632" y="1680"/>
              </a:cxn>
              <a:cxn ang="0">
                <a:pos x="1152" y="1296"/>
              </a:cxn>
              <a:cxn ang="0">
                <a:pos x="768" y="1008"/>
              </a:cxn>
              <a:cxn ang="0">
                <a:pos x="384" y="528"/>
              </a:cxn>
              <a:cxn ang="0">
                <a:pos x="144" y="240"/>
              </a:cxn>
              <a:cxn ang="0">
                <a:pos x="0" y="0"/>
              </a:cxn>
            </a:cxnLst>
            <a:rect l="0" t="0" r="r" b="b"/>
            <a:pathLst>
              <a:path w="2064" h="1872">
                <a:moveTo>
                  <a:pt x="0" y="0"/>
                </a:moveTo>
                <a:lnTo>
                  <a:pt x="576" y="0"/>
                </a:lnTo>
                <a:lnTo>
                  <a:pt x="816" y="288"/>
                </a:lnTo>
                <a:lnTo>
                  <a:pt x="1152" y="672"/>
                </a:lnTo>
                <a:lnTo>
                  <a:pt x="1488" y="960"/>
                </a:lnTo>
                <a:lnTo>
                  <a:pt x="1872" y="1248"/>
                </a:lnTo>
                <a:lnTo>
                  <a:pt x="2064" y="1440"/>
                </a:lnTo>
                <a:lnTo>
                  <a:pt x="2064" y="1872"/>
                </a:lnTo>
                <a:lnTo>
                  <a:pt x="1632" y="1680"/>
                </a:lnTo>
                <a:lnTo>
                  <a:pt x="1152" y="1296"/>
                </a:lnTo>
                <a:lnTo>
                  <a:pt x="768" y="1008"/>
                </a:lnTo>
                <a:lnTo>
                  <a:pt x="384" y="528"/>
                </a:lnTo>
                <a:lnTo>
                  <a:pt x="144" y="24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5306" name="Freeform 10" descr="Sand"/>
          <p:cNvSpPr>
            <a:spLocks/>
          </p:cNvSpPr>
          <p:nvPr/>
        </p:nvSpPr>
        <p:spPr bwMode="auto">
          <a:xfrm>
            <a:off x="2286000" y="1981200"/>
            <a:ext cx="2362200" cy="2209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0" y="0"/>
              </a:cxn>
              <a:cxn ang="0">
                <a:pos x="912" y="336"/>
              </a:cxn>
              <a:cxn ang="0">
                <a:pos x="1344" y="768"/>
              </a:cxn>
              <a:cxn ang="0">
                <a:pos x="1488" y="912"/>
              </a:cxn>
              <a:cxn ang="0">
                <a:pos x="1488" y="1392"/>
              </a:cxn>
              <a:cxn ang="0">
                <a:pos x="1248" y="1200"/>
              </a:cxn>
              <a:cxn ang="0">
                <a:pos x="768" y="816"/>
              </a:cxn>
              <a:cxn ang="0">
                <a:pos x="480" y="576"/>
              </a:cxn>
              <a:cxn ang="0">
                <a:pos x="144" y="144"/>
              </a:cxn>
              <a:cxn ang="0">
                <a:pos x="0" y="0"/>
              </a:cxn>
            </a:cxnLst>
            <a:rect l="0" t="0" r="r" b="b"/>
            <a:pathLst>
              <a:path w="1488" h="1392">
                <a:moveTo>
                  <a:pt x="0" y="0"/>
                </a:moveTo>
                <a:lnTo>
                  <a:pt x="720" y="0"/>
                </a:lnTo>
                <a:lnTo>
                  <a:pt x="912" y="336"/>
                </a:lnTo>
                <a:lnTo>
                  <a:pt x="1344" y="768"/>
                </a:lnTo>
                <a:lnTo>
                  <a:pt x="1488" y="912"/>
                </a:lnTo>
                <a:lnTo>
                  <a:pt x="1488" y="1392"/>
                </a:lnTo>
                <a:lnTo>
                  <a:pt x="1248" y="1200"/>
                </a:lnTo>
                <a:lnTo>
                  <a:pt x="768" y="816"/>
                </a:lnTo>
                <a:lnTo>
                  <a:pt x="480" y="576"/>
                </a:lnTo>
                <a:lnTo>
                  <a:pt x="144" y="144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5307" name="Freeform 11" descr="Recycled paper"/>
          <p:cNvSpPr>
            <a:spLocks/>
          </p:cNvSpPr>
          <p:nvPr/>
        </p:nvSpPr>
        <p:spPr bwMode="auto">
          <a:xfrm>
            <a:off x="3429000" y="1981200"/>
            <a:ext cx="1219200" cy="1447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68" y="0"/>
              </a:cxn>
              <a:cxn ang="0">
                <a:pos x="768" y="912"/>
              </a:cxn>
              <a:cxn ang="0">
                <a:pos x="432" y="576"/>
              </a:cxn>
              <a:cxn ang="0">
                <a:pos x="192" y="336"/>
              </a:cxn>
              <a:cxn ang="0">
                <a:pos x="0" y="0"/>
              </a:cxn>
            </a:cxnLst>
            <a:rect l="0" t="0" r="r" b="b"/>
            <a:pathLst>
              <a:path w="768" h="912">
                <a:moveTo>
                  <a:pt x="0" y="0"/>
                </a:moveTo>
                <a:lnTo>
                  <a:pt x="768" y="0"/>
                </a:lnTo>
                <a:lnTo>
                  <a:pt x="768" y="912"/>
                </a:lnTo>
                <a:lnTo>
                  <a:pt x="432" y="576"/>
                </a:lnTo>
                <a:lnTo>
                  <a:pt x="192" y="336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5308" name="Freeform 12" descr="Granite"/>
          <p:cNvSpPr>
            <a:spLocks/>
          </p:cNvSpPr>
          <p:nvPr/>
        </p:nvSpPr>
        <p:spPr bwMode="auto">
          <a:xfrm>
            <a:off x="1371600" y="1981200"/>
            <a:ext cx="3276600" cy="403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544"/>
              </a:cxn>
              <a:cxn ang="0">
                <a:pos x="2064" y="2544"/>
              </a:cxn>
              <a:cxn ang="0">
                <a:pos x="2064" y="1872"/>
              </a:cxn>
              <a:cxn ang="0">
                <a:pos x="1584" y="1680"/>
              </a:cxn>
              <a:cxn ang="0">
                <a:pos x="1104" y="1248"/>
              </a:cxn>
              <a:cxn ang="0">
                <a:pos x="768" y="1008"/>
              </a:cxn>
              <a:cxn ang="0">
                <a:pos x="240" y="384"/>
              </a:cxn>
              <a:cxn ang="0">
                <a:pos x="0" y="0"/>
              </a:cxn>
            </a:cxnLst>
            <a:rect l="0" t="0" r="r" b="b"/>
            <a:pathLst>
              <a:path w="2064" h="2544">
                <a:moveTo>
                  <a:pt x="0" y="0"/>
                </a:moveTo>
                <a:lnTo>
                  <a:pt x="0" y="2544"/>
                </a:lnTo>
                <a:lnTo>
                  <a:pt x="2064" y="2544"/>
                </a:lnTo>
                <a:lnTo>
                  <a:pt x="2064" y="1872"/>
                </a:lnTo>
                <a:lnTo>
                  <a:pt x="1584" y="1680"/>
                </a:lnTo>
                <a:lnTo>
                  <a:pt x="1104" y="1248"/>
                </a:lnTo>
                <a:lnTo>
                  <a:pt x="768" y="1008"/>
                </a:lnTo>
                <a:lnTo>
                  <a:pt x="240" y="384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5309" name="Text Box 13"/>
          <p:cNvSpPr txBox="1">
            <a:spLocks noChangeArrowheads="1"/>
          </p:cNvSpPr>
          <p:nvPr/>
        </p:nvSpPr>
        <p:spPr bwMode="auto">
          <a:xfrm>
            <a:off x="381000" y="17526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rgbClr val="FFFF00"/>
                </a:solidFill>
              </a:rPr>
              <a:t>past</a:t>
            </a:r>
          </a:p>
        </p:txBody>
      </p:sp>
      <p:sp>
        <p:nvSpPr>
          <p:cNvPr id="695310" name="Text Box 14"/>
          <p:cNvSpPr txBox="1">
            <a:spLocks noChangeArrowheads="1"/>
          </p:cNvSpPr>
          <p:nvPr/>
        </p:nvSpPr>
        <p:spPr bwMode="auto">
          <a:xfrm>
            <a:off x="4800600" y="1676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rgbClr val="FFFF00"/>
                </a:solidFill>
              </a:rPr>
              <a:t>present</a:t>
            </a:r>
          </a:p>
        </p:txBody>
      </p:sp>
      <p:sp>
        <p:nvSpPr>
          <p:cNvPr id="695311" name="Line 15"/>
          <p:cNvSpPr>
            <a:spLocks noChangeShapeType="1"/>
          </p:cNvSpPr>
          <p:nvPr/>
        </p:nvSpPr>
        <p:spPr bwMode="auto">
          <a:xfrm>
            <a:off x="1981200" y="1828800"/>
            <a:ext cx="19050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5313" name="Text Box 17"/>
          <p:cNvSpPr txBox="1">
            <a:spLocks noChangeArrowheads="1"/>
          </p:cNvSpPr>
          <p:nvPr/>
        </p:nvSpPr>
        <p:spPr bwMode="auto">
          <a:xfrm rot="2647482">
            <a:off x="2436813" y="3070225"/>
            <a:ext cx="1084262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/>
              <a:t>Layer 1</a:t>
            </a:r>
          </a:p>
        </p:txBody>
      </p:sp>
      <p:sp>
        <p:nvSpPr>
          <p:cNvPr id="695314" name="Text Box 18"/>
          <p:cNvSpPr txBox="1">
            <a:spLocks noChangeArrowheads="1"/>
          </p:cNvSpPr>
          <p:nvPr/>
        </p:nvSpPr>
        <p:spPr bwMode="auto">
          <a:xfrm rot="2647482">
            <a:off x="2743200" y="2590800"/>
            <a:ext cx="1312863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/>
              <a:t>Layer 2</a:t>
            </a:r>
          </a:p>
        </p:txBody>
      </p:sp>
      <p:sp>
        <p:nvSpPr>
          <p:cNvPr id="695315" name="Text Box 19"/>
          <p:cNvSpPr txBox="1">
            <a:spLocks noChangeArrowheads="1"/>
          </p:cNvSpPr>
          <p:nvPr/>
        </p:nvSpPr>
        <p:spPr bwMode="auto">
          <a:xfrm rot="2647482">
            <a:off x="3581400" y="2362200"/>
            <a:ext cx="1331913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/>
              <a:t>Layer 3</a:t>
            </a:r>
          </a:p>
        </p:txBody>
      </p:sp>
      <p:sp>
        <p:nvSpPr>
          <p:cNvPr id="695316" name="Freeform 20" descr="Granite"/>
          <p:cNvSpPr>
            <a:spLocks/>
          </p:cNvSpPr>
          <p:nvPr/>
        </p:nvSpPr>
        <p:spPr bwMode="auto">
          <a:xfrm>
            <a:off x="5638800" y="1981200"/>
            <a:ext cx="3276600" cy="403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544"/>
              </a:cxn>
              <a:cxn ang="0">
                <a:pos x="2064" y="2544"/>
              </a:cxn>
              <a:cxn ang="0">
                <a:pos x="2040" y="1328"/>
              </a:cxn>
              <a:cxn ang="0">
                <a:pos x="1576" y="1176"/>
              </a:cxn>
              <a:cxn ang="0">
                <a:pos x="1152" y="904"/>
              </a:cxn>
              <a:cxn ang="0">
                <a:pos x="768" y="696"/>
              </a:cxn>
              <a:cxn ang="0">
                <a:pos x="280" y="256"/>
              </a:cxn>
              <a:cxn ang="0">
                <a:pos x="0" y="0"/>
              </a:cxn>
            </a:cxnLst>
            <a:rect l="0" t="0" r="r" b="b"/>
            <a:pathLst>
              <a:path w="2064" h="2544">
                <a:moveTo>
                  <a:pt x="0" y="0"/>
                </a:moveTo>
                <a:lnTo>
                  <a:pt x="0" y="2544"/>
                </a:lnTo>
                <a:lnTo>
                  <a:pt x="2064" y="2544"/>
                </a:lnTo>
                <a:lnTo>
                  <a:pt x="2040" y="1328"/>
                </a:lnTo>
                <a:lnTo>
                  <a:pt x="1576" y="1176"/>
                </a:lnTo>
                <a:lnTo>
                  <a:pt x="1152" y="904"/>
                </a:lnTo>
                <a:lnTo>
                  <a:pt x="768" y="696"/>
                </a:lnTo>
                <a:lnTo>
                  <a:pt x="280" y="256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5317" name="Text Box 21"/>
          <p:cNvSpPr txBox="1">
            <a:spLocks noChangeArrowheads="1"/>
          </p:cNvSpPr>
          <p:nvPr/>
        </p:nvSpPr>
        <p:spPr bwMode="auto">
          <a:xfrm rot="2183061">
            <a:off x="6324600" y="2667000"/>
            <a:ext cx="2819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FFFF00"/>
                </a:solidFill>
              </a:rPr>
              <a:t>“Tectonic” subsidence”</a:t>
            </a:r>
            <a:endParaRPr lang="en-US"/>
          </a:p>
        </p:txBody>
      </p:sp>
      <p:sp>
        <p:nvSpPr>
          <p:cNvPr id="695318" name="Freeform 22" descr="Granite"/>
          <p:cNvSpPr>
            <a:spLocks/>
          </p:cNvSpPr>
          <p:nvPr/>
        </p:nvSpPr>
        <p:spPr bwMode="auto">
          <a:xfrm>
            <a:off x="5638800" y="1981200"/>
            <a:ext cx="3276600" cy="403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544"/>
              </a:cxn>
              <a:cxn ang="0">
                <a:pos x="2064" y="2544"/>
              </a:cxn>
              <a:cxn ang="0">
                <a:pos x="2064" y="1872"/>
              </a:cxn>
              <a:cxn ang="0">
                <a:pos x="1584" y="1680"/>
              </a:cxn>
              <a:cxn ang="0">
                <a:pos x="1104" y="1248"/>
              </a:cxn>
              <a:cxn ang="0">
                <a:pos x="768" y="1008"/>
              </a:cxn>
              <a:cxn ang="0">
                <a:pos x="240" y="384"/>
              </a:cxn>
              <a:cxn ang="0">
                <a:pos x="0" y="0"/>
              </a:cxn>
            </a:cxnLst>
            <a:rect l="0" t="0" r="r" b="b"/>
            <a:pathLst>
              <a:path w="2064" h="2544">
                <a:moveTo>
                  <a:pt x="0" y="0"/>
                </a:moveTo>
                <a:lnTo>
                  <a:pt x="0" y="2544"/>
                </a:lnTo>
                <a:lnTo>
                  <a:pt x="2064" y="2544"/>
                </a:lnTo>
                <a:lnTo>
                  <a:pt x="2064" y="1872"/>
                </a:lnTo>
                <a:lnTo>
                  <a:pt x="1584" y="1680"/>
                </a:lnTo>
                <a:lnTo>
                  <a:pt x="1104" y="1248"/>
                </a:lnTo>
                <a:lnTo>
                  <a:pt x="768" y="1008"/>
                </a:lnTo>
                <a:lnTo>
                  <a:pt x="240" y="384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5319" name="Freeform 23"/>
          <p:cNvSpPr>
            <a:spLocks/>
          </p:cNvSpPr>
          <p:nvPr/>
        </p:nvSpPr>
        <p:spPr bwMode="auto">
          <a:xfrm>
            <a:off x="1371600" y="3124200"/>
            <a:ext cx="3276600" cy="2895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0" y="288"/>
              </a:cxn>
              <a:cxn ang="0">
                <a:pos x="1248" y="576"/>
              </a:cxn>
              <a:cxn ang="0">
                <a:pos x="1872" y="672"/>
              </a:cxn>
              <a:cxn ang="0">
                <a:pos x="2064" y="720"/>
              </a:cxn>
              <a:cxn ang="0">
                <a:pos x="2064" y="1824"/>
              </a:cxn>
              <a:cxn ang="0">
                <a:pos x="0" y="1824"/>
              </a:cxn>
              <a:cxn ang="0">
                <a:pos x="0" y="0"/>
              </a:cxn>
            </a:cxnLst>
            <a:rect l="0" t="0" r="r" b="b"/>
            <a:pathLst>
              <a:path w="2064" h="1824">
                <a:moveTo>
                  <a:pt x="0" y="0"/>
                </a:moveTo>
                <a:lnTo>
                  <a:pt x="480" y="288"/>
                </a:lnTo>
                <a:lnTo>
                  <a:pt x="1248" y="576"/>
                </a:lnTo>
                <a:lnTo>
                  <a:pt x="1872" y="672"/>
                </a:lnTo>
                <a:lnTo>
                  <a:pt x="2064" y="720"/>
                </a:lnTo>
                <a:lnTo>
                  <a:pt x="2064" y="1824"/>
                </a:lnTo>
                <a:lnTo>
                  <a:pt x="0" y="1824"/>
                </a:lnTo>
                <a:lnTo>
                  <a:pt x="0" y="0"/>
                </a:lnTo>
                <a:close/>
              </a:path>
            </a:pathLst>
          </a:custGeom>
          <a:solidFill>
            <a:srgbClr val="FF3300">
              <a:alpha val="56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5312" name="Text Box 16"/>
          <p:cNvSpPr txBox="1">
            <a:spLocks noChangeArrowheads="1"/>
          </p:cNvSpPr>
          <p:nvPr/>
        </p:nvSpPr>
        <p:spPr bwMode="auto">
          <a:xfrm>
            <a:off x="1828800" y="4648200"/>
            <a:ext cx="1447800" cy="822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Thermal window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Subsidence in the forward sense</a:t>
            </a:r>
          </a:p>
        </p:txBody>
      </p:sp>
      <p:graphicFrame>
        <p:nvGraphicFramePr>
          <p:cNvPr id="693291" name="Object 43"/>
          <p:cNvGraphicFramePr>
            <a:graphicFrameLocks noChangeAspect="1"/>
          </p:cNvGraphicFramePr>
          <p:nvPr>
            <p:ph sz="half" idx="1"/>
          </p:nvPr>
        </p:nvGraphicFramePr>
        <p:xfrm>
          <a:off x="2057400" y="1676400"/>
          <a:ext cx="215900" cy="381000"/>
        </p:xfrm>
        <a:graphic>
          <a:graphicData uri="http://schemas.openxmlformats.org/presentationml/2006/ole">
            <p:oleObj spid="_x0000_s693291" name="Equation" r:id="rId3" imgW="215640" imgH="380880" progId="Equation.DSMT4">
              <p:embed/>
            </p:oleObj>
          </a:graphicData>
        </a:graphic>
      </p:graphicFrame>
      <p:sp>
        <p:nvSpPr>
          <p:cNvPr id="693271" name="Rectangle 23" descr="Granite"/>
          <p:cNvSpPr>
            <a:spLocks noChangeArrowheads="1"/>
          </p:cNvSpPr>
          <p:nvPr/>
        </p:nvSpPr>
        <p:spPr bwMode="auto">
          <a:xfrm>
            <a:off x="457200" y="3429000"/>
            <a:ext cx="914400" cy="18288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3273" name="Rectangle 25"/>
          <p:cNvSpPr>
            <a:spLocks noChangeArrowheads="1"/>
          </p:cNvSpPr>
          <p:nvPr/>
        </p:nvSpPr>
        <p:spPr bwMode="auto">
          <a:xfrm>
            <a:off x="4572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93277" name="Group 29"/>
          <p:cNvGrpSpPr>
            <a:grpSpLocks noChangeAspect="1"/>
          </p:cNvGrpSpPr>
          <p:nvPr/>
        </p:nvGrpSpPr>
        <p:grpSpPr bwMode="auto">
          <a:xfrm>
            <a:off x="838200" y="3124200"/>
            <a:ext cx="357188" cy="166688"/>
            <a:chOff x="1632" y="2784"/>
            <a:chExt cx="704" cy="328"/>
          </a:xfrm>
        </p:grpSpPr>
        <p:sp>
          <p:nvSpPr>
            <p:cNvPr id="693274" name="Freeform 26"/>
            <p:cNvSpPr>
              <a:spLocks noChangeAspect="1"/>
            </p:cNvSpPr>
            <p:nvPr/>
          </p:nvSpPr>
          <p:spPr bwMode="auto">
            <a:xfrm>
              <a:off x="1632" y="2784"/>
              <a:ext cx="704" cy="328"/>
            </a:xfrm>
            <a:custGeom>
              <a:avLst/>
              <a:gdLst/>
              <a:ahLst/>
              <a:cxnLst>
                <a:cxn ang="0">
                  <a:pos x="584" y="200"/>
                </a:cxn>
                <a:cxn ang="0">
                  <a:pos x="200" y="8"/>
                </a:cxn>
                <a:cxn ang="0">
                  <a:pos x="8" y="200"/>
                </a:cxn>
                <a:cxn ang="0">
                  <a:pos x="248" y="296"/>
                </a:cxn>
                <a:cxn ang="0">
                  <a:pos x="632" y="8"/>
                </a:cxn>
                <a:cxn ang="0">
                  <a:pos x="680" y="248"/>
                </a:cxn>
                <a:cxn ang="0">
                  <a:pos x="488" y="152"/>
                </a:cxn>
              </a:cxnLst>
              <a:rect l="0" t="0" r="r" b="b"/>
              <a:pathLst>
                <a:path w="704" h="328">
                  <a:moveTo>
                    <a:pt x="584" y="200"/>
                  </a:moveTo>
                  <a:cubicBezTo>
                    <a:pt x="440" y="104"/>
                    <a:pt x="296" y="8"/>
                    <a:pt x="200" y="8"/>
                  </a:cubicBezTo>
                  <a:cubicBezTo>
                    <a:pt x="104" y="8"/>
                    <a:pt x="0" y="152"/>
                    <a:pt x="8" y="200"/>
                  </a:cubicBezTo>
                  <a:cubicBezTo>
                    <a:pt x="16" y="248"/>
                    <a:pt x="144" y="328"/>
                    <a:pt x="248" y="296"/>
                  </a:cubicBezTo>
                  <a:cubicBezTo>
                    <a:pt x="352" y="264"/>
                    <a:pt x="560" y="16"/>
                    <a:pt x="632" y="8"/>
                  </a:cubicBezTo>
                  <a:cubicBezTo>
                    <a:pt x="704" y="0"/>
                    <a:pt x="704" y="224"/>
                    <a:pt x="680" y="248"/>
                  </a:cubicBezTo>
                  <a:cubicBezTo>
                    <a:pt x="656" y="272"/>
                    <a:pt x="572" y="212"/>
                    <a:pt x="488" y="152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3275" name="Oval 27"/>
            <p:cNvSpPr>
              <a:spLocks noChangeAspect="1" noChangeArrowheads="1"/>
            </p:cNvSpPr>
            <p:nvPr/>
          </p:nvSpPr>
          <p:spPr bwMode="auto">
            <a:xfrm>
              <a:off x="1736" y="2888"/>
              <a:ext cx="48" cy="4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3276" name="Line 28"/>
            <p:cNvSpPr>
              <a:spLocks noChangeAspect="1" noChangeShapeType="1"/>
            </p:cNvSpPr>
            <p:nvPr/>
          </p:nvSpPr>
          <p:spPr bwMode="auto">
            <a:xfrm>
              <a:off x="1640" y="2984"/>
              <a:ext cx="24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93284" name="Line 36"/>
          <p:cNvSpPr>
            <a:spLocks noChangeShapeType="1"/>
          </p:cNvSpPr>
          <p:nvPr/>
        </p:nvSpPr>
        <p:spPr bwMode="auto">
          <a:xfrm>
            <a:off x="609600" y="2057400"/>
            <a:ext cx="800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3285" name="Text Box 37"/>
          <p:cNvSpPr txBox="1">
            <a:spLocks noChangeArrowheads="1"/>
          </p:cNvSpPr>
          <p:nvPr/>
        </p:nvSpPr>
        <p:spPr bwMode="auto">
          <a:xfrm>
            <a:off x="5715000" y="16002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FFFF00"/>
                </a:solidFill>
              </a:rPr>
              <a:t>Sea-level</a:t>
            </a:r>
          </a:p>
        </p:txBody>
      </p:sp>
      <p:graphicFrame>
        <p:nvGraphicFramePr>
          <p:cNvPr id="693287" name="Object 39"/>
          <p:cNvGraphicFramePr>
            <a:graphicFrameLocks noChangeAspect="1"/>
          </p:cNvGraphicFramePr>
          <p:nvPr/>
        </p:nvGraphicFramePr>
        <p:xfrm>
          <a:off x="762000" y="1676400"/>
          <a:ext cx="215900" cy="381000"/>
        </p:xfrm>
        <a:graphic>
          <a:graphicData uri="http://schemas.openxmlformats.org/presentationml/2006/ole">
            <p:oleObj spid="_x0000_s693287" name="Equation" r:id="rId5" imgW="215640" imgH="380880" progId="Equation.DSMT4">
              <p:embed/>
            </p:oleObj>
          </a:graphicData>
        </a:graphic>
      </p:graphicFrame>
      <p:sp>
        <p:nvSpPr>
          <p:cNvPr id="693303" name="Rectangle 55"/>
          <p:cNvSpPr>
            <a:spLocks noChangeArrowheads="1"/>
          </p:cNvSpPr>
          <p:nvPr/>
        </p:nvSpPr>
        <p:spPr bwMode="auto">
          <a:xfrm>
            <a:off x="17526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93311" name="Group 63"/>
          <p:cNvGrpSpPr>
            <a:grpSpLocks/>
          </p:cNvGrpSpPr>
          <p:nvPr/>
        </p:nvGrpSpPr>
        <p:grpSpPr bwMode="auto">
          <a:xfrm>
            <a:off x="1752600" y="2209800"/>
            <a:ext cx="914400" cy="3048000"/>
            <a:chOff x="1488" y="1392"/>
            <a:chExt cx="576" cy="1920"/>
          </a:xfrm>
        </p:grpSpPr>
        <p:sp>
          <p:nvSpPr>
            <p:cNvPr id="693304" name="Rectangle 56" descr="Sand"/>
            <p:cNvSpPr>
              <a:spLocks noChangeArrowheads="1"/>
            </p:cNvSpPr>
            <p:nvPr/>
          </p:nvSpPr>
          <p:spPr bwMode="auto">
            <a:xfrm>
              <a:off x="1488" y="1584"/>
              <a:ext cx="576" cy="576"/>
            </a:xfrm>
            <a:prstGeom prst="rect">
              <a:avLst/>
            </a:prstGeom>
            <a:blipFill dpi="0" rotWithShape="1">
              <a:blip r:embed="rId6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3305" name="Rectangle 57" descr="Granite"/>
            <p:cNvSpPr>
              <a:spLocks noChangeArrowheads="1"/>
            </p:cNvSpPr>
            <p:nvPr/>
          </p:nvSpPr>
          <p:spPr bwMode="auto">
            <a:xfrm>
              <a:off x="1488" y="2160"/>
              <a:ext cx="576" cy="1152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93306" name="Group 58"/>
            <p:cNvGrpSpPr>
              <a:grpSpLocks noChangeAspect="1"/>
            </p:cNvGrpSpPr>
            <p:nvPr/>
          </p:nvGrpSpPr>
          <p:grpSpPr bwMode="auto">
            <a:xfrm>
              <a:off x="1632" y="1392"/>
              <a:ext cx="225" cy="105"/>
              <a:chOff x="1632" y="2784"/>
              <a:chExt cx="704" cy="328"/>
            </a:xfrm>
          </p:grpSpPr>
          <p:sp>
            <p:nvSpPr>
              <p:cNvPr id="693307" name="Freeform 59"/>
              <p:cNvSpPr>
                <a:spLocks noChangeAspect="1"/>
              </p:cNvSpPr>
              <p:nvPr/>
            </p:nvSpPr>
            <p:spPr bwMode="auto">
              <a:xfrm>
                <a:off x="1632" y="2784"/>
                <a:ext cx="704" cy="328"/>
              </a:xfrm>
              <a:custGeom>
                <a:avLst/>
                <a:gdLst/>
                <a:ahLst/>
                <a:cxnLst>
                  <a:cxn ang="0">
                    <a:pos x="584" y="200"/>
                  </a:cxn>
                  <a:cxn ang="0">
                    <a:pos x="200" y="8"/>
                  </a:cxn>
                  <a:cxn ang="0">
                    <a:pos x="8" y="200"/>
                  </a:cxn>
                  <a:cxn ang="0">
                    <a:pos x="248" y="296"/>
                  </a:cxn>
                  <a:cxn ang="0">
                    <a:pos x="632" y="8"/>
                  </a:cxn>
                  <a:cxn ang="0">
                    <a:pos x="680" y="248"/>
                  </a:cxn>
                  <a:cxn ang="0">
                    <a:pos x="488" y="152"/>
                  </a:cxn>
                </a:cxnLst>
                <a:rect l="0" t="0" r="r" b="b"/>
                <a:pathLst>
                  <a:path w="704" h="328">
                    <a:moveTo>
                      <a:pt x="584" y="200"/>
                    </a:moveTo>
                    <a:cubicBezTo>
                      <a:pt x="440" y="104"/>
                      <a:pt x="296" y="8"/>
                      <a:pt x="200" y="8"/>
                    </a:cubicBezTo>
                    <a:cubicBezTo>
                      <a:pt x="104" y="8"/>
                      <a:pt x="0" y="152"/>
                      <a:pt x="8" y="200"/>
                    </a:cubicBezTo>
                    <a:cubicBezTo>
                      <a:pt x="16" y="248"/>
                      <a:pt x="144" y="328"/>
                      <a:pt x="248" y="296"/>
                    </a:cubicBezTo>
                    <a:cubicBezTo>
                      <a:pt x="352" y="264"/>
                      <a:pt x="560" y="16"/>
                      <a:pt x="632" y="8"/>
                    </a:cubicBezTo>
                    <a:cubicBezTo>
                      <a:pt x="704" y="0"/>
                      <a:pt x="704" y="224"/>
                      <a:pt x="680" y="248"/>
                    </a:cubicBezTo>
                    <a:cubicBezTo>
                      <a:pt x="656" y="272"/>
                      <a:pt x="572" y="212"/>
                      <a:pt x="488" y="152"/>
                    </a:cubicBezTo>
                  </a:path>
                </a:pathLst>
              </a:custGeom>
              <a:noFill/>
              <a:ln w="12700" cmpd="sng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3308" name="Oval 60"/>
              <p:cNvSpPr>
                <a:spLocks noChangeAspect="1" noChangeArrowheads="1"/>
              </p:cNvSpPr>
              <p:nvPr/>
            </p:nvSpPr>
            <p:spPr bwMode="auto">
              <a:xfrm>
                <a:off x="1736" y="2888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3309" name="Line 61"/>
              <p:cNvSpPr>
                <a:spLocks noChangeAspect="1" noChangeShapeType="1"/>
              </p:cNvSpPr>
              <p:nvPr/>
            </p:nvSpPr>
            <p:spPr bwMode="auto">
              <a:xfrm>
                <a:off x="1640" y="298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93310" name="Oval 62"/>
          <p:cNvSpPr>
            <a:spLocks noChangeArrowheads="1"/>
          </p:cNvSpPr>
          <p:nvPr/>
        </p:nvSpPr>
        <p:spPr bwMode="auto">
          <a:xfrm>
            <a:off x="838200" y="3352800"/>
            <a:ext cx="152400" cy="1524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Subsidence in the forward sense</a:t>
            </a:r>
          </a:p>
        </p:txBody>
      </p:sp>
      <p:graphicFrame>
        <p:nvGraphicFramePr>
          <p:cNvPr id="697399" name="Object 55"/>
          <p:cNvGraphicFramePr>
            <a:graphicFrameLocks noChangeAspect="1"/>
          </p:cNvGraphicFramePr>
          <p:nvPr>
            <p:ph sz="half" idx="1"/>
          </p:nvPr>
        </p:nvGraphicFramePr>
        <p:xfrm>
          <a:off x="1797050" y="3709988"/>
          <a:ext cx="215900" cy="381000"/>
        </p:xfrm>
        <a:graphic>
          <a:graphicData uri="http://schemas.openxmlformats.org/presentationml/2006/ole">
            <p:oleObj spid="_x0000_s697399" name="Equation" r:id="rId3" imgW="215640" imgH="380880" progId="Equation.DSMT4">
              <p:embed/>
            </p:oleObj>
          </a:graphicData>
        </a:graphic>
      </p:graphicFrame>
      <p:graphicFrame>
        <p:nvGraphicFramePr>
          <p:cNvPr id="697401" name="Object 57"/>
          <p:cNvGraphicFramePr>
            <a:graphicFrameLocks noChangeAspect="1"/>
          </p:cNvGraphicFramePr>
          <p:nvPr>
            <p:ph sz="half" idx="2"/>
          </p:nvPr>
        </p:nvGraphicFramePr>
        <p:xfrm>
          <a:off x="762000" y="1676400"/>
          <a:ext cx="215900" cy="381000"/>
        </p:xfrm>
        <a:graphic>
          <a:graphicData uri="http://schemas.openxmlformats.org/presentationml/2006/ole">
            <p:oleObj spid="_x0000_s697401" name="Equation" r:id="rId4" imgW="215640" imgH="380880" progId="Equation.DSMT4">
              <p:embed/>
            </p:oleObj>
          </a:graphicData>
        </a:graphic>
      </p:graphicFrame>
      <p:sp>
        <p:nvSpPr>
          <p:cNvPr id="697350" name="Rectangle 6" descr="Granite"/>
          <p:cNvSpPr>
            <a:spLocks noChangeArrowheads="1"/>
          </p:cNvSpPr>
          <p:nvPr/>
        </p:nvSpPr>
        <p:spPr bwMode="auto">
          <a:xfrm>
            <a:off x="457200" y="3429000"/>
            <a:ext cx="914400" cy="182880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7352" name="Rectangle 8"/>
          <p:cNvSpPr>
            <a:spLocks noChangeArrowheads="1"/>
          </p:cNvSpPr>
          <p:nvPr/>
        </p:nvSpPr>
        <p:spPr bwMode="auto">
          <a:xfrm>
            <a:off x="4572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97353" name="Group 9"/>
          <p:cNvGrpSpPr>
            <a:grpSpLocks noChangeAspect="1"/>
          </p:cNvGrpSpPr>
          <p:nvPr/>
        </p:nvGrpSpPr>
        <p:grpSpPr bwMode="auto">
          <a:xfrm>
            <a:off x="838200" y="3124200"/>
            <a:ext cx="357188" cy="166688"/>
            <a:chOff x="1632" y="2784"/>
            <a:chExt cx="704" cy="328"/>
          </a:xfrm>
        </p:grpSpPr>
        <p:sp>
          <p:nvSpPr>
            <p:cNvPr id="697354" name="Freeform 10"/>
            <p:cNvSpPr>
              <a:spLocks noChangeAspect="1"/>
            </p:cNvSpPr>
            <p:nvPr/>
          </p:nvSpPr>
          <p:spPr bwMode="auto">
            <a:xfrm>
              <a:off x="1632" y="2784"/>
              <a:ext cx="704" cy="328"/>
            </a:xfrm>
            <a:custGeom>
              <a:avLst/>
              <a:gdLst/>
              <a:ahLst/>
              <a:cxnLst>
                <a:cxn ang="0">
                  <a:pos x="584" y="200"/>
                </a:cxn>
                <a:cxn ang="0">
                  <a:pos x="200" y="8"/>
                </a:cxn>
                <a:cxn ang="0">
                  <a:pos x="8" y="200"/>
                </a:cxn>
                <a:cxn ang="0">
                  <a:pos x="248" y="296"/>
                </a:cxn>
                <a:cxn ang="0">
                  <a:pos x="632" y="8"/>
                </a:cxn>
                <a:cxn ang="0">
                  <a:pos x="680" y="248"/>
                </a:cxn>
                <a:cxn ang="0">
                  <a:pos x="488" y="152"/>
                </a:cxn>
              </a:cxnLst>
              <a:rect l="0" t="0" r="r" b="b"/>
              <a:pathLst>
                <a:path w="704" h="328">
                  <a:moveTo>
                    <a:pt x="584" y="200"/>
                  </a:moveTo>
                  <a:cubicBezTo>
                    <a:pt x="440" y="104"/>
                    <a:pt x="296" y="8"/>
                    <a:pt x="200" y="8"/>
                  </a:cubicBezTo>
                  <a:cubicBezTo>
                    <a:pt x="104" y="8"/>
                    <a:pt x="0" y="152"/>
                    <a:pt x="8" y="200"/>
                  </a:cubicBezTo>
                  <a:cubicBezTo>
                    <a:pt x="16" y="248"/>
                    <a:pt x="144" y="328"/>
                    <a:pt x="248" y="296"/>
                  </a:cubicBezTo>
                  <a:cubicBezTo>
                    <a:pt x="352" y="264"/>
                    <a:pt x="560" y="16"/>
                    <a:pt x="632" y="8"/>
                  </a:cubicBezTo>
                  <a:cubicBezTo>
                    <a:pt x="704" y="0"/>
                    <a:pt x="704" y="224"/>
                    <a:pt x="680" y="248"/>
                  </a:cubicBezTo>
                  <a:cubicBezTo>
                    <a:pt x="656" y="272"/>
                    <a:pt x="572" y="212"/>
                    <a:pt x="488" y="152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7355" name="Oval 11"/>
            <p:cNvSpPr>
              <a:spLocks noChangeAspect="1" noChangeArrowheads="1"/>
            </p:cNvSpPr>
            <p:nvPr/>
          </p:nvSpPr>
          <p:spPr bwMode="auto">
            <a:xfrm>
              <a:off x="1736" y="2888"/>
              <a:ext cx="48" cy="4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356" name="Line 12"/>
            <p:cNvSpPr>
              <a:spLocks noChangeAspect="1" noChangeShapeType="1"/>
            </p:cNvSpPr>
            <p:nvPr/>
          </p:nvSpPr>
          <p:spPr bwMode="auto">
            <a:xfrm>
              <a:off x="1640" y="2984"/>
              <a:ext cx="24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97362" name="Line 18"/>
          <p:cNvSpPr>
            <a:spLocks noChangeShapeType="1"/>
          </p:cNvSpPr>
          <p:nvPr/>
        </p:nvSpPr>
        <p:spPr bwMode="auto">
          <a:xfrm>
            <a:off x="609600" y="2057400"/>
            <a:ext cx="800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7363" name="Text Box 19"/>
          <p:cNvSpPr txBox="1">
            <a:spLocks noChangeArrowheads="1"/>
          </p:cNvSpPr>
          <p:nvPr/>
        </p:nvSpPr>
        <p:spPr bwMode="auto">
          <a:xfrm>
            <a:off x="5715000" y="16002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FFFF00"/>
                </a:solidFill>
              </a:rPr>
              <a:t>Sea-level</a:t>
            </a:r>
          </a:p>
        </p:txBody>
      </p:sp>
      <p:graphicFrame>
        <p:nvGraphicFramePr>
          <p:cNvPr id="697373" name="Object 29"/>
          <p:cNvGraphicFramePr>
            <a:graphicFrameLocks noChangeAspect="1"/>
          </p:cNvGraphicFramePr>
          <p:nvPr/>
        </p:nvGraphicFramePr>
        <p:xfrm>
          <a:off x="3429000" y="1676400"/>
          <a:ext cx="177800" cy="381000"/>
        </p:xfrm>
        <a:graphic>
          <a:graphicData uri="http://schemas.openxmlformats.org/presentationml/2006/ole">
            <p:oleObj spid="_x0000_s697373" name="Equation" r:id="rId6" imgW="177480" imgH="380880" progId="Equation.DSMT4">
              <p:embed/>
            </p:oleObj>
          </a:graphicData>
        </a:graphic>
      </p:graphicFrame>
      <p:sp>
        <p:nvSpPr>
          <p:cNvPr id="697383" name="Rectangle 39"/>
          <p:cNvSpPr>
            <a:spLocks noChangeArrowheads="1"/>
          </p:cNvSpPr>
          <p:nvPr/>
        </p:nvSpPr>
        <p:spPr bwMode="auto">
          <a:xfrm>
            <a:off x="31242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7384" name="Rectangle 40" descr="Sand"/>
          <p:cNvSpPr>
            <a:spLocks noChangeArrowheads="1"/>
          </p:cNvSpPr>
          <p:nvPr/>
        </p:nvSpPr>
        <p:spPr bwMode="auto">
          <a:xfrm>
            <a:off x="3124200" y="2819400"/>
            <a:ext cx="914400" cy="762000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7385" name="Rectangle 41" descr="Granite"/>
          <p:cNvSpPr>
            <a:spLocks noChangeArrowheads="1"/>
          </p:cNvSpPr>
          <p:nvPr/>
        </p:nvSpPr>
        <p:spPr bwMode="auto">
          <a:xfrm>
            <a:off x="3124200" y="3581400"/>
            <a:ext cx="914400" cy="182880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97386" name="Group 42"/>
          <p:cNvGrpSpPr>
            <a:grpSpLocks noChangeAspect="1"/>
          </p:cNvGrpSpPr>
          <p:nvPr/>
        </p:nvGrpSpPr>
        <p:grpSpPr bwMode="auto">
          <a:xfrm>
            <a:off x="3352800" y="2209800"/>
            <a:ext cx="357188" cy="166688"/>
            <a:chOff x="1632" y="2784"/>
            <a:chExt cx="704" cy="328"/>
          </a:xfrm>
        </p:grpSpPr>
        <p:sp>
          <p:nvSpPr>
            <p:cNvPr id="697387" name="Freeform 43"/>
            <p:cNvSpPr>
              <a:spLocks noChangeAspect="1"/>
            </p:cNvSpPr>
            <p:nvPr/>
          </p:nvSpPr>
          <p:spPr bwMode="auto">
            <a:xfrm>
              <a:off x="1632" y="2784"/>
              <a:ext cx="704" cy="328"/>
            </a:xfrm>
            <a:custGeom>
              <a:avLst/>
              <a:gdLst/>
              <a:ahLst/>
              <a:cxnLst>
                <a:cxn ang="0">
                  <a:pos x="584" y="200"/>
                </a:cxn>
                <a:cxn ang="0">
                  <a:pos x="200" y="8"/>
                </a:cxn>
                <a:cxn ang="0">
                  <a:pos x="8" y="200"/>
                </a:cxn>
                <a:cxn ang="0">
                  <a:pos x="248" y="296"/>
                </a:cxn>
                <a:cxn ang="0">
                  <a:pos x="632" y="8"/>
                </a:cxn>
                <a:cxn ang="0">
                  <a:pos x="680" y="248"/>
                </a:cxn>
                <a:cxn ang="0">
                  <a:pos x="488" y="152"/>
                </a:cxn>
              </a:cxnLst>
              <a:rect l="0" t="0" r="r" b="b"/>
              <a:pathLst>
                <a:path w="704" h="328">
                  <a:moveTo>
                    <a:pt x="584" y="200"/>
                  </a:moveTo>
                  <a:cubicBezTo>
                    <a:pt x="440" y="104"/>
                    <a:pt x="296" y="8"/>
                    <a:pt x="200" y="8"/>
                  </a:cubicBezTo>
                  <a:cubicBezTo>
                    <a:pt x="104" y="8"/>
                    <a:pt x="0" y="152"/>
                    <a:pt x="8" y="200"/>
                  </a:cubicBezTo>
                  <a:cubicBezTo>
                    <a:pt x="16" y="248"/>
                    <a:pt x="144" y="328"/>
                    <a:pt x="248" y="296"/>
                  </a:cubicBezTo>
                  <a:cubicBezTo>
                    <a:pt x="352" y="264"/>
                    <a:pt x="560" y="16"/>
                    <a:pt x="632" y="8"/>
                  </a:cubicBezTo>
                  <a:cubicBezTo>
                    <a:pt x="704" y="0"/>
                    <a:pt x="704" y="224"/>
                    <a:pt x="680" y="248"/>
                  </a:cubicBezTo>
                  <a:cubicBezTo>
                    <a:pt x="656" y="272"/>
                    <a:pt x="572" y="212"/>
                    <a:pt x="488" y="152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7388" name="Oval 44"/>
            <p:cNvSpPr>
              <a:spLocks noChangeAspect="1" noChangeArrowheads="1"/>
            </p:cNvSpPr>
            <p:nvPr/>
          </p:nvSpPr>
          <p:spPr bwMode="auto">
            <a:xfrm>
              <a:off x="1736" y="2888"/>
              <a:ext cx="48" cy="4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389" name="Line 45"/>
            <p:cNvSpPr>
              <a:spLocks noChangeAspect="1" noChangeShapeType="1"/>
            </p:cNvSpPr>
            <p:nvPr/>
          </p:nvSpPr>
          <p:spPr bwMode="auto">
            <a:xfrm>
              <a:off x="1640" y="2984"/>
              <a:ext cx="24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697390" name="Object 46"/>
          <p:cNvGraphicFramePr>
            <a:graphicFrameLocks noChangeAspect="1"/>
          </p:cNvGraphicFramePr>
          <p:nvPr/>
        </p:nvGraphicFramePr>
        <p:xfrm>
          <a:off x="2057400" y="1676400"/>
          <a:ext cx="215900" cy="381000"/>
        </p:xfrm>
        <a:graphic>
          <a:graphicData uri="http://schemas.openxmlformats.org/presentationml/2006/ole">
            <p:oleObj spid="_x0000_s697390" name="Equation" r:id="rId8" imgW="215640" imgH="380880" progId="Equation.DSMT4">
              <p:embed/>
            </p:oleObj>
          </a:graphicData>
        </a:graphic>
      </p:graphicFrame>
      <p:sp>
        <p:nvSpPr>
          <p:cNvPr id="697391" name="Rectangle 47"/>
          <p:cNvSpPr>
            <a:spLocks noChangeArrowheads="1"/>
          </p:cNvSpPr>
          <p:nvPr/>
        </p:nvSpPr>
        <p:spPr bwMode="auto">
          <a:xfrm>
            <a:off x="1752600" y="2057400"/>
            <a:ext cx="914400" cy="1371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7392" name="Rectangle 48" descr="Sand"/>
          <p:cNvSpPr>
            <a:spLocks noChangeArrowheads="1"/>
          </p:cNvSpPr>
          <p:nvPr/>
        </p:nvSpPr>
        <p:spPr bwMode="auto">
          <a:xfrm>
            <a:off x="1752600" y="2514600"/>
            <a:ext cx="914400" cy="914400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7393" name="Rectangle 49" descr="Granite"/>
          <p:cNvSpPr>
            <a:spLocks noChangeArrowheads="1"/>
          </p:cNvSpPr>
          <p:nvPr/>
        </p:nvSpPr>
        <p:spPr bwMode="auto">
          <a:xfrm>
            <a:off x="1752600" y="3429000"/>
            <a:ext cx="914400" cy="182880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97394" name="Group 50"/>
          <p:cNvGrpSpPr>
            <a:grpSpLocks noChangeAspect="1"/>
          </p:cNvGrpSpPr>
          <p:nvPr/>
        </p:nvGrpSpPr>
        <p:grpSpPr bwMode="auto">
          <a:xfrm>
            <a:off x="1981200" y="2209800"/>
            <a:ext cx="357188" cy="166688"/>
            <a:chOff x="1632" y="2784"/>
            <a:chExt cx="704" cy="328"/>
          </a:xfrm>
        </p:grpSpPr>
        <p:sp>
          <p:nvSpPr>
            <p:cNvPr id="697395" name="Freeform 51"/>
            <p:cNvSpPr>
              <a:spLocks noChangeAspect="1"/>
            </p:cNvSpPr>
            <p:nvPr/>
          </p:nvSpPr>
          <p:spPr bwMode="auto">
            <a:xfrm>
              <a:off x="1632" y="2784"/>
              <a:ext cx="704" cy="328"/>
            </a:xfrm>
            <a:custGeom>
              <a:avLst/>
              <a:gdLst/>
              <a:ahLst/>
              <a:cxnLst>
                <a:cxn ang="0">
                  <a:pos x="584" y="200"/>
                </a:cxn>
                <a:cxn ang="0">
                  <a:pos x="200" y="8"/>
                </a:cxn>
                <a:cxn ang="0">
                  <a:pos x="8" y="200"/>
                </a:cxn>
                <a:cxn ang="0">
                  <a:pos x="248" y="296"/>
                </a:cxn>
                <a:cxn ang="0">
                  <a:pos x="632" y="8"/>
                </a:cxn>
                <a:cxn ang="0">
                  <a:pos x="680" y="248"/>
                </a:cxn>
                <a:cxn ang="0">
                  <a:pos x="488" y="152"/>
                </a:cxn>
              </a:cxnLst>
              <a:rect l="0" t="0" r="r" b="b"/>
              <a:pathLst>
                <a:path w="704" h="328">
                  <a:moveTo>
                    <a:pt x="584" y="200"/>
                  </a:moveTo>
                  <a:cubicBezTo>
                    <a:pt x="440" y="104"/>
                    <a:pt x="296" y="8"/>
                    <a:pt x="200" y="8"/>
                  </a:cubicBezTo>
                  <a:cubicBezTo>
                    <a:pt x="104" y="8"/>
                    <a:pt x="0" y="152"/>
                    <a:pt x="8" y="200"/>
                  </a:cubicBezTo>
                  <a:cubicBezTo>
                    <a:pt x="16" y="248"/>
                    <a:pt x="144" y="328"/>
                    <a:pt x="248" y="296"/>
                  </a:cubicBezTo>
                  <a:cubicBezTo>
                    <a:pt x="352" y="264"/>
                    <a:pt x="560" y="16"/>
                    <a:pt x="632" y="8"/>
                  </a:cubicBezTo>
                  <a:cubicBezTo>
                    <a:pt x="704" y="0"/>
                    <a:pt x="704" y="224"/>
                    <a:pt x="680" y="248"/>
                  </a:cubicBezTo>
                  <a:cubicBezTo>
                    <a:pt x="656" y="272"/>
                    <a:pt x="572" y="212"/>
                    <a:pt x="488" y="152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7396" name="Oval 52"/>
            <p:cNvSpPr>
              <a:spLocks noChangeAspect="1" noChangeArrowheads="1"/>
            </p:cNvSpPr>
            <p:nvPr/>
          </p:nvSpPr>
          <p:spPr bwMode="auto">
            <a:xfrm>
              <a:off x="1736" y="2888"/>
              <a:ext cx="48" cy="4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397" name="Line 53"/>
            <p:cNvSpPr>
              <a:spLocks noChangeAspect="1" noChangeShapeType="1"/>
            </p:cNvSpPr>
            <p:nvPr/>
          </p:nvSpPr>
          <p:spPr bwMode="auto">
            <a:xfrm>
              <a:off x="1640" y="2984"/>
              <a:ext cx="24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97403" name="Oval 59"/>
          <p:cNvSpPr>
            <a:spLocks noChangeArrowheads="1"/>
          </p:cNvSpPr>
          <p:nvPr/>
        </p:nvSpPr>
        <p:spPr bwMode="auto">
          <a:xfrm>
            <a:off x="3505200" y="35052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7405" name="Oval 61"/>
          <p:cNvSpPr>
            <a:spLocks noChangeArrowheads="1"/>
          </p:cNvSpPr>
          <p:nvPr/>
        </p:nvSpPr>
        <p:spPr bwMode="auto">
          <a:xfrm>
            <a:off x="3505200" y="2743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7406" name="Oval 62"/>
          <p:cNvSpPr>
            <a:spLocks noChangeArrowheads="1"/>
          </p:cNvSpPr>
          <p:nvPr/>
        </p:nvSpPr>
        <p:spPr bwMode="auto">
          <a:xfrm>
            <a:off x="838200" y="3352800"/>
            <a:ext cx="152400" cy="1524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7407" name="Oval 63"/>
          <p:cNvSpPr>
            <a:spLocks noChangeArrowheads="1"/>
          </p:cNvSpPr>
          <p:nvPr/>
        </p:nvSpPr>
        <p:spPr bwMode="auto">
          <a:xfrm>
            <a:off x="2133600" y="33528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7408" name="Oval 64"/>
          <p:cNvSpPr>
            <a:spLocks noChangeArrowheads="1"/>
          </p:cNvSpPr>
          <p:nvPr/>
        </p:nvSpPr>
        <p:spPr bwMode="auto">
          <a:xfrm>
            <a:off x="2133600" y="2438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h2">
  <a:themeElements>
    <a:clrScheme name="ch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h2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ch2</Template>
  <TotalTime>6074</TotalTime>
  <Words>342</Words>
  <Application>Microsoft Office PowerPoint</Application>
  <PresentationFormat>On-screen Show (4:3)</PresentationFormat>
  <Paragraphs>78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Comic Sans MS</vt:lpstr>
      <vt:lpstr>1_ch2</vt:lpstr>
      <vt:lpstr>MathType 5.0 Equation</vt:lpstr>
      <vt:lpstr>Slide 1</vt:lpstr>
      <vt:lpstr>Geohistory Analysis</vt:lpstr>
      <vt:lpstr>Subsidence History and Thermal History</vt:lpstr>
      <vt:lpstr>Backstripping</vt:lpstr>
      <vt:lpstr>Backstripping</vt:lpstr>
      <vt:lpstr>Backstripping</vt:lpstr>
      <vt:lpstr>Subsidence History and Thermal History</vt:lpstr>
      <vt:lpstr>Subsidence in the forward sense</vt:lpstr>
      <vt:lpstr>Subsidence in the forward sense</vt:lpstr>
      <vt:lpstr>Subsidence in the forward sense</vt:lpstr>
      <vt:lpstr>Subsidence in the forward sense</vt:lpstr>
      <vt:lpstr>Subsidence in the forward sense</vt:lpstr>
      <vt:lpstr>Subsidence in the forward sense</vt:lpstr>
      <vt:lpstr>Subsidence in the forward sense</vt:lpstr>
      <vt:lpstr>Subsidence in the reverse sense</vt:lpstr>
      <vt:lpstr>Subsidence in the reverse sense</vt:lpstr>
      <vt:lpstr>Subsidence in the reverse sense</vt:lpstr>
      <vt:lpstr>Subsidence in the reverse sense</vt:lpstr>
      <vt:lpstr>Flexural backstripping</vt:lpstr>
    </vt:vector>
  </TitlesOfParts>
  <Company>LSU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Juan Lorenzo</dc:creator>
  <cp:lastModifiedBy>juan</cp:lastModifiedBy>
  <cp:revision>520</cp:revision>
  <dcterms:created xsi:type="dcterms:W3CDTF">2006-09-19T02:32:51Z</dcterms:created>
  <dcterms:modified xsi:type="dcterms:W3CDTF">2008-11-18T16:59:38Z</dcterms:modified>
</cp:coreProperties>
</file>