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62"/>
  </p:notesMasterIdLst>
  <p:sldIdLst>
    <p:sldId id="256" r:id="rId2"/>
    <p:sldId id="257" r:id="rId3"/>
    <p:sldId id="272" r:id="rId4"/>
    <p:sldId id="273" r:id="rId5"/>
    <p:sldId id="274" r:id="rId6"/>
    <p:sldId id="279" r:id="rId7"/>
    <p:sldId id="280" r:id="rId8"/>
    <p:sldId id="281" r:id="rId9"/>
    <p:sldId id="282" r:id="rId10"/>
    <p:sldId id="275" r:id="rId11"/>
    <p:sldId id="261" r:id="rId12"/>
    <p:sldId id="276" r:id="rId13"/>
    <p:sldId id="277" r:id="rId14"/>
    <p:sldId id="286" r:id="rId15"/>
    <p:sldId id="262" r:id="rId16"/>
    <p:sldId id="263" r:id="rId17"/>
    <p:sldId id="264" r:id="rId18"/>
    <p:sldId id="265" r:id="rId19"/>
    <p:sldId id="266" r:id="rId20"/>
    <p:sldId id="287" r:id="rId21"/>
    <p:sldId id="288" r:id="rId22"/>
    <p:sldId id="298" r:id="rId23"/>
    <p:sldId id="297" r:id="rId24"/>
    <p:sldId id="299" r:id="rId25"/>
    <p:sldId id="323" r:id="rId26"/>
    <p:sldId id="302" r:id="rId27"/>
    <p:sldId id="300" r:id="rId28"/>
    <p:sldId id="303" r:id="rId29"/>
    <p:sldId id="304" r:id="rId30"/>
    <p:sldId id="305" r:id="rId31"/>
    <p:sldId id="306" r:id="rId32"/>
    <p:sldId id="307" r:id="rId33"/>
    <p:sldId id="308" r:id="rId34"/>
    <p:sldId id="309" r:id="rId35"/>
    <p:sldId id="311" r:id="rId36"/>
    <p:sldId id="310" r:id="rId37"/>
    <p:sldId id="312" r:id="rId38"/>
    <p:sldId id="321" r:id="rId39"/>
    <p:sldId id="313" r:id="rId40"/>
    <p:sldId id="322" r:id="rId41"/>
    <p:sldId id="270" r:id="rId42"/>
    <p:sldId id="267" r:id="rId43"/>
    <p:sldId id="268" r:id="rId44"/>
    <p:sldId id="325" r:id="rId45"/>
    <p:sldId id="324" r:id="rId46"/>
    <p:sldId id="326" r:id="rId47"/>
    <p:sldId id="327" r:id="rId48"/>
    <p:sldId id="328" r:id="rId49"/>
    <p:sldId id="329" r:id="rId50"/>
    <p:sldId id="330" r:id="rId51"/>
    <p:sldId id="331" r:id="rId52"/>
    <p:sldId id="332" r:id="rId53"/>
    <p:sldId id="271" r:id="rId54"/>
    <p:sldId id="269" r:id="rId55"/>
    <p:sldId id="258" r:id="rId56"/>
    <p:sldId id="259" r:id="rId57"/>
    <p:sldId id="260" r:id="rId58"/>
    <p:sldId id="318" r:id="rId59"/>
    <p:sldId id="319" r:id="rId60"/>
    <p:sldId id="320" r:id="rId61"/>
  </p:sldIdLst>
  <p:sldSz cx="9144000" cy="6858000" type="screen4x3"/>
  <p:notesSz cx="6934200" cy="9232900"/>
  <p:defaultTextStyle>
    <a:defPPr>
      <a:defRPr lang="en-US"/>
    </a:defPPr>
    <a:lvl1pPr algn="l" rtl="0" fontAlgn="base">
      <a:spcBef>
        <a:spcPct val="0"/>
      </a:spcBef>
      <a:spcAft>
        <a:spcPct val="0"/>
      </a:spcAft>
      <a:defRPr sz="2400" kern="1200">
        <a:solidFill>
          <a:schemeClr val="tx1"/>
        </a:solidFill>
        <a:latin typeface="Comic Sans MS" pitchFamily="66" charset="0"/>
        <a:ea typeface="+mn-ea"/>
        <a:cs typeface="+mn-cs"/>
      </a:defRPr>
    </a:lvl1pPr>
    <a:lvl2pPr marL="457200" algn="l" rtl="0" fontAlgn="base">
      <a:spcBef>
        <a:spcPct val="0"/>
      </a:spcBef>
      <a:spcAft>
        <a:spcPct val="0"/>
      </a:spcAft>
      <a:defRPr sz="2400" kern="1200">
        <a:solidFill>
          <a:schemeClr val="tx1"/>
        </a:solidFill>
        <a:latin typeface="Comic Sans MS" pitchFamily="66" charset="0"/>
        <a:ea typeface="+mn-ea"/>
        <a:cs typeface="+mn-cs"/>
      </a:defRPr>
    </a:lvl2pPr>
    <a:lvl3pPr marL="914400" algn="l" rtl="0" fontAlgn="base">
      <a:spcBef>
        <a:spcPct val="0"/>
      </a:spcBef>
      <a:spcAft>
        <a:spcPct val="0"/>
      </a:spcAft>
      <a:defRPr sz="2400" kern="1200">
        <a:solidFill>
          <a:schemeClr val="tx1"/>
        </a:solidFill>
        <a:latin typeface="Comic Sans MS" pitchFamily="66" charset="0"/>
        <a:ea typeface="+mn-ea"/>
        <a:cs typeface="+mn-cs"/>
      </a:defRPr>
    </a:lvl3pPr>
    <a:lvl4pPr marL="1371600" algn="l" rtl="0" fontAlgn="base">
      <a:spcBef>
        <a:spcPct val="0"/>
      </a:spcBef>
      <a:spcAft>
        <a:spcPct val="0"/>
      </a:spcAft>
      <a:defRPr sz="2400" kern="1200">
        <a:solidFill>
          <a:schemeClr val="tx1"/>
        </a:solidFill>
        <a:latin typeface="Comic Sans MS" pitchFamily="66" charset="0"/>
        <a:ea typeface="+mn-ea"/>
        <a:cs typeface="+mn-cs"/>
      </a:defRPr>
    </a:lvl4pPr>
    <a:lvl5pPr marL="1828800" algn="l" rtl="0" fontAlgn="base">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9900FF"/>
    <a:srgbClr val="3333FF"/>
    <a:srgbClr val="808080"/>
    <a:srgbClr val="CC66FF"/>
    <a:srgbClr val="BBE0E3"/>
    <a:srgbClr val="CC00FF"/>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1954" autoAdjust="0"/>
    <p:restoredTop sz="94660"/>
  </p:normalViewPr>
  <p:slideViewPr>
    <p:cSldViewPr>
      <p:cViewPr>
        <p:scale>
          <a:sx n="75" d="100"/>
          <a:sy n="75" d="100"/>
        </p:scale>
        <p:origin x="-438" y="12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0" d="100"/>
          <a:sy n="50" d="100"/>
        </p:scale>
        <p:origin x="-1770" y="-84"/>
      </p:cViewPr>
      <p:guideLst>
        <p:guide orient="horz" pos="2909"/>
        <p:guide pos="2185"/>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0130" name="Rectangle 2"/>
          <p:cNvSpPr>
            <a:spLocks noGrp="1" noChangeArrowheads="1"/>
          </p:cNvSpPr>
          <p:nvPr>
            <p:ph type="hdr" sz="quarter"/>
          </p:nvPr>
        </p:nvSpPr>
        <p:spPr bwMode="auto">
          <a:xfrm>
            <a:off x="1" y="0"/>
            <a:ext cx="3005086" cy="461246"/>
          </a:xfrm>
          <a:prstGeom prst="rect">
            <a:avLst/>
          </a:prstGeom>
          <a:noFill/>
          <a:ln w="9525">
            <a:noFill/>
            <a:miter lim="800000"/>
            <a:headEnd/>
            <a:tailEnd/>
          </a:ln>
          <a:effectLst/>
        </p:spPr>
        <p:txBody>
          <a:bodyPr vert="horz" wrap="square" lIns="92375" tIns="46188" rIns="92375" bIns="46188" numCol="1" anchor="t" anchorCtr="0" compatLnSpc="1">
            <a:prstTxWarp prst="textNoShape">
              <a:avLst/>
            </a:prstTxWarp>
          </a:bodyPr>
          <a:lstStyle>
            <a:lvl1pPr defTabSz="924035">
              <a:defRPr sz="1200"/>
            </a:lvl1pPr>
          </a:lstStyle>
          <a:p>
            <a:endParaRPr lang="en-US"/>
          </a:p>
        </p:txBody>
      </p:sp>
      <p:sp>
        <p:nvSpPr>
          <p:cNvPr id="560131" name="Rectangle 3"/>
          <p:cNvSpPr>
            <a:spLocks noGrp="1" noChangeArrowheads="1"/>
          </p:cNvSpPr>
          <p:nvPr>
            <p:ph type="dt" idx="1"/>
          </p:nvPr>
        </p:nvSpPr>
        <p:spPr bwMode="auto">
          <a:xfrm>
            <a:off x="3927518" y="0"/>
            <a:ext cx="3005085" cy="461246"/>
          </a:xfrm>
          <a:prstGeom prst="rect">
            <a:avLst/>
          </a:prstGeom>
          <a:noFill/>
          <a:ln w="9525">
            <a:noFill/>
            <a:miter lim="800000"/>
            <a:headEnd/>
            <a:tailEnd/>
          </a:ln>
          <a:effectLst/>
        </p:spPr>
        <p:txBody>
          <a:bodyPr vert="horz" wrap="square" lIns="92375" tIns="46188" rIns="92375" bIns="46188" numCol="1" anchor="t" anchorCtr="0" compatLnSpc="1">
            <a:prstTxWarp prst="textNoShape">
              <a:avLst/>
            </a:prstTxWarp>
          </a:bodyPr>
          <a:lstStyle>
            <a:lvl1pPr algn="r" defTabSz="924035">
              <a:defRPr sz="1200"/>
            </a:lvl1pPr>
          </a:lstStyle>
          <a:p>
            <a:endParaRPr lang="en-US"/>
          </a:p>
        </p:txBody>
      </p:sp>
      <p:sp>
        <p:nvSpPr>
          <p:cNvPr id="560132" name="Rectangle 4"/>
          <p:cNvSpPr>
            <a:spLocks noRot="1" noChangeArrowheads="1" noTextEdit="1"/>
          </p:cNvSpPr>
          <p:nvPr>
            <p:ph type="sldImg" idx="2"/>
          </p:nvPr>
        </p:nvSpPr>
        <p:spPr bwMode="auto">
          <a:xfrm>
            <a:off x="1158875" y="692150"/>
            <a:ext cx="4614863" cy="3462338"/>
          </a:xfrm>
          <a:prstGeom prst="rect">
            <a:avLst/>
          </a:prstGeom>
          <a:noFill/>
          <a:ln w="9525">
            <a:solidFill>
              <a:srgbClr val="000000"/>
            </a:solidFill>
            <a:miter lim="800000"/>
            <a:headEnd/>
            <a:tailEnd/>
          </a:ln>
          <a:effectLst/>
        </p:spPr>
      </p:sp>
      <p:sp>
        <p:nvSpPr>
          <p:cNvPr id="560133" name="Rectangle 5"/>
          <p:cNvSpPr>
            <a:spLocks noGrp="1" noChangeArrowheads="1"/>
          </p:cNvSpPr>
          <p:nvPr>
            <p:ph type="body" sz="quarter" idx="3"/>
          </p:nvPr>
        </p:nvSpPr>
        <p:spPr bwMode="auto">
          <a:xfrm>
            <a:off x="694218" y="4385827"/>
            <a:ext cx="5547360" cy="4154406"/>
          </a:xfrm>
          <a:prstGeom prst="rect">
            <a:avLst/>
          </a:prstGeom>
          <a:noFill/>
          <a:ln w="9525">
            <a:noFill/>
            <a:miter lim="800000"/>
            <a:headEnd/>
            <a:tailEnd/>
          </a:ln>
          <a:effectLst/>
        </p:spPr>
        <p:txBody>
          <a:bodyPr vert="horz" wrap="square" lIns="92375" tIns="46188" rIns="92375" bIns="4618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0134" name="Rectangle 6"/>
          <p:cNvSpPr>
            <a:spLocks noGrp="1" noChangeArrowheads="1"/>
          </p:cNvSpPr>
          <p:nvPr>
            <p:ph type="ftr" sz="quarter" idx="4"/>
          </p:nvPr>
        </p:nvSpPr>
        <p:spPr bwMode="auto">
          <a:xfrm>
            <a:off x="1" y="8770059"/>
            <a:ext cx="3005086" cy="461245"/>
          </a:xfrm>
          <a:prstGeom prst="rect">
            <a:avLst/>
          </a:prstGeom>
          <a:noFill/>
          <a:ln w="9525">
            <a:noFill/>
            <a:miter lim="800000"/>
            <a:headEnd/>
            <a:tailEnd/>
          </a:ln>
          <a:effectLst/>
        </p:spPr>
        <p:txBody>
          <a:bodyPr vert="horz" wrap="square" lIns="92375" tIns="46188" rIns="92375" bIns="46188" numCol="1" anchor="b" anchorCtr="0" compatLnSpc="1">
            <a:prstTxWarp prst="textNoShape">
              <a:avLst/>
            </a:prstTxWarp>
          </a:bodyPr>
          <a:lstStyle>
            <a:lvl1pPr defTabSz="924035">
              <a:defRPr sz="1200"/>
            </a:lvl1pPr>
          </a:lstStyle>
          <a:p>
            <a:endParaRPr lang="en-US"/>
          </a:p>
        </p:txBody>
      </p:sp>
      <p:sp>
        <p:nvSpPr>
          <p:cNvPr id="560135" name="Rectangle 7"/>
          <p:cNvSpPr>
            <a:spLocks noGrp="1" noChangeArrowheads="1"/>
          </p:cNvSpPr>
          <p:nvPr>
            <p:ph type="sldNum" sz="quarter" idx="5"/>
          </p:nvPr>
        </p:nvSpPr>
        <p:spPr bwMode="auto">
          <a:xfrm>
            <a:off x="3927518" y="8770059"/>
            <a:ext cx="3005085" cy="461245"/>
          </a:xfrm>
          <a:prstGeom prst="rect">
            <a:avLst/>
          </a:prstGeom>
          <a:noFill/>
          <a:ln w="9525">
            <a:noFill/>
            <a:miter lim="800000"/>
            <a:headEnd/>
            <a:tailEnd/>
          </a:ln>
          <a:effectLst/>
        </p:spPr>
        <p:txBody>
          <a:bodyPr vert="horz" wrap="square" lIns="92375" tIns="46188" rIns="92375" bIns="46188" numCol="1" anchor="b" anchorCtr="0" compatLnSpc="1">
            <a:prstTxWarp prst="textNoShape">
              <a:avLst/>
            </a:prstTxWarp>
          </a:bodyPr>
          <a:lstStyle>
            <a:lvl1pPr algn="r" defTabSz="924035">
              <a:defRPr sz="1200"/>
            </a:lvl1pPr>
          </a:lstStyle>
          <a:p>
            <a:fld id="{F6650EFE-27B0-4F42-B7DE-724DD1523D12}"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omic Sans MS" pitchFamily="66" charset="0"/>
        <a:ea typeface="+mn-ea"/>
        <a:cs typeface="+mn-cs"/>
      </a:defRPr>
    </a:lvl1pPr>
    <a:lvl2pPr marL="457200" algn="l" rtl="0" fontAlgn="base">
      <a:spcBef>
        <a:spcPct val="30000"/>
      </a:spcBef>
      <a:spcAft>
        <a:spcPct val="0"/>
      </a:spcAft>
      <a:defRPr sz="1200" kern="1200">
        <a:solidFill>
          <a:schemeClr val="tx1"/>
        </a:solidFill>
        <a:latin typeface="Comic Sans MS" pitchFamily="66" charset="0"/>
        <a:ea typeface="+mn-ea"/>
        <a:cs typeface="+mn-cs"/>
      </a:defRPr>
    </a:lvl2pPr>
    <a:lvl3pPr marL="914400" algn="l" rtl="0" fontAlgn="base">
      <a:spcBef>
        <a:spcPct val="30000"/>
      </a:spcBef>
      <a:spcAft>
        <a:spcPct val="0"/>
      </a:spcAft>
      <a:defRPr sz="1200" kern="1200">
        <a:solidFill>
          <a:schemeClr val="tx1"/>
        </a:solidFill>
        <a:latin typeface="Comic Sans MS" pitchFamily="66" charset="0"/>
        <a:ea typeface="+mn-ea"/>
        <a:cs typeface="+mn-cs"/>
      </a:defRPr>
    </a:lvl3pPr>
    <a:lvl4pPr marL="1371600" algn="l" rtl="0" fontAlgn="base">
      <a:spcBef>
        <a:spcPct val="30000"/>
      </a:spcBef>
      <a:spcAft>
        <a:spcPct val="0"/>
      </a:spcAft>
      <a:defRPr sz="1200" kern="1200">
        <a:solidFill>
          <a:schemeClr val="tx1"/>
        </a:solidFill>
        <a:latin typeface="Comic Sans MS" pitchFamily="66" charset="0"/>
        <a:ea typeface="+mn-ea"/>
        <a:cs typeface="+mn-cs"/>
      </a:defRPr>
    </a:lvl4pPr>
    <a:lvl5pPr marL="1828800" algn="l" rtl="0" fontAlgn="base">
      <a:spcBef>
        <a:spcPct val="30000"/>
      </a:spcBef>
      <a:spcAft>
        <a:spcPct val="0"/>
      </a:spcAft>
      <a:defRPr sz="1200" kern="1200">
        <a:solidFill>
          <a:schemeClr val="tx1"/>
        </a:solidFill>
        <a:latin typeface="Comic Sans MS" pitchFamily="6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D10E8D-B947-400D-A8D8-97FF698E8BD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0C63455-5D1A-4F1B-894D-48F6AB3CD13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F18F21E-5F18-400A-B497-669C7300823B}"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304800"/>
            <a:ext cx="2095500" cy="5745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134100" cy="5745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F2BE0D4-7B85-4176-ACDC-6825062E7C8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0104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00"/>
            <a:ext cx="4114800" cy="4297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4400" y="1752600"/>
            <a:ext cx="4114800" cy="2071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4400" y="3976688"/>
            <a:ext cx="4114800" cy="2073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smtClean="0"/>
            </a:lvl1pPr>
          </a:lstStyle>
          <a:p>
            <a:pPr>
              <a:defRPr/>
            </a:pPr>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smtClean="0"/>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smtClean="0"/>
            </a:lvl1pPr>
          </a:lstStyle>
          <a:p>
            <a:pPr>
              <a:defRPr/>
            </a:pPr>
            <a:fld id="{9464F3CC-D4A3-411B-ABFF-6C73896ACE0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0104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52600"/>
            <a:ext cx="4114800" cy="4297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752600"/>
            <a:ext cx="4114800" cy="4297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BC1B7E6-FAE6-46FC-BD17-C3F77D86682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2EAFB6-CE22-4538-9B40-1E8B384FB98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0F08F42-62E4-49DA-838D-725F6DC3D4A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00"/>
            <a:ext cx="41148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752600"/>
            <a:ext cx="41148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C05237D-CE15-49F2-8A27-81457592858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954327D-44F1-4067-A522-5D6865AE65F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4B8FB7F-873D-48D4-8B9A-66C9228EE55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2A00A7A-71EB-4315-9213-3E578D8D07D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14126CB-B585-4F77-BBD2-50119F64ED2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EECB901-E161-4A2B-BAF9-610B3E84A7C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9933FF"/>
            </a:gs>
            <a:gs pos="0">
              <a:srgbClr val="9933FF"/>
            </a:gs>
            <a:gs pos="100000">
              <a:srgbClr val="FFC000"/>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304800"/>
            <a:ext cx="7010400" cy="990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752600"/>
            <a:ext cx="8382000" cy="429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00"/>
                </a:solidFill>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00"/>
                </a:solidFill>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00"/>
                </a:solidFill>
              </a:defRPr>
            </a:lvl1pPr>
          </a:lstStyle>
          <a:p>
            <a:fld id="{5B77F0DD-022C-41A4-AD91-FB70C5D42627}" type="slidenum">
              <a:rPr lang="en-US"/>
              <a:pPr/>
              <a:t>‹#›</a:t>
            </a:fld>
            <a:endParaRPr lang="en-US"/>
          </a:p>
        </p:txBody>
      </p:sp>
      <p:pic>
        <p:nvPicPr>
          <p:cNvPr id="1031" name="Picture 7" descr="index"/>
          <p:cNvPicPr>
            <a:picLocks noChangeAspect="1" noChangeArrowheads="1"/>
          </p:cNvPicPr>
          <p:nvPr/>
        </p:nvPicPr>
        <p:blipFill>
          <a:blip r:embed="rId16"/>
          <a:srcRect/>
          <a:stretch>
            <a:fillRect/>
          </a:stretch>
        </p:blipFill>
        <p:spPr bwMode="auto">
          <a:xfrm>
            <a:off x="7772400" y="228600"/>
            <a:ext cx="1060450" cy="1476375"/>
          </a:xfrm>
          <a:prstGeom prst="rect">
            <a:avLst/>
          </a:prstGeom>
          <a:noFill/>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rtl="0" fontAlgn="base">
        <a:spcBef>
          <a:spcPct val="0"/>
        </a:spcBef>
        <a:spcAft>
          <a:spcPct val="0"/>
        </a:spcAft>
        <a:defRPr sz="2800">
          <a:solidFill>
            <a:srgbClr val="FFFF00"/>
          </a:solidFill>
          <a:latin typeface="+mj-lt"/>
          <a:ea typeface="+mj-ea"/>
          <a:cs typeface="+mj-cs"/>
        </a:defRPr>
      </a:lvl1pPr>
      <a:lvl2pPr algn="ctr" rtl="0" fontAlgn="base">
        <a:spcBef>
          <a:spcPct val="0"/>
        </a:spcBef>
        <a:spcAft>
          <a:spcPct val="0"/>
        </a:spcAft>
        <a:defRPr sz="2800">
          <a:solidFill>
            <a:srgbClr val="FFFF00"/>
          </a:solidFill>
          <a:latin typeface="Comic Sans MS" pitchFamily="66" charset="0"/>
        </a:defRPr>
      </a:lvl2pPr>
      <a:lvl3pPr algn="ctr" rtl="0" fontAlgn="base">
        <a:spcBef>
          <a:spcPct val="0"/>
        </a:spcBef>
        <a:spcAft>
          <a:spcPct val="0"/>
        </a:spcAft>
        <a:defRPr sz="2800">
          <a:solidFill>
            <a:srgbClr val="FFFF00"/>
          </a:solidFill>
          <a:latin typeface="Comic Sans MS" pitchFamily="66" charset="0"/>
        </a:defRPr>
      </a:lvl3pPr>
      <a:lvl4pPr algn="ctr" rtl="0" fontAlgn="base">
        <a:spcBef>
          <a:spcPct val="0"/>
        </a:spcBef>
        <a:spcAft>
          <a:spcPct val="0"/>
        </a:spcAft>
        <a:defRPr sz="2800">
          <a:solidFill>
            <a:srgbClr val="FFFF00"/>
          </a:solidFill>
          <a:latin typeface="Comic Sans MS" pitchFamily="66" charset="0"/>
        </a:defRPr>
      </a:lvl4pPr>
      <a:lvl5pPr algn="ctr" rtl="0" fontAlgn="base">
        <a:spcBef>
          <a:spcPct val="0"/>
        </a:spcBef>
        <a:spcAft>
          <a:spcPct val="0"/>
        </a:spcAft>
        <a:defRPr sz="2800">
          <a:solidFill>
            <a:srgbClr val="FFFF00"/>
          </a:solidFill>
          <a:latin typeface="Comic Sans MS" pitchFamily="66" charset="0"/>
        </a:defRPr>
      </a:lvl5pPr>
      <a:lvl6pPr marL="457200" algn="ctr" rtl="0" fontAlgn="base">
        <a:spcBef>
          <a:spcPct val="0"/>
        </a:spcBef>
        <a:spcAft>
          <a:spcPct val="0"/>
        </a:spcAft>
        <a:defRPr sz="2800">
          <a:solidFill>
            <a:srgbClr val="FFFF00"/>
          </a:solidFill>
          <a:latin typeface="Comic Sans MS" pitchFamily="66" charset="0"/>
        </a:defRPr>
      </a:lvl6pPr>
      <a:lvl7pPr marL="914400" algn="ctr" rtl="0" fontAlgn="base">
        <a:spcBef>
          <a:spcPct val="0"/>
        </a:spcBef>
        <a:spcAft>
          <a:spcPct val="0"/>
        </a:spcAft>
        <a:defRPr sz="2800">
          <a:solidFill>
            <a:srgbClr val="FFFF00"/>
          </a:solidFill>
          <a:latin typeface="Comic Sans MS" pitchFamily="66" charset="0"/>
        </a:defRPr>
      </a:lvl7pPr>
      <a:lvl8pPr marL="1371600" algn="ctr" rtl="0" fontAlgn="base">
        <a:spcBef>
          <a:spcPct val="0"/>
        </a:spcBef>
        <a:spcAft>
          <a:spcPct val="0"/>
        </a:spcAft>
        <a:defRPr sz="2800">
          <a:solidFill>
            <a:srgbClr val="FFFF00"/>
          </a:solidFill>
          <a:latin typeface="Comic Sans MS" pitchFamily="66" charset="0"/>
        </a:defRPr>
      </a:lvl8pPr>
      <a:lvl9pPr marL="1828800" algn="ctr" rtl="0" fontAlgn="base">
        <a:spcBef>
          <a:spcPct val="0"/>
        </a:spcBef>
        <a:spcAft>
          <a:spcPct val="0"/>
        </a:spcAft>
        <a:defRPr sz="2800">
          <a:solidFill>
            <a:srgbClr val="FFFF00"/>
          </a:solidFill>
          <a:latin typeface="Comic Sans MS" pitchFamily="66" charset="0"/>
        </a:defRPr>
      </a:lvl9pPr>
    </p:titleStyle>
    <p:bodyStyle>
      <a:lvl1pPr marL="342900" indent="-342900" algn="l" rtl="0" fontAlgn="base">
        <a:spcBef>
          <a:spcPct val="20000"/>
        </a:spcBef>
        <a:spcAft>
          <a:spcPct val="0"/>
        </a:spcAft>
        <a:buChar char="•"/>
        <a:defRPr sz="2400">
          <a:solidFill>
            <a:srgbClr val="FFFF00"/>
          </a:solidFill>
          <a:latin typeface="+mn-lt"/>
          <a:ea typeface="+mn-ea"/>
          <a:cs typeface="+mn-cs"/>
        </a:defRPr>
      </a:lvl1pPr>
      <a:lvl2pPr marL="742950" indent="-285750" algn="l" rtl="0" fontAlgn="base">
        <a:spcBef>
          <a:spcPct val="20000"/>
        </a:spcBef>
        <a:spcAft>
          <a:spcPct val="0"/>
        </a:spcAft>
        <a:buChar char="–"/>
        <a:defRPr sz="2400">
          <a:solidFill>
            <a:srgbClr val="FFFF00"/>
          </a:solidFill>
          <a:latin typeface="+mn-lt"/>
        </a:defRPr>
      </a:lvl2pPr>
      <a:lvl3pPr marL="1143000" indent="-228600" algn="l" rtl="0" fontAlgn="base">
        <a:spcBef>
          <a:spcPct val="20000"/>
        </a:spcBef>
        <a:spcAft>
          <a:spcPct val="0"/>
        </a:spcAft>
        <a:buChar char="•"/>
        <a:defRPr sz="2400">
          <a:solidFill>
            <a:srgbClr val="FFFF00"/>
          </a:solidFill>
          <a:latin typeface="+mn-lt"/>
        </a:defRPr>
      </a:lvl3pPr>
      <a:lvl4pPr marL="1600200" indent="-228600" algn="l" rtl="0" fontAlgn="base">
        <a:spcBef>
          <a:spcPct val="20000"/>
        </a:spcBef>
        <a:spcAft>
          <a:spcPct val="0"/>
        </a:spcAft>
        <a:buChar char="–"/>
        <a:defRPr sz="2400">
          <a:solidFill>
            <a:srgbClr val="FFFF00"/>
          </a:solidFill>
          <a:latin typeface="+mn-lt"/>
        </a:defRPr>
      </a:lvl4pPr>
      <a:lvl5pPr marL="2057400" indent="-228600" algn="l" rtl="0" fontAlgn="base">
        <a:spcBef>
          <a:spcPct val="20000"/>
        </a:spcBef>
        <a:spcAft>
          <a:spcPct val="0"/>
        </a:spcAft>
        <a:buChar char="»"/>
        <a:defRPr sz="2400">
          <a:solidFill>
            <a:srgbClr val="FFFF00"/>
          </a:solidFill>
          <a:latin typeface="+mn-lt"/>
        </a:defRPr>
      </a:lvl5pPr>
      <a:lvl6pPr marL="2514600" indent="-228600" algn="l" rtl="0" fontAlgn="base">
        <a:spcBef>
          <a:spcPct val="20000"/>
        </a:spcBef>
        <a:spcAft>
          <a:spcPct val="0"/>
        </a:spcAft>
        <a:buChar char="»"/>
        <a:defRPr sz="2400">
          <a:solidFill>
            <a:srgbClr val="FFFF00"/>
          </a:solidFill>
          <a:latin typeface="+mn-lt"/>
        </a:defRPr>
      </a:lvl6pPr>
      <a:lvl7pPr marL="2971800" indent="-228600" algn="l" rtl="0" fontAlgn="base">
        <a:spcBef>
          <a:spcPct val="20000"/>
        </a:spcBef>
        <a:spcAft>
          <a:spcPct val="0"/>
        </a:spcAft>
        <a:buChar char="»"/>
        <a:defRPr sz="2400">
          <a:solidFill>
            <a:srgbClr val="FFFF00"/>
          </a:solidFill>
          <a:latin typeface="+mn-lt"/>
        </a:defRPr>
      </a:lvl7pPr>
      <a:lvl8pPr marL="3429000" indent="-228600" algn="l" rtl="0" fontAlgn="base">
        <a:spcBef>
          <a:spcPct val="20000"/>
        </a:spcBef>
        <a:spcAft>
          <a:spcPct val="0"/>
        </a:spcAft>
        <a:buChar char="»"/>
        <a:defRPr sz="2400">
          <a:solidFill>
            <a:srgbClr val="FFFF00"/>
          </a:solidFill>
          <a:latin typeface="+mn-lt"/>
        </a:defRPr>
      </a:lvl8pPr>
      <a:lvl9pPr marL="3886200" indent="-228600" algn="l" rtl="0" fontAlgn="base">
        <a:spcBef>
          <a:spcPct val="20000"/>
        </a:spcBef>
        <a:spcAft>
          <a:spcPct val="0"/>
        </a:spcAft>
        <a:buChar char="»"/>
        <a:defRPr sz="24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5.bin"/><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oleObject" Target="../embeddings/oleObject7.bin"/><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4.xml"/><Relationship Id="rId1" Type="http://schemas.openxmlformats.org/officeDocument/2006/relationships/vmlDrawing" Target="../drawings/vmlDrawing4.vml"/><Relationship Id="rId5" Type="http://schemas.openxmlformats.org/officeDocument/2006/relationships/oleObject" Target="../embeddings/oleObject9.bin"/><Relationship Id="rId4" Type="http://schemas.openxmlformats.org/officeDocument/2006/relationships/oleObject" Target="../embeddings/oleObject8.bin"/></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5" name="Rectangle 7"/>
          <p:cNvSpPr>
            <a:spLocks noGrp="1" noChangeArrowheads="1"/>
          </p:cNvSpPr>
          <p:nvPr>
            <p:ph type="subTitle" idx="1"/>
          </p:nvPr>
        </p:nvSpPr>
        <p:spPr>
          <a:xfrm>
            <a:off x="457200" y="457200"/>
            <a:ext cx="6629400" cy="5562600"/>
          </a:xfrm>
        </p:spPr>
        <p:txBody>
          <a:bodyPr/>
          <a:lstStyle/>
          <a:p>
            <a:pPr>
              <a:lnSpc>
                <a:spcPct val="90000"/>
              </a:lnSpc>
            </a:pPr>
            <a:endParaRPr lang="en-US" sz="2800"/>
          </a:p>
          <a:p>
            <a:pPr>
              <a:lnSpc>
                <a:spcPct val="90000"/>
              </a:lnSpc>
            </a:pPr>
            <a:endParaRPr lang="en-US" sz="2800"/>
          </a:p>
          <a:p>
            <a:pPr>
              <a:lnSpc>
                <a:spcPct val="90000"/>
              </a:lnSpc>
            </a:pPr>
            <a:r>
              <a:rPr lang="en-US" sz="2800"/>
              <a:t>Chapter 7:</a:t>
            </a:r>
          </a:p>
          <a:p>
            <a:pPr>
              <a:lnSpc>
                <a:spcPct val="90000"/>
              </a:lnSpc>
            </a:pPr>
            <a:r>
              <a:rPr lang="en-US" sz="2800"/>
              <a:t>  </a:t>
            </a:r>
          </a:p>
          <a:p>
            <a:pPr>
              <a:lnSpc>
                <a:spcPct val="90000"/>
              </a:lnSpc>
            </a:pPr>
            <a:r>
              <a:rPr lang="en-US"/>
              <a:t>Sediment Routing</a:t>
            </a:r>
            <a:endParaRPr lang="en-US" sz="2800"/>
          </a:p>
          <a:p>
            <a:pPr>
              <a:lnSpc>
                <a:spcPct val="90000"/>
              </a:lnSpc>
            </a:pPr>
            <a:endParaRPr lang="en-US" sz="2800"/>
          </a:p>
          <a:p>
            <a:pPr>
              <a:lnSpc>
                <a:spcPct val="90000"/>
              </a:lnSpc>
            </a:pPr>
            <a:endParaRPr lang="en-US" sz="2800"/>
          </a:p>
          <a:p>
            <a:pPr>
              <a:lnSpc>
                <a:spcPct val="90000"/>
              </a:lnSpc>
            </a:pPr>
            <a:endParaRPr lang="en-US"/>
          </a:p>
          <a:p>
            <a:pPr>
              <a:lnSpc>
                <a:spcPct val="90000"/>
              </a:lnSpc>
            </a:pPr>
            <a:r>
              <a:rPr lang="en-US"/>
              <a:t>This presentation contains illustrations from Allen and Allen (2005) </a:t>
            </a:r>
          </a:p>
          <a:p>
            <a:pPr>
              <a:lnSpc>
                <a:spcPct val="90000"/>
              </a:lnSpc>
            </a:pPr>
            <a:endParaRPr lang="en-US"/>
          </a:p>
          <a:p>
            <a:pPr>
              <a:lnSpc>
                <a:spcPct val="90000"/>
              </a:lnSpc>
            </a:pPr>
            <a:r>
              <a:rPr lang="en-US"/>
              <a:t>And from Press, Siever, Grotzinger and Jordan 4</a:t>
            </a:r>
            <a:r>
              <a:rPr lang="en-US" baseline="30000"/>
              <a:t>th</a:t>
            </a:r>
            <a:r>
              <a:rPr lang="en-US"/>
              <a:t> Edition (2003)</a:t>
            </a:r>
          </a:p>
        </p:txBody>
      </p:sp>
      <p:pic>
        <p:nvPicPr>
          <p:cNvPr id="2064" name="Picture 16" descr="index"/>
          <p:cNvPicPr>
            <a:picLocks noChangeAspect="1" noChangeArrowheads="1"/>
          </p:cNvPicPr>
          <p:nvPr/>
        </p:nvPicPr>
        <p:blipFill>
          <a:blip r:embed="rId2"/>
          <a:srcRect/>
          <a:stretch>
            <a:fillRect/>
          </a:stretch>
        </p:blipFill>
        <p:spPr bwMode="auto">
          <a:xfrm>
            <a:off x="7848600" y="304800"/>
            <a:ext cx="1060450" cy="1476375"/>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title"/>
          </p:nvPr>
        </p:nvSpPr>
        <p:spPr/>
        <p:txBody>
          <a:bodyPr/>
          <a:lstStyle/>
          <a:p>
            <a:r>
              <a:rPr lang="en-US"/>
              <a:t>One General Rule of Weathering</a:t>
            </a:r>
          </a:p>
        </p:txBody>
      </p:sp>
      <p:sp>
        <p:nvSpPr>
          <p:cNvPr id="606211" name="Rectangle 3"/>
          <p:cNvSpPr>
            <a:spLocks noGrp="1" noChangeArrowheads="1"/>
          </p:cNvSpPr>
          <p:nvPr>
            <p:ph idx="1"/>
          </p:nvPr>
        </p:nvSpPr>
        <p:spPr/>
        <p:txBody>
          <a:bodyPr/>
          <a:lstStyle/>
          <a:p>
            <a:r>
              <a:rPr lang="en-US"/>
              <a:t>Granites are composed of quartz (25%), micas and feldspars (other ~75%).</a:t>
            </a:r>
          </a:p>
          <a:p>
            <a:endParaRPr lang="en-US"/>
          </a:p>
          <a:p>
            <a:r>
              <a:rPr lang="en-US"/>
              <a:t>When weathering is intense and the source rock is average continental crust, a basin fill should contain sand, and clay in the same proportion (depending on climate)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4" name="Picture 2"/>
          <p:cNvPicPr>
            <a:picLocks noChangeAspect="1" noChangeArrowheads="1"/>
          </p:cNvPicPr>
          <p:nvPr/>
        </p:nvPicPr>
        <p:blipFill>
          <a:blip r:embed="rId2"/>
          <a:srcRect/>
          <a:stretch>
            <a:fillRect/>
          </a:stretch>
        </p:blipFill>
        <p:spPr bwMode="auto">
          <a:xfrm>
            <a:off x="381000" y="1905000"/>
            <a:ext cx="8535988" cy="3852863"/>
          </a:xfrm>
          <a:prstGeom prst="rect">
            <a:avLst/>
          </a:prstGeom>
          <a:noFill/>
        </p:spPr>
      </p:pic>
      <p:sp>
        <p:nvSpPr>
          <p:cNvPr id="591875" name="Text Box 3"/>
          <p:cNvSpPr txBox="1">
            <a:spLocks noChangeArrowheads="1"/>
          </p:cNvSpPr>
          <p:nvPr/>
        </p:nvSpPr>
        <p:spPr bwMode="auto">
          <a:xfrm>
            <a:off x="1905000" y="533400"/>
            <a:ext cx="6400800" cy="579438"/>
          </a:xfrm>
          <a:prstGeom prst="rect">
            <a:avLst/>
          </a:prstGeom>
          <a:noFill/>
          <a:ln w="9525">
            <a:noFill/>
            <a:miter lim="800000"/>
            <a:headEnd/>
            <a:tailEnd/>
          </a:ln>
          <a:effectLst/>
        </p:spPr>
        <p:txBody>
          <a:bodyPr>
            <a:spAutoFit/>
          </a:bodyPr>
          <a:lstStyle/>
          <a:p>
            <a:pPr eaLnBrk="0" hangingPunct="0">
              <a:spcBef>
                <a:spcPct val="50000"/>
              </a:spcBef>
            </a:pPr>
            <a:r>
              <a:rPr lang="en-US" sz="3200"/>
              <a:t>(1) </a:t>
            </a:r>
            <a:r>
              <a:rPr lang="en-US" sz="3200">
                <a:solidFill>
                  <a:srgbClr val="FFFF00"/>
                </a:solidFill>
              </a:rPr>
              <a:t>Product composition</a:t>
            </a:r>
            <a:endParaRPr lang="en-US">
              <a:solidFill>
                <a:srgbClr val="FFFF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4" name="Picture 2"/>
          <p:cNvPicPr>
            <a:picLocks noChangeAspect="1" noChangeArrowheads="1"/>
          </p:cNvPicPr>
          <p:nvPr/>
        </p:nvPicPr>
        <p:blipFill>
          <a:blip r:embed="rId2"/>
          <a:srcRect/>
          <a:stretch>
            <a:fillRect/>
          </a:stretch>
        </p:blipFill>
        <p:spPr bwMode="auto">
          <a:xfrm>
            <a:off x="303213" y="379413"/>
            <a:ext cx="8535987" cy="6097587"/>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258" name="Picture 2"/>
          <p:cNvPicPr>
            <a:picLocks noChangeAspect="1" noChangeArrowheads="1"/>
          </p:cNvPicPr>
          <p:nvPr/>
        </p:nvPicPr>
        <p:blipFill>
          <a:blip r:embed="rId2"/>
          <a:srcRect/>
          <a:stretch>
            <a:fillRect/>
          </a:stretch>
        </p:blipFill>
        <p:spPr bwMode="auto">
          <a:xfrm>
            <a:off x="438150" y="379413"/>
            <a:ext cx="8267700" cy="6097587"/>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Rectangle 2"/>
          <p:cNvSpPr>
            <a:spLocks noGrp="1" noChangeArrowheads="1"/>
          </p:cNvSpPr>
          <p:nvPr>
            <p:ph type="title"/>
          </p:nvPr>
        </p:nvSpPr>
        <p:spPr/>
        <p:txBody>
          <a:bodyPr/>
          <a:lstStyle/>
          <a:p>
            <a:r>
              <a:rPr lang="en-US"/>
              <a:t>World Weathering Patterns</a:t>
            </a:r>
          </a:p>
        </p:txBody>
      </p:sp>
      <p:pic>
        <p:nvPicPr>
          <p:cNvPr id="619523" name="Picture 3"/>
          <p:cNvPicPr>
            <a:picLocks noGrp="1" noChangeAspect="1" noChangeArrowheads="1"/>
          </p:cNvPicPr>
          <p:nvPr>
            <p:ph idx="1"/>
          </p:nvPr>
        </p:nvPicPr>
        <p:blipFill>
          <a:blip r:embed="rId2"/>
          <a:srcRect/>
          <a:stretch>
            <a:fillRect/>
          </a:stretch>
        </p:blipFill>
        <p:spPr>
          <a:xfrm>
            <a:off x="914400" y="1371600"/>
            <a:ext cx="6400800" cy="5084763"/>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898" name="Picture 2"/>
          <p:cNvPicPr>
            <a:picLocks noChangeAspect="1" noChangeArrowheads="1"/>
          </p:cNvPicPr>
          <p:nvPr/>
        </p:nvPicPr>
        <p:blipFill>
          <a:blip r:embed="rId2"/>
          <a:srcRect/>
          <a:stretch>
            <a:fillRect/>
          </a:stretch>
        </p:blipFill>
        <p:spPr bwMode="auto">
          <a:xfrm>
            <a:off x="304800" y="1828800"/>
            <a:ext cx="8535988" cy="4816475"/>
          </a:xfrm>
          <a:prstGeom prst="rect">
            <a:avLst/>
          </a:prstGeom>
          <a:noFill/>
        </p:spPr>
      </p:pic>
      <p:sp>
        <p:nvSpPr>
          <p:cNvPr id="592899" name="Text Box 3"/>
          <p:cNvSpPr txBox="1">
            <a:spLocks noChangeArrowheads="1"/>
          </p:cNvSpPr>
          <p:nvPr/>
        </p:nvSpPr>
        <p:spPr bwMode="auto">
          <a:xfrm>
            <a:off x="3200400" y="685800"/>
            <a:ext cx="251460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Walther’s Law</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2" name="Picture 2"/>
          <p:cNvPicPr>
            <a:picLocks noChangeAspect="1" noChangeArrowheads="1"/>
          </p:cNvPicPr>
          <p:nvPr/>
        </p:nvPicPr>
        <p:blipFill>
          <a:blip r:embed="rId2"/>
          <a:srcRect/>
          <a:stretch>
            <a:fillRect/>
          </a:stretch>
        </p:blipFill>
        <p:spPr bwMode="auto">
          <a:xfrm>
            <a:off x="303213" y="379413"/>
            <a:ext cx="8535987" cy="6097587"/>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6" name="Picture 2"/>
          <p:cNvPicPr>
            <a:picLocks noChangeAspect="1" noChangeArrowheads="1"/>
          </p:cNvPicPr>
          <p:nvPr/>
        </p:nvPicPr>
        <p:blipFill>
          <a:blip r:embed="rId2"/>
          <a:srcRect/>
          <a:stretch>
            <a:fillRect/>
          </a:stretch>
        </p:blipFill>
        <p:spPr bwMode="auto">
          <a:xfrm>
            <a:off x="446088" y="379413"/>
            <a:ext cx="8250237" cy="6097587"/>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0" name="Picture 2"/>
          <p:cNvPicPr>
            <a:picLocks noChangeAspect="1" noChangeArrowheads="1"/>
          </p:cNvPicPr>
          <p:nvPr/>
        </p:nvPicPr>
        <p:blipFill>
          <a:blip r:embed="rId2"/>
          <a:srcRect/>
          <a:stretch>
            <a:fillRect/>
          </a:stretch>
        </p:blipFill>
        <p:spPr bwMode="auto">
          <a:xfrm>
            <a:off x="608013" y="379413"/>
            <a:ext cx="7926387" cy="6097587"/>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4" name="Picture 2"/>
          <p:cNvPicPr>
            <a:picLocks noChangeAspect="1" noChangeArrowheads="1"/>
          </p:cNvPicPr>
          <p:nvPr/>
        </p:nvPicPr>
        <p:blipFill>
          <a:blip r:embed="rId2"/>
          <a:srcRect/>
          <a:stretch>
            <a:fillRect/>
          </a:stretch>
        </p:blipFill>
        <p:spPr bwMode="auto">
          <a:xfrm>
            <a:off x="303213" y="1843088"/>
            <a:ext cx="8535987" cy="3170237"/>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p:txBody>
          <a:bodyPr/>
          <a:lstStyle/>
          <a:p>
            <a:r>
              <a:rPr lang="en-US"/>
              <a:t>Sediment Routing</a:t>
            </a:r>
          </a:p>
        </p:txBody>
      </p:sp>
      <p:sp>
        <p:nvSpPr>
          <p:cNvPr id="587779" name="Rectangle 3"/>
          <p:cNvSpPr>
            <a:spLocks noGrp="1" noChangeArrowheads="1"/>
          </p:cNvSpPr>
          <p:nvPr>
            <p:ph idx="1"/>
          </p:nvPr>
        </p:nvSpPr>
        <p:spPr/>
        <p:txBody>
          <a:bodyPr/>
          <a:lstStyle/>
          <a:p>
            <a:pPr>
              <a:lnSpc>
                <a:spcPct val="90000"/>
              </a:lnSpc>
            </a:pPr>
            <a:r>
              <a:rPr lang="en-US" dirty="0">
                <a:solidFill>
                  <a:schemeClr val="accent1"/>
                </a:solidFill>
              </a:rPr>
              <a:t>Weathering (in situ)</a:t>
            </a:r>
          </a:p>
          <a:p>
            <a:pPr lvl="1">
              <a:lnSpc>
                <a:spcPct val="90000"/>
              </a:lnSpc>
            </a:pPr>
            <a:r>
              <a:rPr lang="en-US" dirty="0">
                <a:solidFill>
                  <a:schemeClr val="accent1"/>
                </a:solidFill>
              </a:rPr>
              <a:t>Chemical, Physical an Biological</a:t>
            </a:r>
          </a:p>
          <a:p>
            <a:pPr>
              <a:lnSpc>
                <a:spcPct val="90000"/>
              </a:lnSpc>
            </a:pPr>
            <a:r>
              <a:rPr lang="en-US" dirty="0">
                <a:solidFill>
                  <a:schemeClr val="accent1"/>
                </a:solidFill>
              </a:rPr>
              <a:t>Regolith</a:t>
            </a:r>
          </a:p>
          <a:p>
            <a:pPr>
              <a:lnSpc>
                <a:spcPct val="90000"/>
              </a:lnSpc>
            </a:pPr>
            <a:r>
              <a:rPr lang="en-US" dirty="0">
                <a:solidFill>
                  <a:schemeClr val="accent1"/>
                </a:solidFill>
              </a:rPr>
              <a:t>Sediment Yield</a:t>
            </a:r>
          </a:p>
          <a:p>
            <a:pPr lvl="1">
              <a:lnSpc>
                <a:spcPct val="90000"/>
              </a:lnSpc>
            </a:pPr>
            <a:r>
              <a:rPr lang="en-US" dirty="0" smtClean="0">
                <a:solidFill>
                  <a:schemeClr val="accent1"/>
                </a:solidFill>
              </a:rPr>
              <a:t>Patterns</a:t>
            </a:r>
            <a:endParaRPr lang="en-US" dirty="0">
              <a:solidFill>
                <a:schemeClr val="accent1"/>
              </a:solidFill>
            </a:endParaRPr>
          </a:p>
          <a:p>
            <a:pPr lvl="1">
              <a:lnSpc>
                <a:spcPct val="90000"/>
              </a:lnSpc>
            </a:pPr>
            <a:r>
              <a:rPr lang="en-US" dirty="0">
                <a:solidFill>
                  <a:schemeClr val="accent1"/>
                </a:solidFill>
              </a:rPr>
              <a:t>Controls</a:t>
            </a:r>
          </a:p>
          <a:p>
            <a:pPr lvl="1">
              <a:lnSpc>
                <a:spcPct val="90000"/>
              </a:lnSpc>
            </a:pPr>
            <a:r>
              <a:rPr lang="en-US" dirty="0">
                <a:solidFill>
                  <a:schemeClr val="accent1"/>
                </a:solidFill>
              </a:rPr>
              <a:t>Solute and Suspension</a:t>
            </a:r>
          </a:p>
          <a:p>
            <a:pPr>
              <a:lnSpc>
                <a:spcPct val="90000"/>
              </a:lnSpc>
            </a:pPr>
            <a:r>
              <a:rPr lang="en-US" dirty="0">
                <a:solidFill>
                  <a:schemeClr val="accent1"/>
                </a:solidFill>
              </a:rPr>
              <a:t>Modeling Landform Evolution</a:t>
            </a:r>
          </a:p>
          <a:p>
            <a:pPr>
              <a:lnSpc>
                <a:spcPct val="90000"/>
              </a:lnSpc>
            </a:pPr>
            <a:r>
              <a:rPr lang="en-US" dirty="0">
                <a:solidFill>
                  <a:schemeClr val="accent1"/>
                </a:solidFill>
              </a:rPr>
              <a:t>Relation between tectonics and sedimentation</a:t>
            </a:r>
          </a:p>
          <a:p>
            <a:pPr lvl="1">
              <a:lnSpc>
                <a:spcPct val="90000"/>
              </a:lnSpc>
              <a:buFontTx/>
              <a:buNone/>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Grp="1" noChangeArrowheads="1"/>
          </p:cNvSpPr>
          <p:nvPr>
            <p:ph type="title"/>
          </p:nvPr>
        </p:nvSpPr>
        <p:spPr/>
        <p:txBody>
          <a:bodyPr/>
          <a:lstStyle/>
          <a:p>
            <a:r>
              <a:rPr lang="en-US"/>
              <a:t>Sediment Routing</a:t>
            </a:r>
          </a:p>
        </p:txBody>
      </p:sp>
      <p:sp>
        <p:nvSpPr>
          <p:cNvPr id="620547" name="Rectangle 3"/>
          <p:cNvSpPr>
            <a:spLocks noGrp="1" noChangeArrowheads="1"/>
          </p:cNvSpPr>
          <p:nvPr>
            <p:ph idx="1"/>
          </p:nvPr>
        </p:nvSpPr>
        <p:spPr/>
        <p:txBody>
          <a:bodyPr/>
          <a:lstStyle/>
          <a:p>
            <a:r>
              <a:rPr lang="en-US" sz="2000" dirty="0">
                <a:solidFill>
                  <a:schemeClr val="accent1"/>
                </a:solidFill>
              </a:rPr>
              <a:t>Weathering (in situ)</a:t>
            </a:r>
          </a:p>
          <a:p>
            <a:pPr lvl="1"/>
            <a:r>
              <a:rPr lang="en-US" sz="2000" dirty="0">
                <a:solidFill>
                  <a:schemeClr val="accent1"/>
                </a:solidFill>
              </a:rPr>
              <a:t>Chemical, Physical an Biological</a:t>
            </a:r>
          </a:p>
          <a:p>
            <a:r>
              <a:rPr lang="en-US" sz="2000" dirty="0">
                <a:solidFill>
                  <a:schemeClr val="accent1"/>
                </a:solidFill>
              </a:rPr>
              <a:t>Regolith</a:t>
            </a:r>
          </a:p>
          <a:p>
            <a:r>
              <a:rPr lang="en-US" sz="2000" b="1" dirty="0"/>
              <a:t>Sediment Yield</a:t>
            </a:r>
          </a:p>
          <a:p>
            <a:pPr lvl="1"/>
            <a:r>
              <a:rPr lang="en-US" sz="2000" dirty="0" smtClean="0">
                <a:solidFill>
                  <a:schemeClr val="accent1"/>
                </a:solidFill>
              </a:rPr>
              <a:t>Computational </a:t>
            </a:r>
            <a:r>
              <a:rPr lang="en-US" sz="2000" dirty="0">
                <a:solidFill>
                  <a:schemeClr val="accent1"/>
                </a:solidFill>
              </a:rPr>
              <a:t>Models</a:t>
            </a:r>
            <a:endParaRPr lang="en-US" sz="2000" dirty="0"/>
          </a:p>
          <a:p>
            <a:pPr lvl="1"/>
            <a:r>
              <a:rPr lang="en-US" sz="2000" dirty="0">
                <a:solidFill>
                  <a:schemeClr val="accent1"/>
                </a:solidFill>
              </a:rPr>
              <a:t>Patterns</a:t>
            </a:r>
          </a:p>
          <a:p>
            <a:pPr lvl="1"/>
            <a:r>
              <a:rPr lang="en-US" sz="2000" dirty="0">
                <a:solidFill>
                  <a:schemeClr val="accent1"/>
                </a:solidFill>
              </a:rPr>
              <a:t>Controls</a:t>
            </a:r>
          </a:p>
          <a:p>
            <a:pPr lvl="1"/>
            <a:r>
              <a:rPr lang="en-US" sz="2000" dirty="0">
                <a:solidFill>
                  <a:schemeClr val="accent1"/>
                </a:solidFill>
              </a:rPr>
              <a:t>Solute and Suspension</a:t>
            </a:r>
          </a:p>
          <a:p>
            <a:r>
              <a:rPr lang="en-US" sz="2000" dirty="0">
                <a:solidFill>
                  <a:schemeClr val="accent1"/>
                </a:solidFill>
              </a:rPr>
              <a:t>Modeling Landform Evolution</a:t>
            </a:r>
          </a:p>
          <a:p>
            <a:r>
              <a:rPr lang="en-US" sz="2000" dirty="0">
                <a:solidFill>
                  <a:schemeClr val="accent1"/>
                </a:solidFill>
              </a:rPr>
              <a:t>Relation between tectonics and sedimentation</a:t>
            </a:r>
          </a:p>
          <a:p>
            <a:pPr lvl="1">
              <a:buFontTx/>
              <a:buNone/>
            </a:pPr>
            <a:endParaRPr lang="en-US"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ChangeArrowheads="1"/>
          </p:cNvSpPr>
          <p:nvPr>
            <p:ph type="title"/>
          </p:nvPr>
        </p:nvSpPr>
        <p:spPr/>
        <p:txBody>
          <a:bodyPr/>
          <a:lstStyle/>
          <a:p>
            <a:r>
              <a:rPr lang="en-US"/>
              <a:t>Run-off</a:t>
            </a:r>
          </a:p>
        </p:txBody>
      </p:sp>
      <p:sp>
        <p:nvSpPr>
          <p:cNvPr id="621571" name="Rectangle 3"/>
          <p:cNvSpPr>
            <a:spLocks noGrp="1" noChangeArrowheads="1"/>
          </p:cNvSpPr>
          <p:nvPr>
            <p:ph idx="1"/>
          </p:nvPr>
        </p:nvSpPr>
        <p:spPr/>
        <p:txBody>
          <a:bodyPr/>
          <a:lstStyle/>
          <a:p>
            <a:r>
              <a:rPr lang="en-US"/>
              <a:t>Run-off (surface water flow) connects land and ocean water reservoirs and moves sediments</a:t>
            </a:r>
          </a:p>
          <a:p>
            <a:endParaRPr lang="en-US"/>
          </a:p>
          <a:p>
            <a:r>
              <a:rPr lang="en-US"/>
              <a:t>Precipitation = Evaporation +</a:t>
            </a:r>
          </a:p>
          <a:p>
            <a:pPr lvl="1">
              <a:buFontTx/>
              <a:buNone/>
            </a:pPr>
            <a:r>
              <a:rPr lang="en-US"/>
              <a:t>+ Soil water change +</a:t>
            </a:r>
          </a:p>
          <a:p>
            <a:pPr lvl="1">
              <a:buFontTx/>
              <a:buNone/>
            </a:pPr>
            <a:r>
              <a:rPr lang="en-US"/>
              <a:t>+ Groundwater change +</a:t>
            </a:r>
          </a:p>
          <a:p>
            <a:pPr lvl="1">
              <a:buFontTx/>
              <a:buNone/>
            </a:pPr>
            <a:r>
              <a:rPr lang="en-US"/>
              <a:t>+ Run-off</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ChangeArrowheads="1"/>
          </p:cNvSpPr>
          <p:nvPr>
            <p:ph type="title"/>
          </p:nvPr>
        </p:nvSpPr>
        <p:spPr/>
        <p:txBody>
          <a:bodyPr/>
          <a:lstStyle/>
          <a:p>
            <a:r>
              <a:rPr lang="en-US"/>
              <a:t>Sediment Routing</a:t>
            </a:r>
          </a:p>
        </p:txBody>
      </p:sp>
      <p:sp>
        <p:nvSpPr>
          <p:cNvPr id="632835" name="Rectangle 3"/>
          <p:cNvSpPr>
            <a:spLocks noGrp="1" noChangeArrowheads="1"/>
          </p:cNvSpPr>
          <p:nvPr>
            <p:ph idx="1"/>
          </p:nvPr>
        </p:nvSpPr>
        <p:spPr/>
        <p:txBody>
          <a:bodyPr/>
          <a:lstStyle/>
          <a:p>
            <a:r>
              <a:rPr lang="en-US" sz="2000" dirty="0">
                <a:solidFill>
                  <a:schemeClr val="accent1"/>
                </a:solidFill>
              </a:rPr>
              <a:t>Weathering (in situ)</a:t>
            </a:r>
          </a:p>
          <a:p>
            <a:pPr lvl="1"/>
            <a:r>
              <a:rPr lang="en-US" sz="2000" dirty="0">
                <a:solidFill>
                  <a:schemeClr val="accent1"/>
                </a:solidFill>
              </a:rPr>
              <a:t>Chemical, Physical an Biological</a:t>
            </a:r>
          </a:p>
          <a:p>
            <a:r>
              <a:rPr lang="en-US" sz="2000" dirty="0">
                <a:solidFill>
                  <a:schemeClr val="accent1"/>
                </a:solidFill>
              </a:rPr>
              <a:t>Regolith</a:t>
            </a:r>
          </a:p>
          <a:p>
            <a:r>
              <a:rPr lang="en-US" sz="2000" b="1" dirty="0"/>
              <a:t>Sediment Yield</a:t>
            </a:r>
          </a:p>
          <a:p>
            <a:pPr lvl="1"/>
            <a:r>
              <a:rPr lang="en-US" sz="2000" b="1" dirty="0">
                <a:solidFill>
                  <a:schemeClr val="accent1"/>
                </a:solidFill>
              </a:rPr>
              <a:t>Run-off</a:t>
            </a:r>
          </a:p>
          <a:p>
            <a:pPr lvl="1"/>
            <a:r>
              <a:rPr lang="en-US" sz="2000" dirty="0"/>
              <a:t>Computational Models</a:t>
            </a:r>
          </a:p>
          <a:p>
            <a:pPr lvl="1"/>
            <a:r>
              <a:rPr lang="en-US" sz="2000" dirty="0">
                <a:solidFill>
                  <a:schemeClr val="accent1"/>
                </a:solidFill>
              </a:rPr>
              <a:t>Patterns</a:t>
            </a:r>
          </a:p>
          <a:p>
            <a:pPr lvl="1"/>
            <a:r>
              <a:rPr lang="en-US" sz="2000" dirty="0">
                <a:solidFill>
                  <a:schemeClr val="accent1"/>
                </a:solidFill>
              </a:rPr>
              <a:t>Controls</a:t>
            </a:r>
          </a:p>
          <a:p>
            <a:pPr lvl="1"/>
            <a:r>
              <a:rPr lang="en-US" sz="2000" dirty="0">
                <a:solidFill>
                  <a:schemeClr val="accent1"/>
                </a:solidFill>
              </a:rPr>
              <a:t>Solute and Suspension</a:t>
            </a:r>
          </a:p>
          <a:p>
            <a:r>
              <a:rPr lang="en-US" sz="2000" dirty="0">
                <a:solidFill>
                  <a:schemeClr val="accent1"/>
                </a:solidFill>
              </a:rPr>
              <a:t>Modeling Landform Evolution</a:t>
            </a:r>
          </a:p>
          <a:p>
            <a:r>
              <a:rPr lang="en-US" sz="2000" dirty="0">
                <a:solidFill>
                  <a:schemeClr val="accent1"/>
                </a:solidFill>
              </a:rPr>
              <a:t>Relation between tectonics and sedimentation</a:t>
            </a:r>
          </a:p>
          <a:p>
            <a:pPr lvl="1">
              <a:buFontTx/>
              <a:buNone/>
            </a:pPr>
            <a:endParaRPr lang="en-US" sz="2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ChangeArrowheads="1"/>
          </p:cNvSpPr>
          <p:nvPr>
            <p:ph type="title"/>
          </p:nvPr>
        </p:nvSpPr>
        <p:spPr/>
        <p:txBody>
          <a:bodyPr/>
          <a:lstStyle/>
          <a:p>
            <a:r>
              <a:rPr lang="en-US"/>
              <a:t>Computational Models</a:t>
            </a:r>
          </a:p>
        </p:txBody>
      </p:sp>
      <p:sp>
        <p:nvSpPr>
          <p:cNvPr id="631811" name="Rectangle 3"/>
          <p:cNvSpPr>
            <a:spLocks noGrp="1" noChangeArrowheads="1"/>
          </p:cNvSpPr>
          <p:nvPr>
            <p:ph idx="1"/>
          </p:nvPr>
        </p:nvSpPr>
        <p:spPr/>
        <p:txBody>
          <a:bodyPr/>
          <a:lstStyle/>
          <a:p>
            <a:pPr>
              <a:lnSpc>
                <a:spcPct val="90000"/>
              </a:lnSpc>
              <a:buFontTx/>
              <a:buNone/>
            </a:pPr>
            <a:r>
              <a:rPr lang="en-US" dirty="0"/>
              <a:t>Denudation Rate or loss of elevation per unit of time and unit of area in a given catchment area can be calculated from know sediment exit rates from a catchment area:</a:t>
            </a:r>
          </a:p>
          <a:p>
            <a:pPr>
              <a:lnSpc>
                <a:spcPct val="90000"/>
              </a:lnSpc>
              <a:buFontTx/>
              <a:buNone/>
            </a:pPr>
            <a:endParaRPr lang="en-US" dirty="0"/>
          </a:p>
          <a:p>
            <a:pPr>
              <a:lnSpc>
                <a:spcPct val="90000"/>
              </a:lnSpc>
              <a:buFontTx/>
              <a:buNone/>
            </a:pPr>
            <a:r>
              <a:rPr lang="en-US" dirty="0"/>
              <a:t>dh/</a:t>
            </a:r>
            <a:r>
              <a:rPr lang="en-US" dirty="0" err="1"/>
              <a:t>dt</a:t>
            </a:r>
            <a:r>
              <a:rPr lang="en-US" dirty="0"/>
              <a:t> = (1-porosity)/density   *  </a:t>
            </a:r>
            <a:r>
              <a:rPr lang="en-US" dirty="0" smtClean="0"/>
              <a:t>total sediment mass discharge /unit time and area (7.7)</a:t>
            </a:r>
            <a:r>
              <a:rPr lang="en-US" dirty="0"/>
              <a:t>							</a:t>
            </a:r>
          </a:p>
          <a:p>
            <a:pPr>
              <a:lnSpc>
                <a:spcPct val="90000"/>
              </a:lnSpc>
              <a:buFontTx/>
              <a:buNone/>
            </a:pPr>
            <a:r>
              <a:rPr lang="en-US" dirty="0"/>
              <a:t>(elevation change)  is proportional to sediments removed</a:t>
            </a:r>
          </a:p>
          <a:p>
            <a:pPr>
              <a:lnSpc>
                <a:spcPct val="90000"/>
              </a:lnSpc>
              <a:buFontTx/>
              <a:buNone/>
            </a:pPr>
            <a:endParaRPr lang="en-US" dirty="0"/>
          </a:p>
          <a:p>
            <a:pPr>
              <a:lnSpc>
                <a:spcPct val="90000"/>
              </a:lnSpc>
              <a:buFontTx/>
              <a:buNone/>
            </a:pPr>
            <a:r>
              <a:rPr lang="en-US" dirty="0"/>
              <a:t>Sediment Yield = sediment mass/unit     /  catchment area 				time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p:txBody>
          <a:bodyPr/>
          <a:lstStyle/>
          <a:p>
            <a:r>
              <a:rPr lang="en-US"/>
              <a:t>Sediment Yield from artificial traps</a:t>
            </a:r>
          </a:p>
        </p:txBody>
      </p:sp>
      <p:sp>
        <p:nvSpPr>
          <p:cNvPr id="633861" name="Text Box 5"/>
          <p:cNvSpPr txBox="1">
            <a:spLocks noChangeArrowheads="1"/>
          </p:cNvSpPr>
          <p:nvPr/>
        </p:nvSpPr>
        <p:spPr bwMode="auto">
          <a:xfrm>
            <a:off x="457200" y="2057400"/>
            <a:ext cx="7239000" cy="1187450"/>
          </a:xfrm>
          <a:prstGeom prst="rect">
            <a:avLst/>
          </a:prstGeom>
          <a:noFill/>
          <a:ln w="9525">
            <a:noFill/>
            <a:miter lim="800000"/>
            <a:headEnd/>
            <a:tailEnd/>
          </a:ln>
          <a:effectLst/>
        </p:spPr>
        <p:txBody>
          <a:bodyPr>
            <a:spAutoFit/>
          </a:bodyPr>
          <a:lstStyle/>
          <a:p>
            <a:r>
              <a:rPr lang="en-US">
                <a:solidFill>
                  <a:srgbClr val="FFFF00"/>
                </a:solidFill>
              </a:rPr>
              <a:t>Amazon:  79mm/1000 yr </a:t>
            </a:r>
          </a:p>
          <a:p>
            <a:r>
              <a:rPr lang="en-US">
                <a:solidFill>
                  <a:srgbClr val="FFFF00"/>
                </a:solidFill>
              </a:rPr>
              <a:t>NW Himalaya: 400 mm /1000 yr</a:t>
            </a:r>
          </a:p>
          <a:p>
            <a:r>
              <a:rPr lang="en-US">
                <a:solidFill>
                  <a:srgbClr val="FFFF00"/>
                </a:solidFill>
              </a:rPr>
              <a:t>Nile: 45 mm/1000 yr</a:t>
            </a:r>
          </a:p>
        </p:txBody>
      </p:sp>
      <p:sp>
        <p:nvSpPr>
          <p:cNvPr id="633862" name="Rectangle 6"/>
          <p:cNvSpPr>
            <a:spLocks noChangeArrowheads="1"/>
          </p:cNvSpPr>
          <p:nvPr/>
        </p:nvSpPr>
        <p:spPr bwMode="auto">
          <a:xfrm>
            <a:off x="685800" y="3581400"/>
            <a:ext cx="7010400" cy="990600"/>
          </a:xfrm>
          <a:prstGeom prst="rect">
            <a:avLst/>
          </a:prstGeom>
          <a:noFill/>
          <a:ln w="9525">
            <a:noFill/>
            <a:miter lim="800000"/>
            <a:headEnd/>
            <a:tailEnd/>
          </a:ln>
          <a:effectLst/>
        </p:spPr>
        <p:txBody>
          <a:bodyPr anchor="ctr"/>
          <a:lstStyle/>
          <a:p>
            <a:pPr algn="ctr"/>
            <a:r>
              <a:rPr lang="en-US" sz="2800">
                <a:solidFill>
                  <a:srgbClr val="FFFF00"/>
                </a:solidFill>
              </a:rPr>
              <a:t>Sediment Yield from preserved stratigraphy</a:t>
            </a:r>
          </a:p>
        </p:txBody>
      </p:sp>
      <p:sp>
        <p:nvSpPr>
          <p:cNvPr id="633863" name="Text Box 7"/>
          <p:cNvSpPr txBox="1">
            <a:spLocks noChangeArrowheads="1"/>
          </p:cNvSpPr>
          <p:nvPr/>
        </p:nvSpPr>
        <p:spPr bwMode="auto">
          <a:xfrm>
            <a:off x="685800" y="4800600"/>
            <a:ext cx="7239000" cy="457200"/>
          </a:xfrm>
          <a:prstGeom prst="rect">
            <a:avLst/>
          </a:prstGeom>
          <a:noFill/>
          <a:ln w="9525">
            <a:noFill/>
            <a:miter lim="800000"/>
            <a:headEnd/>
            <a:tailEnd/>
          </a:ln>
          <a:effectLst/>
        </p:spPr>
        <p:txBody>
          <a:bodyPr>
            <a:spAutoFit/>
          </a:bodyPr>
          <a:lstStyle/>
          <a:p>
            <a:r>
              <a:rPr lang="en-US">
                <a:solidFill>
                  <a:srgbClr val="FFFF00"/>
                </a:solidFill>
              </a:rPr>
              <a:t>Bay of Bengal: 200 mm/1000 ky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p:nvPr>
        </p:nvSpPr>
        <p:spPr/>
        <p:txBody>
          <a:bodyPr/>
          <a:lstStyle/>
          <a:p>
            <a:r>
              <a:rPr lang="en-US"/>
              <a:t>Sediment Routing</a:t>
            </a:r>
          </a:p>
        </p:txBody>
      </p:sp>
      <p:sp>
        <p:nvSpPr>
          <p:cNvPr id="658435" name="Rectangle 3"/>
          <p:cNvSpPr>
            <a:spLocks noGrp="1" noChangeArrowheads="1"/>
          </p:cNvSpPr>
          <p:nvPr>
            <p:ph idx="1"/>
          </p:nvPr>
        </p:nvSpPr>
        <p:spPr/>
        <p:txBody>
          <a:bodyPr/>
          <a:lstStyle/>
          <a:p>
            <a:r>
              <a:rPr lang="en-US" sz="2000">
                <a:solidFill>
                  <a:schemeClr val="accent1"/>
                </a:solidFill>
              </a:rPr>
              <a:t>Weathering (in situ)</a:t>
            </a:r>
          </a:p>
          <a:p>
            <a:pPr lvl="1"/>
            <a:r>
              <a:rPr lang="en-US" sz="2000">
                <a:solidFill>
                  <a:schemeClr val="accent1"/>
                </a:solidFill>
              </a:rPr>
              <a:t>Chemical, Physical an Biological</a:t>
            </a:r>
          </a:p>
          <a:p>
            <a:r>
              <a:rPr lang="en-US" sz="2000">
                <a:solidFill>
                  <a:schemeClr val="accent1"/>
                </a:solidFill>
              </a:rPr>
              <a:t>Regolith</a:t>
            </a:r>
          </a:p>
          <a:p>
            <a:r>
              <a:rPr lang="en-US" sz="2000" b="1"/>
              <a:t>Sediment Yield</a:t>
            </a:r>
          </a:p>
          <a:p>
            <a:pPr lvl="1"/>
            <a:r>
              <a:rPr lang="en-US" sz="2000" b="1">
                <a:solidFill>
                  <a:schemeClr val="accent1"/>
                </a:solidFill>
              </a:rPr>
              <a:t>Run-off</a:t>
            </a:r>
          </a:p>
          <a:p>
            <a:pPr lvl="1"/>
            <a:r>
              <a:rPr lang="en-US" sz="2000">
                <a:solidFill>
                  <a:schemeClr val="accent1"/>
                </a:solidFill>
              </a:rPr>
              <a:t>Computational Models</a:t>
            </a:r>
          </a:p>
          <a:p>
            <a:pPr lvl="1"/>
            <a:r>
              <a:rPr lang="en-US" sz="2000"/>
              <a:t>Patterns</a:t>
            </a:r>
          </a:p>
          <a:p>
            <a:pPr lvl="1"/>
            <a:r>
              <a:rPr lang="en-US" sz="2000">
                <a:solidFill>
                  <a:schemeClr val="accent1"/>
                </a:solidFill>
              </a:rPr>
              <a:t>Controls</a:t>
            </a:r>
          </a:p>
          <a:p>
            <a:pPr lvl="1"/>
            <a:r>
              <a:rPr lang="en-US" sz="2000">
                <a:solidFill>
                  <a:schemeClr val="accent1"/>
                </a:solidFill>
              </a:rPr>
              <a:t>Solute and Suspension</a:t>
            </a:r>
          </a:p>
          <a:p>
            <a:r>
              <a:rPr lang="en-US" sz="2000">
                <a:solidFill>
                  <a:schemeClr val="accent1"/>
                </a:solidFill>
              </a:rPr>
              <a:t>Modeling Landform Evolution</a:t>
            </a:r>
          </a:p>
          <a:p>
            <a:r>
              <a:rPr lang="en-US" sz="2000">
                <a:solidFill>
                  <a:schemeClr val="accent1"/>
                </a:solidFill>
              </a:rPr>
              <a:t>Relation between tectonics and sedimentation</a:t>
            </a:r>
          </a:p>
          <a:p>
            <a:pPr lvl="1">
              <a:buFontTx/>
              <a:buNone/>
            </a:pPr>
            <a:endParaRPr lang="en-US" sz="2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2"/>
          <p:cNvSpPr>
            <a:spLocks noGrp="1" noChangeArrowheads="1"/>
          </p:cNvSpPr>
          <p:nvPr>
            <p:ph type="title"/>
          </p:nvPr>
        </p:nvSpPr>
        <p:spPr/>
        <p:txBody>
          <a:bodyPr/>
          <a:lstStyle/>
          <a:p>
            <a:r>
              <a:rPr lang="en-US"/>
              <a:t>Global Pattern of denudation rates</a:t>
            </a:r>
          </a:p>
        </p:txBody>
      </p:sp>
      <p:pic>
        <p:nvPicPr>
          <p:cNvPr id="636933" name="Picture 5"/>
          <p:cNvPicPr>
            <a:picLocks noChangeAspect="1" noChangeArrowheads="1"/>
          </p:cNvPicPr>
          <p:nvPr/>
        </p:nvPicPr>
        <p:blipFill>
          <a:blip r:embed="rId2"/>
          <a:srcRect/>
          <a:stretch>
            <a:fillRect/>
          </a:stretch>
        </p:blipFill>
        <p:spPr bwMode="auto">
          <a:xfrm>
            <a:off x="838200" y="1524000"/>
            <a:ext cx="6553200" cy="4751388"/>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p:txBody>
          <a:bodyPr/>
          <a:lstStyle/>
          <a:p>
            <a:r>
              <a:rPr lang="en-US"/>
              <a:t>Sediment accumulation thicknesses</a:t>
            </a:r>
          </a:p>
        </p:txBody>
      </p:sp>
      <p:pic>
        <p:nvPicPr>
          <p:cNvPr id="634883" name="Picture 3"/>
          <p:cNvPicPr>
            <a:picLocks noGrp="1" noChangeAspect="1" noChangeArrowheads="1"/>
          </p:cNvPicPr>
          <p:nvPr>
            <p:ph idx="1"/>
          </p:nvPr>
        </p:nvPicPr>
        <p:blipFill>
          <a:blip r:embed="rId2"/>
          <a:stretch>
            <a:fillRect/>
          </a:stretch>
        </p:blipFill>
        <p:spPr>
          <a:xfrm>
            <a:off x="2016529" y="1752600"/>
            <a:ext cx="5263342" cy="429736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p:txBody>
          <a:bodyPr/>
          <a:lstStyle/>
          <a:p>
            <a:r>
              <a:rPr lang="en-US"/>
              <a:t>Chemical versus Mechanical Denudation Rates</a:t>
            </a:r>
          </a:p>
        </p:txBody>
      </p:sp>
      <p:pic>
        <p:nvPicPr>
          <p:cNvPr id="637955" name="Picture 3"/>
          <p:cNvPicPr>
            <a:picLocks noGrp="1" noChangeAspect="1" noChangeArrowheads="1"/>
          </p:cNvPicPr>
          <p:nvPr>
            <p:ph idx="1"/>
          </p:nvPr>
        </p:nvPicPr>
        <p:blipFill>
          <a:blip r:embed="rId2"/>
          <a:srcRect/>
          <a:stretch>
            <a:fillRect/>
          </a:stretch>
        </p:blipFill>
        <p:spPr>
          <a:xfrm>
            <a:off x="381000" y="1981200"/>
            <a:ext cx="8382000" cy="4297363"/>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p:txBody>
          <a:bodyPr/>
          <a:lstStyle/>
          <a:p>
            <a:r>
              <a:rPr lang="en-US"/>
              <a:t>Sediment Routing</a:t>
            </a:r>
          </a:p>
        </p:txBody>
      </p:sp>
      <p:sp>
        <p:nvSpPr>
          <p:cNvPr id="638979" name="Rectangle 3"/>
          <p:cNvSpPr>
            <a:spLocks noGrp="1" noChangeArrowheads="1"/>
          </p:cNvSpPr>
          <p:nvPr>
            <p:ph idx="1"/>
          </p:nvPr>
        </p:nvSpPr>
        <p:spPr/>
        <p:txBody>
          <a:bodyPr/>
          <a:lstStyle/>
          <a:p>
            <a:pPr>
              <a:lnSpc>
                <a:spcPct val="90000"/>
              </a:lnSpc>
            </a:pPr>
            <a:r>
              <a:rPr lang="en-US">
                <a:solidFill>
                  <a:schemeClr val="accent1"/>
                </a:solidFill>
              </a:rPr>
              <a:t>Weathering (in situ)</a:t>
            </a:r>
          </a:p>
          <a:p>
            <a:pPr lvl="1">
              <a:lnSpc>
                <a:spcPct val="90000"/>
              </a:lnSpc>
            </a:pPr>
            <a:r>
              <a:rPr lang="en-US">
                <a:solidFill>
                  <a:schemeClr val="accent1"/>
                </a:solidFill>
              </a:rPr>
              <a:t>Chemical, Physical an Biological</a:t>
            </a:r>
          </a:p>
          <a:p>
            <a:pPr>
              <a:lnSpc>
                <a:spcPct val="90000"/>
              </a:lnSpc>
            </a:pPr>
            <a:r>
              <a:rPr lang="en-US">
                <a:solidFill>
                  <a:schemeClr val="accent1"/>
                </a:solidFill>
              </a:rPr>
              <a:t>Regolith</a:t>
            </a:r>
          </a:p>
          <a:p>
            <a:pPr>
              <a:lnSpc>
                <a:spcPct val="90000"/>
              </a:lnSpc>
            </a:pPr>
            <a:r>
              <a:rPr lang="en-US"/>
              <a:t>Sediment Yield</a:t>
            </a:r>
          </a:p>
          <a:p>
            <a:pPr lvl="1">
              <a:lnSpc>
                <a:spcPct val="90000"/>
              </a:lnSpc>
            </a:pPr>
            <a:r>
              <a:rPr lang="en-US">
                <a:solidFill>
                  <a:schemeClr val="accent1"/>
                </a:solidFill>
              </a:rPr>
              <a:t>Run-off</a:t>
            </a:r>
          </a:p>
          <a:p>
            <a:pPr lvl="1">
              <a:lnSpc>
                <a:spcPct val="90000"/>
              </a:lnSpc>
            </a:pPr>
            <a:r>
              <a:rPr lang="en-US">
                <a:solidFill>
                  <a:schemeClr val="accent1"/>
                </a:solidFill>
              </a:rPr>
              <a:t>Patterns</a:t>
            </a:r>
          </a:p>
          <a:p>
            <a:pPr lvl="1">
              <a:lnSpc>
                <a:spcPct val="90000"/>
              </a:lnSpc>
            </a:pPr>
            <a:r>
              <a:rPr lang="en-US"/>
              <a:t>Controls</a:t>
            </a:r>
          </a:p>
          <a:p>
            <a:pPr lvl="1">
              <a:lnSpc>
                <a:spcPct val="90000"/>
              </a:lnSpc>
            </a:pPr>
            <a:r>
              <a:rPr lang="en-US">
                <a:solidFill>
                  <a:schemeClr val="accent1"/>
                </a:solidFill>
              </a:rPr>
              <a:t>Solute and Suspension</a:t>
            </a:r>
          </a:p>
          <a:p>
            <a:pPr>
              <a:lnSpc>
                <a:spcPct val="90000"/>
              </a:lnSpc>
            </a:pPr>
            <a:r>
              <a:rPr lang="en-US">
                <a:solidFill>
                  <a:schemeClr val="accent1"/>
                </a:solidFill>
              </a:rPr>
              <a:t>Modeling Landform Evolution</a:t>
            </a:r>
          </a:p>
          <a:p>
            <a:pPr>
              <a:lnSpc>
                <a:spcPct val="90000"/>
              </a:lnSpc>
            </a:pPr>
            <a:r>
              <a:rPr lang="en-US">
                <a:solidFill>
                  <a:schemeClr val="accent1"/>
                </a:solidFill>
              </a:rPr>
              <a:t>Relation between tectonics and sedimentation</a:t>
            </a:r>
          </a:p>
          <a:p>
            <a:pPr lvl="1">
              <a:lnSpc>
                <a:spcPct val="90000"/>
              </a:lnSpc>
              <a:buFontTx/>
              <a:buNone/>
            </a:pP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Oval 2"/>
          <p:cNvSpPr>
            <a:spLocks noChangeArrowheads="1"/>
          </p:cNvSpPr>
          <p:nvPr/>
        </p:nvSpPr>
        <p:spPr bwMode="auto">
          <a:xfrm>
            <a:off x="1143000" y="762000"/>
            <a:ext cx="5486400" cy="4800600"/>
          </a:xfrm>
          <a:prstGeom prst="ellipse">
            <a:avLst/>
          </a:prstGeom>
          <a:solidFill>
            <a:srgbClr val="FF00FF"/>
          </a:solidFill>
          <a:ln w="9525">
            <a:solidFill>
              <a:schemeClr val="tx1"/>
            </a:solidFill>
            <a:round/>
            <a:headEnd/>
            <a:tailEnd/>
          </a:ln>
          <a:effectLst/>
        </p:spPr>
        <p:txBody>
          <a:bodyPr wrap="none" anchor="ctr"/>
          <a:lstStyle/>
          <a:p>
            <a:endParaRPr lang="en-US"/>
          </a:p>
        </p:txBody>
      </p:sp>
      <p:sp>
        <p:nvSpPr>
          <p:cNvPr id="603139" name="Text Box 3"/>
          <p:cNvSpPr txBox="1">
            <a:spLocks noChangeArrowheads="1"/>
          </p:cNvSpPr>
          <p:nvPr/>
        </p:nvSpPr>
        <p:spPr bwMode="auto">
          <a:xfrm>
            <a:off x="1905000" y="1524000"/>
            <a:ext cx="2438400" cy="579438"/>
          </a:xfrm>
          <a:prstGeom prst="rect">
            <a:avLst/>
          </a:prstGeom>
          <a:noFill/>
          <a:ln w="9525">
            <a:noFill/>
            <a:miter lim="800000"/>
            <a:headEnd/>
            <a:tailEnd/>
          </a:ln>
          <a:effectLst/>
        </p:spPr>
        <p:txBody>
          <a:bodyPr>
            <a:spAutoFit/>
          </a:bodyPr>
          <a:lstStyle/>
          <a:p>
            <a:pPr eaLnBrk="0" hangingPunct="0">
              <a:spcBef>
                <a:spcPct val="50000"/>
              </a:spcBef>
            </a:pPr>
            <a:r>
              <a:rPr lang="en-US" sz="3200"/>
              <a:t>erosion</a:t>
            </a:r>
            <a:endParaRPr lang="en-US">
              <a:latin typeface="Century Schoolbook" pitchFamily="18" charset="0"/>
            </a:endParaRPr>
          </a:p>
        </p:txBody>
      </p:sp>
      <p:sp>
        <p:nvSpPr>
          <p:cNvPr id="603140" name="Oval 4"/>
          <p:cNvSpPr>
            <a:spLocks noChangeArrowheads="1"/>
          </p:cNvSpPr>
          <p:nvPr/>
        </p:nvSpPr>
        <p:spPr bwMode="auto">
          <a:xfrm>
            <a:off x="3429000" y="1676400"/>
            <a:ext cx="2362200" cy="1752600"/>
          </a:xfrm>
          <a:prstGeom prst="ellipse">
            <a:avLst/>
          </a:prstGeom>
          <a:solidFill>
            <a:srgbClr val="BBE0E3"/>
          </a:solidFill>
          <a:ln w="9525">
            <a:solidFill>
              <a:schemeClr val="tx1"/>
            </a:solidFill>
            <a:round/>
            <a:headEnd/>
            <a:tailEnd/>
          </a:ln>
          <a:effectLst/>
        </p:spPr>
        <p:txBody>
          <a:bodyPr wrap="none" anchor="ctr"/>
          <a:lstStyle/>
          <a:p>
            <a:endParaRPr lang="en-US"/>
          </a:p>
        </p:txBody>
      </p:sp>
      <p:sp>
        <p:nvSpPr>
          <p:cNvPr id="603141" name="Oval 5"/>
          <p:cNvSpPr>
            <a:spLocks noChangeArrowheads="1"/>
          </p:cNvSpPr>
          <p:nvPr/>
        </p:nvSpPr>
        <p:spPr bwMode="auto">
          <a:xfrm>
            <a:off x="3276600" y="3733800"/>
            <a:ext cx="2286000" cy="1524000"/>
          </a:xfrm>
          <a:prstGeom prst="ellipse">
            <a:avLst/>
          </a:prstGeom>
          <a:solidFill>
            <a:srgbClr val="BBE0E3"/>
          </a:solidFill>
          <a:ln w="9525">
            <a:solidFill>
              <a:schemeClr val="tx1"/>
            </a:solidFill>
            <a:round/>
            <a:headEnd/>
            <a:tailEnd/>
          </a:ln>
          <a:effectLst/>
        </p:spPr>
        <p:txBody>
          <a:bodyPr wrap="none" anchor="ctr"/>
          <a:lstStyle/>
          <a:p>
            <a:endParaRPr lang="en-US"/>
          </a:p>
        </p:txBody>
      </p:sp>
      <p:sp>
        <p:nvSpPr>
          <p:cNvPr id="603142" name="Text Box 6"/>
          <p:cNvSpPr txBox="1">
            <a:spLocks noChangeArrowheads="1"/>
          </p:cNvSpPr>
          <p:nvPr/>
        </p:nvSpPr>
        <p:spPr bwMode="auto">
          <a:xfrm>
            <a:off x="3733800" y="2057400"/>
            <a:ext cx="1905000" cy="1004888"/>
          </a:xfrm>
          <a:prstGeom prst="rect">
            <a:avLst/>
          </a:prstGeom>
          <a:noFill/>
          <a:ln w="9525">
            <a:noFill/>
            <a:miter lim="800000"/>
            <a:headEnd/>
            <a:tailEnd/>
          </a:ln>
          <a:effectLst/>
        </p:spPr>
        <p:txBody>
          <a:bodyPr>
            <a:spAutoFit/>
          </a:bodyPr>
          <a:lstStyle/>
          <a:p>
            <a:pPr eaLnBrk="0" hangingPunct="0">
              <a:spcBef>
                <a:spcPct val="50000"/>
              </a:spcBef>
            </a:pPr>
            <a:r>
              <a:rPr lang="en-US"/>
              <a:t>Weathering</a:t>
            </a:r>
          </a:p>
          <a:p>
            <a:pPr eaLnBrk="0" hangingPunct="0">
              <a:spcBef>
                <a:spcPct val="50000"/>
              </a:spcBef>
            </a:pPr>
            <a:r>
              <a:rPr lang="en-US"/>
              <a:t>(in-situ)</a:t>
            </a:r>
          </a:p>
        </p:txBody>
      </p:sp>
      <p:sp>
        <p:nvSpPr>
          <p:cNvPr id="603143" name="Text Box 7"/>
          <p:cNvSpPr txBox="1">
            <a:spLocks noChangeArrowheads="1"/>
          </p:cNvSpPr>
          <p:nvPr/>
        </p:nvSpPr>
        <p:spPr bwMode="auto">
          <a:xfrm>
            <a:off x="3276600" y="4191000"/>
            <a:ext cx="2286000" cy="457200"/>
          </a:xfrm>
          <a:prstGeom prst="rect">
            <a:avLst/>
          </a:prstGeom>
          <a:noFill/>
          <a:ln w="9525">
            <a:noFill/>
            <a:miter lim="800000"/>
            <a:headEnd/>
            <a:tailEnd/>
          </a:ln>
          <a:effectLst/>
        </p:spPr>
        <p:txBody>
          <a:bodyPr>
            <a:spAutoFit/>
          </a:bodyPr>
          <a:lstStyle/>
          <a:p>
            <a:pPr eaLnBrk="0" hangingPunct="0">
              <a:spcBef>
                <a:spcPct val="50000"/>
              </a:spcBef>
            </a:pPr>
            <a:r>
              <a:rPr lang="en-US"/>
              <a:t>transportation</a:t>
            </a:r>
          </a:p>
        </p:txBody>
      </p:sp>
      <p:sp>
        <p:nvSpPr>
          <p:cNvPr id="603144" name="Text Box 8"/>
          <p:cNvSpPr txBox="1">
            <a:spLocks noChangeArrowheads="1"/>
          </p:cNvSpPr>
          <p:nvPr/>
        </p:nvSpPr>
        <p:spPr bwMode="auto">
          <a:xfrm>
            <a:off x="533400" y="5867400"/>
            <a:ext cx="8229600" cy="457200"/>
          </a:xfrm>
          <a:prstGeom prst="rect">
            <a:avLst/>
          </a:prstGeom>
          <a:noFill/>
          <a:ln w="9525">
            <a:noFill/>
            <a:miter lim="800000"/>
            <a:headEnd/>
            <a:tailEnd/>
          </a:ln>
          <a:effectLst/>
        </p:spPr>
        <p:txBody>
          <a:bodyPr>
            <a:spAutoFit/>
          </a:bodyPr>
          <a:lstStyle/>
          <a:p>
            <a:pPr eaLnBrk="0" hangingPunct="0">
              <a:spcBef>
                <a:spcPct val="50000"/>
              </a:spcBef>
            </a:pPr>
            <a:r>
              <a:rPr lang="en-US"/>
              <a:t>Erosion </a:t>
            </a:r>
            <a:r>
              <a:rPr lang="en-US" u="sng"/>
              <a:t>includes</a:t>
            </a:r>
            <a:r>
              <a:rPr lang="en-US"/>
              <a:t> BOTH weathering </a:t>
            </a:r>
            <a:r>
              <a:rPr lang="en-US" u="sng"/>
              <a:t>and</a:t>
            </a:r>
            <a:r>
              <a:rPr lang="en-US"/>
              <a:t> transportation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p:txBody>
          <a:bodyPr/>
          <a:lstStyle/>
          <a:p>
            <a:r>
              <a:rPr lang="en-US"/>
              <a:t>Controls on Sediment Yield</a:t>
            </a:r>
          </a:p>
        </p:txBody>
      </p:sp>
      <p:sp>
        <p:nvSpPr>
          <p:cNvPr id="640003" name="Rectangle 3"/>
          <p:cNvSpPr>
            <a:spLocks noGrp="1" noChangeArrowheads="1"/>
          </p:cNvSpPr>
          <p:nvPr>
            <p:ph idx="1"/>
          </p:nvPr>
        </p:nvSpPr>
        <p:spPr/>
        <p:txBody>
          <a:bodyPr/>
          <a:lstStyle/>
          <a:p>
            <a:r>
              <a:rPr lang="en-US"/>
              <a:t>Drainage Area and Tectonic Activity</a:t>
            </a:r>
          </a:p>
          <a:p>
            <a:r>
              <a:rPr lang="en-US"/>
              <a:t>Vegetative Cover</a:t>
            </a:r>
          </a:p>
          <a:p>
            <a:r>
              <a:rPr lang="en-US"/>
              <a:t>Precipitation</a:t>
            </a:r>
          </a:p>
          <a:p>
            <a:r>
              <a:rPr lang="en-US"/>
              <a:t>High vs. low relief</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p:cNvSpPr>
            <a:spLocks noGrp="1" noChangeArrowheads="1"/>
          </p:cNvSpPr>
          <p:nvPr>
            <p:ph type="title"/>
          </p:nvPr>
        </p:nvSpPr>
        <p:spPr>
          <a:xfrm>
            <a:off x="457200" y="0"/>
            <a:ext cx="7010400" cy="990600"/>
          </a:xfrm>
        </p:spPr>
        <p:txBody>
          <a:bodyPr/>
          <a:lstStyle/>
          <a:p>
            <a:r>
              <a:rPr lang="en-US"/>
              <a:t>Controls on Sediment Yield</a:t>
            </a:r>
          </a:p>
        </p:txBody>
      </p:sp>
      <p:sp>
        <p:nvSpPr>
          <p:cNvPr id="641027" name="Rectangle 3"/>
          <p:cNvSpPr>
            <a:spLocks noGrp="1" noChangeArrowheads="1"/>
          </p:cNvSpPr>
          <p:nvPr>
            <p:ph idx="1"/>
          </p:nvPr>
        </p:nvSpPr>
        <p:spPr>
          <a:xfrm>
            <a:off x="381000" y="762000"/>
            <a:ext cx="8382000" cy="4297363"/>
          </a:xfrm>
        </p:spPr>
        <p:txBody>
          <a:bodyPr/>
          <a:lstStyle/>
          <a:p>
            <a:r>
              <a:rPr lang="en-US"/>
              <a:t>Drainage Area, Tectonics</a:t>
            </a:r>
          </a:p>
          <a:p>
            <a:pPr>
              <a:buFontTx/>
              <a:buNone/>
            </a:pPr>
            <a:endParaRPr lang="en-US"/>
          </a:p>
        </p:txBody>
      </p:sp>
      <p:pic>
        <p:nvPicPr>
          <p:cNvPr id="641028" name="Picture 4"/>
          <p:cNvPicPr>
            <a:picLocks noChangeAspect="1" noChangeArrowheads="1"/>
          </p:cNvPicPr>
          <p:nvPr/>
        </p:nvPicPr>
        <p:blipFill>
          <a:blip r:embed="rId2"/>
          <a:srcRect/>
          <a:stretch>
            <a:fillRect/>
          </a:stretch>
        </p:blipFill>
        <p:spPr bwMode="auto">
          <a:xfrm>
            <a:off x="685800" y="1295400"/>
            <a:ext cx="6686550" cy="57435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p:txBody>
          <a:bodyPr/>
          <a:lstStyle/>
          <a:p>
            <a:r>
              <a:rPr lang="en-US"/>
              <a:t>Low-relief vs. High relief</a:t>
            </a:r>
          </a:p>
        </p:txBody>
      </p:sp>
      <p:sp>
        <p:nvSpPr>
          <p:cNvPr id="642051" name="Rectangle 3"/>
          <p:cNvSpPr>
            <a:spLocks noGrp="1" noChangeArrowheads="1"/>
          </p:cNvSpPr>
          <p:nvPr>
            <p:ph idx="1"/>
          </p:nvPr>
        </p:nvSpPr>
        <p:spPr/>
        <p:txBody>
          <a:bodyPr/>
          <a:lstStyle/>
          <a:p>
            <a:pPr>
              <a:buFontTx/>
              <a:buNone/>
            </a:pPr>
            <a:r>
              <a:rPr lang="en-US" sz="2000"/>
              <a:t>Low relief: </a:t>
            </a:r>
          </a:p>
          <a:p>
            <a:r>
              <a:rPr lang="en-US" sz="2000"/>
              <a:t>erosion rates are limited by erosivity of transport processes, e.g. in dry environments this means availability of water but in LA this means how much sediment can be eroded from the Mississippi River Valley itself. </a:t>
            </a:r>
          </a:p>
          <a:p>
            <a:endParaRPr lang="en-US" sz="2000"/>
          </a:p>
          <a:p>
            <a:pPr>
              <a:buFontTx/>
              <a:buNone/>
            </a:pPr>
            <a:r>
              <a:rPr lang="en-US" sz="2000"/>
              <a:t>High relief:</a:t>
            </a:r>
          </a:p>
          <a:p>
            <a:r>
              <a:rPr lang="en-US" sz="2000"/>
              <a:t>Erosion rates are held back by rock and soil strength.</a:t>
            </a:r>
          </a:p>
          <a:p>
            <a:pPr>
              <a:buFontTx/>
              <a:buNone/>
            </a:pPr>
            <a:r>
              <a:rPr lang="en-US" sz="2000"/>
              <a:t>High relief assures availability of materials by rock falls, landslides. A high relief must be renewed bye.g.,  tectonic activity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p:txBody>
          <a:bodyPr/>
          <a:lstStyle/>
          <a:p>
            <a:r>
              <a:rPr lang="en-US"/>
              <a:t>Low-relief vs. High relief</a:t>
            </a:r>
          </a:p>
        </p:txBody>
      </p:sp>
      <p:graphicFrame>
        <p:nvGraphicFramePr>
          <p:cNvPr id="643079" name="Object 7"/>
          <p:cNvGraphicFramePr>
            <a:graphicFrameLocks noChangeAspect="1"/>
          </p:cNvGraphicFramePr>
          <p:nvPr>
            <p:ph idx="1"/>
          </p:nvPr>
        </p:nvGraphicFramePr>
        <p:xfrm>
          <a:off x="3048000" y="3125788"/>
          <a:ext cx="3200400" cy="1549400"/>
        </p:xfrm>
        <a:graphic>
          <a:graphicData uri="http://schemas.openxmlformats.org/presentationml/2006/ole">
            <p:oleObj spid="_x0000_s643079" name="Equation" r:id="rId3" imgW="3200400" imgH="1549080" progId="Equation.DSMT4">
              <p:embed/>
            </p:oleObj>
          </a:graphicData>
        </a:graphic>
      </p:graphicFrame>
      <p:pic>
        <p:nvPicPr>
          <p:cNvPr id="643075" name="Picture 3"/>
          <p:cNvPicPr>
            <a:picLocks noChangeAspect="1" noChangeArrowheads="1"/>
          </p:cNvPicPr>
          <p:nvPr>
            <p:ph type="body" idx="4294967295"/>
          </p:nvPr>
        </p:nvPicPr>
        <p:blipFill>
          <a:blip r:embed="rId4"/>
          <a:srcRect/>
          <a:stretch>
            <a:fillRect/>
          </a:stretch>
        </p:blipFill>
        <p:spPr>
          <a:xfrm>
            <a:off x="0" y="1143000"/>
            <a:ext cx="5180013" cy="5410200"/>
          </a:xfrm>
        </p:spPr>
      </p:pic>
      <p:sp>
        <p:nvSpPr>
          <p:cNvPr id="643076" name="Line 4"/>
          <p:cNvSpPr>
            <a:spLocks noChangeShapeType="1"/>
          </p:cNvSpPr>
          <p:nvPr/>
        </p:nvSpPr>
        <p:spPr bwMode="auto">
          <a:xfrm flipH="1">
            <a:off x="4800600" y="5029200"/>
            <a:ext cx="1066800" cy="762000"/>
          </a:xfrm>
          <a:prstGeom prst="line">
            <a:avLst/>
          </a:prstGeom>
          <a:noFill/>
          <a:ln w="9525">
            <a:solidFill>
              <a:schemeClr val="tx1"/>
            </a:solidFill>
            <a:round/>
            <a:headEnd/>
            <a:tailEnd type="triangle" w="med" len="med"/>
          </a:ln>
          <a:effectLst/>
        </p:spPr>
        <p:txBody>
          <a:bodyPr/>
          <a:lstStyle/>
          <a:p>
            <a:endParaRPr lang="en-US"/>
          </a:p>
        </p:txBody>
      </p:sp>
      <p:graphicFrame>
        <p:nvGraphicFramePr>
          <p:cNvPr id="643081" name="Object 9"/>
          <p:cNvGraphicFramePr>
            <a:graphicFrameLocks noChangeAspect="1"/>
          </p:cNvGraphicFramePr>
          <p:nvPr/>
        </p:nvGraphicFramePr>
        <p:xfrm>
          <a:off x="3467100" y="1847850"/>
          <a:ext cx="177800" cy="292100"/>
        </p:xfrm>
        <a:graphic>
          <a:graphicData uri="http://schemas.openxmlformats.org/presentationml/2006/ole">
            <p:oleObj spid="_x0000_s643081" name="Equation" r:id="rId5" imgW="177480" imgH="291960" progId="Equation.DSMT4">
              <p:embed/>
            </p:oleObj>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noChangeArrowheads="1"/>
          </p:cNvSpPr>
          <p:nvPr>
            <p:ph type="title"/>
          </p:nvPr>
        </p:nvSpPr>
        <p:spPr/>
        <p:txBody>
          <a:bodyPr/>
          <a:lstStyle/>
          <a:p>
            <a:r>
              <a:rPr lang="en-US"/>
              <a:t>Sediment Routing</a:t>
            </a:r>
          </a:p>
        </p:txBody>
      </p:sp>
      <p:sp>
        <p:nvSpPr>
          <p:cNvPr id="644099" name="Rectangle 3"/>
          <p:cNvSpPr>
            <a:spLocks noGrp="1" noChangeArrowheads="1"/>
          </p:cNvSpPr>
          <p:nvPr>
            <p:ph idx="1"/>
          </p:nvPr>
        </p:nvSpPr>
        <p:spPr/>
        <p:txBody>
          <a:bodyPr/>
          <a:lstStyle/>
          <a:p>
            <a:pPr>
              <a:lnSpc>
                <a:spcPct val="90000"/>
              </a:lnSpc>
            </a:pPr>
            <a:r>
              <a:rPr lang="en-US">
                <a:solidFill>
                  <a:schemeClr val="accent1"/>
                </a:solidFill>
              </a:rPr>
              <a:t>Weathering (in situ)</a:t>
            </a:r>
          </a:p>
          <a:p>
            <a:pPr lvl="1">
              <a:lnSpc>
                <a:spcPct val="90000"/>
              </a:lnSpc>
            </a:pPr>
            <a:r>
              <a:rPr lang="en-US">
                <a:solidFill>
                  <a:schemeClr val="accent1"/>
                </a:solidFill>
              </a:rPr>
              <a:t>Chemical, Physical an Biological</a:t>
            </a:r>
          </a:p>
          <a:p>
            <a:pPr>
              <a:lnSpc>
                <a:spcPct val="90000"/>
              </a:lnSpc>
            </a:pPr>
            <a:r>
              <a:rPr lang="en-US">
                <a:solidFill>
                  <a:schemeClr val="accent1"/>
                </a:solidFill>
              </a:rPr>
              <a:t>Regolith</a:t>
            </a:r>
          </a:p>
          <a:p>
            <a:pPr>
              <a:lnSpc>
                <a:spcPct val="90000"/>
              </a:lnSpc>
            </a:pPr>
            <a:r>
              <a:rPr lang="en-US"/>
              <a:t>Sediment Yield</a:t>
            </a:r>
          </a:p>
          <a:p>
            <a:pPr lvl="1">
              <a:lnSpc>
                <a:spcPct val="90000"/>
              </a:lnSpc>
            </a:pPr>
            <a:r>
              <a:rPr lang="en-US">
                <a:solidFill>
                  <a:schemeClr val="accent1"/>
                </a:solidFill>
              </a:rPr>
              <a:t>Run-off</a:t>
            </a:r>
          </a:p>
          <a:p>
            <a:pPr lvl="1">
              <a:lnSpc>
                <a:spcPct val="90000"/>
              </a:lnSpc>
            </a:pPr>
            <a:r>
              <a:rPr lang="en-US">
                <a:solidFill>
                  <a:schemeClr val="accent1"/>
                </a:solidFill>
              </a:rPr>
              <a:t>Patterns</a:t>
            </a:r>
          </a:p>
          <a:p>
            <a:pPr lvl="1">
              <a:lnSpc>
                <a:spcPct val="90000"/>
              </a:lnSpc>
            </a:pPr>
            <a:r>
              <a:rPr lang="en-US">
                <a:solidFill>
                  <a:schemeClr val="accent1"/>
                </a:solidFill>
              </a:rPr>
              <a:t>Controls</a:t>
            </a:r>
          </a:p>
          <a:p>
            <a:pPr lvl="1">
              <a:lnSpc>
                <a:spcPct val="90000"/>
              </a:lnSpc>
            </a:pPr>
            <a:r>
              <a:rPr lang="en-US"/>
              <a:t>Solute and Suspension</a:t>
            </a:r>
          </a:p>
          <a:p>
            <a:pPr>
              <a:lnSpc>
                <a:spcPct val="90000"/>
              </a:lnSpc>
            </a:pPr>
            <a:r>
              <a:rPr lang="en-US">
                <a:solidFill>
                  <a:schemeClr val="accent1"/>
                </a:solidFill>
              </a:rPr>
              <a:t>Modeling Landform Evolution</a:t>
            </a:r>
          </a:p>
          <a:p>
            <a:pPr>
              <a:lnSpc>
                <a:spcPct val="90000"/>
              </a:lnSpc>
            </a:pPr>
            <a:r>
              <a:rPr lang="en-US">
                <a:solidFill>
                  <a:schemeClr val="accent1"/>
                </a:solidFill>
              </a:rPr>
              <a:t>Relation between tectonics and sedimentation</a:t>
            </a:r>
          </a:p>
          <a:p>
            <a:pPr lvl="1">
              <a:lnSpc>
                <a:spcPct val="90000"/>
              </a:lnSpc>
              <a:buFontTx/>
              <a:buNone/>
            </a:pP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p:txBody>
          <a:bodyPr/>
          <a:lstStyle/>
          <a:p>
            <a:r>
              <a:rPr lang="en-US"/>
              <a:t>Dissolved Solids</a:t>
            </a:r>
          </a:p>
        </p:txBody>
      </p:sp>
      <p:sp>
        <p:nvSpPr>
          <p:cNvPr id="646147" name="Rectangle 3"/>
          <p:cNvSpPr>
            <a:spLocks noGrp="1" noChangeArrowheads="1"/>
          </p:cNvSpPr>
          <p:nvPr>
            <p:ph idx="1"/>
          </p:nvPr>
        </p:nvSpPr>
        <p:spPr/>
        <p:txBody>
          <a:bodyPr/>
          <a:lstStyle/>
          <a:p>
            <a:r>
              <a:rPr lang="en-US"/>
              <a:t>Run-off waters contain dissolved solid concentrations which depend on (1) precipitation, (2) weathering reactions in rocks and soil, and (3) the degree of evaporation.</a:t>
            </a:r>
          </a:p>
          <a:p>
            <a:endParaRPr lang="en-US"/>
          </a:p>
          <a:p>
            <a:r>
              <a:rPr lang="en-US"/>
              <a:t>Precipitation helps chemical weathering but steep slopes reduce the amount of time water is able to spend in the regolith. So, low-slope areas should produce more chemical weathering (General Rule) BUT that is not so in the Amazon, where most (85%) of solute comes from the Andes.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p:txBody>
          <a:bodyPr/>
          <a:lstStyle/>
          <a:p>
            <a:r>
              <a:rPr lang="en-US"/>
              <a:t>Concentrations</a:t>
            </a:r>
          </a:p>
        </p:txBody>
      </p:sp>
      <p:sp>
        <p:nvSpPr>
          <p:cNvPr id="645123" name="Rectangle 3"/>
          <p:cNvSpPr>
            <a:spLocks noGrp="1" noChangeArrowheads="1"/>
          </p:cNvSpPr>
          <p:nvPr>
            <p:ph idx="1"/>
          </p:nvPr>
        </p:nvSpPr>
        <p:spPr/>
        <p:txBody>
          <a:bodyPr/>
          <a:lstStyle/>
          <a:p>
            <a:r>
              <a:rPr lang="en-US"/>
              <a:t>Arid areas have saltier waters and hence more dissolved solids e.g. Kazakhstan (1000-6000 mg/l)</a:t>
            </a:r>
          </a:p>
          <a:p>
            <a:pPr>
              <a:buFontTx/>
              <a:buNone/>
            </a:pPr>
            <a:r>
              <a:rPr lang="en-US"/>
              <a:t>   …… the Amazon has only 10 mg/l… but the Amazon takes 10% all river water so it may produce more dissolved compounds overall.</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p:txBody>
          <a:bodyPr/>
          <a:lstStyle/>
          <a:p>
            <a:r>
              <a:rPr lang="en-US"/>
              <a:t>Precipitation, weathering rate and evaporation define water type </a:t>
            </a:r>
          </a:p>
        </p:txBody>
      </p:sp>
      <p:pic>
        <p:nvPicPr>
          <p:cNvPr id="647171" name="Picture 3"/>
          <p:cNvPicPr>
            <a:picLocks noGrp="1" noChangeAspect="1" noChangeArrowheads="1"/>
          </p:cNvPicPr>
          <p:nvPr>
            <p:ph idx="1"/>
          </p:nvPr>
        </p:nvPicPr>
        <p:blipFill>
          <a:blip r:embed="rId2"/>
          <a:srcRect/>
          <a:stretch>
            <a:fillRect/>
          </a:stretch>
        </p:blipFill>
        <p:spPr>
          <a:xfrm>
            <a:off x="762000" y="1447800"/>
            <a:ext cx="5410200" cy="5121275"/>
          </a:xfrm>
        </p:spPr>
      </p:pic>
      <p:sp>
        <p:nvSpPr>
          <p:cNvPr id="647172" name="Text Box 4"/>
          <p:cNvSpPr txBox="1">
            <a:spLocks noChangeArrowheads="1"/>
          </p:cNvSpPr>
          <p:nvPr/>
        </p:nvSpPr>
        <p:spPr bwMode="auto">
          <a:xfrm>
            <a:off x="6324600" y="1752600"/>
            <a:ext cx="2362200" cy="2282825"/>
          </a:xfrm>
          <a:prstGeom prst="rect">
            <a:avLst/>
          </a:prstGeom>
          <a:noFill/>
          <a:ln w="9525">
            <a:noFill/>
            <a:miter lim="800000"/>
            <a:headEnd/>
            <a:tailEnd/>
          </a:ln>
          <a:effectLst/>
        </p:spPr>
        <p:txBody>
          <a:bodyPr>
            <a:spAutoFit/>
          </a:bodyPr>
          <a:lstStyle/>
          <a:p>
            <a:pPr>
              <a:spcBef>
                <a:spcPct val="50000"/>
              </a:spcBef>
            </a:pPr>
            <a:r>
              <a:rPr lang="en-US"/>
              <a:t>High concentration of Na(+) through precipitation of CaCO</a:t>
            </a:r>
            <a:r>
              <a:rPr lang="en-US" sz="1200"/>
              <a:t>3</a:t>
            </a:r>
          </a:p>
        </p:txBody>
      </p:sp>
      <p:sp>
        <p:nvSpPr>
          <p:cNvPr id="647173" name="Text Box 5"/>
          <p:cNvSpPr txBox="1">
            <a:spLocks noChangeArrowheads="1"/>
          </p:cNvSpPr>
          <p:nvPr/>
        </p:nvSpPr>
        <p:spPr bwMode="auto">
          <a:xfrm>
            <a:off x="6324600" y="4876800"/>
            <a:ext cx="2590800" cy="1938992"/>
          </a:xfrm>
          <a:prstGeom prst="rect">
            <a:avLst/>
          </a:prstGeom>
          <a:noFill/>
          <a:ln w="9525">
            <a:noFill/>
            <a:miter lim="800000"/>
            <a:headEnd/>
            <a:tailEnd/>
          </a:ln>
          <a:effectLst/>
        </p:spPr>
        <p:txBody>
          <a:bodyPr>
            <a:spAutoFit/>
          </a:bodyPr>
          <a:lstStyle/>
          <a:p>
            <a:pPr>
              <a:spcBef>
                <a:spcPct val="50000"/>
              </a:spcBef>
            </a:pPr>
            <a:r>
              <a:rPr lang="en-US" dirty="0"/>
              <a:t>Less </a:t>
            </a:r>
            <a:r>
              <a:rPr lang="en-US" dirty="0" smtClean="0"/>
              <a:t>weathering</a:t>
            </a:r>
            <a:r>
              <a:rPr lang="en-US" dirty="0" smtClean="0">
                <a:sym typeface="Wingdings" pitchFamily="2" charset="2"/>
              </a:rPr>
              <a:t></a:t>
            </a:r>
            <a:r>
              <a:rPr lang="en-US" dirty="0" smtClean="0"/>
              <a:t> </a:t>
            </a:r>
            <a:r>
              <a:rPr lang="en-US" dirty="0"/>
              <a:t>low </a:t>
            </a:r>
            <a:r>
              <a:rPr lang="en-US" dirty="0" smtClean="0"/>
              <a:t>concentration </a:t>
            </a:r>
            <a:r>
              <a:rPr lang="en-US" dirty="0"/>
              <a:t>of Ca(2+)</a:t>
            </a:r>
          </a:p>
        </p:txBody>
      </p:sp>
      <p:sp>
        <p:nvSpPr>
          <p:cNvPr id="647174" name="Text Box 6"/>
          <p:cNvSpPr txBox="1">
            <a:spLocks noChangeArrowheads="1"/>
          </p:cNvSpPr>
          <p:nvPr/>
        </p:nvSpPr>
        <p:spPr bwMode="auto">
          <a:xfrm>
            <a:off x="1066800" y="3886200"/>
            <a:ext cx="1143000" cy="457200"/>
          </a:xfrm>
          <a:prstGeom prst="rect">
            <a:avLst/>
          </a:prstGeom>
          <a:noFill/>
          <a:ln w="9525">
            <a:noFill/>
            <a:miter lim="800000"/>
            <a:headEnd/>
            <a:tailEnd/>
          </a:ln>
          <a:effectLst/>
        </p:spPr>
        <p:txBody>
          <a:bodyPr>
            <a:spAutoFit/>
          </a:bodyPr>
          <a:lstStyle/>
          <a:p>
            <a:pPr>
              <a:spcBef>
                <a:spcPct val="50000"/>
              </a:spcBef>
            </a:pPr>
            <a:endParaRPr lang="en-US"/>
          </a:p>
        </p:txBody>
      </p:sp>
      <p:sp>
        <p:nvSpPr>
          <p:cNvPr id="647175" name="Text Box 7"/>
          <p:cNvSpPr txBox="1">
            <a:spLocks noChangeArrowheads="1"/>
          </p:cNvSpPr>
          <p:nvPr/>
        </p:nvSpPr>
        <p:spPr bwMode="auto">
          <a:xfrm>
            <a:off x="0" y="5181600"/>
            <a:ext cx="2209800" cy="1187450"/>
          </a:xfrm>
          <a:prstGeom prst="rect">
            <a:avLst/>
          </a:prstGeom>
          <a:noFill/>
          <a:ln w="9525">
            <a:noFill/>
            <a:miter lim="800000"/>
            <a:headEnd/>
            <a:tailEnd/>
          </a:ln>
          <a:effectLst/>
        </p:spPr>
        <p:txBody>
          <a:bodyPr>
            <a:spAutoFit/>
          </a:bodyPr>
          <a:lstStyle/>
          <a:p>
            <a:pPr>
              <a:spcBef>
                <a:spcPct val="50000"/>
              </a:spcBef>
            </a:pPr>
            <a:r>
              <a:rPr lang="en-US"/>
              <a:t>Colder climates- less dissolution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p:txBody>
          <a:bodyPr/>
          <a:lstStyle/>
          <a:p>
            <a:r>
              <a:rPr lang="en-US"/>
              <a:t>Observations</a:t>
            </a:r>
          </a:p>
        </p:txBody>
      </p:sp>
      <p:sp>
        <p:nvSpPr>
          <p:cNvPr id="656387" name="Rectangle 3"/>
          <p:cNvSpPr>
            <a:spLocks noGrp="1" noChangeArrowheads="1"/>
          </p:cNvSpPr>
          <p:nvPr>
            <p:ph idx="1"/>
          </p:nvPr>
        </p:nvSpPr>
        <p:spPr/>
        <p:txBody>
          <a:bodyPr/>
          <a:lstStyle/>
          <a:p>
            <a:r>
              <a:rPr lang="en-US" sz="2000"/>
              <a:t>Principal cations in water are Ca(+2)</a:t>
            </a:r>
          </a:p>
          <a:p>
            <a:r>
              <a:rPr lang="en-US" sz="2000"/>
              <a:t>Principal anions are HC0</a:t>
            </a:r>
            <a:r>
              <a:rPr lang="en-US" sz="1000"/>
              <a:t>3 </a:t>
            </a:r>
            <a:r>
              <a:rPr lang="en-US" sz="2000"/>
              <a:t>(-), S0</a:t>
            </a:r>
            <a:r>
              <a:rPr lang="en-US" sz="1200"/>
              <a:t>4 </a:t>
            </a:r>
            <a:r>
              <a:rPr lang="en-US" sz="2000"/>
              <a:t>(2-) </a:t>
            </a:r>
          </a:p>
          <a:p>
            <a:r>
              <a:rPr lang="en-US" sz="2000"/>
              <a:t>Na (+) increases relative to Ca(+2) indicate that the Ca(2+) is precipitating out of solution </a:t>
            </a:r>
          </a:p>
          <a:p>
            <a:r>
              <a:rPr lang="en-US" sz="2000"/>
              <a:t>(80% dissolved load in rivers is made of Ca(2+), HC0</a:t>
            </a:r>
            <a:r>
              <a:rPr lang="en-US" sz="1000"/>
              <a:t>3 </a:t>
            </a:r>
            <a:r>
              <a:rPr lang="en-US" sz="2000"/>
              <a:t>(-), S0</a:t>
            </a:r>
            <a:r>
              <a:rPr lang="en-US" sz="1200"/>
              <a:t>4 </a:t>
            </a:r>
            <a:r>
              <a:rPr lang="en-US" sz="2000"/>
              <a:t>(2-), and SiO</a:t>
            </a:r>
            <a:r>
              <a:rPr lang="en-US" sz="1200"/>
              <a:t>2)</a:t>
            </a:r>
            <a:endParaRPr lang="en-US" sz="2000"/>
          </a:p>
          <a:p>
            <a:endParaRPr lang="en-US" sz="2000"/>
          </a:p>
          <a:p>
            <a:r>
              <a:rPr lang="en-US" sz="2000"/>
              <a:t>Increase of Ca(2+) relative to Na(+) indicates greater chemical weathering, (because Ca is harder to dissolve and require more intense weathering to get into solution).</a:t>
            </a:r>
          </a:p>
          <a:p>
            <a:endParaRPr lang="en-US" sz="2000"/>
          </a:p>
          <a:p>
            <a:r>
              <a:rPr lang="en-US" sz="2000"/>
              <a:t>But composition reflects availability of ions in the source terrain.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p:txBody>
          <a:bodyPr/>
          <a:lstStyle/>
          <a:p>
            <a:r>
              <a:rPr lang="en-US"/>
              <a:t>Primary rock origins of solutes and their types</a:t>
            </a:r>
          </a:p>
        </p:txBody>
      </p:sp>
      <p:pic>
        <p:nvPicPr>
          <p:cNvPr id="648195" name="Picture 3"/>
          <p:cNvPicPr>
            <a:picLocks noGrp="1" noChangeAspect="1" noChangeArrowheads="1"/>
          </p:cNvPicPr>
          <p:nvPr>
            <p:ph idx="1"/>
          </p:nvPr>
        </p:nvPicPr>
        <p:blipFill>
          <a:blip r:embed="rId2"/>
          <a:stretch>
            <a:fillRect/>
          </a:stretch>
        </p:blipFill>
        <p:spPr>
          <a:xfrm>
            <a:off x="808089" y="1752600"/>
            <a:ext cx="7680222" cy="429736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p:txBody>
          <a:bodyPr/>
          <a:lstStyle/>
          <a:p>
            <a:r>
              <a:rPr lang="en-US"/>
              <a:t>Sediment Routing</a:t>
            </a:r>
          </a:p>
        </p:txBody>
      </p:sp>
      <p:sp>
        <p:nvSpPr>
          <p:cNvPr id="604163" name="Rectangle 3"/>
          <p:cNvSpPr>
            <a:spLocks noGrp="1" noChangeArrowheads="1"/>
          </p:cNvSpPr>
          <p:nvPr>
            <p:ph idx="1"/>
          </p:nvPr>
        </p:nvSpPr>
        <p:spPr/>
        <p:txBody>
          <a:bodyPr/>
          <a:lstStyle/>
          <a:p>
            <a:pPr>
              <a:lnSpc>
                <a:spcPct val="90000"/>
              </a:lnSpc>
            </a:pPr>
            <a:r>
              <a:rPr lang="en-US">
                <a:solidFill>
                  <a:schemeClr val="accent1"/>
                </a:solidFill>
              </a:rPr>
              <a:t>Weathering (in situ)</a:t>
            </a:r>
          </a:p>
          <a:p>
            <a:pPr lvl="1">
              <a:lnSpc>
                <a:spcPct val="90000"/>
              </a:lnSpc>
            </a:pPr>
            <a:r>
              <a:rPr lang="en-US">
                <a:solidFill>
                  <a:schemeClr val="accent1"/>
                </a:solidFill>
              </a:rPr>
              <a:t>Chemical, Physical an Biological</a:t>
            </a:r>
          </a:p>
          <a:p>
            <a:pPr>
              <a:lnSpc>
                <a:spcPct val="90000"/>
              </a:lnSpc>
            </a:pPr>
            <a:r>
              <a:rPr lang="en-US"/>
              <a:t>Regolith</a:t>
            </a:r>
          </a:p>
          <a:p>
            <a:pPr>
              <a:lnSpc>
                <a:spcPct val="90000"/>
              </a:lnSpc>
            </a:pPr>
            <a:r>
              <a:rPr lang="en-US">
                <a:solidFill>
                  <a:schemeClr val="accent1"/>
                </a:solidFill>
              </a:rPr>
              <a:t>Sediment Yield</a:t>
            </a:r>
          </a:p>
          <a:p>
            <a:pPr lvl="1">
              <a:lnSpc>
                <a:spcPct val="90000"/>
              </a:lnSpc>
            </a:pPr>
            <a:r>
              <a:rPr lang="en-US">
                <a:solidFill>
                  <a:schemeClr val="accent1"/>
                </a:solidFill>
              </a:rPr>
              <a:t>Patterns</a:t>
            </a:r>
          </a:p>
          <a:p>
            <a:pPr lvl="1">
              <a:lnSpc>
                <a:spcPct val="90000"/>
              </a:lnSpc>
            </a:pPr>
            <a:r>
              <a:rPr lang="en-US">
                <a:solidFill>
                  <a:schemeClr val="accent1"/>
                </a:solidFill>
              </a:rPr>
              <a:t>Computational Models</a:t>
            </a:r>
          </a:p>
          <a:p>
            <a:pPr lvl="1">
              <a:lnSpc>
                <a:spcPct val="90000"/>
              </a:lnSpc>
            </a:pPr>
            <a:r>
              <a:rPr lang="en-US">
                <a:solidFill>
                  <a:schemeClr val="accent1"/>
                </a:solidFill>
              </a:rPr>
              <a:t>Controls</a:t>
            </a:r>
          </a:p>
          <a:p>
            <a:pPr lvl="1">
              <a:lnSpc>
                <a:spcPct val="90000"/>
              </a:lnSpc>
            </a:pPr>
            <a:r>
              <a:rPr lang="en-US">
                <a:solidFill>
                  <a:schemeClr val="accent1"/>
                </a:solidFill>
              </a:rPr>
              <a:t>Solute and Suspension</a:t>
            </a:r>
          </a:p>
          <a:p>
            <a:pPr>
              <a:lnSpc>
                <a:spcPct val="90000"/>
              </a:lnSpc>
            </a:pPr>
            <a:r>
              <a:rPr lang="en-US">
                <a:solidFill>
                  <a:schemeClr val="accent1"/>
                </a:solidFill>
              </a:rPr>
              <a:t>Modeling Landform Evolution</a:t>
            </a:r>
          </a:p>
          <a:p>
            <a:pPr>
              <a:lnSpc>
                <a:spcPct val="90000"/>
              </a:lnSpc>
            </a:pPr>
            <a:r>
              <a:rPr lang="en-US">
                <a:solidFill>
                  <a:schemeClr val="accent1"/>
                </a:solidFill>
              </a:rPr>
              <a:t>Relation between tectonics and sedimentation</a:t>
            </a:r>
          </a:p>
          <a:p>
            <a:pPr lvl="1">
              <a:lnSpc>
                <a:spcPct val="90000"/>
              </a:lnSpc>
              <a:buFontTx/>
              <a:buNone/>
            </a:pP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Grp="1" noChangeArrowheads="1"/>
          </p:cNvSpPr>
          <p:nvPr>
            <p:ph type="title"/>
          </p:nvPr>
        </p:nvSpPr>
        <p:spPr/>
        <p:txBody>
          <a:bodyPr/>
          <a:lstStyle/>
          <a:p>
            <a:r>
              <a:rPr lang="en-US"/>
              <a:t>Observations</a:t>
            </a:r>
          </a:p>
        </p:txBody>
      </p:sp>
      <p:sp>
        <p:nvSpPr>
          <p:cNvPr id="657411" name="Rectangle 3"/>
          <p:cNvSpPr>
            <a:spLocks noGrp="1" noChangeArrowheads="1"/>
          </p:cNvSpPr>
          <p:nvPr>
            <p:ph idx="1"/>
          </p:nvPr>
        </p:nvSpPr>
        <p:spPr/>
        <p:txBody>
          <a:bodyPr/>
          <a:lstStyle/>
          <a:p>
            <a:r>
              <a:rPr lang="en-US"/>
              <a:t>Most Na(+) and Ca(2+) ions come from weathering of</a:t>
            </a:r>
          </a:p>
          <a:p>
            <a:pPr>
              <a:buFontTx/>
              <a:buNone/>
            </a:pPr>
            <a:r>
              <a:rPr lang="en-US"/>
              <a:t>secondary sources (salt and carbonates)</a:t>
            </a:r>
          </a:p>
          <a:p>
            <a:pPr>
              <a:buFontTx/>
              <a:buNone/>
            </a:pPr>
            <a:endParaRPr lang="en-US"/>
          </a:p>
          <a:p>
            <a:r>
              <a:rPr lang="en-US"/>
              <a:t>Dissolved SiO</a:t>
            </a:r>
            <a:r>
              <a:rPr lang="en-US" sz="1200"/>
              <a:t>2</a:t>
            </a:r>
            <a:r>
              <a:rPr lang="en-US"/>
              <a:t> and K(+) come from silicates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r>
              <a:rPr lang="en-US"/>
              <a:t>Sediment Routing</a:t>
            </a:r>
          </a:p>
        </p:txBody>
      </p:sp>
      <p:sp>
        <p:nvSpPr>
          <p:cNvPr id="601091" name="Rectangle 3"/>
          <p:cNvSpPr>
            <a:spLocks noGrp="1" noChangeArrowheads="1"/>
          </p:cNvSpPr>
          <p:nvPr>
            <p:ph idx="1"/>
          </p:nvPr>
        </p:nvSpPr>
        <p:spPr/>
        <p:txBody>
          <a:bodyPr/>
          <a:lstStyle/>
          <a:p>
            <a:r>
              <a:rPr lang="en-US">
                <a:solidFill>
                  <a:schemeClr val="accent1"/>
                </a:solidFill>
              </a:rPr>
              <a:t>Weathering</a:t>
            </a:r>
          </a:p>
          <a:p>
            <a:pPr lvl="1"/>
            <a:r>
              <a:rPr lang="en-US">
                <a:solidFill>
                  <a:schemeClr val="accent1"/>
                </a:solidFill>
              </a:rPr>
              <a:t>Chemical</a:t>
            </a:r>
          </a:p>
          <a:p>
            <a:r>
              <a:rPr lang="en-US">
                <a:solidFill>
                  <a:schemeClr val="accent1"/>
                </a:solidFill>
              </a:rPr>
              <a:t>Regolith</a:t>
            </a:r>
          </a:p>
          <a:p>
            <a:r>
              <a:rPr lang="en-US">
                <a:solidFill>
                  <a:schemeClr val="accent1"/>
                </a:solidFill>
              </a:rPr>
              <a:t>Sediment Yield</a:t>
            </a:r>
          </a:p>
          <a:p>
            <a:pPr lvl="1"/>
            <a:r>
              <a:rPr lang="en-US">
                <a:solidFill>
                  <a:schemeClr val="accent1"/>
                </a:solidFill>
              </a:rPr>
              <a:t>Patterns</a:t>
            </a:r>
          </a:p>
          <a:p>
            <a:pPr lvl="1"/>
            <a:r>
              <a:rPr lang="en-US">
                <a:solidFill>
                  <a:schemeClr val="accent1"/>
                </a:solidFill>
              </a:rPr>
              <a:t>Controls</a:t>
            </a:r>
          </a:p>
          <a:p>
            <a:pPr lvl="1"/>
            <a:r>
              <a:rPr lang="en-US">
                <a:solidFill>
                  <a:schemeClr val="accent1"/>
                </a:solidFill>
              </a:rPr>
              <a:t>Solute and Suspension</a:t>
            </a:r>
          </a:p>
          <a:p>
            <a:r>
              <a:rPr lang="en-US"/>
              <a:t>Modeling Landform Evolution</a:t>
            </a:r>
          </a:p>
          <a:p>
            <a:r>
              <a:rPr lang="en-US">
                <a:solidFill>
                  <a:schemeClr val="accent1"/>
                </a:solidFill>
              </a:rPr>
              <a:t>Relation between tectonics and sedimentation</a:t>
            </a:r>
          </a:p>
          <a:p>
            <a:pPr lvl="1">
              <a:buFontTx/>
              <a:buNone/>
            </a:pP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8018" name="Picture 2"/>
          <p:cNvPicPr>
            <a:picLocks noChangeAspect="1" noChangeArrowheads="1"/>
          </p:cNvPicPr>
          <p:nvPr/>
        </p:nvPicPr>
        <p:blipFill>
          <a:blip r:embed="rId2"/>
          <a:srcRect/>
          <a:stretch>
            <a:fillRect/>
          </a:stretch>
        </p:blipFill>
        <p:spPr bwMode="auto">
          <a:xfrm>
            <a:off x="2236788" y="379413"/>
            <a:ext cx="4670425" cy="6097587"/>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2" name="Picture 2"/>
          <p:cNvPicPr>
            <a:picLocks noChangeAspect="1" noChangeArrowheads="1"/>
          </p:cNvPicPr>
          <p:nvPr/>
        </p:nvPicPr>
        <p:blipFill>
          <a:blip r:embed="rId2"/>
          <a:srcRect/>
          <a:stretch>
            <a:fillRect/>
          </a:stretch>
        </p:blipFill>
        <p:spPr bwMode="auto">
          <a:xfrm>
            <a:off x="1522413" y="379413"/>
            <a:ext cx="6097587" cy="6097587"/>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2"/>
          <p:cNvSpPr>
            <a:spLocks noGrp="1" noChangeArrowheads="1"/>
          </p:cNvSpPr>
          <p:nvPr>
            <p:ph type="title"/>
          </p:nvPr>
        </p:nvSpPr>
        <p:spPr/>
        <p:txBody>
          <a:bodyPr/>
          <a:lstStyle/>
          <a:p>
            <a:r>
              <a:rPr lang="en-US"/>
              <a:t>Modeling Landform Evolution</a:t>
            </a:r>
          </a:p>
        </p:txBody>
      </p:sp>
      <p:sp>
        <p:nvSpPr>
          <p:cNvPr id="661507" name="Rectangle 3"/>
          <p:cNvSpPr>
            <a:spLocks noGrp="1" noChangeArrowheads="1"/>
          </p:cNvSpPr>
          <p:nvPr>
            <p:ph idx="1"/>
          </p:nvPr>
        </p:nvSpPr>
        <p:spPr/>
        <p:txBody>
          <a:bodyPr/>
          <a:lstStyle/>
          <a:p>
            <a:r>
              <a:rPr lang="en-US"/>
              <a:t>Isostasy during denudation</a:t>
            </a:r>
          </a:p>
        </p:txBody>
      </p:sp>
      <p:sp>
        <p:nvSpPr>
          <p:cNvPr id="661508" name="Line 4"/>
          <p:cNvSpPr>
            <a:spLocks noChangeShapeType="1"/>
          </p:cNvSpPr>
          <p:nvPr/>
        </p:nvSpPr>
        <p:spPr bwMode="auto">
          <a:xfrm>
            <a:off x="838200" y="5943600"/>
            <a:ext cx="5029200" cy="0"/>
          </a:xfrm>
          <a:prstGeom prst="line">
            <a:avLst/>
          </a:prstGeom>
          <a:noFill/>
          <a:ln w="9525">
            <a:solidFill>
              <a:schemeClr val="tx1"/>
            </a:solidFill>
            <a:round/>
            <a:headEnd/>
            <a:tailEnd/>
          </a:ln>
          <a:effectLst/>
        </p:spPr>
        <p:txBody>
          <a:bodyPr/>
          <a:lstStyle/>
          <a:p>
            <a:endParaRPr lang="en-US"/>
          </a:p>
        </p:txBody>
      </p:sp>
      <p:sp>
        <p:nvSpPr>
          <p:cNvPr id="661509" name="Rectangle 5"/>
          <p:cNvSpPr>
            <a:spLocks noChangeArrowheads="1"/>
          </p:cNvSpPr>
          <p:nvPr/>
        </p:nvSpPr>
        <p:spPr bwMode="auto">
          <a:xfrm>
            <a:off x="838200" y="4114800"/>
            <a:ext cx="5029200" cy="2362200"/>
          </a:xfrm>
          <a:prstGeom prst="rect">
            <a:avLst/>
          </a:prstGeom>
          <a:solidFill>
            <a:srgbClr val="FF3300"/>
          </a:solidFill>
          <a:ln w="9525">
            <a:solidFill>
              <a:schemeClr val="tx1"/>
            </a:solidFill>
            <a:miter lim="800000"/>
            <a:headEnd/>
            <a:tailEnd/>
          </a:ln>
          <a:effectLst/>
        </p:spPr>
        <p:txBody>
          <a:bodyPr wrap="none" anchor="ctr"/>
          <a:lstStyle/>
          <a:p>
            <a:pPr algn="ctr"/>
            <a:endParaRPr lang="en-US"/>
          </a:p>
        </p:txBody>
      </p:sp>
      <p:sp>
        <p:nvSpPr>
          <p:cNvPr id="661510" name="Rectangle 6" descr="Granite"/>
          <p:cNvSpPr>
            <a:spLocks noChangeArrowheads="1"/>
          </p:cNvSpPr>
          <p:nvPr/>
        </p:nvSpPr>
        <p:spPr bwMode="auto">
          <a:xfrm>
            <a:off x="2895600" y="3352800"/>
            <a:ext cx="762000" cy="2590800"/>
          </a:xfrm>
          <a:prstGeom prst="rect">
            <a:avLst/>
          </a:prstGeom>
          <a:blipFill dpi="0" rotWithShape="1">
            <a:blip r:embed="rId2"/>
            <a:srcRect/>
            <a:tile tx="0" ty="0" sx="100000" sy="100000" flip="none" algn="tl"/>
          </a:blipFill>
          <a:ln w="9525">
            <a:solidFill>
              <a:schemeClr val="tx1"/>
            </a:solidFill>
            <a:miter lim="800000"/>
            <a:headEnd/>
            <a:tailEnd/>
          </a:ln>
          <a:effectLst/>
        </p:spPr>
        <p:txBody>
          <a:bodyPr wrap="none" anchor="ctr"/>
          <a:lstStyle/>
          <a:p>
            <a:endParaRPr lang="en-US"/>
          </a:p>
        </p:txBody>
      </p:sp>
      <p:sp>
        <p:nvSpPr>
          <p:cNvPr id="661511" name="Text Box 7"/>
          <p:cNvSpPr txBox="1">
            <a:spLocks noChangeArrowheads="1"/>
          </p:cNvSpPr>
          <p:nvPr/>
        </p:nvSpPr>
        <p:spPr bwMode="auto">
          <a:xfrm>
            <a:off x="4495800" y="5715000"/>
            <a:ext cx="3448050" cy="457200"/>
          </a:xfrm>
          <a:prstGeom prst="rect">
            <a:avLst/>
          </a:prstGeom>
          <a:noFill/>
          <a:ln w="9525">
            <a:noFill/>
            <a:miter lim="800000"/>
            <a:headEnd/>
            <a:tailEnd/>
          </a:ln>
          <a:effectLst/>
        </p:spPr>
        <p:txBody>
          <a:bodyPr wrap="none">
            <a:spAutoFit/>
          </a:bodyPr>
          <a:lstStyle/>
          <a:p>
            <a:r>
              <a:rPr lang="en-US"/>
              <a:t>Depth of compensation</a:t>
            </a:r>
          </a:p>
        </p:txBody>
      </p:sp>
      <p:sp>
        <p:nvSpPr>
          <p:cNvPr id="661512" name="Text Box 8"/>
          <p:cNvSpPr txBox="1">
            <a:spLocks noChangeArrowheads="1"/>
          </p:cNvSpPr>
          <p:nvPr/>
        </p:nvSpPr>
        <p:spPr bwMode="auto">
          <a:xfrm>
            <a:off x="1066800" y="5867400"/>
            <a:ext cx="1143000" cy="457200"/>
          </a:xfrm>
          <a:prstGeom prst="rect">
            <a:avLst/>
          </a:prstGeom>
          <a:noFill/>
          <a:ln w="9525">
            <a:noFill/>
            <a:miter lim="800000"/>
            <a:headEnd/>
            <a:tailEnd/>
          </a:ln>
          <a:effectLst/>
        </p:spPr>
        <p:txBody>
          <a:bodyPr>
            <a:spAutoFit/>
          </a:bodyPr>
          <a:lstStyle/>
          <a:p>
            <a:pPr>
              <a:spcBef>
                <a:spcPct val="50000"/>
              </a:spcBef>
            </a:pPr>
            <a:r>
              <a:rPr lang="en-US"/>
              <a:t>mantle</a:t>
            </a:r>
          </a:p>
        </p:txBody>
      </p:sp>
      <p:sp>
        <p:nvSpPr>
          <p:cNvPr id="661513" name="Line 9"/>
          <p:cNvSpPr>
            <a:spLocks noChangeShapeType="1"/>
          </p:cNvSpPr>
          <p:nvPr/>
        </p:nvSpPr>
        <p:spPr bwMode="auto">
          <a:xfrm>
            <a:off x="2057400" y="3733800"/>
            <a:ext cx="2286000" cy="0"/>
          </a:xfrm>
          <a:prstGeom prst="line">
            <a:avLst/>
          </a:prstGeom>
          <a:noFill/>
          <a:ln w="9525">
            <a:solidFill>
              <a:schemeClr val="tx1"/>
            </a:solidFill>
            <a:prstDash val="lgDashDot"/>
            <a:round/>
            <a:headEnd/>
            <a:tailEnd/>
          </a:ln>
          <a:effectLst/>
        </p:spPr>
        <p:txBody>
          <a:bodyPr/>
          <a:lstStyle/>
          <a:p>
            <a:endParaRPr lang="en-US"/>
          </a:p>
        </p:txBody>
      </p:sp>
      <p:sp>
        <p:nvSpPr>
          <p:cNvPr id="661514" name="Text Box 10"/>
          <p:cNvSpPr txBox="1">
            <a:spLocks noChangeArrowheads="1"/>
          </p:cNvSpPr>
          <p:nvPr/>
        </p:nvSpPr>
        <p:spPr bwMode="auto">
          <a:xfrm>
            <a:off x="3962400" y="3276600"/>
            <a:ext cx="335280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Future erosion (D)</a:t>
            </a:r>
          </a:p>
        </p:txBody>
      </p:sp>
      <p:sp>
        <p:nvSpPr>
          <p:cNvPr id="661515" name="Line 11"/>
          <p:cNvSpPr>
            <a:spLocks noChangeShapeType="1"/>
          </p:cNvSpPr>
          <p:nvPr/>
        </p:nvSpPr>
        <p:spPr bwMode="auto">
          <a:xfrm>
            <a:off x="2895600" y="3733800"/>
            <a:ext cx="762000" cy="0"/>
          </a:xfrm>
          <a:prstGeom prst="line">
            <a:avLst/>
          </a:prstGeom>
          <a:noFill/>
          <a:ln w="57150">
            <a:solidFill>
              <a:schemeClr val="tx1"/>
            </a:solidFill>
            <a:round/>
            <a:headEnd/>
            <a:tailEnd/>
          </a:ln>
          <a:effectLst/>
        </p:spPr>
        <p:txBody>
          <a:bodyPr/>
          <a:lstStyle/>
          <a:p>
            <a:endParaRPr lang="en-US"/>
          </a:p>
        </p:txBody>
      </p:sp>
      <p:sp>
        <p:nvSpPr>
          <p:cNvPr id="661516" name="Text Box 12"/>
          <p:cNvSpPr txBox="1">
            <a:spLocks noChangeArrowheads="1"/>
          </p:cNvSpPr>
          <p:nvPr/>
        </p:nvSpPr>
        <p:spPr bwMode="auto">
          <a:xfrm>
            <a:off x="2133600" y="4495800"/>
            <a:ext cx="438150" cy="457200"/>
          </a:xfrm>
          <a:prstGeom prst="rect">
            <a:avLst/>
          </a:prstGeom>
          <a:noFill/>
          <a:ln w="9525">
            <a:noFill/>
            <a:miter lim="800000"/>
            <a:headEnd/>
            <a:tailEnd/>
          </a:ln>
          <a:effectLst/>
        </p:spPr>
        <p:txBody>
          <a:bodyPr wrap="none">
            <a:spAutoFit/>
          </a:bodyPr>
          <a:lstStyle/>
          <a:p>
            <a:r>
              <a:rPr lang="en-US"/>
              <a:t>h</a:t>
            </a:r>
            <a:r>
              <a:rPr lang="en-US" sz="1200"/>
              <a:t>c</a:t>
            </a:r>
            <a:endParaRPr lang="en-US"/>
          </a:p>
        </p:txBody>
      </p:sp>
      <p:sp>
        <p:nvSpPr>
          <p:cNvPr id="661517" name="Line 13"/>
          <p:cNvSpPr>
            <a:spLocks noChangeShapeType="1"/>
          </p:cNvSpPr>
          <p:nvPr/>
        </p:nvSpPr>
        <p:spPr bwMode="auto">
          <a:xfrm>
            <a:off x="2514600" y="3352800"/>
            <a:ext cx="0" cy="25908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61518" name="Line 14"/>
          <p:cNvSpPr>
            <a:spLocks noChangeShapeType="1"/>
          </p:cNvSpPr>
          <p:nvPr/>
        </p:nvSpPr>
        <p:spPr bwMode="auto">
          <a:xfrm>
            <a:off x="3886200" y="3352800"/>
            <a:ext cx="0" cy="3810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61519" name="Text Box 15"/>
          <p:cNvSpPr txBox="1">
            <a:spLocks noChangeArrowheads="1"/>
          </p:cNvSpPr>
          <p:nvPr/>
        </p:nvSpPr>
        <p:spPr bwMode="auto">
          <a:xfrm>
            <a:off x="609600" y="3505200"/>
            <a:ext cx="1752600" cy="457200"/>
          </a:xfrm>
          <a:prstGeom prst="rect">
            <a:avLst/>
          </a:prstGeom>
          <a:noFill/>
          <a:ln w="9525">
            <a:noFill/>
            <a:miter lim="800000"/>
            <a:headEnd/>
            <a:tailEnd/>
          </a:ln>
          <a:effectLst/>
        </p:spPr>
        <p:txBody>
          <a:bodyPr>
            <a:spAutoFit/>
          </a:bodyPr>
          <a:lstStyle/>
          <a:p>
            <a:pPr>
              <a:spcBef>
                <a:spcPct val="50000"/>
              </a:spcBef>
            </a:pPr>
            <a:r>
              <a:rPr lang="en-US"/>
              <a:t>Sea-level</a:t>
            </a:r>
          </a:p>
        </p:txBody>
      </p:sp>
      <p:sp>
        <p:nvSpPr>
          <p:cNvPr id="661520" name="Line 16"/>
          <p:cNvSpPr>
            <a:spLocks noChangeShapeType="1"/>
          </p:cNvSpPr>
          <p:nvPr/>
        </p:nvSpPr>
        <p:spPr bwMode="auto">
          <a:xfrm>
            <a:off x="609600" y="5943600"/>
            <a:ext cx="5791200" cy="0"/>
          </a:xfrm>
          <a:prstGeom prst="line">
            <a:avLst/>
          </a:prstGeom>
          <a:noFill/>
          <a:ln w="9525">
            <a:solidFill>
              <a:schemeClr val="tx1"/>
            </a:solidFill>
            <a:round/>
            <a:headEnd/>
            <a:tailEnd/>
          </a:ln>
          <a:effectLst/>
        </p:spPr>
        <p:txBody>
          <a:bodyPr/>
          <a:lstStyle/>
          <a:p>
            <a:endParaRPr lang="en-US"/>
          </a:p>
        </p:txBody>
      </p:sp>
      <p:sp>
        <p:nvSpPr>
          <p:cNvPr id="661521" name="Line 17"/>
          <p:cNvSpPr>
            <a:spLocks noChangeShapeType="1"/>
          </p:cNvSpPr>
          <p:nvPr/>
        </p:nvSpPr>
        <p:spPr bwMode="auto">
          <a:xfrm>
            <a:off x="914400" y="3352800"/>
            <a:ext cx="2895600" cy="0"/>
          </a:xfrm>
          <a:prstGeom prst="line">
            <a:avLst/>
          </a:prstGeom>
          <a:noFill/>
          <a:ln w="9525">
            <a:solidFill>
              <a:schemeClr val="tx1"/>
            </a:solidFill>
            <a:prstDash val="lgDashDot"/>
            <a:round/>
            <a:headEnd/>
            <a:tailEnd/>
          </a:ln>
          <a:effectLst/>
        </p:spPr>
        <p:txBody>
          <a:bodyPr/>
          <a:lstStyle/>
          <a:p>
            <a:endParaRPr lang="en-US"/>
          </a:p>
        </p:txBody>
      </p:sp>
      <p:sp>
        <p:nvSpPr>
          <p:cNvPr id="661523" name="Line 19"/>
          <p:cNvSpPr>
            <a:spLocks noChangeShapeType="1"/>
          </p:cNvSpPr>
          <p:nvPr/>
        </p:nvSpPr>
        <p:spPr bwMode="auto">
          <a:xfrm>
            <a:off x="2209800" y="3352800"/>
            <a:ext cx="0" cy="3810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61524" name="Line 20"/>
          <p:cNvSpPr>
            <a:spLocks noChangeShapeType="1"/>
          </p:cNvSpPr>
          <p:nvPr/>
        </p:nvSpPr>
        <p:spPr bwMode="auto">
          <a:xfrm flipV="1">
            <a:off x="2286000" y="2743200"/>
            <a:ext cx="1295400" cy="838200"/>
          </a:xfrm>
          <a:prstGeom prst="line">
            <a:avLst/>
          </a:prstGeom>
          <a:noFill/>
          <a:ln w="9525">
            <a:solidFill>
              <a:srgbClr val="FFFF00"/>
            </a:solidFill>
            <a:round/>
            <a:headEnd type="triangle" w="med" len="med"/>
            <a:tailEnd/>
          </a:ln>
          <a:effectLst/>
        </p:spPr>
        <p:txBody>
          <a:bodyPr/>
          <a:lstStyle/>
          <a:p>
            <a:endParaRPr lang="en-US"/>
          </a:p>
        </p:txBody>
      </p:sp>
      <p:sp>
        <p:nvSpPr>
          <p:cNvPr id="661525" name="Text Box 21"/>
          <p:cNvSpPr txBox="1">
            <a:spLocks noChangeArrowheads="1"/>
          </p:cNvSpPr>
          <p:nvPr/>
        </p:nvSpPr>
        <p:spPr bwMode="auto">
          <a:xfrm>
            <a:off x="3733800" y="2362200"/>
            <a:ext cx="2667000" cy="822325"/>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Height above sea-level (h)</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Grp="1" noChangeArrowheads="1"/>
          </p:cNvSpPr>
          <p:nvPr>
            <p:ph type="title"/>
          </p:nvPr>
        </p:nvSpPr>
        <p:spPr/>
        <p:txBody>
          <a:bodyPr/>
          <a:lstStyle/>
          <a:p>
            <a:r>
              <a:rPr lang="en-US"/>
              <a:t>Modeling Landform Evolution</a:t>
            </a:r>
          </a:p>
        </p:txBody>
      </p:sp>
      <p:sp>
        <p:nvSpPr>
          <p:cNvPr id="660483" name="Rectangle 3"/>
          <p:cNvSpPr>
            <a:spLocks noGrp="1" noChangeArrowheads="1"/>
          </p:cNvSpPr>
          <p:nvPr>
            <p:ph type="body" sz="half" idx="1"/>
          </p:nvPr>
        </p:nvSpPr>
        <p:spPr/>
        <p:txBody>
          <a:bodyPr/>
          <a:lstStyle/>
          <a:p>
            <a:r>
              <a:rPr lang="en-US" sz="2000"/>
              <a:t>Isostasy during denudation</a:t>
            </a:r>
          </a:p>
        </p:txBody>
      </p:sp>
      <p:graphicFrame>
        <p:nvGraphicFramePr>
          <p:cNvPr id="660504" name="Object 24"/>
          <p:cNvGraphicFramePr>
            <a:graphicFrameLocks noChangeAspect="1"/>
          </p:cNvGraphicFramePr>
          <p:nvPr>
            <p:ph sz="half" idx="2"/>
          </p:nvPr>
        </p:nvGraphicFramePr>
        <p:xfrm>
          <a:off x="4114800" y="3200400"/>
          <a:ext cx="342900" cy="279400"/>
        </p:xfrm>
        <a:graphic>
          <a:graphicData uri="http://schemas.openxmlformats.org/presentationml/2006/ole">
            <p:oleObj spid="_x0000_s660504" name="Equation" r:id="rId3" imgW="342720" imgH="279360" progId="Equation.DSMT4">
              <p:embed/>
            </p:oleObj>
          </a:graphicData>
        </a:graphic>
      </p:graphicFrame>
      <p:sp>
        <p:nvSpPr>
          <p:cNvPr id="660485" name="Line 5"/>
          <p:cNvSpPr>
            <a:spLocks noChangeShapeType="1"/>
          </p:cNvSpPr>
          <p:nvPr/>
        </p:nvSpPr>
        <p:spPr bwMode="auto">
          <a:xfrm>
            <a:off x="838200" y="5943600"/>
            <a:ext cx="5029200" cy="0"/>
          </a:xfrm>
          <a:prstGeom prst="line">
            <a:avLst/>
          </a:prstGeom>
          <a:noFill/>
          <a:ln w="9525">
            <a:solidFill>
              <a:schemeClr val="tx1"/>
            </a:solidFill>
            <a:round/>
            <a:headEnd/>
            <a:tailEnd/>
          </a:ln>
          <a:effectLst/>
        </p:spPr>
        <p:txBody>
          <a:bodyPr/>
          <a:lstStyle/>
          <a:p>
            <a:endParaRPr lang="en-US"/>
          </a:p>
        </p:txBody>
      </p:sp>
      <p:sp>
        <p:nvSpPr>
          <p:cNvPr id="660488" name="Rectangle 8"/>
          <p:cNvSpPr>
            <a:spLocks noChangeArrowheads="1"/>
          </p:cNvSpPr>
          <p:nvPr/>
        </p:nvSpPr>
        <p:spPr bwMode="auto">
          <a:xfrm>
            <a:off x="838200" y="4114800"/>
            <a:ext cx="5029200" cy="2362200"/>
          </a:xfrm>
          <a:prstGeom prst="rect">
            <a:avLst/>
          </a:prstGeom>
          <a:solidFill>
            <a:srgbClr val="FF3300"/>
          </a:solidFill>
          <a:ln w="9525">
            <a:solidFill>
              <a:schemeClr val="tx1"/>
            </a:solidFill>
            <a:miter lim="800000"/>
            <a:headEnd/>
            <a:tailEnd/>
          </a:ln>
          <a:effectLst/>
        </p:spPr>
        <p:txBody>
          <a:bodyPr wrap="none" anchor="ctr"/>
          <a:lstStyle/>
          <a:p>
            <a:pPr algn="ctr"/>
            <a:endParaRPr lang="en-US"/>
          </a:p>
        </p:txBody>
      </p:sp>
      <p:sp>
        <p:nvSpPr>
          <p:cNvPr id="660484" name="Rectangle 4" descr="Granite"/>
          <p:cNvSpPr>
            <a:spLocks noChangeArrowheads="1"/>
          </p:cNvSpPr>
          <p:nvPr/>
        </p:nvSpPr>
        <p:spPr bwMode="auto">
          <a:xfrm>
            <a:off x="2895600" y="3429000"/>
            <a:ext cx="762000" cy="2209800"/>
          </a:xfrm>
          <a:prstGeom prst="rect">
            <a:avLst/>
          </a:prstGeom>
          <a:blipFill dpi="0" rotWithShape="1">
            <a:blip r:embed="rId4"/>
            <a:srcRect/>
            <a:tile tx="0" ty="0" sx="100000" sy="100000" flip="none" algn="tl"/>
          </a:blipFill>
          <a:ln w="9525">
            <a:solidFill>
              <a:schemeClr val="tx1"/>
            </a:solidFill>
            <a:miter lim="800000"/>
            <a:headEnd/>
            <a:tailEnd/>
          </a:ln>
          <a:effectLst/>
        </p:spPr>
        <p:txBody>
          <a:bodyPr wrap="none" anchor="ctr"/>
          <a:lstStyle/>
          <a:p>
            <a:endParaRPr lang="en-US"/>
          </a:p>
        </p:txBody>
      </p:sp>
      <p:sp>
        <p:nvSpPr>
          <p:cNvPr id="660486" name="Text Box 6"/>
          <p:cNvSpPr txBox="1">
            <a:spLocks noChangeArrowheads="1"/>
          </p:cNvSpPr>
          <p:nvPr/>
        </p:nvSpPr>
        <p:spPr bwMode="auto">
          <a:xfrm>
            <a:off x="4343400" y="5715000"/>
            <a:ext cx="3448050" cy="457200"/>
          </a:xfrm>
          <a:prstGeom prst="rect">
            <a:avLst/>
          </a:prstGeom>
          <a:noFill/>
          <a:ln w="9525">
            <a:noFill/>
            <a:miter lim="800000"/>
            <a:headEnd/>
            <a:tailEnd/>
          </a:ln>
          <a:effectLst/>
        </p:spPr>
        <p:txBody>
          <a:bodyPr wrap="none">
            <a:spAutoFit/>
          </a:bodyPr>
          <a:lstStyle/>
          <a:p>
            <a:r>
              <a:rPr lang="en-US"/>
              <a:t>Depth of compensation</a:t>
            </a:r>
          </a:p>
        </p:txBody>
      </p:sp>
      <p:sp>
        <p:nvSpPr>
          <p:cNvPr id="660489" name="Text Box 9"/>
          <p:cNvSpPr txBox="1">
            <a:spLocks noChangeArrowheads="1"/>
          </p:cNvSpPr>
          <p:nvPr/>
        </p:nvSpPr>
        <p:spPr bwMode="auto">
          <a:xfrm>
            <a:off x="1066800" y="5867400"/>
            <a:ext cx="1143000" cy="457200"/>
          </a:xfrm>
          <a:prstGeom prst="rect">
            <a:avLst/>
          </a:prstGeom>
          <a:noFill/>
          <a:ln w="9525">
            <a:noFill/>
            <a:miter lim="800000"/>
            <a:headEnd/>
            <a:tailEnd/>
          </a:ln>
          <a:effectLst/>
        </p:spPr>
        <p:txBody>
          <a:bodyPr>
            <a:spAutoFit/>
          </a:bodyPr>
          <a:lstStyle/>
          <a:p>
            <a:pPr>
              <a:spcBef>
                <a:spcPct val="50000"/>
              </a:spcBef>
            </a:pPr>
            <a:r>
              <a:rPr lang="en-US"/>
              <a:t>mantle</a:t>
            </a:r>
          </a:p>
        </p:txBody>
      </p:sp>
      <p:sp>
        <p:nvSpPr>
          <p:cNvPr id="660490" name="Line 10"/>
          <p:cNvSpPr>
            <a:spLocks noChangeShapeType="1"/>
          </p:cNvSpPr>
          <p:nvPr/>
        </p:nvSpPr>
        <p:spPr bwMode="auto">
          <a:xfrm>
            <a:off x="2057400" y="3733800"/>
            <a:ext cx="2286000" cy="0"/>
          </a:xfrm>
          <a:prstGeom prst="line">
            <a:avLst/>
          </a:prstGeom>
          <a:noFill/>
          <a:ln w="9525">
            <a:solidFill>
              <a:schemeClr val="tx1"/>
            </a:solidFill>
            <a:prstDash val="lgDashDot"/>
            <a:round/>
            <a:headEnd/>
            <a:tailEnd/>
          </a:ln>
          <a:effectLst/>
        </p:spPr>
        <p:txBody>
          <a:bodyPr/>
          <a:lstStyle/>
          <a:p>
            <a:endParaRPr lang="en-US"/>
          </a:p>
        </p:txBody>
      </p:sp>
      <p:sp>
        <p:nvSpPr>
          <p:cNvPr id="660493" name="Line 13"/>
          <p:cNvSpPr>
            <a:spLocks noChangeShapeType="1"/>
          </p:cNvSpPr>
          <p:nvPr/>
        </p:nvSpPr>
        <p:spPr bwMode="auto">
          <a:xfrm>
            <a:off x="2895600" y="3429000"/>
            <a:ext cx="762000" cy="0"/>
          </a:xfrm>
          <a:prstGeom prst="line">
            <a:avLst/>
          </a:prstGeom>
          <a:noFill/>
          <a:ln w="57150">
            <a:solidFill>
              <a:schemeClr val="tx1"/>
            </a:solidFill>
            <a:round/>
            <a:headEnd/>
            <a:tailEnd/>
          </a:ln>
          <a:effectLst/>
        </p:spPr>
        <p:txBody>
          <a:bodyPr/>
          <a:lstStyle/>
          <a:p>
            <a:endParaRPr lang="en-US"/>
          </a:p>
        </p:txBody>
      </p:sp>
      <p:sp>
        <p:nvSpPr>
          <p:cNvPr id="660494" name="Text Box 14"/>
          <p:cNvSpPr txBox="1">
            <a:spLocks noChangeArrowheads="1"/>
          </p:cNvSpPr>
          <p:nvPr/>
        </p:nvSpPr>
        <p:spPr bwMode="auto">
          <a:xfrm>
            <a:off x="1600200" y="4419600"/>
            <a:ext cx="785813" cy="457200"/>
          </a:xfrm>
          <a:prstGeom prst="rect">
            <a:avLst/>
          </a:prstGeom>
          <a:noFill/>
          <a:ln w="9525">
            <a:noFill/>
            <a:miter lim="800000"/>
            <a:headEnd/>
            <a:tailEnd/>
          </a:ln>
          <a:effectLst/>
        </p:spPr>
        <p:txBody>
          <a:bodyPr wrap="none">
            <a:spAutoFit/>
          </a:bodyPr>
          <a:lstStyle/>
          <a:p>
            <a:r>
              <a:rPr lang="en-US"/>
              <a:t>h</a:t>
            </a:r>
            <a:r>
              <a:rPr lang="en-US" sz="1200"/>
              <a:t>c</a:t>
            </a:r>
            <a:r>
              <a:rPr lang="en-US"/>
              <a:t>-D</a:t>
            </a:r>
          </a:p>
        </p:txBody>
      </p:sp>
      <p:sp>
        <p:nvSpPr>
          <p:cNvPr id="660495" name="Line 15"/>
          <p:cNvSpPr>
            <a:spLocks noChangeShapeType="1"/>
          </p:cNvSpPr>
          <p:nvPr/>
        </p:nvSpPr>
        <p:spPr bwMode="auto">
          <a:xfrm>
            <a:off x="2514600" y="3733800"/>
            <a:ext cx="0" cy="19050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60497" name="Line 17"/>
          <p:cNvSpPr>
            <a:spLocks noChangeShapeType="1"/>
          </p:cNvSpPr>
          <p:nvPr/>
        </p:nvSpPr>
        <p:spPr bwMode="auto">
          <a:xfrm>
            <a:off x="609600" y="5943600"/>
            <a:ext cx="5791200" cy="0"/>
          </a:xfrm>
          <a:prstGeom prst="line">
            <a:avLst/>
          </a:prstGeom>
          <a:noFill/>
          <a:ln w="9525">
            <a:solidFill>
              <a:schemeClr val="tx1"/>
            </a:solidFill>
            <a:round/>
            <a:headEnd/>
            <a:tailEnd/>
          </a:ln>
          <a:effectLst/>
        </p:spPr>
        <p:txBody>
          <a:bodyPr/>
          <a:lstStyle/>
          <a:p>
            <a:endParaRPr lang="en-US"/>
          </a:p>
        </p:txBody>
      </p:sp>
      <p:sp>
        <p:nvSpPr>
          <p:cNvPr id="660498" name="Line 18"/>
          <p:cNvSpPr>
            <a:spLocks noChangeShapeType="1"/>
          </p:cNvSpPr>
          <p:nvPr/>
        </p:nvSpPr>
        <p:spPr bwMode="auto">
          <a:xfrm>
            <a:off x="1676400" y="5638800"/>
            <a:ext cx="2438400" cy="0"/>
          </a:xfrm>
          <a:prstGeom prst="line">
            <a:avLst/>
          </a:prstGeom>
          <a:noFill/>
          <a:ln w="9525">
            <a:solidFill>
              <a:schemeClr val="tx1"/>
            </a:solidFill>
            <a:prstDash val="lgDashDot"/>
            <a:round/>
            <a:headEnd/>
            <a:tailEnd/>
          </a:ln>
          <a:effectLst/>
        </p:spPr>
        <p:txBody>
          <a:bodyPr/>
          <a:lstStyle/>
          <a:p>
            <a:endParaRPr lang="en-US"/>
          </a:p>
        </p:txBody>
      </p:sp>
      <p:sp>
        <p:nvSpPr>
          <p:cNvPr id="660499" name="Line 19"/>
          <p:cNvSpPr>
            <a:spLocks noChangeShapeType="1"/>
          </p:cNvSpPr>
          <p:nvPr/>
        </p:nvSpPr>
        <p:spPr bwMode="auto">
          <a:xfrm flipV="1">
            <a:off x="2514600" y="5943600"/>
            <a:ext cx="0" cy="381000"/>
          </a:xfrm>
          <a:prstGeom prst="line">
            <a:avLst/>
          </a:prstGeom>
          <a:noFill/>
          <a:ln w="9525">
            <a:solidFill>
              <a:schemeClr val="tx1"/>
            </a:solidFill>
            <a:round/>
            <a:headEnd/>
            <a:tailEnd type="triangle" w="med" len="med"/>
          </a:ln>
          <a:effectLst/>
        </p:spPr>
        <p:txBody>
          <a:bodyPr/>
          <a:lstStyle/>
          <a:p>
            <a:endParaRPr lang="en-US"/>
          </a:p>
        </p:txBody>
      </p:sp>
      <p:sp>
        <p:nvSpPr>
          <p:cNvPr id="660500" name="Line 20"/>
          <p:cNvSpPr>
            <a:spLocks noChangeShapeType="1"/>
          </p:cNvSpPr>
          <p:nvPr/>
        </p:nvSpPr>
        <p:spPr bwMode="auto">
          <a:xfrm flipH="1" flipV="1">
            <a:off x="1219200" y="5486400"/>
            <a:ext cx="1295400" cy="381000"/>
          </a:xfrm>
          <a:prstGeom prst="line">
            <a:avLst/>
          </a:prstGeom>
          <a:noFill/>
          <a:ln w="9525">
            <a:solidFill>
              <a:schemeClr val="tx1"/>
            </a:solidFill>
            <a:round/>
            <a:headEnd type="triangle" w="med" len="med"/>
            <a:tailEnd/>
          </a:ln>
          <a:effectLst/>
        </p:spPr>
        <p:txBody>
          <a:bodyPr/>
          <a:lstStyle/>
          <a:p>
            <a:endParaRPr lang="en-US"/>
          </a:p>
        </p:txBody>
      </p:sp>
      <p:graphicFrame>
        <p:nvGraphicFramePr>
          <p:cNvPr id="660501" name="Object 21"/>
          <p:cNvGraphicFramePr>
            <a:graphicFrameLocks noChangeAspect="1"/>
          </p:cNvGraphicFramePr>
          <p:nvPr/>
        </p:nvGraphicFramePr>
        <p:xfrm>
          <a:off x="666750" y="5181600"/>
          <a:ext cx="838200" cy="279400"/>
        </p:xfrm>
        <a:graphic>
          <a:graphicData uri="http://schemas.openxmlformats.org/presentationml/2006/ole">
            <p:oleObj spid="_x0000_s660501" name="Equation" r:id="rId5" imgW="838080" imgH="279360" progId="Equation.DSMT4">
              <p:embed/>
            </p:oleObj>
          </a:graphicData>
        </a:graphic>
      </p:graphicFrame>
      <p:sp>
        <p:nvSpPr>
          <p:cNvPr id="660502" name="Text Box 22"/>
          <p:cNvSpPr txBox="1">
            <a:spLocks noChangeArrowheads="1"/>
          </p:cNvSpPr>
          <p:nvPr/>
        </p:nvSpPr>
        <p:spPr bwMode="auto">
          <a:xfrm>
            <a:off x="609600" y="3505200"/>
            <a:ext cx="1752600" cy="457200"/>
          </a:xfrm>
          <a:prstGeom prst="rect">
            <a:avLst/>
          </a:prstGeom>
          <a:noFill/>
          <a:ln w="9525">
            <a:noFill/>
            <a:miter lim="800000"/>
            <a:headEnd/>
            <a:tailEnd/>
          </a:ln>
          <a:effectLst/>
        </p:spPr>
        <p:txBody>
          <a:bodyPr>
            <a:spAutoFit/>
          </a:bodyPr>
          <a:lstStyle/>
          <a:p>
            <a:pPr>
              <a:spcBef>
                <a:spcPct val="50000"/>
              </a:spcBef>
            </a:pPr>
            <a:r>
              <a:rPr lang="en-US"/>
              <a:t>Sea-level</a:t>
            </a:r>
          </a:p>
        </p:txBody>
      </p:sp>
      <p:sp>
        <p:nvSpPr>
          <p:cNvPr id="660503" name="Line 23"/>
          <p:cNvSpPr>
            <a:spLocks noChangeShapeType="1"/>
          </p:cNvSpPr>
          <p:nvPr/>
        </p:nvSpPr>
        <p:spPr bwMode="auto">
          <a:xfrm>
            <a:off x="1143000" y="3352800"/>
            <a:ext cx="2895600" cy="0"/>
          </a:xfrm>
          <a:prstGeom prst="line">
            <a:avLst/>
          </a:prstGeom>
          <a:noFill/>
          <a:ln w="9525">
            <a:solidFill>
              <a:schemeClr val="tx1"/>
            </a:solidFill>
            <a:prstDash val="lgDashDot"/>
            <a:round/>
            <a:headEnd/>
            <a:tailEnd/>
          </a:ln>
          <a:effectLst/>
        </p:spPr>
        <p:txBody>
          <a:bodyPr/>
          <a:lstStyle/>
          <a:p>
            <a:endParaRPr lang="en-US"/>
          </a:p>
        </p:txBody>
      </p:sp>
      <p:sp>
        <p:nvSpPr>
          <p:cNvPr id="660508" name="Line 28"/>
          <p:cNvSpPr>
            <a:spLocks noChangeShapeType="1"/>
          </p:cNvSpPr>
          <p:nvPr/>
        </p:nvSpPr>
        <p:spPr bwMode="auto">
          <a:xfrm>
            <a:off x="2527300" y="3403600"/>
            <a:ext cx="4648200" cy="0"/>
          </a:xfrm>
          <a:prstGeom prst="line">
            <a:avLst/>
          </a:prstGeom>
          <a:noFill/>
          <a:ln w="9525">
            <a:solidFill>
              <a:schemeClr val="tx1"/>
            </a:solidFill>
            <a:prstDash val="dashDot"/>
            <a:round/>
            <a:headEnd/>
            <a:tailEnd/>
          </a:ln>
          <a:effectLst/>
        </p:spPr>
        <p:txBody>
          <a:bodyPr/>
          <a:lstStyle/>
          <a:p>
            <a:endParaRPr lang="en-US"/>
          </a:p>
        </p:txBody>
      </p:sp>
      <p:sp>
        <p:nvSpPr>
          <p:cNvPr id="660509" name="Line 29"/>
          <p:cNvSpPr>
            <a:spLocks noChangeShapeType="1"/>
          </p:cNvSpPr>
          <p:nvPr/>
        </p:nvSpPr>
        <p:spPr bwMode="auto">
          <a:xfrm>
            <a:off x="3810000" y="2895600"/>
            <a:ext cx="0" cy="457200"/>
          </a:xfrm>
          <a:prstGeom prst="line">
            <a:avLst/>
          </a:prstGeom>
          <a:noFill/>
          <a:ln w="9525">
            <a:solidFill>
              <a:srgbClr val="FFFF00"/>
            </a:solidFill>
            <a:round/>
            <a:headEnd/>
            <a:tailEnd type="triangle" w="med" len="med"/>
          </a:ln>
          <a:effectLst/>
        </p:spPr>
        <p:txBody>
          <a:bodyPr/>
          <a:lstStyle/>
          <a:p>
            <a:endParaRPr lang="en-US"/>
          </a:p>
        </p:txBody>
      </p:sp>
      <p:sp>
        <p:nvSpPr>
          <p:cNvPr id="660510" name="Line 30"/>
          <p:cNvSpPr>
            <a:spLocks noChangeShapeType="1"/>
          </p:cNvSpPr>
          <p:nvPr/>
        </p:nvSpPr>
        <p:spPr bwMode="auto">
          <a:xfrm flipV="1">
            <a:off x="3810000" y="3429000"/>
            <a:ext cx="0" cy="228600"/>
          </a:xfrm>
          <a:prstGeom prst="line">
            <a:avLst/>
          </a:prstGeom>
          <a:noFill/>
          <a:ln w="9525">
            <a:solidFill>
              <a:srgbClr val="FFFF00"/>
            </a:solidFill>
            <a:round/>
            <a:headEnd/>
            <a:tailEnd type="triangle" w="med" len="med"/>
          </a:ln>
          <a:effectLst/>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p:txBody>
          <a:bodyPr/>
          <a:lstStyle/>
          <a:p>
            <a:r>
              <a:rPr lang="en-US"/>
              <a:t>Modeling Landform Evolution</a:t>
            </a:r>
          </a:p>
        </p:txBody>
      </p:sp>
      <p:sp>
        <p:nvSpPr>
          <p:cNvPr id="663555" name="Rectangle 3"/>
          <p:cNvSpPr>
            <a:spLocks noGrp="1" noChangeArrowheads="1"/>
          </p:cNvSpPr>
          <p:nvPr>
            <p:ph type="body" sz="half" idx="1"/>
          </p:nvPr>
        </p:nvSpPr>
        <p:spPr>
          <a:xfrm>
            <a:off x="457200" y="1752600"/>
            <a:ext cx="6248400" cy="3200400"/>
          </a:xfrm>
        </p:spPr>
        <p:txBody>
          <a:bodyPr/>
          <a:lstStyle/>
          <a:p>
            <a:r>
              <a:rPr lang="en-US" sz="2000"/>
              <a:t>Denudation removes material from the surface (drop in the head)</a:t>
            </a:r>
          </a:p>
          <a:p>
            <a:r>
              <a:rPr lang="en-US" sz="2000"/>
              <a:t>Rock is uplifted (from below because of isostasy)</a:t>
            </a:r>
          </a:p>
        </p:txBody>
      </p:sp>
      <p:sp>
        <p:nvSpPr>
          <p:cNvPr id="663575" name="Text Box 23"/>
          <p:cNvSpPr txBox="1">
            <a:spLocks noChangeArrowheads="1"/>
          </p:cNvSpPr>
          <p:nvPr/>
        </p:nvSpPr>
        <p:spPr bwMode="auto">
          <a:xfrm>
            <a:off x="838200" y="4114800"/>
            <a:ext cx="6324600" cy="822325"/>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Change in elevation = rise of base – drop in head</a:t>
            </a:r>
          </a:p>
        </p:txBody>
      </p:sp>
      <p:sp>
        <p:nvSpPr>
          <p:cNvPr id="663576" name="Text Box 24"/>
          <p:cNvSpPr txBox="1">
            <a:spLocks noChangeArrowheads="1"/>
          </p:cNvSpPr>
          <p:nvPr/>
        </p:nvSpPr>
        <p:spPr bwMode="auto">
          <a:xfrm>
            <a:off x="990600" y="5257800"/>
            <a:ext cx="5638800" cy="822325"/>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Surface rises to about 85% of its original height (P. 242)</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p:txBody>
          <a:bodyPr/>
          <a:lstStyle/>
          <a:p>
            <a:r>
              <a:rPr lang="en-US"/>
              <a:t>Modeling Landform Evolution</a:t>
            </a:r>
          </a:p>
        </p:txBody>
      </p:sp>
      <p:sp>
        <p:nvSpPr>
          <p:cNvPr id="664579" name="Rectangle 3"/>
          <p:cNvSpPr>
            <a:spLocks noGrp="1" noChangeArrowheads="1"/>
          </p:cNvSpPr>
          <p:nvPr>
            <p:ph type="body" sz="half" idx="1"/>
          </p:nvPr>
        </p:nvSpPr>
        <p:spPr/>
        <p:txBody>
          <a:bodyPr/>
          <a:lstStyle/>
          <a:p>
            <a:r>
              <a:rPr lang="en-US" sz="2000"/>
              <a:t>Planar geometry</a:t>
            </a:r>
          </a:p>
        </p:txBody>
      </p:sp>
      <p:sp>
        <p:nvSpPr>
          <p:cNvPr id="664580" name="Line 4"/>
          <p:cNvSpPr>
            <a:spLocks noChangeShapeType="1"/>
          </p:cNvSpPr>
          <p:nvPr/>
        </p:nvSpPr>
        <p:spPr bwMode="auto">
          <a:xfrm>
            <a:off x="838200" y="5943600"/>
            <a:ext cx="5029200" cy="0"/>
          </a:xfrm>
          <a:prstGeom prst="line">
            <a:avLst/>
          </a:prstGeom>
          <a:noFill/>
          <a:ln w="9525">
            <a:solidFill>
              <a:schemeClr val="tx1"/>
            </a:solidFill>
            <a:round/>
            <a:headEnd/>
            <a:tailEnd/>
          </a:ln>
          <a:effectLst/>
        </p:spPr>
        <p:txBody>
          <a:bodyPr/>
          <a:lstStyle/>
          <a:p>
            <a:endParaRPr lang="en-US"/>
          </a:p>
        </p:txBody>
      </p:sp>
      <p:sp>
        <p:nvSpPr>
          <p:cNvPr id="664581" name="Rectangle 5"/>
          <p:cNvSpPr>
            <a:spLocks noChangeArrowheads="1"/>
          </p:cNvSpPr>
          <p:nvPr/>
        </p:nvSpPr>
        <p:spPr bwMode="auto">
          <a:xfrm>
            <a:off x="838200" y="4114800"/>
            <a:ext cx="5029200" cy="2362200"/>
          </a:xfrm>
          <a:prstGeom prst="rect">
            <a:avLst/>
          </a:prstGeom>
          <a:solidFill>
            <a:srgbClr val="FF3300"/>
          </a:solidFill>
          <a:ln w="9525">
            <a:solidFill>
              <a:schemeClr val="tx1"/>
            </a:solidFill>
            <a:miter lim="800000"/>
            <a:headEnd/>
            <a:tailEnd/>
          </a:ln>
          <a:effectLst/>
        </p:spPr>
        <p:txBody>
          <a:bodyPr wrap="none" anchor="ctr"/>
          <a:lstStyle/>
          <a:p>
            <a:pPr algn="ctr"/>
            <a:endParaRPr lang="en-US"/>
          </a:p>
        </p:txBody>
      </p:sp>
      <p:sp>
        <p:nvSpPr>
          <p:cNvPr id="664582" name="Rectangle 6" descr="Granite"/>
          <p:cNvSpPr>
            <a:spLocks noChangeArrowheads="1"/>
          </p:cNvSpPr>
          <p:nvPr/>
        </p:nvSpPr>
        <p:spPr bwMode="auto">
          <a:xfrm>
            <a:off x="2895600" y="3429000"/>
            <a:ext cx="762000" cy="2209800"/>
          </a:xfrm>
          <a:prstGeom prst="rect">
            <a:avLst/>
          </a:prstGeom>
          <a:blipFill dpi="0" rotWithShape="1">
            <a:blip r:embed="rId3"/>
            <a:srcRect/>
            <a:tile tx="0" ty="0" sx="100000" sy="100000" flip="none" algn="tl"/>
          </a:blipFill>
          <a:ln w="9525">
            <a:solidFill>
              <a:schemeClr val="tx1"/>
            </a:solidFill>
            <a:miter lim="800000"/>
            <a:headEnd/>
            <a:tailEnd/>
          </a:ln>
          <a:effectLst/>
        </p:spPr>
        <p:txBody>
          <a:bodyPr wrap="none" anchor="ctr"/>
          <a:lstStyle/>
          <a:p>
            <a:endParaRPr lang="en-US"/>
          </a:p>
        </p:txBody>
      </p:sp>
      <p:sp>
        <p:nvSpPr>
          <p:cNvPr id="664584" name="Text Box 8"/>
          <p:cNvSpPr txBox="1">
            <a:spLocks noChangeArrowheads="1"/>
          </p:cNvSpPr>
          <p:nvPr/>
        </p:nvSpPr>
        <p:spPr bwMode="auto">
          <a:xfrm>
            <a:off x="1066800" y="5867400"/>
            <a:ext cx="1143000" cy="457200"/>
          </a:xfrm>
          <a:prstGeom prst="rect">
            <a:avLst/>
          </a:prstGeom>
          <a:noFill/>
          <a:ln w="9525">
            <a:noFill/>
            <a:miter lim="800000"/>
            <a:headEnd/>
            <a:tailEnd/>
          </a:ln>
          <a:effectLst/>
        </p:spPr>
        <p:txBody>
          <a:bodyPr>
            <a:spAutoFit/>
          </a:bodyPr>
          <a:lstStyle/>
          <a:p>
            <a:pPr>
              <a:spcBef>
                <a:spcPct val="50000"/>
              </a:spcBef>
            </a:pPr>
            <a:r>
              <a:rPr lang="en-US"/>
              <a:t>mantle</a:t>
            </a:r>
          </a:p>
        </p:txBody>
      </p:sp>
      <p:sp>
        <p:nvSpPr>
          <p:cNvPr id="664586" name="Line 10"/>
          <p:cNvSpPr>
            <a:spLocks noChangeShapeType="1"/>
          </p:cNvSpPr>
          <p:nvPr/>
        </p:nvSpPr>
        <p:spPr bwMode="auto">
          <a:xfrm>
            <a:off x="2895600" y="3429000"/>
            <a:ext cx="762000" cy="0"/>
          </a:xfrm>
          <a:prstGeom prst="line">
            <a:avLst/>
          </a:prstGeom>
          <a:noFill/>
          <a:ln w="57150">
            <a:solidFill>
              <a:schemeClr val="tx1"/>
            </a:solidFill>
            <a:round/>
            <a:headEnd/>
            <a:tailEnd/>
          </a:ln>
          <a:effectLst/>
        </p:spPr>
        <p:txBody>
          <a:bodyPr/>
          <a:lstStyle/>
          <a:p>
            <a:endParaRPr lang="en-US"/>
          </a:p>
        </p:txBody>
      </p:sp>
      <p:sp>
        <p:nvSpPr>
          <p:cNvPr id="664587" name="Text Box 11"/>
          <p:cNvSpPr txBox="1">
            <a:spLocks noChangeArrowheads="1"/>
          </p:cNvSpPr>
          <p:nvPr/>
        </p:nvSpPr>
        <p:spPr bwMode="auto">
          <a:xfrm>
            <a:off x="1600200" y="4419600"/>
            <a:ext cx="785813" cy="457200"/>
          </a:xfrm>
          <a:prstGeom prst="rect">
            <a:avLst/>
          </a:prstGeom>
          <a:noFill/>
          <a:ln w="9525">
            <a:noFill/>
            <a:miter lim="800000"/>
            <a:headEnd/>
            <a:tailEnd/>
          </a:ln>
          <a:effectLst/>
        </p:spPr>
        <p:txBody>
          <a:bodyPr wrap="none">
            <a:spAutoFit/>
          </a:bodyPr>
          <a:lstStyle/>
          <a:p>
            <a:r>
              <a:rPr lang="en-US"/>
              <a:t>h</a:t>
            </a:r>
            <a:r>
              <a:rPr lang="en-US" sz="1200"/>
              <a:t>c</a:t>
            </a:r>
            <a:r>
              <a:rPr lang="en-US"/>
              <a:t>-D</a:t>
            </a:r>
          </a:p>
        </p:txBody>
      </p:sp>
      <p:sp>
        <p:nvSpPr>
          <p:cNvPr id="664588" name="Line 12"/>
          <p:cNvSpPr>
            <a:spLocks noChangeShapeType="1"/>
          </p:cNvSpPr>
          <p:nvPr/>
        </p:nvSpPr>
        <p:spPr bwMode="auto">
          <a:xfrm>
            <a:off x="2514600" y="3733800"/>
            <a:ext cx="0" cy="19050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64589" name="Line 13"/>
          <p:cNvSpPr>
            <a:spLocks noChangeShapeType="1"/>
          </p:cNvSpPr>
          <p:nvPr/>
        </p:nvSpPr>
        <p:spPr bwMode="auto">
          <a:xfrm>
            <a:off x="685800" y="5943600"/>
            <a:ext cx="5791200" cy="0"/>
          </a:xfrm>
          <a:prstGeom prst="line">
            <a:avLst/>
          </a:prstGeom>
          <a:noFill/>
          <a:ln w="9525">
            <a:solidFill>
              <a:schemeClr val="tx1"/>
            </a:solidFill>
            <a:round/>
            <a:headEnd/>
            <a:tailEnd/>
          </a:ln>
          <a:effectLst/>
        </p:spPr>
        <p:txBody>
          <a:bodyPr/>
          <a:lstStyle/>
          <a:p>
            <a:endParaRPr lang="en-US"/>
          </a:p>
        </p:txBody>
      </p:sp>
      <p:sp>
        <p:nvSpPr>
          <p:cNvPr id="664590" name="Line 14"/>
          <p:cNvSpPr>
            <a:spLocks noChangeShapeType="1"/>
          </p:cNvSpPr>
          <p:nvPr/>
        </p:nvSpPr>
        <p:spPr bwMode="auto">
          <a:xfrm>
            <a:off x="1676400" y="5638800"/>
            <a:ext cx="2438400" cy="0"/>
          </a:xfrm>
          <a:prstGeom prst="line">
            <a:avLst/>
          </a:prstGeom>
          <a:noFill/>
          <a:ln w="9525">
            <a:solidFill>
              <a:schemeClr val="tx1"/>
            </a:solidFill>
            <a:prstDash val="lgDashDot"/>
            <a:round/>
            <a:headEnd/>
            <a:tailEnd/>
          </a:ln>
          <a:effectLst/>
        </p:spPr>
        <p:txBody>
          <a:bodyPr/>
          <a:lstStyle/>
          <a:p>
            <a:endParaRPr lang="en-US"/>
          </a:p>
        </p:txBody>
      </p:sp>
      <p:sp>
        <p:nvSpPr>
          <p:cNvPr id="664594" name="Text Box 18"/>
          <p:cNvSpPr txBox="1">
            <a:spLocks noChangeArrowheads="1"/>
          </p:cNvSpPr>
          <p:nvPr/>
        </p:nvSpPr>
        <p:spPr bwMode="auto">
          <a:xfrm>
            <a:off x="609600" y="3505200"/>
            <a:ext cx="1752600" cy="457200"/>
          </a:xfrm>
          <a:prstGeom prst="rect">
            <a:avLst/>
          </a:prstGeom>
          <a:noFill/>
          <a:ln w="9525">
            <a:noFill/>
            <a:miter lim="800000"/>
            <a:headEnd/>
            <a:tailEnd/>
          </a:ln>
          <a:effectLst/>
        </p:spPr>
        <p:txBody>
          <a:bodyPr>
            <a:spAutoFit/>
          </a:bodyPr>
          <a:lstStyle/>
          <a:p>
            <a:pPr>
              <a:spcBef>
                <a:spcPct val="50000"/>
              </a:spcBef>
            </a:pPr>
            <a:r>
              <a:rPr lang="en-US"/>
              <a:t>Sea-level</a:t>
            </a:r>
          </a:p>
        </p:txBody>
      </p:sp>
      <p:sp>
        <p:nvSpPr>
          <p:cNvPr id="664595" name="Line 19"/>
          <p:cNvSpPr>
            <a:spLocks noChangeShapeType="1"/>
          </p:cNvSpPr>
          <p:nvPr/>
        </p:nvSpPr>
        <p:spPr bwMode="auto">
          <a:xfrm>
            <a:off x="914400" y="3352800"/>
            <a:ext cx="6629400" cy="0"/>
          </a:xfrm>
          <a:prstGeom prst="line">
            <a:avLst/>
          </a:prstGeom>
          <a:noFill/>
          <a:ln w="9525">
            <a:solidFill>
              <a:schemeClr val="tx1"/>
            </a:solidFill>
            <a:prstDash val="lgDashDot"/>
            <a:round/>
            <a:headEnd/>
            <a:tailEnd/>
          </a:ln>
          <a:effectLst/>
        </p:spPr>
        <p:txBody>
          <a:bodyPr/>
          <a:lstStyle/>
          <a:p>
            <a:endParaRPr lang="en-US"/>
          </a:p>
        </p:txBody>
      </p:sp>
      <p:sp>
        <p:nvSpPr>
          <p:cNvPr id="664585" name="Line 9"/>
          <p:cNvSpPr>
            <a:spLocks noChangeShapeType="1"/>
          </p:cNvSpPr>
          <p:nvPr/>
        </p:nvSpPr>
        <p:spPr bwMode="auto">
          <a:xfrm>
            <a:off x="2057400" y="3733800"/>
            <a:ext cx="3505200" cy="0"/>
          </a:xfrm>
          <a:prstGeom prst="line">
            <a:avLst/>
          </a:prstGeom>
          <a:noFill/>
          <a:ln w="9525">
            <a:solidFill>
              <a:schemeClr val="tx1"/>
            </a:solidFill>
            <a:prstDash val="lgDashDot"/>
            <a:round/>
            <a:headEnd/>
            <a:tailEnd/>
          </a:ln>
          <a:effectLst/>
        </p:spPr>
        <p:txBody>
          <a:bodyPr/>
          <a:lstStyle/>
          <a:p>
            <a:endParaRPr lang="en-US"/>
          </a:p>
        </p:txBody>
      </p:sp>
      <p:sp>
        <p:nvSpPr>
          <p:cNvPr id="664600" name="Freeform 24" descr="Granite"/>
          <p:cNvSpPr>
            <a:spLocks/>
          </p:cNvSpPr>
          <p:nvPr/>
        </p:nvSpPr>
        <p:spPr bwMode="auto">
          <a:xfrm>
            <a:off x="4038600" y="2971800"/>
            <a:ext cx="736600" cy="2667000"/>
          </a:xfrm>
          <a:custGeom>
            <a:avLst/>
            <a:gdLst/>
            <a:ahLst/>
            <a:cxnLst>
              <a:cxn ang="0">
                <a:pos x="0" y="1680"/>
              </a:cxn>
              <a:cxn ang="0">
                <a:pos x="464" y="1680"/>
              </a:cxn>
              <a:cxn ang="0">
                <a:pos x="464" y="480"/>
              </a:cxn>
              <a:cxn ang="0">
                <a:pos x="368" y="0"/>
              </a:cxn>
              <a:cxn ang="0">
                <a:pos x="248" y="472"/>
              </a:cxn>
              <a:cxn ang="0">
                <a:pos x="112" y="8"/>
              </a:cxn>
              <a:cxn ang="0">
                <a:pos x="8" y="480"/>
              </a:cxn>
              <a:cxn ang="0">
                <a:pos x="0" y="1680"/>
              </a:cxn>
            </a:cxnLst>
            <a:rect l="0" t="0" r="r" b="b"/>
            <a:pathLst>
              <a:path w="464" h="1680">
                <a:moveTo>
                  <a:pt x="0" y="1680"/>
                </a:moveTo>
                <a:lnTo>
                  <a:pt x="464" y="1680"/>
                </a:lnTo>
                <a:lnTo>
                  <a:pt x="464" y="480"/>
                </a:lnTo>
                <a:lnTo>
                  <a:pt x="368" y="0"/>
                </a:lnTo>
                <a:lnTo>
                  <a:pt x="248" y="472"/>
                </a:lnTo>
                <a:lnTo>
                  <a:pt x="112" y="8"/>
                </a:lnTo>
                <a:lnTo>
                  <a:pt x="8" y="480"/>
                </a:lnTo>
                <a:lnTo>
                  <a:pt x="0" y="1680"/>
                </a:lnTo>
                <a:close/>
              </a:path>
            </a:pathLst>
          </a:custGeom>
          <a:blipFill dpi="0" rotWithShape="1">
            <a:blip r:embed="rId3"/>
            <a:srcRect/>
            <a:tile tx="0" ty="0" sx="100000" sy="100000" flip="none" algn="tl"/>
          </a:blipFill>
          <a:ln w="9525">
            <a:solidFill>
              <a:schemeClr val="tx1"/>
            </a:solidFill>
            <a:round/>
            <a:headEnd/>
            <a:tailEnd/>
          </a:ln>
          <a:effectLst/>
        </p:spPr>
        <p:txBody>
          <a:bodyPr/>
          <a:lstStyle/>
          <a:p>
            <a:endParaRPr lang="en-US"/>
          </a:p>
        </p:txBody>
      </p:sp>
      <p:sp>
        <p:nvSpPr>
          <p:cNvPr id="664602" name="Line 26"/>
          <p:cNvSpPr>
            <a:spLocks noChangeShapeType="1"/>
          </p:cNvSpPr>
          <p:nvPr/>
        </p:nvSpPr>
        <p:spPr bwMode="auto">
          <a:xfrm>
            <a:off x="4114800" y="3429000"/>
            <a:ext cx="228600" cy="0"/>
          </a:xfrm>
          <a:prstGeom prst="line">
            <a:avLst/>
          </a:prstGeom>
          <a:noFill/>
          <a:ln w="57150">
            <a:solidFill>
              <a:schemeClr val="tx1"/>
            </a:solidFill>
            <a:round/>
            <a:headEnd/>
            <a:tailEnd/>
          </a:ln>
          <a:effectLst/>
        </p:spPr>
        <p:txBody>
          <a:bodyPr/>
          <a:lstStyle/>
          <a:p>
            <a:endParaRPr lang="en-US"/>
          </a:p>
        </p:txBody>
      </p:sp>
      <p:sp>
        <p:nvSpPr>
          <p:cNvPr id="664603" name="Line 27"/>
          <p:cNvSpPr>
            <a:spLocks noChangeShapeType="1"/>
          </p:cNvSpPr>
          <p:nvPr/>
        </p:nvSpPr>
        <p:spPr bwMode="auto">
          <a:xfrm>
            <a:off x="4495800" y="3429000"/>
            <a:ext cx="228600" cy="0"/>
          </a:xfrm>
          <a:prstGeom prst="line">
            <a:avLst/>
          </a:prstGeom>
          <a:noFill/>
          <a:ln w="57150">
            <a:solidFill>
              <a:schemeClr val="tx1"/>
            </a:solidFill>
            <a:round/>
            <a:headEnd/>
            <a:tailEnd/>
          </a:ln>
          <a:effectLst/>
        </p:spPr>
        <p:txBody>
          <a:bodyPr/>
          <a:lstStyle/>
          <a:p>
            <a:endParaRPr lang="en-US"/>
          </a:p>
        </p:txBody>
      </p:sp>
      <p:sp>
        <p:nvSpPr>
          <p:cNvPr id="664604" name="Line 28"/>
          <p:cNvSpPr>
            <a:spLocks noChangeShapeType="1"/>
          </p:cNvSpPr>
          <p:nvPr/>
        </p:nvSpPr>
        <p:spPr bwMode="auto">
          <a:xfrm>
            <a:off x="2514600" y="3429000"/>
            <a:ext cx="0" cy="304800"/>
          </a:xfrm>
          <a:prstGeom prst="line">
            <a:avLst/>
          </a:prstGeom>
          <a:noFill/>
          <a:ln w="9525">
            <a:solidFill>
              <a:srgbClr val="FFFF00"/>
            </a:solidFill>
            <a:round/>
            <a:headEnd type="triangle" w="med" len="med"/>
            <a:tailEnd type="triangle" w="med" len="med"/>
          </a:ln>
          <a:effectLst/>
        </p:spPr>
        <p:txBody>
          <a:bodyPr/>
          <a:lstStyle/>
          <a:p>
            <a:endParaRPr lang="en-US"/>
          </a:p>
        </p:txBody>
      </p:sp>
      <p:sp>
        <p:nvSpPr>
          <p:cNvPr id="664605" name="Line 29"/>
          <p:cNvSpPr>
            <a:spLocks noChangeShapeType="1"/>
          </p:cNvSpPr>
          <p:nvPr/>
        </p:nvSpPr>
        <p:spPr bwMode="auto">
          <a:xfrm flipH="1" flipV="1">
            <a:off x="1447800" y="2971800"/>
            <a:ext cx="990600" cy="533400"/>
          </a:xfrm>
          <a:prstGeom prst="line">
            <a:avLst/>
          </a:prstGeom>
          <a:noFill/>
          <a:ln w="9525">
            <a:solidFill>
              <a:srgbClr val="FFFF00"/>
            </a:solidFill>
            <a:round/>
            <a:headEnd type="triangle" w="med" len="med"/>
            <a:tailEnd/>
          </a:ln>
          <a:effectLst/>
        </p:spPr>
        <p:txBody>
          <a:bodyPr/>
          <a:lstStyle/>
          <a:p>
            <a:endParaRPr lang="en-US"/>
          </a:p>
        </p:txBody>
      </p:sp>
      <p:sp>
        <p:nvSpPr>
          <p:cNvPr id="664606" name="Text Box 30"/>
          <p:cNvSpPr txBox="1">
            <a:spLocks noChangeArrowheads="1"/>
          </p:cNvSpPr>
          <p:nvPr/>
        </p:nvSpPr>
        <p:spPr bwMode="auto">
          <a:xfrm>
            <a:off x="228600" y="2209800"/>
            <a:ext cx="2667000" cy="822325"/>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Height above sea-level = h - </a:t>
            </a:r>
          </a:p>
        </p:txBody>
      </p:sp>
      <p:graphicFrame>
        <p:nvGraphicFramePr>
          <p:cNvPr id="664607" name="Object 31"/>
          <p:cNvGraphicFramePr>
            <a:graphicFrameLocks noChangeAspect="1"/>
          </p:cNvGraphicFramePr>
          <p:nvPr/>
        </p:nvGraphicFramePr>
        <p:xfrm>
          <a:off x="2438400" y="2667000"/>
          <a:ext cx="342900" cy="279400"/>
        </p:xfrm>
        <a:graphic>
          <a:graphicData uri="http://schemas.openxmlformats.org/presentationml/2006/ole">
            <p:oleObj spid="_x0000_s664607" name="Equation" r:id="rId4" imgW="342720" imgH="279360" progId="Equation.DSMT4">
              <p:embed/>
            </p:oleObj>
          </a:graphicData>
        </a:graphic>
      </p:graphicFrame>
      <p:sp>
        <p:nvSpPr>
          <p:cNvPr id="664608" name="Line 32"/>
          <p:cNvSpPr>
            <a:spLocks noChangeShapeType="1"/>
          </p:cNvSpPr>
          <p:nvPr/>
        </p:nvSpPr>
        <p:spPr bwMode="auto">
          <a:xfrm flipH="1">
            <a:off x="762000" y="3429000"/>
            <a:ext cx="2057400" cy="0"/>
          </a:xfrm>
          <a:prstGeom prst="line">
            <a:avLst/>
          </a:prstGeom>
          <a:noFill/>
          <a:ln w="9525">
            <a:solidFill>
              <a:schemeClr val="tx1"/>
            </a:solidFill>
            <a:prstDash val="dash"/>
            <a:round/>
            <a:headEnd/>
            <a:tailEnd/>
          </a:ln>
          <a:effectLst/>
        </p:spPr>
        <p:txBody>
          <a:bodyPr/>
          <a:lstStyle/>
          <a:p>
            <a:endParaRPr lang="en-US"/>
          </a:p>
        </p:txBody>
      </p:sp>
      <p:sp>
        <p:nvSpPr>
          <p:cNvPr id="664609" name="Text Box 33"/>
          <p:cNvSpPr txBox="1">
            <a:spLocks noChangeArrowheads="1"/>
          </p:cNvSpPr>
          <p:nvPr/>
        </p:nvSpPr>
        <p:spPr bwMode="auto">
          <a:xfrm>
            <a:off x="3886200" y="1600200"/>
            <a:ext cx="350520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Mountain geometry</a:t>
            </a:r>
          </a:p>
        </p:txBody>
      </p:sp>
      <p:sp>
        <p:nvSpPr>
          <p:cNvPr id="664610" name="Text Box 34"/>
          <p:cNvSpPr txBox="1">
            <a:spLocks noChangeArrowheads="1"/>
          </p:cNvSpPr>
          <p:nvPr/>
        </p:nvSpPr>
        <p:spPr bwMode="auto">
          <a:xfrm>
            <a:off x="4953000" y="2209800"/>
            <a:ext cx="3810000" cy="822325"/>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Height above sea-level = 2(h -    )</a:t>
            </a:r>
          </a:p>
        </p:txBody>
      </p:sp>
      <p:graphicFrame>
        <p:nvGraphicFramePr>
          <p:cNvPr id="664611" name="Object 35"/>
          <p:cNvGraphicFramePr>
            <a:graphicFrameLocks noChangeAspect="1"/>
          </p:cNvGraphicFramePr>
          <p:nvPr/>
        </p:nvGraphicFramePr>
        <p:xfrm>
          <a:off x="5791200" y="2667000"/>
          <a:ext cx="342900" cy="279400"/>
        </p:xfrm>
        <a:graphic>
          <a:graphicData uri="http://schemas.openxmlformats.org/presentationml/2006/ole">
            <p:oleObj spid="_x0000_s664611" name="Equation" r:id="rId5" imgW="342720" imgH="279360" progId="Equation.DSMT4">
              <p:embed/>
            </p:oleObj>
          </a:graphicData>
        </a:graphic>
      </p:graphicFrame>
      <p:sp>
        <p:nvSpPr>
          <p:cNvPr id="664612" name="Line 36"/>
          <p:cNvSpPr>
            <a:spLocks noChangeShapeType="1"/>
          </p:cNvSpPr>
          <p:nvPr/>
        </p:nvSpPr>
        <p:spPr bwMode="auto">
          <a:xfrm>
            <a:off x="4953000" y="2971800"/>
            <a:ext cx="0" cy="762000"/>
          </a:xfrm>
          <a:prstGeom prst="line">
            <a:avLst/>
          </a:prstGeom>
          <a:noFill/>
          <a:ln w="9525">
            <a:solidFill>
              <a:srgbClr val="FFFF00"/>
            </a:solidFill>
            <a:round/>
            <a:headEnd type="triangle" w="med" len="med"/>
            <a:tailEnd type="triangle" w="med" len="med"/>
          </a:ln>
          <a:effectLst/>
        </p:spPr>
        <p:txBody>
          <a:bodyPr/>
          <a:lstStyle/>
          <a:p>
            <a:endParaRPr lang="en-US"/>
          </a:p>
        </p:txBody>
      </p:sp>
      <p:sp>
        <p:nvSpPr>
          <p:cNvPr id="664613" name="Line 37"/>
          <p:cNvSpPr>
            <a:spLocks noChangeShapeType="1"/>
          </p:cNvSpPr>
          <p:nvPr/>
        </p:nvSpPr>
        <p:spPr bwMode="auto">
          <a:xfrm>
            <a:off x="3810000" y="2971800"/>
            <a:ext cx="2667000" cy="0"/>
          </a:xfrm>
          <a:prstGeom prst="line">
            <a:avLst/>
          </a:prstGeom>
          <a:noFill/>
          <a:ln w="9525">
            <a:solidFill>
              <a:schemeClr val="tx1"/>
            </a:solidFill>
            <a:prstDash val="dash"/>
            <a:round/>
            <a:headEnd/>
            <a:tailEnd/>
          </a:ln>
          <a:effectLst/>
        </p:spPr>
        <p:txBody>
          <a:bodyP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p:txBody>
          <a:bodyPr/>
          <a:lstStyle/>
          <a:p>
            <a:r>
              <a:rPr lang="en-US"/>
              <a:t>Modeling Landform Evolution</a:t>
            </a:r>
            <a:br>
              <a:rPr lang="en-US"/>
            </a:br>
            <a:r>
              <a:rPr lang="en-US"/>
              <a:t>with thermochronometers</a:t>
            </a:r>
          </a:p>
        </p:txBody>
      </p:sp>
      <p:sp>
        <p:nvSpPr>
          <p:cNvPr id="665630" name="Text Box 30"/>
          <p:cNvSpPr txBox="1">
            <a:spLocks noChangeArrowheads="1"/>
          </p:cNvSpPr>
          <p:nvPr/>
        </p:nvSpPr>
        <p:spPr bwMode="auto">
          <a:xfrm>
            <a:off x="1524000" y="1981200"/>
            <a:ext cx="563880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Apatite fission track analysis</a:t>
            </a:r>
          </a:p>
        </p:txBody>
      </p:sp>
      <p:sp>
        <p:nvSpPr>
          <p:cNvPr id="665631" name="Text Box 31"/>
          <p:cNvSpPr txBox="1">
            <a:spLocks noChangeArrowheads="1"/>
          </p:cNvSpPr>
          <p:nvPr/>
        </p:nvSpPr>
        <p:spPr bwMode="auto">
          <a:xfrm>
            <a:off x="1447800" y="2743200"/>
            <a:ext cx="6019800" cy="1552575"/>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Below a certain temperature, natural damage tracks within apatite minerals do not heal.  The number of tracks acts as a clock.</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p:cNvSpPr>
            <a:spLocks noGrp="1" noChangeArrowheads="1"/>
          </p:cNvSpPr>
          <p:nvPr>
            <p:ph type="title"/>
          </p:nvPr>
        </p:nvSpPr>
        <p:spPr/>
        <p:txBody>
          <a:bodyPr/>
          <a:lstStyle/>
          <a:p>
            <a:r>
              <a:rPr lang="en-US"/>
              <a:t>Modeling Landform Evolution</a:t>
            </a:r>
            <a:br>
              <a:rPr lang="en-US"/>
            </a:br>
            <a:r>
              <a:rPr lang="en-US"/>
              <a:t>with thermochronometers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r>
              <a:rPr lang="en-US"/>
              <a:t>Regolith</a:t>
            </a:r>
          </a:p>
        </p:txBody>
      </p:sp>
      <p:sp>
        <p:nvSpPr>
          <p:cNvPr id="605187" name="Rectangle 3"/>
          <p:cNvSpPr>
            <a:spLocks noGrp="1" noChangeArrowheads="1"/>
          </p:cNvSpPr>
          <p:nvPr>
            <p:ph idx="1"/>
          </p:nvPr>
        </p:nvSpPr>
        <p:spPr/>
        <p:txBody>
          <a:bodyPr/>
          <a:lstStyle/>
          <a:p>
            <a:r>
              <a:rPr lang="en-US" dirty="0"/>
              <a:t>Weathered </a:t>
            </a:r>
            <a:r>
              <a:rPr lang="en-US" dirty="0" smtClean="0"/>
              <a:t>layer </a:t>
            </a:r>
            <a:r>
              <a:rPr lang="en-US" dirty="0"/>
              <a:t>between pristine bedrock and the land surface.</a:t>
            </a:r>
          </a:p>
          <a:p>
            <a:endParaRPr lang="en-US" dirty="0"/>
          </a:p>
          <a:p>
            <a:r>
              <a:rPr lang="en-US" dirty="0"/>
              <a:t>Main chemical agent is water. Water is moved by gravity (down) and capillarity effect (up)</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p:cNvSpPr>
            <a:spLocks noGrp="1" noChangeArrowheads="1"/>
          </p:cNvSpPr>
          <p:nvPr>
            <p:ph type="title"/>
          </p:nvPr>
        </p:nvSpPr>
        <p:spPr/>
        <p:txBody>
          <a:bodyPr/>
          <a:lstStyle/>
          <a:p>
            <a:r>
              <a:rPr lang="en-US"/>
              <a:t>Apatite fission track analysis</a:t>
            </a:r>
          </a:p>
        </p:txBody>
      </p:sp>
      <p:pic>
        <p:nvPicPr>
          <p:cNvPr id="667654" name="Picture 6"/>
          <p:cNvPicPr>
            <a:picLocks noChangeAspect="1" noChangeArrowheads="1"/>
          </p:cNvPicPr>
          <p:nvPr/>
        </p:nvPicPr>
        <p:blipFill>
          <a:blip r:embed="rId2"/>
          <a:srcRect/>
          <a:stretch>
            <a:fillRect/>
          </a:stretch>
        </p:blipFill>
        <p:spPr bwMode="auto">
          <a:xfrm>
            <a:off x="838200" y="2286000"/>
            <a:ext cx="2857500" cy="1981200"/>
          </a:xfrm>
          <a:prstGeom prst="rect">
            <a:avLst/>
          </a:prstGeom>
          <a:noFill/>
          <a:ln w="9525">
            <a:noFill/>
            <a:miter lim="800000"/>
            <a:headEnd/>
            <a:tailEnd/>
          </a:ln>
          <a:effectLst/>
        </p:spPr>
      </p:pic>
      <p:pic>
        <p:nvPicPr>
          <p:cNvPr id="667656" name="Picture 8"/>
          <p:cNvPicPr>
            <a:picLocks noChangeAspect="1" noChangeArrowheads="1"/>
          </p:cNvPicPr>
          <p:nvPr/>
        </p:nvPicPr>
        <p:blipFill>
          <a:blip r:embed="rId3"/>
          <a:srcRect/>
          <a:stretch>
            <a:fillRect/>
          </a:stretch>
        </p:blipFill>
        <p:spPr bwMode="auto">
          <a:xfrm>
            <a:off x="4876800" y="2209800"/>
            <a:ext cx="2857500" cy="2076450"/>
          </a:xfrm>
          <a:prstGeom prst="rect">
            <a:avLst/>
          </a:prstGeom>
          <a:noFill/>
          <a:ln w="9525">
            <a:noFill/>
            <a:miter lim="800000"/>
            <a:headEnd/>
            <a:tailEnd/>
          </a:ln>
          <a:effectLst/>
        </p:spPr>
      </p:pic>
      <p:sp>
        <p:nvSpPr>
          <p:cNvPr id="667657" name="Rectangle 9"/>
          <p:cNvSpPr>
            <a:spLocks noChangeArrowheads="1"/>
          </p:cNvSpPr>
          <p:nvPr/>
        </p:nvSpPr>
        <p:spPr bwMode="auto">
          <a:xfrm>
            <a:off x="0" y="5791200"/>
            <a:ext cx="8915400" cy="822325"/>
          </a:xfrm>
          <a:prstGeom prst="rect">
            <a:avLst/>
          </a:prstGeom>
          <a:noFill/>
          <a:ln w="9525">
            <a:noFill/>
            <a:miter lim="800000"/>
            <a:headEnd/>
            <a:tailEnd/>
          </a:ln>
          <a:effectLst/>
        </p:spPr>
        <p:txBody>
          <a:bodyPr>
            <a:spAutoFit/>
          </a:bodyPr>
          <a:lstStyle/>
          <a:p>
            <a:r>
              <a:rPr lang="en-US" sz="1200">
                <a:solidFill>
                  <a:srgbClr val="FFFF00"/>
                </a:solidFill>
              </a:rPr>
              <a:t>http://images.google.com/imgres?imgurl=http://faculty.plattsburgh.edu/mary.rodentice/images/research/apatite1.jpg&amp;imgrefurl=http://faculty.plattsburgh.edu/mary.rodentice/research/Fission_Track.html&amp;h=218&amp;w=300&amp;sz=19&amp;hl=en&amp;start=5&amp;tbnid=urHg8C9toErWZM:&amp;tbnh=84&amp;tbnw=116&amp;prev=/images%3Fq%3Dfission%2Btrack%26svnum%3D10%26hl%3Den%26lr%3D%26client%3Dfirefox-a%26rls%3Dorg.mozilla:en-US:official%26sa%3DG</a:t>
            </a:r>
          </a:p>
        </p:txBody>
      </p:sp>
      <p:sp>
        <p:nvSpPr>
          <p:cNvPr id="667658" name="Text Box 10"/>
          <p:cNvSpPr txBox="1">
            <a:spLocks noChangeArrowheads="1"/>
          </p:cNvSpPr>
          <p:nvPr/>
        </p:nvSpPr>
        <p:spPr bwMode="auto">
          <a:xfrm>
            <a:off x="1143000" y="4572000"/>
            <a:ext cx="2286000" cy="457200"/>
          </a:xfrm>
          <a:prstGeom prst="rect">
            <a:avLst/>
          </a:prstGeom>
          <a:noFill/>
          <a:ln w="9525">
            <a:noFill/>
            <a:miter lim="800000"/>
            <a:headEnd/>
            <a:tailEnd/>
          </a:ln>
          <a:effectLst/>
        </p:spPr>
        <p:txBody>
          <a:bodyPr>
            <a:spAutoFit/>
          </a:bodyPr>
          <a:lstStyle/>
          <a:p>
            <a:pPr>
              <a:spcBef>
                <a:spcPct val="50000"/>
              </a:spcBef>
            </a:pPr>
            <a:r>
              <a:rPr lang="en-US"/>
              <a:t>X 200</a:t>
            </a:r>
          </a:p>
        </p:txBody>
      </p:sp>
      <p:sp>
        <p:nvSpPr>
          <p:cNvPr id="667659" name="Text Box 11"/>
          <p:cNvSpPr txBox="1">
            <a:spLocks noChangeArrowheads="1"/>
          </p:cNvSpPr>
          <p:nvPr/>
        </p:nvSpPr>
        <p:spPr bwMode="auto">
          <a:xfrm>
            <a:off x="5410200" y="4648200"/>
            <a:ext cx="1981200" cy="457200"/>
          </a:xfrm>
          <a:prstGeom prst="rect">
            <a:avLst/>
          </a:prstGeom>
          <a:noFill/>
          <a:ln w="9525">
            <a:noFill/>
            <a:miter lim="800000"/>
            <a:headEnd/>
            <a:tailEnd/>
          </a:ln>
          <a:effectLst/>
        </p:spPr>
        <p:txBody>
          <a:bodyPr>
            <a:spAutoFit/>
          </a:bodyPr>
          <a:lstStyle/>
          <a:p>
            <a:pPr>
              <a:spcBef>
                <a:spcPct val="50000"/>
              </a:spcBef>
            </a:pPr>
            <a:r>
              <a:rPr lang="en-US"/>
              <a:t>X 1600</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p:txBody>
          <a:bodyPr/>
          <a:lstStyle/>
          <a:p>
            <a:r>
              <a:rPr lang="en-US"/>
              <a:t>Apatite fission track analysis</a:t>
            </a:r>
          </a:p>
        </p:txBody>
      </p:sp>
      <p:pic>
        <p:nvPicPr>
          <p:cNvPr id="668675" name="Picture 3"/>
          <p:cNvPicPr>
            <a:picLocks noChangeAspect="1" noChangeArrowheads="1"/>
          </p:cNvPicPr>
          <p:nvPr/>
        </p:nvPicPr>
        <p:blipFill>
          <a:blip r:embed="rId2"/>
          <a:srcRect/>
          <a:stretch>
            <a:fillRect/>
          </a:stretch>
        </p:blipFill>
        <p:spPr bwMode="auto">
          <a:xfrm>
            <a:off x="685800" y="1295400"/>
            <a:ext cx="2857500" cy="1981200"/>
          </a:xfrm>
          <a:prstGeom prst="rect">
            <a:avLst/>
          </a:prstGeom>
          <a:noFill/>
          <a:ln w="9525">
            <a:noFill/>
            <a:miter lim="800000"/>
            <a:headEnd/>
            <a:tailEnd/>
          </a:ln>
          <a:effectLst/>
        </p:spPr>
      </p:pic>
      <p:pic>
        <p:nvPicPr>
          <p:cNvPr id="668676" name="Picture 4"/>
          <p:cNvPicPr>
            <a:picLocks noChangeAspect="1" noChangeArrowheads="1"/>
          </p:cNvPicPr>
          <p:nvPr/>
        </p:nvPicPr>
        <p:blipFill>
          <a:blip r:embed="rId3"/>
          <a:srcRect/>
          <a:stretch>
            <a:fillRect/>
          </a:stretch>
        </p:blipFill>
        <p:spPr bwMode="auto">
          <a:xfrm>
            <a:off x="4648200" y="1143000"/>
            <a:ext cx="2857500" cy="2076450"/>
          </a:xfrm>
          <a:prstGeom prst="rect">
            <a:avLst/>
          </a:prstGeom>
          <a:noFill/>
          <a:ln w="9525">
            <a:noFill/>
            <a:miter lim="800000"/>
            <a:headEnd/>
            <a:tailEnd/>
          </a:ln>
          <a:effectLst/>
        </p:spPr>
      </p:pic>
      <p:sp>
        <p:nvSpPr>
          <p:cNvPr id="668678" name="Text Box 6"/>
          <p:cNvSpPr txBox="1">
            <a:spLocks noChangeArrowheads="1"/>
          </p:cNvSpPr>
          <p:nvPr/>
        </p:nvSpPr>
        <p:spPr bwMode="auto">
          <a:xfrm>
            <a:off x="1447800" y="3581400"/>
            <a:ext cx="2286000" cy="457200"/>
          </a:xfrm>
          <a:prstGeom prst="rect">
            <a:avLst/>
          </a:prstGeom>
          <a:noFill/>
          <a:ln w="9525">
            <a:noFill/>
            <a:miter lim="800000"/>
            <a:headEnd/>
            <a:tailEnd/>
          </a:ln>
          <a:effectLst/>
        </p:spPr>
        <p:txBody>
          <a:bodyPr>
            <a:spAutoFit/>
          </a:bodyPr>
          <a:lstStyle/>
          <a:p>
            <a:pPr>
              <a:spcBef>
                <a:spcPct val="50000"/>
              </a:spcBef>
            </a:pPr>
            <a:r>
              <a:rPr lang="en-US"/>
              <a:t>X 200</a:t>
            </a:r>
          </a:p>
        </p:txBody>
      </p:sp>
      <p:sp>
        <p:nvSpPr>
          <p:cNvPr id="668679" name="Text Box 7"/>
          <p:cNvSpPr txBox="1">
            <a:spLocks noChangeArrowheads="1"/>
          </p:cNvSpPr>
          <p:nvPr/>
        </p:nvSpPr>
        <p:spPr bwMode="auto">
          <a:xfrm>
            <a:off x="5410200" y="3505200"/>
            <a:ext cx="1981200" cy="457200"/>
          </a:xfrm>
          <a:prstGeom prst="rect">
            <a:avLst/>
          </a:prstGeom>
          <a:noFill/>
          <a:ln w="9525">
            <a:noFill/>
            <a:miter lim="800000"/>
            <a:headEnd/>
            <a:tailEnd/>
          </a:ln>
          <a:effectLst/>
        </p:spPr>
        <p:txBody>
          <a:bodyPr>
            <a:spAutoFit/>
          </a:bodyPr>
          <a:lstStyle/>
          <a:p>
            <a:pPr>
              <a:spcBef>
                <a:spcPct val="50000"/>
              </a:spcBef>
            </a:pPr>
            <a:r>
              <a:rPr lang="en-US"/>
              <a:t>X 1600</a:t>
            </a:r>
          </a:p>
        </p:txBody>
      </p:sp>
      <p:sp>
        <p:nvSpPr>
          <p:cNvPr id="668680" name="Text Box 8"/>
          <p:cNvSpPr txBox="1">
            <a:spLocks noChangeArrowheads="1"/>
          </p:cNvSpPr>
          <p:nvPr/>
        </p:nvSpPr>
        <p:spPr bwMode="auto">
          <a:xfrm>
            <a:off x="381000" y="4038600"/>
            <a:ext cx="8283575" cy="264795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U(238) decay damages mineral structure. Above 100 C and over about 1 My the damage will anneal itself completely. </a:t>
            </a:r>
          </a:p>
          <a:p>
            <a:pPr>
              <a:spcBef>
                <a:spcPct val="50000"/>
              </a:spcBef>
            </a:pPr>
            <a:r>
              <a:rPr lang="en-US">
                <a:solidFill>
                  <a:srgbClr val="FFFF00"/>
                </a:solidFill>
              </a:rPr>
              <a:t>PAZ is the partial annealing zone 60-100 C</a:t>
            </a:r>
          </a:p>
          <a:p>
            <a:pPr>
              <a:spcBef>
                <a:spcPct val="50000"/>
              </a:spcBef>
            </a:pPr>
            <a:r>
              <a:rPr lang="en-US">
                <a:solidFill>
                  <a:srgbClr val="FFFF00"/>
                </a:solidFill>
              </a:rPr>
              <a:t>Below 100 C track number acts as a geological clock. Track length is larger if the cooling is quick (lava flows)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Grp="1" noChangeArrowheads="1"/>
          </p:cNvSpPr>
          <p:nvPr>
            <p:ph type="title"/>
          </p:nvPr>
        </p:nvSpPr>
        <p:spPr/>
        <p:txBody>
          <a:bodyPr/>
          <a:lstStyle/>
          <a:p>
            <a:r>
              <a:rPr lang="en-US"/>
              <a:t>Apatite fission track analysis</a:t>
            </a:r>
          </a:p>
        </p:txBody>
      </p:sp>
      <p:pic>
        <p:nvPicPr>
          <p:cNvPr id="669699" name="Picture 3"/>
          <p:cNvPicPr>
            <a:picLocks noChangeAspect="1" noChangeArrowheads="1"/>
          </p:cNvPicPr>
          <p:nvPr/>
        </p:nvPicPr>
        <p:blipFill>
          <a:blip r:embed="rId2"/>
          <a:srcRect/>
          <a:stretch>
            <a:fillRect/>
          </a:stretch>
        </p:blipFill>
        <p:spPr bwMode="auto">
          <a:xfrm>
            <a:off x="685800" y="1295400"/>
            <a:ext cx="2857500" cy="1981200"/>
          </a:xfrm>
          <a:prstGeom prst="rect">
            <a:avLst/>
          </a:prstGeom>
          <a:noFill/>
          <a:ln w="9525">
            <a:noFill/>
            <a:miter lim="800000"/>
            <a:headEnd/>
            <a:tailEnd/>
          </a:ln>
          <a:effectLst/>
        </p:spPr>
      </p:pic>
      <p:pic>
        <p:nvPicPr>
          <p:cNvPr id="669700" name="Picture 4"/>
          <p:cNvPicPr>
            <a:picLocks noChangeAspect="1" noChangeArrowheads="1"/>
          </p:cNvPicPr>
          <p:nvPr/>
        </p:nvPicPr>
        <p:blipFill>
          <a:blip r:embed="rId3"/>
          <a:srcRect/>
          <a:stretch>
            <a:fillRect/>
          </a:stretch>
        </p:blipFill>
        <p:spPr bwMode="auto">
          <a:xfrm>
            <a:off x="4648200" y="1143000"/>
            <a:ext cx="2857500" cy="2076450"/>
          </a:xfrm>
          <a:prstGeom prst="rect">
            <a:avLst/>
          </a:prstGeom>
          <a:noFill/>
          <a:ln w="9525">
            <a:noFill/>
            <a:miter lim="800000"/>
            <a:headEnd/>
            <a:tailEnd/>
          </a:ln>
          <a:effectLst/>
        </p:spPr>
      </p:pic>
      <p:sp>
        <p:nvSpPr>
          <p:cNvPr id="669701" name="Text Box 5"/>
          <p:cNvSpPr txBox="1">
            <a:spLocks noChangeArrowheads="1"/>
          </p:cNvSpPr>
          <p:nvPr/>
        </p:nvSpPr>
        <p:spPr bwMode="auto">
          <a:xfrm>
            <a:off x="1447800" y="3581400"/>
            <a:ext cx="2286000" cy="457200"/>
          </a:xfrm>
          <a:prstGeom prst="rect">
            <a:avLst/>
          </a:prstGeom>
          <a:noFill/>
          <a:ln w="9525">
            <a:noFill/>
            <a:miter lim="800000"/>
            <a:headEnd/>
            <a:tailEnd/>
          </a:ln>
          <a:effectLst/>
        </p:spPr>
        <p:txBody>
          <a:bodyPr>
            <a:spAutoFit/>
          </a:bodyPr>
          <a:lstStyle/>
          <a:p>
            <a:pPr>
              <a:spcBef>
                <a:spcPct val="50000"/>
              </a:spcBef>
            </a:pPr>
            <a:r>
              <a:rPr lang="en-US"/>
              <a:t>X 200</a:t>
            </a:r>
          </a:p>
        </p:txBody>
      </p:sp>
      <p:sp>
        <p:nvSpPr>
          <p:cNvPr id="669702" name="Text Box 6"/>
          <p:cNvSpPr txBox="1">
            <a:spLocks noChangeArrowheads="1"/>
          </p:cNvSpPr>
          <p:nvPr/>
        </p:nvSpPr>
        <p:spPr bwMode="auto">
          <a:xfrm>
            <a:off x="5410200" y="3505200"/>
            <a:ext cx="1981200" cy="457200"/>
          </a:xfrm>
          <a:prstGeom prst="rect">
            <a:avLst/>
          </a:prstGeom>
          <a:noFill/>
          <a:ln w="9525">
            <a:noFill/>
            <a:miter lim="800000"/>
            <a:headEnd/>
            <a:tailEnd/>
          </a:ln>
          <a:effectLst/>
        </p:spPr>
        <p:txBody>
          <a:bodyPr>
            <a:spAutoFit/>
          </a:bodyPr>
          <a:lstStyle/>
          <a:p>
            <a:pPr>
              <a:spcBef>
                <a:spcPct val="50000"/>
              </a:spcBef>
            </a:pPr>
            <a:r>
              <a:rPr lang="en-US"/>
              <a:t>X 1600</a:t>
            </a:r>
          </a:p>
        </p:txBody>
      </p:sp>
      <p:sp>
        <p:nvSpPr>
          <p:cNvPr id="669703" name="Text Box 7"/>
          <p:cNvSpPr txBox="1">
            <a:spLocks noChangeArrowheads="1"/>
          </p:cNvSpPr>
          <p:nvPr/>
        </p:nvSpPr>
        <p:spPr bwMode="auto">
          <a:xfrm>
            <a:off x="381000" y="4038600"/>
            <a:ext cx="8283575" cy="191770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If a geothermal gradient for an area is know, AFT analysis can provide information how long ago a sample passed through the PAZ. Several samples can be used to calculate rates of uplift (i.e., not denudation) from which denudation rates can be calculated.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p:txBody>
          <a:bodyPr/>
          <a:lstStyle/>
          <a:p>
            <a:r>
              <a:rPr lang="en-US"/>
              <a:t>Sediment Routing</a:t>
            </a:r>
          </a:p>
        </p:txBody>
      </p:sp>
      <p:sp>
        <p:nvSpPr>
          <p:cNvPr id="602115" name="Rectangle 3"/>
          <p:cNvSpPr>
            <a:spLocks noGrp="1" noChangeArrowheads="1"/>
          </p:cNvSpPr>
          <p:nvPr>
            <p:ph idx="1"/>
          </p:nvPr>
        </p:nvSpPr>
        <p:spPr/>
        <p:txBody>
          <a:bodyPr/>
          <a:lstStyle/>
          <a:p>
            <a:r>
              <a:rPr lang="en-US">
                <a:solidFill>
                  <a:schemeClr val="accent1"/>
                </a:solidFill>
              </a:rPr>
              <a:t>Weathering</a:t>
            </a:r>
          </a:p>
          <a:p>
            <a:pPr lvl="1"/>
            <a:r>
              <a:rPr lang="en-US">
                <a:solidFill>
                  <a:schemeClr val="accent1"/>
                </a:solidFill>
              </a:rPr>
              <a:t>Chemical</a:t>
            </a:r>
          </a:p>
          <a:p>
            <a:r>
              <a:rPr lang="en-US">
                <a:solidFill>
                  <a:schemeClr val="accent1"/>
                </a:solidFill>
              </a:rPr>
              <a:t>Regolith</a:t>
            </a:r>
          </a:p>
          <a:p>
            <a:r>
              <a:rPr lang="en-US">
                <a:solidFill>
                  <a:schemeClr val="accent1"/>
                </a:solidFill>
              </a:rPr>
              <a:t>Sediment Yield</a:t>
            </a:r>
          </a:p>
          <a:p>
            <a:pPr lvl="1"/>
            <a:r>
              <a:rPr lang="en-US">
                <a:solidFill>
                  <a:schemeClr val="accent1"/>
                </a:solidFill>
              </a:rPr>
              <a:t>Patterns</a:t>
            </a:r>
          </a:p>
          <a:p>
            <a:pPr lvl="1"/>
            <a:r>
              <a:rPr lang="en-US">
                <a:solidFill>
                  <a:schemeClr val="accent1"/>
                </a:solidFill>
              </a:rPr>
              <a:t>Controls</a:t>
            </a:r>
          </a:p>
          <a:p>
            <a:pPr lvl="1"/>
            <a:r>
              <a:rPr lang="en-US">
                <a:solidFill>
                  <a:schemeClr val="accent1"/>
                </a:solidFill>
              </a:rPr>
              <a:t>Solute and Suspension</a:t>
            </a:r>
          </a:p>
          <a:p>
            <a:r>
              <a:rPr lang="en-US">
                <a:solidFill>
                  <a:schemeClr val="accent1"/>
                </a:solidFill>
              </a:rPr>
              <a:t>Modeling Landform Evolution</a:t>
            </a:r>
          </a:p>
          <a:p>
            <a:r>
              <a:rPr lang="en-US"/>
              <a:t>Relation between tectonics and sedimentation</a:t>
            </a:r>
          </a:p>
          <a:p>
            <a:pPr lvl="1">
              <a:buFontTx/>
              <a:buNone/>
            </a:pP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0" y="0"/>
            <a:ext cx="9144000" cy="6858000"/>
          </a:xfrm>
          <a:prstGeom prst="rect">
            <a:avLst/>
          </a:prstGeom>
          <a:noFill/>
          <a:ln w="88900">
            <a:solidFill>
              <a:srgbClr val="660066"/>
            </a:solidFill>
            <a:miter lim="800000"/>
            <a:headEnd/>
            <a:tailEnd/>
          </a:ln>
          <a:effectLst/>
        </p:spPr>
        <p:txBody>
          <a:bodyPr wrap="none" anchor="ctr"/>
          <a:lstStyle/>
          <a:p>
            <a:endParaRPr lang="en-US"/>
          </a:p>
        </p:txBody>
      </p:sp>
      <p:pic>
        <p:nvPicPr>
          <p:cNvPr id="600067" name="Picture 3" descr="Murray 1961"/>
          <p:cNvPicPr>
            <a:picLocks noChangeAspect="1" noChangeArrowheads="1"/>
          </p:cNvPicPr>
          <p:nvPr/>
        </p:nvPicPr>
        <p:blipFill>
          <a:blip r:embed="rId2" cstate="print"/>
          <a:srcRect/>
          <a:stretch>
            <a:fillRect/>
          </a:stretch>
        </p:blipFill>
        <p:spPr bwMode="auto">
          <a:xfrm>
            <a:off x="1371600" y="201613"/>
            <a:ext cx="6380163" cy="6275387"/>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ChangeArrowheads="1"/>
          </p:cNvSpPr>
          <p:nvPr/>
        </p:nvSpPr>
        <p:spPr bwMode="auto">
          <a:xfrm>
            <a:off x="0" y="0"/>
            <a:ext cx="9144000" cy="6858000"/>
          </a:xfrm>
          <a:prstGeom prst="rect">
            <a:avLst/>
          </a:prstGeom>
          <a:noFill/>
          <a:ln w="88900">
            <a:solidFill>
              <a:srgbClr val="660066"/>
            </a:solidFill>
            <a:miter lim="800000"/>
            <a:headEnd/>
            <a:tailEnd/>
          </a:ln>
          <a:effectLst/>
        </p:spPr>
        <p:txBody>
          <a:bodyPr wrap="none" anchor="ctr"/>
          <a:lstStyle/>
          <a:p>
            <a:endParaRPr lang="en-US"/>
          </a:p>
        </p:txBody>
      </p:sp>
      <p:pic>
        <p:nvPicPr>
          <p:cNvPr id="588803" name="Picture 3" descr="grdview_GCAGS03_1x1_LiDAR"/>
          <p:cNvPicPr>
            <a:picLocks noChangeAspect="1" noChangeArrowheads="1"/>
          </p:cNvPicPr>
          <p:nvPr/>
        </p:nvPicPr>
        <p:blipFill>
          <a:blip r:embed="rId2" cstate="print"/>
          <a:srcRect/>
          <a:stretch>
            <a:fillRect/>
          </a:stretch>
        </p:blipFill>
        <p:spPr bwMode="auto">
          <a:xfrm>
            <a:off x="392113" y="1295400"/>
            <a:ext cx="8675687" cy="4829175"/>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826" name="Picture 2"/>
          <p:cNvPicPr>
            <a:picLocks noChangeArrowheads="1"/>
          </p:cNvPicPr>
          <p:nvPr/>
        </p:nvPicPr>
        <p:blipFill>
          <a:blip r:embed="rId2"/>
          <a:srcRect/>
          <a:stretch>
            <a:fillRect/>
          </a:stretch>
        </p:blipFill>
        <p:spPr bwMode="auto">
          <a:xfrm>
            <a:off x="609600" y="2438400"/>
            <a:ext cx="7305675" cy="3276600"/>
          </a:xfrm>
          <a:prstGeom prst="rect">
            <a:avLst/>
          </a:prstGeom>
          <a:noFill/>
          <a:ln w="9525">
            <a:noFill/>
            <a:miter lim="800000"/>
            <a:headEnd/>
            <a:tailEnd/>
          </a:ln>
          <a:effectLst/>
        </p:spPr>
      </p:pic>
      <p:sp>
        <p:nvSpPr>
          <p:cNvPr id="589827" name="Text Box 3"/>
          <p:cNvSpPr txBox="1">
            <a:spLocks noChangeArrowheads="1"/>
          </p:cNvSpPr>
          <p:nvPr/>
        </p:nvSpPr>
        <p:spPr bwMode="auto">
          <a:xfrm>
            <a:off x="457200" y="533400"/>
            <a:ext cx="7391400" cy="701675"/>
          </a:xfrm>
          <a:prstGeom prst="rect">
            <a:avLst/>
          </a:prstGeom>
          <a:noFill/>
          <a:ln w="9525">
            <a:noFill/>
            <a:miter lim="800000"/>
            <a:headEnd/>
            <a:tailEnd/>
          </a:ln>
          <a:effectLst/>
        </p:spPr>
        <p:txBody>
          <a:bodyPr>
            <a:spAutoFit/>
          </a:bodyPr>
          <a:lstStyle/>
          <a:p>
            <a:pPr eaLnBrk="0" hangingPunct="0">
              <a:spcBef>
                <a:spcPct val="50000"/>
              </a:spcBef>
            </a:pPr>
            <a:r>
              <a:rPr lang="en-US" sz="4000" b="1">
                <a:solidFill>
                  <a:srgbClr val="FFFF00"/>
                </a:solidFill>
              </a:rPr>
              <a:t>Tectonic-Sedimentary model</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0" y="0"/>
            <a:ext cx="9144000" cy="6858000"/>
          </a:xfrm>
          <a:prstGeom prst="rect">
            <a:avLst/>
          </a:prstGeom>
          <a:noFill/>
          <a:ln w="88900">
            <a:solidFill>
              <a:srgbClr val="660066"/>
            </a:solidFill>
            <a:miter lim="800000"/>
            <a:headEnd/>
            <a:tailEnd/>
          </a:ln>
          <a:effectLst/>
        </p:spPr>
        <p:txBody>
          <a:bodyPr wrap="none" anchor="ctr"/>
          <a:lstStyle/>
          <a:p>
            <a:endParaRPr lang="en-US"/>
          </a:p>
        </p:txBody>
      </p:sp>
      <p:pic>
        <p:nvPicPr>
          <p:cNvPr id="590851" name="Picture 3" descr="Overlap_block"/>
          <p:cNvPicPr>
            <a:picLocks noChangeAspect="1" noChangeArrowheads="1"/>
          </p:cNvPicPr>
          <p:nvPr/>
        </p:nvPicPr>
        <p:blipFill>
          <a:blip r:embed="rId2"/>
          <a:srcRect/>
          <a:stretch>
            <a:fillRect/>
          </a:stretch>
        </p:blipFill>
        <p:spPr bwMode="auto">
          <a:xfrm>
            <a:off x="1293813" y="76200"/>
            <a:ext cx="6783387" cy="6653213"/>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4" name="Picture 2" descr="http://www.geol.lsu.edu/Faculty/Juan/Basin%20Analysis%202004/Chapter%207/boreholes.jpg"/>
          <p:cNvPicPr>
            <a:picLocks noChangeAspect="1" noChangeArrowheads="1"/>
          </p:cNvPicPr>
          <p:nvPr/>
        </p:nvPicPr>
        <p:blipFill>
          <a:blip r:embed="rId2"/>
          <a:srcRect/>
          <a:stretch>
            <a:fillRect/>
          </a:stretch>
        </p:blipFill>
        <p:spPr bwMode="auto">
          <a:xfrm>
            <a:off x="381000" y="152400"/>
            <a:ext cx="7391400" cy="6400800"/>
          </a:xfrm>
          <a:prstGeom prst="rect">
            <a:avLst/>
          </a:prstGeom>
          <a:noFill/>
        </p:spPr>
      </p:pic>
      <p:sp>
        <p:nvSpPr>
          <p:cNvPr id="653315" name="Text Box 3"/>
          <p:cNvSpPr txBox="1">
            <a:spLocks noChangeArrowheads="1"/>
          </p:cNvSpPr>
          <p:nvPr/>
        </p:nvSpPr>
        <p:spPr bwMode="auto">
          <a:xfrm>
            <a:off x="2895600" y="304800"/>
            <a:ext cx="251460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Walther’s Law</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Text Box 2"/>
          <p:cNvSpPr txBox="1">
            <a:spLocks noChangeArrowheads="1"/>
          </p:cNvSpPr>
          <p:nvPr/>
        </p:nvSpPr>
        <p:spPr bwMode="auto">
          <a:xfrm>
            <a:off x="2895600" y="304800"/>
            <a:ext cx="251460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Walther’s Law</a:t>
            </a:r>
          </a:p>
        </p:txBody>
      </p:sp>
      <p:sp>
        <p:nvSpPr>
          <p:cNvPr id="654339" name="Text Box 3"/>
          <p:cNvSpPr txBox="1">
            <a:spLocks noChangeArrowheads="1"/>
          </p:cNvSpPr>
          <p:nvPr/>
        </p:nvSpPr>
        <p:spPr bwMode="auto">
          <a:xfrm>
            <a:off x="1371600" y="2133600"/>
            <a:ext cx="5943600" cy="2100263"/>
          </a:xfrm>
          <a:prstGeom prst="rect">
            <a:avLst/>
          </a:prstGeom>
          <a:noFill/>
          <a:ln w="9525">
            <a:noFill/>
            <a:miter lim="800000"/>
            <a:headEnd/>
            <a:tailEnd/>
          </a:ln>
          <a:effectLst/>
        </p:spPr>
        <p:txBody>
          <a:bodyPr>
            <a:spAutoFit/>
          </a:bodyPr>
          <a:lstStyle/>
          <a:p>
            <a:pPr marL="342900" indent="-342900">
              <a:spcBef>
                <a:spcPct val="50000"/>
              </a:spcBef>
            </a:pPr>
            <a:r>
              <a:rPr lang="en-US">
                <a:solidFill>
                  <a:srgbClr val="FFFF00"/>
                </a:solidFill>
              </a:rPr>
              <a:t>Interpretation criteria</a:t>
            </a:r>
          </a:p>
          <a:p>
            <a:pPr marL="342900" indent="-342900">
              <a:spcBef>
                <a:spcPct val="50000"/>
              </a:spcBef>
              <a:buFontTx/>
              <a:buAutoNum type="arabicParenBoth"/>
            </a:pPr>
            <a:r>
              <a:rPr lang="en-US">
                <a:solidFill>
                  <a:srgbClr val="FFFF00"/>
                </a:solidFill>
              </a:rPr>
              <a:t>Mark erosional tops and bases</a:t>
            </a:r>
          </a:p>
          <a:p>
            <a:pPr marL="342900" indent="-342900">
              <a:spcBef>
                <a:spcPct val="50000"/>
              </a:spcBef>
              <a:buFontTx/>
              <a:buAutoNum type="arabicParenBoth"/>
            </a:pPr>
            <a:r>
              <a:rPr lang="en-US">
                <a:solidFill>
                  <a:srgbClr val="FFFF00"/>
                </a:solidFill>
              </a:rPr>
              <a:t> Identify sequence packages</a:t>
            </a:r>
          </a:p>
          <a:p>
            <a:pPr marL="342900" indent="-342900">
              <a:spcBef>
                <a:spcPct val="50000"/>
              </a:spcBef>
              <a:buFontTx/>
              <a:buAutoNum type="arabicParenBoth"/>
            </a:pPr>
            <a:r>
              <a:rPr lang="en-US">
                <a:solidFill>
                  <a:srgbClr val="FFFF00"/>
                </a:solidFill>
              </a:rPr>
              <a:t> Weight extrapolation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p:txBody>
          <a:bodyPr/>
          <a:lstStyle/>
          <a:p>
            <a:r>
              <a:rPr lang="en-US"/>
              <a:t>Regolith</a:t>
            </a:r>
          </a:p>
        </p:txBody>
      </p:sp>
      <p:sp>
        <p:nvSpPr>
          <p:cNvPr id="610308" name="Rectangle 4"/>
          <p:cNvSpPr>
            <a:spLocks noChangeArrowheads="1"/>
          </p:cNvSpPr>
          <p:nvPr/>
        </p:nvSpPr>
        <p:spPr bwMode="auto">
          <a:xfrm>
            <a:off x="1143000" y="1828800"/>
            <a:ext cx="685800" cy="14478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610309" name="Rectangle 5" descr="Granite"/>
          <p:cNvSpPr>
            <a:spLocks noChangeArrowheads="1"/>
          </p:cNvSpPr>
          <p:nvPr/>
        </p:nvSpPr>
        <p:spPr bwMode="auto">
          <a:xfrm>
            <a:off x="1143000" y="3276600"/>
            <a:ext cx="685800" cy="1447800"/>
          </a:xfrm>
          <a:prstGeom prst="rect">
            <a:avLst/>
          </a:prstGeom>
          <a:blipFill dpi="0" rotWithShape="1">
            <a:blip r:embed="rId2"/>
            <a:srcRect/>
            <a:tile tx="0" ty="0" sx="100000" sy="100000" flip="none" algn="tl"/>
          </a:blipFill>
          <a:ln w="9525">
            <a:solidFill>
              <a:schemeClr val="tx1"/>
            </a:solidFill>
            <a:miter lim="800000"/>
            <a:headEnd/>
            <a:tailEnd/>
          </a:ln>
          <a:effectLst/>
        </p:spPr>
        <p:txBody>
          <a:bodyPr wrap="none" anchor="ctr"/>
          <a:lstStyle/>
          <a:p>
            <a:endParaRPr lang="en-US"/>
          </a:p>
        </p:txBody>
      </p:sp>
      <p:sp>
        <p:nvSpPr>
          <p:cNvPr id="610310" name="Line 6"/>
          <p:cNvSpPr>
            <a:spLocks noChangeShapeType="1"/>
          </p:cNvSpPr>
          <p:nvPr/>
        </p:nvSpPr>
        <p:spPr bwMode="auto">
          <a:xfrm>
            <a:off x="2133600" y="1828800"/>
            <a:ext cx="0" cy="14478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10311" name="Text Box 7"/>
          <p:cNvSpPr txBox="1">
            <a:spLocks noChangeArrowheads="1"/>
          </p:cNvSpPr>
          <p:nvPr/>
        </p:nvSpPr>
        <p:spPr bwMode="auto">
          <a:xfrm>
            <a:off x="2362200" y="1905000"/>
            <a:ext cx="5486400" cy="3195638"/>
          </a:xfrm>
          <a:prstGeom prst="rect">
            <a:avLst/>
          </a:prstGeom>
          <a:noFill/>
          <a:ln w="9525">
            <a:noFill/>
            <a:miter lim="800000"/>
            <a:headEnd/>
            <a:tailEnd/>
          </a:ln>
          <a:effectLst/>
        </p:spPr>
        <p:txBody>
          <a:bodyPr>
            <a:spAutoFit/>
          </a:bodyPr>
          <a:lstStyle/>
          <a:p>
            <a:pPr algn="ctr">
              <a:spcBef>
                <a:spcPct val="50000"/>
              </a:spcBef>
            </a:pPr>
            <a:r>
              <a:rPr lang="en-US">
                <a:solidFill>
                  <a:srgbClr val="FFFF00"/>
                </a:solidFill>
              </a:rPr>
              <a:t>Rate of regolith removal: </a:t>
            </a:r>
          </a:p>
          <a:p>
            <a:pPr algn="ctr">
              <a:spcBef>
                <a:spcPct val="50000"/>
              </a:spcBef>
            </a:pPr>
            <a:r>
              <a:rPr lang="en-US">
                <a:solidFill>
                  <a:srgbClr val="FFFF00"/>
                </a:solidFill>
              </a:rPr>
              <a:t>–dH/dt by denudation (top)</a:t>
            </a:r>
          </a:p>
          <a:p>
            <a:pPr algn="ctr">
              <a:spcBef>
                <a:spcPct val="50000"/>
              </a:spcBef>
            </a:pPr>
            <a:endParaRPr lang="en-US">
              <a:solidFill>
                <a:srgbClr val="FFFF00"/>
              </a:solidFill>
            </a:endParaRPr>
          </a:p>
          <a:p>
            <a:r>
              <a:rPr lang="en-US">
                <a:solidFill>
                  <a:srgbClr val="FFFF00"/>
                </a:solidFill>
              </a:rPr>
              <a:t>Thickness (H) of regolith depends on</a:t>
            </a:r>
          </a:p>
          <a:p>
            <a:r>
              <a:rPr lang="en-US">
                <a:solidFill>
                  <a:srgbClr val="FFFF00"/>
                </a:solidFill>
              </a:rPr>
              <a:t> rate of bedrock decay:</a:t>
            </a:r>
          </a:p>
          <a:p>
            <a:pPr algn="ctr"/>
            <a:r>
              <a:rPr lang="en-US">
                <a:solidFill>
                  <a:srgbClr val="FFFF00"/>
                </a:solidFill>
              </a:rPr>
              <a:t> +dH/dt (bottom)</a:t>
            </a:r>
          </a:p>
          <a:p>
            <a:pPr algn="ctr">
              <a:spcBef>
                <a:spcPct val="50000"/>
              </a:spcBef>
            </a:pPr>
            <a:endParaRPr lang="en-US">
              <a:solidFill>
                <a:srgbClr val="FFFF00"/>
              </a:solidFill>
            </a:endParaRPr>
          </a:p>
        </p:txBody>
      </p:sp>
      <p:sp>
        <p:nvSpPr>
          <p:cNvPr id="610312" name="Text Box 8"/>
          <p:cNvSpPr txBox="1">
            <a:spLocks noChangeArrowheads="1"/>
          </p:cNvSpPr>
          <p:nvPr/>
        </p:nvSpPr>
        <p:spPr bwMode="auto">
          <a:xfrm>
            <a:off x="1295400" y="2286000"/>
            <a:ext cx="38100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effectLst>
                  <a:outerShdw blurRad="38100" dist="38100" dir="2700000" algn="tl">
                    <a:srgbClr val="000000"/>
                  </a:outerShdw>
                </a:effectLst>
              </a:rPr>
              <a:t>H</a:t>
            </a:r>
          </a:p>
        </p:txBody>
      </p:sp>
      <p:sp>
        <p:nvSpPr>
          <p:cNvPr id="610313" name="Text Box 9"/>
          <p:cNvSpPr txBox="1">
            <a:spLocks noChangeArrowheads="1"/>
          </p:cNvSpPr>
          <p:nvPr/>
        </p:nvSpPr>
        <p:spPr bwMode="auto">
          <a:xfrm>
            <a:off x="914400" y="4724400"/>
            <a:ext cx="137160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bedrock</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62" name="Picture 2"/>
          <p:cNvPicPr>
            <a:picLocks noChangeAspect="1" noChangeArrowheads="1"/>
          </p:cNvPicPr>
          <p:nvPr/>
        </p:nvPicPr>
        <p:blipFill>
          <a:blip r:embed="rId2"/>
          <a:srcRect/>
          <a:stretch>
            <a:fillRect/>
          </a:stretch>
        </p:blipFill>
        <p:spPr bwMode="auto">
          <a:xfrm>
            <a:off x="533400" y="0"/>
            <a:ext cx="7010400" cy="6389688"/>
          </a:xfrm>
          <a:prstGeom prst="rect">
            <a:avLst/>
          </a:prstGeom>
          <a:noFill/>
          <a:ln w="9525">
            <a:noFill/>
            <a:miter lim="800000"/>
            <a:headEnd/>
            <a:tailEnd/>
          </a:ln>
          <a:effectLst/>
        </p:spPr>
      </p:pic>
      <p:sp>
        <p:nvSpPr>
          <p:cNvPr id="655363" name="Text Box 3"/>
          <p:cNvSpPr txBox="1">
            <a:spLocks noChangeArrowheads="1"/>
          </p:cNvSpPr>
          <p:nvPr/>
        </p:nvSpPr>
        <p:spPr bwMode="auto">
          <a:xfrm>
            <a:off x="2895600" y="304800"/>
            <a:ext cx="251460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Walther’s Law</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p:txBody>
          <a:bodyPr/>
          <a:lstStyle/>
          <a:p>
            <a:r>
              <a:rPr lang="en-US"/>
              <a:t>Regolith</a:t>
            </a:r>
          </a:p>
        </p:txBody>
      </p:sp>
      <p:sp>
        <p:nvSpPr>
          <p:cNvPr id="611331" name="Rectangle 3"/>
          <p:cNvSpPr>
            <a:spLocks noChangeArrowheads="1"/>
          </p:cNvSpPr>
          <p:nvPr/>
        </p:nvSpPr>
        <p:spPr bwMode="auto">
          <a:xfrm>
            <a:off x="1143000" y="1828800"/>
            <a:ext cx="685800" cy="14478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611332" name="Rectangle 4" descr="Granite"/>
          <p:cNvSpPr>
            <a:spLocks noChangeArrowheads="1"/>
          </p:cNvSpPr>
          <p:nvPr/>
        </p:nvSpPr>
        <p:spPr bwMode="auto">
          <a:xfrm>
            <a:off x="1143000" y="3276600"/>
            <a:ext cx="685800" cy="1447800"/>
          </a:xfrm>
          <a:prstGeom prst="rect">
            <a:avLst/>
          </a:prstGeom>
          <a:blipFill dpi="0" rotWithShape="1">
            <a:blip r:embed="rId2"/>
            <a:srcRect/>
            <a:tile tx="0" ty="0" sx="100000" sy="100000" flip="none" algn="tl"/>
          </a:blipFill>
          <a:ln w="9525">
            <a:solidFill>
              <a:schemeClr val="tx1"/>
            </a:solidFill>
            <a:miter lim="800000"/>
            <a:headEnd/>
            <a:tailEnd/>
          </a:ln>
          <a:effectLst/>
        </p:spPr>
        <p:txBody>
          <a:bodyPr wrap="none" anchor="ctr"/>
          <a:lstStyle/>
          <a:p>
            <a:endParaRPr lang="en-US"/>
          </a:p>
        </p:txBody>
      </p:sp>
      <p:sp>
        <p:nvSpPr>
          <p:cNvPr id="611333" name="Line 5"/>
          <p:cNvSpPr>
            <a:spLocks noChangeShapeType="1"/>
          </p:cNvSpPr>
          <p:nvPr/>
        </p:nvSpPr>
        <p:spPr bwMode="auto">
          <a:xfrm>
            <a:off x="2133600" y="1828800"/>
            <a:ext cx="0" cy="14478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11334" name="Text Box 6"/>
          <p:cNvSpPr txBox="1">
            <a:spLocks noChangeArrowheads="1"/>
          </p:cNvSpPr>
          <p:nvPr/>
        </p:nvSpPr>
        <p:spPr bwMode="auto">
          <a:xfrm>
            <a:off x="3657600" y="1828800"/>
            <a:ext cx="4114800" cy="822325"/>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Weathering rate decreases exponentially with depth</a:t>
            </a:r>
          </a:p>
        </p:txBody>
      </p:sp>
      <p:sp>
        <p:nvSpPr>
          <p:cNvPr id="611335" name="Text Box 7"/>
          <p:cNvSpPr txBox="1">
            <a:spLocks noChangeArrowheads="1"/>
          </p:cNvSpPr>
          <p:nvPr/>
        </p:nvSpPr>
        <p:spPr bwMode="auto">
          <a:xfrm>
            <a:off x="1295400" y="2286000"/>
            <a:ext cx="38100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effectLst>
                  <a:outerShdw blurRad="38100" dist="38100" dir="2700000" algn="tl">
                    <a:srgbClr val="000000"/>
                  </a:outerShdw>
                </a:effectLst>
              </a:rPr>
              <a:t>H</a:t>
            </a:r>
          </a:p>
        </p:txBody>
      </p:sp>
      <p:sp>
        <p:nvSpPr>
          <p:cNvPr id="611336" name="Text Box 8"/>
          <p:cNvSpPr txBox="1">
            <a:spLocks noChangeArrowheads="1"/>
          </p:cNvSpPr>
          <p:nvPr/>
        </p:nvSpPr>
        <p:spPr bwMode="auto">
          <a:xfrm>
            <a:off x="914400" y="4724400"/>
            <a:ext cx="137160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bedrock</a:t>
            </a:r>
          </a:p>
        </p:txBody>
      </p:sp>
      <p:sp>
        <p:nvSpPr>
          <p:cNvPr id="611337" name="Freeform 9"/>
          <p:cNvSpPr>
            <a:spLocks/>
          </p:cNvSpPr>
          <p:nvPr/>
        </p:nvSpPr>
        <p:spPr bwMode="auto">
          <a:xfrm>
            <a:off x="2895600" y="1828800"/>
            <a:ext cx="685800" cy="1447800"/>
          </a:xfrm>
          <a:custGeom>
            <a:avLst/>
            <a:gdLst/>
            <a:ahLst/>
            <a:cxnLst>
              <a:cxn ang="0">
                <a:pos x="432" y="0"/>
              </a:cxn>
              <a:cxn ang="0">
                <a:pos x="240" y="144"/>
              </a:cxn>
              <a:cxn ang="0">
                <a:pos x="96" y="432"/>
              </a:cxn>
              <a:cxn ang="0">
                <a:pos x="48" y="576"/>
              </a:cxn>
              <a:cxn ang="0">
                <a:pos x="0" y="768"/>
              </a:cxn>
              <a:cxn ang="0">
                <a:pos x="0" y="912"/>
              </a:cxn>
            </a:cxnLst>
            <a:rect l="0" t="0" r="r" b="b"/>
            <a:pathLst>
              <a:path w="432" h="912">
                <a:moveTo>
                  <a:pt x="432" y="0"/>
                </a:moveTo>
                <a:lnTo>
                  <a:pt x="240" y="144"/>
                </a:lnTo>
                <a:lnTo>
                  <a:pt x="96" y="432"/>
                </a:lnTo>
                <a:lnTo>
                  <a:pt x="48" y="576"/>
                </a:lnTo>
                <a:lnTo>
                  <a:pt x="0" y="768"/>
                </a:lnTo>
                <a:lnTo>
                  <a:pt x="0" y="912"/>
                </a:lnTo>
              </a:path>
            </a:pathLst>
          </a:custGeom>
          <a:noFill/>
          <a:ln w="19050" cmpd="sng">
            <a:solidFill>
              <a:srgbClr val="FFFF00"/>
            </a:solidFill>
            <a:round/>
            <a:headEnd/>
            <a:tailEnd/>
          </a:ln>
          <a:effectLst/>
        </p:spPr>
        <p:txBody>
          <a:bodyPr/>
          <a:lstStyle/>
          <a:p>
            <a:endParaRPr lang="en-US"/>
          </a:p>
        </p:txBody>
      </p:sp>
      <p:sp>
        <p:nvSpPr>
          <p:cNvPr id="611338" name="Line 10"/>
          <p:cNvSpPr>
            <a:spLocks noChangeShapeType="1"/>
          </p:cNvSpPr>
          <p:nvPr/>
        </p:nvSpPr>
        <p:spPr bwMode="auto">
          <a:xfrm>
            <a:off x="2590800" y="1828800"/>
            <a:ext cx="1143000" cy="0"/>
          </a:xfrm>
          <a:prstGeom prst="line">
            <a:avLst/>
          </a:prstGeom>
          <a:noFill/>
          <a:ln w="9525">
            <a:solidFill>
              <a:schemeClr val="tx1"/>
            </a:solidFill>
            <a:round/>
            <a:headEnd/>
            <a:tailEnd type="triangle" w="med" len="med"/>
          </a:ln>
          <a:effectLst/>
        </p:spPr>
        <p:txBody>
          <a:bodyPr/>
          <a:lstStyle/>
          <a:p>
            <a:endParaRPr lang="en-US"/>
          </a:p>
        </p:txBody>
      </p:sp>
      <p:sp>
        <p:nvSpPr>
          <p:cNvPr id="611339" name="Line 11"/>
          <p:cNvSpPr>
            <a:spLocks noChangeShapeType="1"/>
          </p:cNvSpPr>
          <p:nvPr/>
        </p:nvSpPr>
        <p:spPr bwMode="auto">
          <a:xfrm>
            <a:off x="2743200" y="1600200"/>
            <a:ext cx="0" cy="175260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ChangeArrowheads="1"/>
          </p:cNvSpPr>
          <p:nvPr>
            <p:ph type="title"/>
          </p:nvPr>
        </p:nvSpPr>
        <p:spPr/>
        <p:txBody>
          <a:bodyPr/>
          <a:lstStyle/>
          <a:p>
            <a:r>
              <a:rPr lang="en-US"/>
              <a:t>Rate of weathering using Cosmogenic Radionuclide Dating</a:t>
            </a:r>
          </a:p>
        </p:txBody>
      </p:sp>
      <p:sp>
        <p:nvSpPr>
          <p:cNvPr id="612356" name="Rectangle 4" descr="Granite"/>
          <p:cNvSpPr>
            <a:spLocks noChangeArrowheads="1"/>
          </p:cNvSpPr>
          <p:nvPr/>
        </p:nvSpPr>
        <p:spPr bwMode="auto">
          <a:xfrm>
            <a:off x="1143000" y="1828800"/>
            <a:ext cx="685800" cy="2895600"/>
          </a:xfrm>
          <a:prstGeom prst="rect">
            <a:avLst/>
          </a:prstGeom>
          <a:blipFill dpi="0" rotWithShape="1">
            <a:blip r:embed="rId3"/>
            <a:srcRect/>
            <a:tile tx="0" ty="0" sx="100000" sy="100000" flip="none" algn="tl"/>
          </a:blipFill>
          <a:ln w="9525">
            <a:solidFill>
              <a:schemeClr val="tx1"/>
            </a:solidFill>
            <a:miter lim="800000"/>
            <a:headEnd/>
            <a:tailEnd/>
          </a:ln>
          <a:effectLst/>
        </p:spPr>
        <p:txBody>
          <a:bodyPr wrap="none" anchor="ctr"/>
          <a:lstStyle/>
          <a:p>
            <a:endParaRPr lang="en-US"/>
          </a:p>
        </p:txBody>
      </p:sp>
      <p:sp>
        <p:nvSpPr>
          <p:cNvPr id="612357" name="Line 5"/>
          <p:cNvSpPr>
            <a:spLocks noChangeShapeType="1"/>
          </p:cNvSpPr>
          <p:nvPr/>
        </p:nvSpPr>
        <p:spPr bwMode="auto">
          <a:xfrm>
            <a:off x="2133600" y="1828800"/>
            <a:ext cx="0" cy="14478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12360" name="Text Box 8"/>
          <p:cNvSpPr txBox="1">
            <a:spLocks noChangeArrowheads="1"/>
          </p:cNvSpPr>
          <p:nvPr/>
        </p:nvSpPr>
        <p:spPr bwMode="auto">
          <a:xfrm>
            <a:off x="914400" y="4724400"/>
            <a:ext cx="137160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bedrock</a:t>
            </a:r>
          </a:p>
        </p:txBody>
      </p:sp>
      <p:sp>
        <p:nvSpPr>
          <p:cNvPr id="612361" name="Freeform 9"/>
          <p:cNvSpPr>
            <a:spLocks/>
          </p:cNvSpPr>
          <p:nvPr/>
        </p:nvSpPr>
        <p:spPr bwMode="auto">
          <a:xfrm>
            <a:off x="2895600" y="1828800"/>
            <a:ext cx="685800" cy="1447800"/>
          </a:xfrm>
          <a:custGeom>
            <a:avLst/>
            <a:gdLst/>
            <a:ahLst/>
            <a:cxnLst>
              <a:cxn ang="0">
                <a:pos x="432" y="0"/>
              </a:cxn>
              <a:cxn ang="0">
                <a:pos x="240" y="144"/>
              </a:cxn>
              <a:cxn ang="0">
                <a:pos x="96" y="432"/>
              </a:cxn>
              <a:cxn ang="0">
                <a:pos x="48" y="576"/>
              </a:cxn>
              <a:cxn ang="0">
                <a:pos x="0" y="768"/>
              </a:cxn>
              <a:cxn ang="0">
                <a:pos x="0" y="912"/>
              </a:cxn>
            </a:cxnLst>
            <a:rect l="0" t="0" r="r" b="b"/>
            <a:pathLst>
              <a:path w="432" h="912">
                <a:moveTo>
                  <a:pt x="432" y="0"/>
                </a:moveTo>
                <a:lnTo>
                  <a:pt x="240" y="144"/>
                </a:lnTo>
                <a:lnTo>
                  <a:pt x="96" y="432"/>
                </a:lnTo>
                <a:lnTo>
                  <a:pt x="48" y="576"/>
                </a:lnTo>
                <a:lnTo>
                  <a:pt x="0" y="768"/>
                </a:lnTo>
                <a:lnTo>
                  <a:pt x="0" y="912"/>
                </a:lnTo>
              </a:path>
            </a:pathLst>
          </a:custGeom>
          <a:noFill/>
          <a:ln w="19050" cmpd="sng">
            <a:solidFill>
              <a:srgbClr val="FFFF00"/>
            </a:solidFill>
            <a:round/>
            <a:headEnd/>
            <a:tailEnd/>
          </a:ln>
          <a:effectLst/>
        </p:spPr>
        <p:txBody>
          <a:bodyPr/>
          <a:lstStyle/>
          <a:p>
            <a:endParaRPr lang="en-US"/>
          </a:p>
        </p:txBody>
      </p:sp>
      <p:sp>
        <p:nvSpPr>
          <p:cNvPr id="612362" name="Line 10"/>
          <p:cNvSpPr>
            <a:spLocks noChangeShapeType="1"/>
          </p:cNvSpPr>
          <p:nvPr/>
        </p:nvSpPr>
        <p:spPr bwMode="auto">
          <a:xfrm>
            <a:off x="2590800" y="1828800"/>
            <a:ext cx="1143000" cy="0"/>
          </a:xfrm>
          <a:prstGeom prst="line">
            <a:avLst/>
          </a:prstGeom>
          <a:noFill/>
          <a:ln w="9525">
            <a:solidFill>
              <a:schemeClr val="tx1"/>
            </a:solidFill>
            <a:round/>
            <a:headEnd/>
            <a:tailEnd type="triangle" w="med" len="med"/>
          </a:ln>
          <a:effectLst/>
        </p:spPr>
        <p:txBody>
          <a:bodyPr/>
          <a:lstStyle/>
          <a:p>
            <a:endParaRPr lang="en-US"/>
          </a:p>
        </p:txBody>
      </p:sp>
      <p:sp>
        <p:nvSpPr>
          <p:cNvPr id="612363" name="Line 11"/>
          <p:cNvSpPr>
            <a:spLocks noChangeShapeType="1"/>
          </p:cNvSpPr>
          <p:nvPr/>
        </p:nvSpPr>
        <p:spPr bwMode="auto">
          <a:xfrm>
            <a:off x="2743200" y="1600200"/>
            <a:ext cx="0" cy="1752600"/>
          </a:xfrm>
          <a:prstGeom prst="line">
            <a:avLst/>
          </a:prstGeom>
          <a:noFill/>
          <a:ln w="9525">
            <a:solidFill>
              <a:schemeClr val="tx1"/>
            </a:solidFill>
            <a:round/>
            <a:headEnd/>
            <a:tailEnd type="triangle" w="med" len="med"/>
          </a:ln>
          <a:effectLst/>
        </p:spPr>
        <p:txBody>
          <a:bodyPr/>
          <a:lstStyle/>
          <a:p>
            <a:endParaRPr lang="en-US"/>
          </a:p>
        </p:txBody>
      </p:sp>
      <p:sp>
        <p:nvSpPr>
          <p:cNvPr id="612364" name="Text Box 12"/>
          <p:cNvSpPr txBox="1">
            <a:spLocks noChangeArrowheads="1"/>
          </p:cNvSpPr>
          <p:nvPr/>
        </p:nvSpPr>
        <p:spPr bwMode="auto">
          <a:xfrm>
            <a:off x="4495800" y="2286000"/>
            <a:ext cx="3810000" cy="1552575"/>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Berrylium 10 and Al 25 are produced (P) in situ by cosmogenic rays interacting with minerals</a:t>
            </a:r>
          </a:p>
        </p:txBody>
      </p:sp>
      <p:graphicFrame>
        <p:nvGraphicFramePr>
          <p:cNvPr id="612366" name="Object 14"/>
          <p:cNvGraphicFramePr>
            <a:graphicFrameLocks noChangeAspect="1"/>
          </p:cNvGraphicFramePr>
          <p:nvPr/>
        </p:nvGraphicFramePr>
        <p:xfrm>
          <a:off x="3276600" y="4038600"/>
          <a:ext cx="1955800" cy="520700"/>
        </p:xfrm>
        <a:graphic>
          <a:graphicData uri="http://schemas.openxmlformats.org/presentationml/2006/ole">
            <p:oleObj spid="_x0000_s612366" name="Equation" r:id="rId4" imgW="1574640" imgH="419040" progId="Equation.DSMT4">
              <p:embed/>
            </p:oleObj>
          </a:graphicData>
        </a:graphic>
      </p:graphicFrame>
      <p:sp>
        <p:nvSpPr>
          <p:cNvPr id="612367" name="Text Box 15"/>
          <p:cNvSpPr txBox="1">
            <a:spLocks noChangeArrowheads="1"/>
          </p:cNvSpPr>
          <p:nvPr/>
        </p:nvSpPr>
        <p:spPr bwMode="auto">
          <a:xfrm>
            <a:off x="2362200" y="2286000"/>
            <a:ext cx="30480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y</a:t>
            </a:r>
          </a:p>
        </p:txBody>
      </p:sp>
      <p:sp>
        <p:nvSpPr>
          <p:cNvPr id="612368" name="Text Box 16"/>
          <p:cNvSpPr txBox="1">
            <a:spLocks noChangeArrowheads="1"/>
          </p:cNvSpPr>
          <p:nvPr/>
        </p:nvSpPr>
        <p:spPr bwMode="auto">
          <a:xfrm>
            <a:off x="2971800" y="1371600"/>
            <a:ext cx="350520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P (concentration)</a:t>
            </a:r>
          </a:p>
        </p:txBody>
      </p:sp>
      <p:sp>
        <p:nvSpPr>
          <p:cNvPr id="612369" name="Oval 17"/>
          <p:cNvSpPr>
            <a:spLocks noChangeArrowheads="1"/>
          </p:cNvSpPr>
          <p:nvPr/>
        </p:nvSpPr>
        <p:spPr bwMode="auto">
          <a:xfrm>
            <a:off x="3505200" y="1752600"/>
            <a:ext cx="152400" cy="152400"/>
          </a:xfrm>
          <a:prstGeom prst="ellipse">
            <a:avLst/>
          </a:prstGeom>
          <a:solidFill>
            <a:schemeClr val="accent1"/>
          </a:solidFill>
          <a:ln w="9525">
            <a:solidFill>
              <a:schemeClr val="tx1"/>
            </a:solidFill>
            <a:round/>
            <a:headEnd/>
            <a:tailEnd/>
          </a:ln>
          <a:effectLst/>
        </p:spPr>
        <p:txBody>
          <a:bodyPr wrap="none" anchor="ctr"/>
          <a:lstStyle/>
          <a:p>
            <a:pPr algn="ctr"/>
            <a:endParaRPr lang="en-US"/>
          </a:p>
        </p:txBody>
      </p:sp>
      <p:sp>
        <p:nvSpPr>
          <p:cNvPr id="612371" name="Oval 19"/>
          <p:cNvSpPr>
            <a:spLocks noChangeArrowheads="1"/>
          </p:cNvSpPr>
          <p:nvPr/>
        </p:nvSpPr>
        <p:spPr bwMode="auto">
          <a:xfrm>
            <a:off x="3048000" y="2362200"/>
            <a:ext cx="152400" cy="152400"/>
          </a:xfrm>
          <a:prstGeom prst="ellipse">
            <a:avLst/>
          </a:prstGeom>
          <a:solidFill>
            <a:schemeClr val="accent1"/>
          </a:solidFill>
          <a:ln w="9525">
            <a:solidFill>
              <a:schemeClr val="tx1"/>
            </a:solidFill>
            <a:round/>
            <a:headEnd/>
            <a:tailEnd/>
          </a:ln>
          <a:effectLst/>
        </p:spPr>
        <p:txBody>
          <a:bodyPr wrap="none" anchor="ctr"/>
          <a:lstStyle/>
          <a:p>
            <a:pPr algn="ctr"/>
            <a:endParaRPr lang="en-US"/>
          </a:p>
        </p:txBody>
      </p:sp>
      <p:sp>
        <p:nvSpPr>
          <p:cNvPr id="612373" name="Line 21"/>
          <p:cNvSpPr>
            <a:spLocks noChangeShapeType="1"/>
          </p:cNvSpPr>
          <p:nvPr/>
        </p:nvSpPr>
        <p:spPr bwMode="auto">
          <a:xfrm flipH="1" flipV="1">
            <a:off x="3657600" y="1828800"/>
            <a:ext cx="1295400" cy="152400"/>
          </a:xfrm>
          <a:prstGeom prst="line">
            <a:avLst/>
          </a:prstGeom>
          <a:noFill/>
          <a:ln w="9525">
            <a:solidFill>
              <a:schemeClr val="tx1"/>
            </a:solidFill>
            <a:round/>
            <a:headEnd/>
            <a:tailEnd type="triangle" w="med" len="med"/>
          </a:ln>
          <a:effectLst/>
        </p:spPr>
        <p:txBody>
          <a:bodyPr/>
          <a:lstStyle/>
          <a:p>
            <a:endParaRPr lang="en-US"/>
          </a:p>
        </p:txBody>
      </p:sp>
      <p:graphicFrame>
        <p:nvGraphicFramePr>
          <p:cNvPr id="612375" name="Object 23"/>
          <p:cNvGraphicFramePr>
            <a:graphicFrameLocks noChangeAspect="1"/>
          </p:cNvGraphicFramePr>
          <p:nvPr/>
        </p:nvGraphicFramePr>
        <p:xfrm>
          <a:off x="5029200" y="1828800"/>
          <a:ext cx="279400" cy="381000"/>
        </p:xfrm>
        <a:graphic>
          <a:graphicData uri="http://schemas.openxmlformats.org/presentationml/2006/ole">
            <p:oleObj spid="_x0000_s612375" name="Equation" r:id="rId5" imgW="279360" imgH="380880" progId="Equation.DSMT4">
              <p:embed/>
            </p:oleObj>
          </a:graphicData>
        </a:graphic>
      </p:graphicFrame>
      <p:sp>
        <p:nvSpPr>
          <p:cNvPr id="612376" name="Line 24"/>
          <p:cNvSpPr>
            <a:spLocks noChangeShapeType="1"/>
          </p:cNvSpPr>
          <p:nvPr/>
        </p:nvSpPr>
        <p:spPr bwMode="auto">
          <a:xfrm flipH="1" flipV="1">
            <a:off x="3200400" y="2514600"/>
            <a:ext cx="457200" cy="533400"/>
          </a:xfrm>
          <a:prstGeom prst="line">
            <a:avLst/>
          </a:prstGeom>
          <a:noFill/>
          <a:ln w="9525">
            <a:solidFill>
              <a:schemeClr val="tx1"/>
            </a:solidFill>
            <a:round/>
            <a:headEnd/>
            <a:tailEnd type="triangle" w="med" len="med"/>
          </a:ln>
          <a:effectLst/>
        </p:spPr>
        <p:txBody>
          <a:bodyPr/>
          <a:lstStyle/>
          <a:p>
            <a:endParaRPr lang="en-US"/>
          </a:p>
        </p:txBody>
      </p:sp>
      <p:graphicFrame>
        <p:nvGraphicFramePr>
          <p:cNvPr id="612378" name="Object 26"/>
          <p:cNvGraphicFramePr>
            <a:graphicFrameLocks noChangeAspect="1"/>
          </p:cNvGraphicFramePr>
          <p:nvPr/>
        </p:nvGraphicFramePr>
        <p:xfrm>
          <a:off x="3733800" y="2971800"/>
          <a:ext cx="381000" cy="342900"/>
        </p:xfrm>
        <a:graphic>
          <a:graphicData uri="http://schemas.openxmlformats.org/presentationml/2006/ole">
            <p:oleObj spid="_x0000_s612378" name="Equation" r:id="rId6" imgW="380880" imgH="342720" progId="Equation.DSMT4">
              <p:embed/>
            </p:oleObj>
          </a:graphicData>
        </a:graphic>
      </p:graphicFrame>
      <p:sp>
        <p:nvSpPr>
          <p:cNvPr id="612379" name="Text Box 27"/>
          <p:cNvSpPr txBox="1">
            <a:spLocks noChangeArrowheads="1"/>
          </p:cNvSpPr>
          <p:nvPr/>
        </p:nvSpPr>
        <p:spPr bwMode="auto">
          <a:xfrm>
            <a:off x="3200400" y="4648200"/>
            <a:ext cx="4800600" cy="1370013"/>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P</a:t>
            </a:r>
            <a:r>
              <a:rPr lang="en-US" sz="1200">
                <a:solidFill>
                  <a:srgbClr val="FFFF00"/>
                </a:solidFill>
              </a:rPr>
              <a:t>0</a:t>
            </a:r>
            <a:r>
              <a:rPr lang="en-US">
                <a:solidFill>
                  <a:srgbClr val="FFFF00"/>
                </a:solidFill>
              </a:rPr>
              <a:t> changes with latitude and altitude</a:t>
            </a:r>
          </a:p>
          <a:p>
            <a:pPr>
              <a:spcBef>
                <a:spcPct val="50000"/>
              </a:spcBef>
            </a:pPr>
            <a:r>
              <a:rPr lang="en-US">
                <a:solidFill>
                  <a:srgbClr val="FFFF00"/>
                </a:solidFill>
              </a:rPr>
              <a:t>Y* (~50%) is about 0.5-0.7m</a:t>
            </a:r>
          </a:p>
        </p:txBody>
      </p:sp>
      <p:sp>
        <p:nvSpPr>
          <p:cNvPr id="612384" name="Freeform 32"/>
          <p:cNvSpPr>
            <a:spLocks/>
          </p:cNvSpPr>
          <p:nvPr/>
        </p:nvSpPr>
        <p:spPr bwMode="auto">
          <a:xfrm rot="-1689281">
            <a:off x="1143000" y="1600200"/>
            <a:ext cx="685800" cy="457200"/>
          </a:xfrm>
          <a:custGeom>
            <a:avLst/>
            <a:gdLst/>
            <a:ahLst/>
            <a:cxnLst>
              <a:cxn ang="0">
                <a:pos x="475" y="0"/>
              </a:cxn>
              <a:cxn ang="0">
                <a:pos x="470" y="130"/>
              </a:cxn>
              <a:cxn ang="0">
                <a:pos x="381" y="66"/>
              </a:cxn>
              <a:cxn ang="0">
                <a:pos x="366" y="175"/>
              </a:cxn>
              <a:cxn ang="0">
                <a:pos x="278" y="111"/>
              </a:cxn>
              <a:cxn ang="0">
                <a:pos x="280" y="213"/>
              </a:cxn>
              <a:cxn ang="0">
                <a:pos x="200" y="170"/>
              </a:cxn>
              <a:cxn ang="0">
                <a:pos x="177" y="258"/>
              </a:cxn>
              <a:cxn ang="0">
                <a:pos x="113" y="208"/>
              </a:cxn>
              <a:cxn ang="0">
                <a:pos x="90" y="295"/>
              </a:cxn>
              <a:cxn ang="0">
                <a:pos x="0" y="340"/>
              </a:cxn>
            </a:cxnLst>
            <a:rect l="0" t="0" r="r" b="b"/>
            <a:pathLst>
              <a:path w="486" h="340">
                <a:moveTo>
                  <a:pt x="475" y="0"/>
                </a:moveTo>
                <a:cubicBezTo>
                  <a:pt x="481" y="59"/>
                  <a:pt x="486" y="119"/>
                  <a:pt x="470" y="130"/>
                </a:cubicBezTo>
                <a:cubicBezTo>
                  <a:pt x="455" y="141"/>
                  <a:pt x="399" y="59"/>
                  <a:pt x="381" y="66"/>
                </a:cubicBezTo>
                <a:cubicBezTo>
                  <a:pt x="364" y="74"/>
                  <a:pt x="384" y="168"/>
                  <a:pt x="366" y="175"/>
                </a:cubicBezTo>
                <a:cubicBezTo>
                  <a:pt x="349" y="183"/>
                  <a:pt x="291" y="105"/>
                  <a:pt x="278" y="111"/>
                </a:cubicBezTo>
                <a:cubicBezTo>
                  <a:pt x="263" y="118"/>
                  <a:pt x="293" y="203"/>
                  <a:pt x="280" y="213"/>
                </a:cubicBezTo>
                <a:cubicBezTo>
                  <a:pt x="267" y="223"/>
                  <a:pt x="217" y="163"/>
                  <a:pt x="200" y="170"/>
                </a:cubicBezTo>
                <a:cubicBezTo>
                  <a:pt x="183" y="177"/>
                  <a:pt x="191" y="251"/>
                  <a:pt x="177" y="258"/>
                </a:cubicBezTo>
                <a:cubicBezTo>
                  <a:pt x="162" y="264"/>
                  <a:pt x="128" y="201"/>
                  <a:pt x="113" y="208"/>
                </a:cubicBezTo>
                <a:cubicBezTo>
                  <a:pt x="99" y="214"/>
                  <a:pt x="109" y="273"/>
                  <a:pt x="90" y="295"/>
                </a:cubicBezTo>
                <a:cubicBezTo>
                  <a:pt x="71" y="317"/>
                  <a:pt x="19" y="331"/>
                  <a:pt x="0" y="340"/>
                </a:cubicBezTo>
              </a:path>
            </a:pathLst>
          </a:custGeom>
          <a:noFill/>
          <a:ln w="38100" cmpd="sng">
            <a:solidFill>
              <a:srgbClr val="FFFF00"/>
            </a:solidFill>
            <a:round/>
            <a:headEnd type="none" w="med" len="med"/>
            <a:tailEnd type="triangle" w="med" len="med"/>
          </a:ln>
          <a:effectLst/>
        </p:spPr>
        <p:txBody>
          <a:bodyPr/>
          <a:lstStyle/>
          <a:p>
            <a:endParaRPr lang="en-US"/>
          </a:p>
        </p:txBody>
      </p:sp>
      <p:sp>
        <p:nvSpPr>
          <p:cNvPr id="612385" name="Freeform 33"/>
          <p:cNvSpPr>
            <a:spLocks/>
          </p:cNvSpPr>
          <p:nvPr/>
        </p:nvSpPr>
        <p:spPr bwMode="auto">
          <a:xfrm rot="-1689281">
            <a:off x="1295400" y="2743200"/>
            <a:ext cx="685800" cy="457200"/>
          </a:xfrm>
          <a:custGeom>
            <a:avLst/>
            <a:gdLst/>
            <a:ahLst/>
            <a:cxnLst>
              <a:cxn ang="0">
                <a:pos x="475" y="0"/>
              </a:cxn>
              <a:cxn ang="0">
                <a:pos x="470" y="130"/>
              </a:cxn>
              <a:cxn ang="0">
                <a:pos x="381" y="66"/>
              </a:cxn>
              <a:cxn ang="0">
                <a:pos x="366" y="175"/>
              </a:cxn>
              <a:cxn ang="0">
                <a:pos x="278" y="111"/>
              </a:cxn>
              <a:cxn ang="0">
                <a:pos x="280" y="213"/>
              </a:cxn>
              <a:cxn ang="0">
                <a:pos x="200" y="170"/>
              </a:cxn>
              <a:cxn ang="0">
                <a:pos x="177" y="258"/>
              </a:cxn>
              <a:cxn ang="0">
                <a:pos x="113" y="208"/>
              </a:cxn>
              <a:cxn ang="0">
                <a:pos x="90" y="295"/>
              </a:cxn>
              <a:cxn ang="0">
                <a:pos x="0" y="340"/>
              </a:cxn>
            </a:cxnLst>
            <a:rect l="0" t="0" r="r" b="b"/>
            <a:pathLst>
              <a:path w="486" h="340">
                <a:moveTo>
                  <a:pt x="475" y="0"/>
                </a:moveTo>
                <a:cubicBezTo>
                  <a:pt x="481" y="59"/>
                  <a:pt x="486" y="119"/>
                  <a:pt x="470" y="130"/>
                </a:cubicBezTo>
                <a:cubicBezTo>
                  <a:pt x="455" y="141"/>
                  <a:pt x="399" y="59"/>
                  <a:pt x="381" y="66"/>
                </a:cubicBezTo>
                <a:cubicBezTo>
                  <a:pt x="364" y="74"/>
                  <a:pt x="384" y="168"/>
                  <a:pt x="366" y="175"/>
                </a:cubicBezTo>
                <a:cubicBezTo>
                  <a:pt x="349" y="183"/>
                  <a:pt x="291" y="105"/>
                  <a:pt x="278" y="111"/>
                </a:cubicBezTo>
                <a:cubicBezTo>
                  <a:pt x="263" y="118"/>
                  <a:pt x="293" y="203"/>
                  <a:pt x="280" y="213"/>
                </a:cubicBezTo>
                <a:cubicBezTo>
                  <a:pt x="267" y="223"/>
                  <a:pt x="217" y="163"/>
                  <a:pt x="200" y="170"/>
                </a:cubicBezTo>
                <a:cubicBezTo>
                  <a:pt x="183" y="177"/>
                  <a:pt x="191" y="251"/>
                  <a:pt x="177" y="258"/>
                </a:cubicBezTo>
                <a:cubicBezTo>
                  <a:pt x="162" y="264"/>
                  <a:pt x="128" y="201"/>
                  <a:pt x="113" y="208"/>
                </a:cubicBezTo>
                <a:cubicBezTo>
                  <a:pt x="99" y="214"/>
                  <a:pt x="109" y="273"/>
                  <a:pt x="90" y="295"/>
                </a:cubicBezTo>
                <a:cubicBezTo>
                  <a:pt x="71" y="317"/>
                  <a:pt x="19" y="331"/>
                  <a:pt x="0" y="340"/>
                </a:cubicBezTo>
              </a:path>
            </a:pathLst>
          </a:custGeom>
          <a:noFill/>
          <a:ln w="38100" cmpd="sng">
            <a:solidFill>
              <a:srgbClr val="FFFF00"/>
            </a:solidFill>
            <a:round/>
            <a:headEnd type="none" w="med" len="med"/>
            <a:tailEnd type="triangle" w="med" len="med"/>
          </a:ln>
          <a:effectLst/>
        </p:spPr>
        <p:txBody>
          <a:bodyPr/>
          <a:lstStyle/>
          <a:p>
            <a:endParaRPr lang="en-US"/>
          </a:p>
        </p:txBody>
      </p:sp>
      <p:sp>
        <p:nvSpPr>
          <p:cNvPr id="612386" name="Freeform 34"/>
          <p:cNvSpPr>
            <a:spLocks/>
          </p:cNvSpPr>
          <p:nvPr/>
        </p:nvSpPr>
        <p:spPr bwMode="auto">
          <a:xfrm rot="-1689281">
            <a:off x="1219200" y="2209800"/>
            <a:ext cx="685800" cy="457200"/>
          </a:xfrm>
          <a:custGeom>
            <a:avLst/>
            <a:gdLst/>
            <a:ahLst/>
            <a:cxnLst>
              <a:cxn ang="0">
                <a:pos x="475" y="0"/>
              </a:cxn>
              <a:cxn ang="0">
                <a:pos x="470" y="130"/>
              </a:cxn>
              <a:cxn ang="0">
                <a:pos x="381" y="66"/>
              </a:cxn>
              <a:cxn ang="0">
                <a:pos x="366" y="175"/>
              </a:cxn>
              <a:cxn ang="0">
                <a:pos x="278" y="111"/>
              </a:cxn>
              <a:cxn ang="0">
                <a:pos x="280" y="213"/>
              </a:cxn>
              <a:cxn ang="0">
                <a:pos x="200" y="170"/>
              </a:cxn>
              <a:cxn ang="0">
                <a:pos x="177" y="258"/>
              </a:cxn>
              <a:cxn ang="0">
                <a:pos x="113" y="208"/>
              </a:cxn>
              <a:cxn ang="0">
                <a:pos x="90" y="295"/>
              </a:cxn>
              <a:cxn ang="0">
                <a:pos x="0" y="340"/>
              </a:cxn>
            </a:cxnLst>
            <a:rect l="0" t="0" r="r" b="b"/>
            <a:pathLst>
              <a:path w="486" h="340">
                <a:moveTo>
                  <a:pt x="475" y="0"/>
                </a:moveTo>
                <a:cubicBezTo>
                  <a:pt x="481" y="59"/>
                  <a:pt x="486" y="119"/>
                  <a:pt x="470" y="130"/>
                </a:cubicBezTo>
                <a:cubicBezTo>
                  <a:pt x="455" y="141"/>
                  <a:pt x="399" y="59"/>
                  <a:pt x="381" y="66"/>
                </a:cubicBezTo>
                <a:cubicBezTo>
                  <a:pt x="364" y="74"/>
                  <a:pt x="384" y="168"/>
                  <a:pt x="366" y="175"/>
                </a:cubicBezTo>
                <a:cubicBezTo>
                  <a:pt x="349" y="183"/>
                  <a:pt x="291" y="105"/>
                  <a:pt x="278" y="111"/>
                </a:cubicBezTo>
                <a:cubicBezTo>
                  <a:pt x="263" y="118"/>
                  <a:pt x="293" y="203"/>
                  <a:pt x="280" y="213"/>
                </a:cubicBezTo>
                <a:cubicBezTo>
                  <a:pt x="267" y="223"/>
                  <a:pt x="217" y="163"/>
                  <a:pt x="200" y="170"/>
                </a:cubicBezTo>
                <a:cubicBezTo>
                  <a:pt x="183" y="177"/>
                  <a:pt x="191" y="251"/>
                  <a:pt x="177" y="258"/>
                </a:cubicBezTo>
                <a:cubicBezTo>
                  <a:pt x="162" y="264"/>
                  <a:pt x="128" y="201"/>
                  <a:pt x="113" y="208"/>
                </a:cubicBezTo>
                <a:cubicBezTo>
                  <a:pt x="99" y="214"/>
                  <a:pt x="109" y="273"/>
                  <a:pt x="90" y="295"/>
                </a:cubicBezTo>
                <a:cubicBezTo>
                  <a:pt x="71" y="317"/>
                  <a:pt x="19" y="331"/>
                  <a:pt x="0" y="340"/>
                </a:cubicBezTo>
              </a:path>
            </a:pathLst>
          </a:custGeom>
          <a:noFill/>
          <a:ln w="38100" cmpd="sng">
            <a:solidFill>
              <a:srgbClr val="FFFF00"/>
            </a:solidFill>
            <a:round/>
            <a:headEnd type="none" w="med" len="med"/>
            <a:tailEnd type="triangle" w="med" len="med"/>
          </a:ln>
          <a:effectLst/>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a:xfrm>
            <a:off x="533400" y="762000"/>
            <a:ext cx="7010400" cy="990600"/>
          </a:xfrm>
        </p:spPr>
        <p:txBody>
          <a:bodyPr/>
          <a:lstStyle/>
          <a:p>
            <a:r>
              <a:rPr lang="en-US"/>
              <a:t>P (concentration ) of radionuclides is a measure of absolute time</a:t>
            </a:r>
          </a:p>
        </p:txBody>
      </p:sp>
      <p:sp>
        <p:nvSpPr>
          <p:cNvPr id="613380" name="Rectangle 4" descr="Granite"/>
          <p:cNvSpPr>
            <a:spLocks noChangeArrowheads="1"/>
          </p:cNvSpPr>
          <p:nvPr/>
        </p:nvSpPr>
        <p:spPr bwMode="auto">
          <a:xfrm>
            <a:off x="1143000" y="3276600"/>
            <a:ext cx="685800" cy="1447800"/>
          </a:xfrm>
          <a:prstGeom prst="rect">
            <a:avLst/>
          </a:prstGeom>
          <a:blipFill dpi="0" rotWithShape="1">
            <a:blip r:embed="rId2"/>
            <a:srcRect/>
            <a:tile tx="0" ty="0" sx="100000" sy="100000" flip="none" algn="tl"/>
          </a:blipFill>
          <a:ln w="9525">
            <a:solidFill>
              <a:schemeClr val="tx1"/>
            </a:solidFill>
            <a:miter lim="800000"/>
            <a:headEnd/>
            <a:tailEnd/>
          </a:ln>
          <a:effectLst/>
        </p:spPr>
        <p:txBody>
          <a:bodyPr wrap="none" anchor="ctr"/>
          <a:lstStyle/>
          <a:p>
            <a:endParaRPr lang="en-US"/>
          </a:p>
        </p:txBody>
      </p:sp>
      <p:sp>
        <p:nvSpPr>
          <p:cNvPr id="613382" name="Text Box 6"/>
          <p:cNvSpPr txBox="1">
            <a:spLocks noChangeArrowheads="1"/>
          </p:cNvSpPr>
          <p:nvPr/>
        </p:nvSpPr>
        <p:spPr bwMode="auto">
          <a:xfrm>
            <a:off x="1295400" y="2286000"/>
            <a:ext cx="38100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effectLst>
                  <a:outerShdw blurRad="38100" dist="38100" dir="2700000" algn="tl">
                    <a:srgbClr val="000000"/>
                  </a:outerShdw>
                </a:effectLst>
              </a:rPr>
              <a:t>E</a:t>
            </a:r>
          </a:p>
        </p:txBody>
      </p:sp>
      <p:sp>
        <p:nvSpPr>
          <p:cNvPr id="613383" name="Text Box 7"/>
          <p:cNvSpPr txBox="1">
            <a:spLocks noChangeArrowheads="1"/>
          </p:cNvSpPr>
          <p:nvPr/>
        </p:nvSpPr>
        <p:spPr bwMode="auto">
          <a:xfrm>
            <a:off x="914400" y="4724400"/>
            <a:ext cx="137160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bedrock</a:t>
            </a:r>
          </a:p>
        </p:txBody>
      </p:sp>
      <p:sp>
        <p:nvSpPr>
          <p:cNvPr id="613381" name="Line 5"/>
          <p:cNvSpPr>
            <a:spLocks noChangeShapeType="1"/>
          </p:cNvSpPr>
          <p:nvPr/>
        </p:nvSpPr>
        <p:spPr bwMode="auto">
          <a:xfrm>
            <a:off x="2362200" y="3505200"/>
            <a:ext cx="0" cy="14478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13384" name="Freeform 8"/>
          <p:cNvSpPr>
            <a:spLocks/>
          </p:cNvSpPr>
          <p:nvPr/>
        </p:nvSpPr>
        <p:spPr bwMode="auto">
          <a:xfrm>
            <a:off x="3048000" y="3505200"/>
            <a:ext cx="533400" cy="1447800"/>
          </a:xfrm>
          <a:custGeom>
            <a:avLst/>
            <a:gdLst/>
            <a:ahLst/>
            <a:cxnLst>
              <a:cxn ang="0">
                <a:pos x="432" y="0"/>
              </a:cxn>
              <a:cxn ang="0">
                <a:pos x="240" y="144"/>
              </a:cxn>
              <a:cxn ang="0">
                <a:pos x="96" y="432"/>
              </a:cxn>
              <a:cxn ang="0">
                <a:pos x="48" y="576"/>
              </a:cxn>
              <a:cxn ang="0">
                <a:pos x="0" y="768"/>
              </a:cxn>
              <a:cxn ang="0">
                <a:pos x="0" y="912"/>
              </a:cxn>
            </a:cxnLst>
            <a:rect l="0" t="0" r="r" b="b"/>
            <a:pathLst>
              <a:path w="432" h="912">
                <a:moveTo>
                  <a:pt x="432" y="0"/>
                </a:moveTo>
                <a:lnTo>
                  <a:pt x="240" y="144"/>
                </a:lnTo>
                <a:lnTo>
                  <a:pt x="96" y="432"/>
                </a:lnTo>
                <a:lnTo>
                  <a:pt x="48" y="576"/>
                </a:lnTo>
                <a:lnTo>
                  <a:pt x="0" y="768"/>
                </a:lnTo>
                <a:lnTo>
                  <a:pt x="0" y="912"/>
                </a:lnTo>
              </a:path>
            </a:pathLst>
          </a:custGeom>
          <a:noFill/>
          <a:ln w="19050" cmpd="sng">
            <a:solidFill>
              <a:srgbClr val="FFFF00"/>
            </a:solidFill>
            <a:round/>
            <a:headEnd/>
            <a:tailEnd/>
          </a:ln>
          <a:effectLst/>
        </p:spPr>
        <p:txBody>
          <a:bodyPr/>
          <a:lstStyle/>
          <a:p>
            <a:endParaRPr lang="en-US"/>
          </a:p>
        </p:txBody>
      </p:sp>
      <p:sp>
        <p:nvSpPr>
          <p:cNvPr id="613385" name="Line 9"/>
          <p:cNvSpPr>
            <a:spLocks noChangeShapeType="1"/>
          </p:cNvSpPr>
          <p:nvPr/>
        </p:nvSpPr>
        <p:spPr bwMode="auto">
          <a:xfrm>
            <a:off x="2819400" y="3505200"/>
            <a:ext cx="1143000" cy="0"/>
          </a:xfrm>
          <a:prstGeom prst="line">
            <a:avLst/>
          </a:prstGeom>
          <a:noFill/>
          <a:ln w="9525">
            <a:solidFill>
              <a:schemeClr val="tx1"/>
            </a:solidFill>
            <a:round/>
            <a:headEnd/>
            <a:tailEnd type="triangle" w="med" len="med"/>
          </a:ln>
          <a:effectLst/>
        </p:spPr>
        <p:txBody>
          <a:bodyPr/>
          <a:lstStyle/>
          <a:p>
            <a:endParaRPr lang="en-US"/>
          </a:p>
        </p:txBody>
      </p:sp>
      <p:sp>
        <p:nvSpPr>
          <p:cNvPr id="613386" name="Line 10"/>
          <p:cNvSpPr>
            <a:spLocks noChangeShapeType="1"/>
          </p:cNvSpPr>
          <p:nvPr/>
        </p:nvSpPr>
        <p:spPr bwMode="auto">
          <a:xfrm>
            <a:off x="2971800" y="3276600"/>
            <a:ext cx="0" cy="1752600"/>
          </a:xfrm>
          <a:prstGeom prst="line">
            <a:avLst/>
          </a:prstGeom>
          <a:noFill/>
          <a:ln w="9525">
            <a:solidFill>
              <a:schemeClr val="tx1"/>
            </a:solidFill>
            <a:round/>
            <a:headEnd/>
            <a:tailEnd type="triangle" w="med" len="med"/>
          </a:ln>
          <a:effectLst/>
        </p:spPr>
        <p:txBody>
          <a:bodyPr/>
          <a:lstStyle/>
          <a:p>
            <a:endParaRPr lang="en-US"/>
          </a:p>
        </p:txBody>
      </p:sp>
      <p:sp>
        <p:nvSpPr>
          <p:cNvPr id="613389" name="Text Box 13"/>
          <p:cNvSpPr txBox="1">
            <a:spLocks noChangeArrowheads="1"/>
          </p:cNvSpPr>
          <p:nvPr/>
        </p:nvSpPr>
        <p:spPr bwMode="auto">
          <a:xfrm>
            <a:off x="2590800" y="3962400"/>
            <a:ext cx="30480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y</a:t>
            </a:r>
          </a:p>
        </p:txBody>
      </p:sp>
      <p:sp>
        <p:nvSpPr>
          <p:cNvPr id="613390" name="Text Box 14"/>
          <p:cNvSpPr txBox="1">
            <a:spLocks noChangeArrowheads="1"/>
          </p:cNvSpPr>
          <p:nvPr/>
        </p:nvSpPr>
        <p:spPr bwMode="auto">
          <a:xfrm>
            <a:off x="3124200" y="3124200"/>
            <a:ext cx="45720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P</a:t>
            </a:r>
          </a:p>
        </p:txBody>
      </p:sp>
      <p:sp>
        <p:nvSpPr>
          <p:cNvPr id="613379" name="Rectangle 3"/>
          <p:cNvSpPr>
            <a:spLocks noChangeArrowheads="1"/>
          </p:cNvSpPr>
          <p:nvPr/>
        </p:nvSpPr>
        <p:spPr bwMode="auto">
          <a:xfrm>
            <a:off x="1143000" y="2057400"/>
            <a:ext cx="685800" cy="1447800"/>
          </a:xfrm>
          <a:prstGeom prst="rect">
            <a:avLst/>
          </a:prstGeom>
          <a:solidFill>
            <a:schemeClr val="accent1"/>
          </a:solidFill>
          <a:ln w="9525">
            <a:solidFill>
              <a:schemeClr val="tx1"/>
            </a:solidFill>
            <a:miter lim="800000"/>
            <a:headEnd/>
            <a:tailEnd/>
          </a:ln>
          <a:effectLst/>
        </p:spPr>
        <p:txBody>
          <a:bodyPr wrap="none" anchor="ctr"/>
          <a:lstStyle/>
          <a:p>
            <a:endParaRPr lang="en-US"/>
          </a:p>
        </p:txBody>
      </p:sp>
      <p:sp>
        <p:nvSpPr>
          <p:cNvPr id="613399" name="Freeform 23"/>
          <p:cNvSpPr>
            <a:spLocks/>
          </p:cNvSpPr>
          <p:nvPr/>
        </p:nvSpPr>
        <p:spPr bwMode="auto">
          <a:xfrm rot="-1689281">
            <a:off x="1143000" y="2362200"/>
            <a:ext cx="685800" cy="457200"/>
          </a:xfrm>
          <a:custGeom>
            <a:avLst/>
            <a:gdLst/>
            <a:ahLst/>
            <a:cxnLst>
              <a:cxn ang="0">
                <a:pos x="475" y="0"/>
              </a:cxn>
              <a:cxn ang="0">
                <a:pos x="470" y="130"/>
              </a:cxn>
              <a:cxn ang="0">
                <a:pos x="381" y="66"/>
              </a:cxn>
              <a:cxn ang="0">
                <a:pos x="366" y="175"/>
              </a:cxn>
              <a:cxn ang="0">
                <a:pos x="278" y="111"/>
              </a:cxn>
              <a:cxn ang="0">
                <a:pos x="280" y="213"/>
              </a:cxn>
              <a:cxn ang="0">
                <a:pos x="200" y="170"/>
              </a:cxn>
              <a:cxn ang="0">
                <a:pos x="177" y="258"/>
              </a:cxn>
              <a:cxn ang="0">
                <a:pos x="113" y="208"/>
              </a:cxn>
              <a:cxn ang="0">
                <a:pos x="90" y="295"/>
              </a:cxn>
              <a:cxn ang="0">
                <a:pos x="0" y="340"/>
              </a:cxn>
            </a:cxnLst>
            <a:rect l="0" t="0" r="r" b="b"/>
            <a:pathLst>
              <a:path w="486" h="340">
                <a:moveTo>
                  <a:pt x="475" y="0"/>
                </a:moveTo>
                <a:cubicBezTo>
                  <a:pt x="481" y="59"/>
                  <a:pt x="486" y="119"/>
                  <a:pt x="470" y="130"/>
                </a:cubicBezTo>
                <a:cubicBezTo>
                  <a:pt x="455" y="141"/>
                  <a:pt x="399" y="59"/>
                  <a:pt x="381" y="66"/>
                </a:cubicBezTo>
                <a:cubicBezTo>
                  <a:pt x="364" y="74"/>
                  <a:pt x="384" y="168"/>
                  <a:pt x="366" y="175"/>
                </a:cubicBezTo>
                <a:cubicBezTo>
                  <a:pt x="349" y="183"/>
                  <a:pt x="291" y="105"/>
                  <a:pt x="278" y="111"/>
                </a:cubicBezTo>
                <a:cubicBezTo>
                  <a:pt x="263" y="118"/>
                  <a:pt x="293" y="203"/>
                  <a:pt x="280" y="213"/>
                </a:cubicBezTo>
                <a:cubicBezTo>
                  <a:pt x="267" y="223"/>
                  <a:pt x="217" y="163"/>
                  <a:pt x="200" y="170"/>
                </a:cubicBezTo>
                <a:cubicBezTo>
                  <a:pt x="183" y="177"/>
                  <a:pt x="191" y="251"/>
                  <a:pt x="177" y="258"/>
                </a:cubicBezTo>
                <a:cubicBezTo>
                  <a:pt x="162" y="264"/>
                  <a:pt x="128" y="201"/>
                  <a:pt x="113" y="208"/>
                </a:cubicBezTo>
                <a:cubicBezTo>
                  <a:pt x="99" y="214"/>
                  <a:pt x="109" y="273"/>
                  <a:pt x="90" y="295"/>
                </a:cubicBezTo>
                <a:cubicBezTo>
                  <a:pt x="71" y="317"/>
                  <a:pt x="19" y="331"/>
                  <a:pt x="0" y="340"/>
                </a:cubicBezTo>
              </a:path>
            </a:pathLst>
          </a:custGeom>
          <a:noFill/>
          <a:ln w="38100" cmpd="sng">
            <a:solidFill>
              <a:srgbClr val="FFFF00"/>
            </a:solidFill>
            <a:round/>
            <a:headEnd type="none" w="med" len="med"/>
            <a:tailEnd type="triangle" w="med" len="med"/>
          </a:ln>
          <a:effectLst/>
        </p:spPr>
        <p:txBody>
          <a:bodyPr/>
          <a:lstStyle/>
          <a:p>
            <a:endParaRPr lang="en-US"/>
          </a:p>
        </p:txBody>
      </p:sp>
      <p:sp>
        <p:nvSpPr>
          <p:cNvPr id="613400" name="Freeform 24"/>
          <p:cNvSpPr>
            <a:spLocks/>
          </p:cNvSpPr>
          <p:nvPr/>
        </p:nvSpPr>
        <p:spPr bwMode="auto">
          <a:xfrm rot="-1689281">
            <a:off x="1295400" y="3505200"/>
            <a:ext cx="685800" cy="457200"/>
          </a:xfrm>
          <a:custGeom>
            <a:avLst/>
            <a:gdLst/>
            <a:ahLst/>
            <a:cxnLst>
              <a:cxn ang="0">
                <a:pos x="475" y="0"/>
              </a:cxn>
              <a:cxn ang="0">
                <a:pos x="470" y="130"/>
              </a:cxn>
              <a:cxn ang="0">
                <a:pos x="381" y="66"/>
              </a:cxn>
              <a:cxn ang="0">
                <a:pos x="366" y="175"/>
              </a:cxn>
              <a:cxn ang="0">
                <a:pos x="278" y="111"/>
              </a:cxn>
              <a:cxn ang="0">
                <a:pos x="280" y="213"/>
              </a:cxn>
              <a:cxn ang="0">
                <a:pos x="200" y="170"/>
              </a:cxn>
              <a:cxn ang="0">
                <a:pos x="177" y="258"/>
              </a:cxn>
              <a:cxn ang="0">
                <a:pos x="113" y="208"/>
              </a:cxn>
              <a:cxn ang="0">
                <a:pos x="90" y="295"/>
              </a:cxn>
              <a:cxn ang="0">
                <a:pos x="0" y="340"/>
              </a:cxn>
            </a:cxnLst>
            <a:rect l="0" t="0" r="r" b="b"/>
            <a:pathLst>
              <a:path w="486" h="340">
                <a:moveTo>
                  <a:pt x="475" y="0"/>
                </a:moveTo>
                <a:cubicBezTo>
                  <a:pt x="481" y="59"/>
                  <a:pt x="486" y="119"/>
                  <a:pt x="470" y="130"/>
                </a:cubicBezTo>
                <a:cubicBezTo>
                  <a:pt x="455" y="141"/>
                  <a:pt x="399" y="59"/>
                  <a:pt x="381" y="66"/>
                </a:cubicBezTo>
                <a:cubicBezTo>
                  <a:pt x="364" y="74"/>
                  <a:pt x="384" y="168"/>
                  <a:pt x="366" y="175"/>
                </a:cubicBezTo>
                <a:cubicBezTo>
                  <a:pt x="349" y="183"/>
                  <a:pt x="291" y="105"/>
                  <a:pt x="278" y="111"/>
                </a:cubicBezTo>
                <a:cubicBezTo>
                  <a:pt x="263" y="118"/>
                  <a:pt x="293" y="203"/>
                  <a:pt x="280" y="213"/>
                </a:cubicBezTo>
                <a:cubicBezTo>
                  <a:pt x="267" y="223"/>
                  <a:pt x="217" y="163"/>
                  <a:pt x="200" y="170"/>
                </a:cubicBezTo>
                <a:cubicBezTo>
                  <a:pt x="183" y="177"/>
                  <a:pt x="191" y="251"/>
                  <a:pt x="177" y="258"/>
                </a:cubicBezTo>
                <a:cubicBezTo>
                  <a:pt x="162" y="264"/>
                  <a:pt x="128" y="201"/>
                  <a:pt x="113" y="208"/>
                </a:cubicBezTo>
                <a:cubicBezTo>
                  <a:pt x="99" y="214"/>
                  <a:pt x="109" y="273"/>
                  <a:pt x="90" y="295"/>
                </a:cubicBezTo>
                <a:cubicBezTo>
                  <a:pt x="71" y="317"/>
                  <a:pt x="19" y="331"/>
                  <a:pt x="0" y="340"/>
                </a:cubicBezTo>
              </a:path>
            </a:pathLst>
          </a:custGeom>
          <a:noFill/>
          <a:ln w="38100" cmpd="sng">
            <a:solidFill>
              <a:srgbClr val="FFFF00"/>
            </a:solidFill>
            <a:round/>
            <a:headEnd type="none" w="med" len="med"/>
            <a:tailEnd type="triangle" w="med" len="med"/>
          </a:ln>
          <a:effectLst/>
        </p:spPr>
        <p:txBody>
          <a:bodyPr/>
          <a:lstStyle/>
          <a:p>
            <a:endParaRPr lang="en-US"/>
          </a:p>
        </p:txBody>
      </p:sp>
      <p:sp>
        <p:nvSpPr>
          <p:cNvPr id="613401" name="Freeform 25"/>
          <p:cNvSpPr>
            <a:spLocks/>
          </p:cNvSpPr>
          <p:nvPr/>
        </p:nvSpPr>
        <p:spPr bwMode="auto">
          <a:xfrm rot="-1689281">
            <a:off x="1219200" y="2971800"/>
            <a:ext cx="685800" cy="457200"/>
          </a:xfrm>
          <a:custGeom>
            <a:avLst/>
            <a:gdLst/>
            <a:ahLst/>
            <a:cxnLst>
              <a:cxn ang="0">
                <a:pos x="475" y="0"/>
              </a:cxn>
              <a:cxn ang="0">
                <a:pos x="470" y="130"/>
              </a:cxn>
              <a:cxn ang="0">
                <a:pos x="381" y="66"/>
              </a:cxn>
              <a:cxn ang="0">
                <a:pos x="366" y="175"/>
              </a:cxn>
              <a:cxn ang="0">
                <a:pos x="278" y="111"/>
              </a:cxn>
              <a:cxn ang="0">
                <a:pos x="280" y="213"/>
              </a:cxn>
              <a:cxn ang="0">
                <a:pos x="200" y="170"/>
              </a:cxn>
              <a:cxn ang="0">
                <a:pos x="177" y="258"/>
              </a:cxn>
              <a:cxn ang="0">
                <a:pos x="113" y="208"/>
              </a:cxn>
              <a:cxn ang="0">
                <a:pos x="90" y="295"/>
              </a:cxn>
              <a:cxn ang="0">
                <a:pos x="0" y="340"/>
              </a:cxn>
            </a:cxnLst>
            <a:rect l="0" t="0" r="r" b="b"/>
            <a:pathLst>
              <a:path w="486" h="340">
                <a:moveTo>
                  <a:pt x="475" y="0"/>
                </a:moveTo>
                <a:cubicBezTo>
                  <a:pt x="481" y="59"/>
                  <a:pt x="486" y="119"/>
                  <a:pt x="470" y="130"/>
                </a:cubicBezTo>
                <a:cubicBezTo>
                  <a:pt x="455" y="141"/>
                  <a:pt x="399" y="59"/>
                  <a:pt x="381" y="66"/>
                </a:cubicBezTo>
                <a:cubicBezTo>
                  <a:pt x="364" y="74"/>
                  <a:pt x="384" y="168"/>
                  <a:pt x="366" y="175"/>
                </a:cubicBezTo>
                <a:cubicBezTo>
                  <a:pt x="349" y="183"/>
                  <a:pt x="291" y="105"/>
                  <a:pt x="278" y="111"/>
                </a:cubicBezTo>
                <a:cubicBezTo>
                  <a:pt x="263" y="118"/>
                  <a:pt x="293" y="203"/>
                  <a:pt x="280" y="213"/>
                </a:cubicBezTo>
                <a:cubicBezTo>
                  <a:pt x="267" y="223"/>
                  <a:pt x="217" y="163"/>
                  <a:pt x="200" y="170"/>
                </a:cubicBezTo>
                <a:cubicBezTo>
                  <a:pt x="183" y="177"/>
                  <a:pt x="191" y="251"/>
                  <a:pt x="177" y="258"/>
                </a:cubicBezTo>
                <a:cubicBezTo>
                  <a:pt x="162" y="264"/>
                  <a:pt x="128" y="201"/>
                  <a:pt x="113" y="208"/>
                </a:cubicBezTo>
                <a:cubicBezTo>
                  <a:pt x="99" y="214"/>
                  <a:pt x="109" y="273"/>
                  <a:pt x="90" y="295"/>
                </a:cubicBezTo>
                <a:cubicBezTo>
                  <a:pt x="71" y="317"/>
                  <a:pt x="19" y="331"/>
                  <a:pt x="0" y="340"/>
                </a:cubicBezTo>
              </a:path>
            </a:pathLst>
          </a:custGeom>
          <a:noFill/>
          <a:ln w="38100" cmpd="sng">
            <a:solidFill>
              <a:srgbClr val="FFFF00"/>
            </a:solidFill>
            <a:round/>
            <a:headEnd type="none" w="med" len="med"/>
            <a:tailEnd type="triangle" w="med" len="med"/>
          </a:ln>
          <a:effectLst/>
        </p:spPr>
        <p:txBody>
          <a:bodyPr/>
          <a:lstStyle/>
          <a:p>
            <a:endParaRPr lang="en-US"/>
          </a:p>
        </p:txBody>
      </p:sp>
      <p:sp>
        <p:nvSpPr>
          <p:cNvPr id="613402" name="Text Box 26"/>
          <p:cNvSpPr txBox="1">
            <a:spLocks noChangeArrowheads="1"/>
          </p:cNvSpPr>
          <p:nvPr/>
        </p:nvSpPr>
        <p:spPr bwMode="auto">
          <a:xfrm>
            <a:off x="762000" y="5486400"/>
            <a:ext cx="6629400" cy="822325"/>
          </a:xfrm>
          <a:prstGeom prst="rect">
            <a:avLst/>
          </a:prstGeom>
          <a:noFill/>
          <a:ln w="9525">
            <a:noFill/>
            <a:miter lim="800000"/>
            <a:headEnd/>
            <a:tailEnd/>
          </a:ln>
          <a:effectLst/>
        </p:spPr>
        <p:txBody>
          <a:bodyPr>
            <a:spAutoFit/>
          </a:bodyPr>
          <a:lstStyle/>
          <a:p>
            <a:pPr>
              <a:spcBef>
                <a:spcPct val="50000"/>
              </a:spcBef>
            </a:pPr>
            <a:r>
              <a:rPr lang="en-US">
                <a:solidFill>
                  <a:srgbClr val="FFFF00"/>
                </a:solidFill>
              </a:rPr>
              <a:t>See Perg et al., 2001 for details of the method</a:t>
            </a:r>
          </a:p>
        </p:txBody>
      </p:sp>
    </p:spTree>
  </p:cSld>
  <p:clrMapOvr>
    <a:masterClrMapping/>
  </p:clrMapOvr>
</p:sld>
</file>

<file path=ppt/theme/theme1.xml><?xml version="1.0" encoding="utf-8"?>
<a:theme xmlns:a="http://schemas.openxmlformats.org/drawingml/2006/main" name="1_ch2">
  <a:themeElements>
    <a:clrScheme name="ch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h2">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h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ch2</Template>
  <TotalTime>5073</TotalTime>
  <Words>1346</Words>
  <Application>Microsoft Office PowerPoint</Application>
  <PresentationFormat>On-screen Show (4:3)</PresentationFormat>
  <Paragraphs>268</Paragraphs>
  <Slides>60</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4" baseType="lpstr">
      <vt:lpstr>Comic Sans MS</vt:lpstr>
      <vt:lpstr>Century Schoolbook</vt:lpstr>
      <vt:lpstr>1_ch2</vt:lpstr>
      <vt:lpstr>MathType 5.0 Equation</vt:lpstr>
      <vt:lpstr>Slide 1</vt:lpstr>
      <vt:lpstr>Sediment Routing</vt:lpstr>
      <vt:lpstr>Slide 3</vt:lpstr>
      <vt:lpstr>Sediment Routing</vt:lpstr>
      <vt:lpstr>Regolith</vt:lpstr>
      <vt:lpstr>Regolith</vt:lpstr>
      <vt:lpstr>Regolith</vt:lpstr>
      <vt:lpstr>Rate of weathering using Cosmogenic Radionuclide Dating</vt:lpstr>
      <vt:lpstr>P (concentration ) of radionuclides is a measure of absolute time</vt:lpstr>
      <vt:lpstr>One General Rule of Weathering</vt:lpstr>
      <vt:lpstr>Slide 11</vt:lpstr>
      <vt:lpstr>Slide 12</vt:lpstr>
      <vt:lpstr>Slide 13</vt:lpstr>
      <vt:lpstr>World Weathering Patterns</vt:lpstr>
      <vt:lpstr>Slide 15</vt:lpstr>
      <vt:lpstr>Slide 16</vt:lpstr>
      <vt:lpstr>Slide 17</vt:lpstr>
      <vt:lpstr>Slide 18</vt:lpstr>
      <vt:lpstr>Slide 19</vt:lpstr>
      <vt:lpstr>Sediment Routing</vt:lpstr>
      <vt:lpstr>Run-off</vt:lpstr>
      <vt:lpstr>Sediment Routing</vt:lpstr>
      <vt:lpstr>Computational Models</vt:lpstr>
      <vt:lpstr>Sediment Yield from artificial traps</vt:lpstr>
      <vt:lpstr>Sediment Routing</vt:lpstr>
      <vt:lpstr>Global Pattern of denudation rates</vt:lpstr>
      <vt:lpstr>Sediment accumulation thicknesses</vt:lpstr>
      <vt:lpstr>Chemical versus Mechanical Denudation Rates</vt:lpstr>
      <vt:lpstr>Sediment Routing</vt:lpstr>
      <vt:lpstr>Controls on Sediment Yield</vt:lpstr>
      <vt:lpstr>Controls on Sediment Yield</vt:lpstr>
      <vt:lpstr>Low-relief vs. High relief</vt:lpstr>
      <vt:lpstr>Low-relief vs. High relief</vt:lpstr>
      <vt:lpstr>Sediment Routing</vt:lpstr>
      <vt:lpstr>Dissolved Solids</vt:lpstr>
      <vt:lpstr>Concentrations</vt:lpstr>
      <vt:lpstr>Precipitation, weathering rate and evaporation define water type </vt:lpstr>
      <vt:lpstr>Observations</vt:lpstr>
      <vt:lpstr>Primary rock origins of solutes and their types</vt:lpstr>
      <vt:lpstr>Observations</vt:lpstr>
      <vt:lpstr>Sediment Routing</vt:lpstr>
      <vt:lpstr>Slide 42</vt:lpstr>
      <vt:lpstr>Slide 43</vt:lpstr>
      <vt:lpstr>Modeling Landform Evolution</vt:lpstr>
      <vt:lpstr>Modeling Landform Evolution</vt:lpstr>
      <vt:lpstr>Modeling Landform Evolution</vt:lpstr>
      <vt:lpstr>Modeling Landform Evolution</vt:lpstr>
      <vt:lpstr>Modeling Landform Evolution with thermochronometers</vt:lpstr>
      <vt:lpstr>Modeling Landform Evolution with thermochronometers</vt:lpstr>
      <vt:lpstr>Apatite fission track analysis</vt:lpstr>
      <vt:lpstr>Apatite fission track analysis</vt:lpstr>
      <vt:lpstr>Apatite fission track analysis</vt:lpstr>
      <vt:lpstr>Sediment Routing</vt:lpstr>
      <vt:lpstr>Slide 54</vt:lpstr>
      <vt:lpstr>Slide 55</vt:lpstr>
      <vt:lpstr>Slide 56</vt:lpstr>
      <vt:lpstr>Slide 57</vt:lpstr>
      <vt:lpstr>Slide 58</vt:lpstr>
      <vt:lpstr>Slide 59</vt:lpstr>
      <vt:lpstr>Slide 60</vt:lpstr>
    </vt:vector>
  </TitlesOfParts>
  <Company>LSU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Juan Lorenzo</dc:creator>
  <cp:lastModifiedBy>juan</cp:lastModifiedBy>
  <cp:revision>463</cp:revision>
  <dcterms:created xsi:type="dcterms:W3CDTF">2006-09-19T02:32:51Z</dcterms:created>
  <dcterms:modified xsi:type="dcterms:W3CDTF">2008-11-18T17:56:18Z</dcterms:modified>
</cp:coreProperties>
</file>