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86" r:id="rId4"/>
    <p:sldId id="287" r:id="rId5"/>
    <p:sldId id="288" r:id="rId6"/>
    <p:sldId id="289" r:id="rId7"/>
    <p:sldId id="290" r:id="rId8"/>
    <p:sldId id="291" r:id="rId9"/>
    <p:sldId id="284" r:id="rId10"/>
    <p:sldId id="280" r:id="rId11"/>
    <p:sldId id="263" r:id="rId12"/>
    <p:sldId id="264" r:id="rId13"/>
    <p:sldId id="265" r:id="rId14"/>
    <p:sldId id="266" r:id="rId15"/>
    <p:sldId id="267" r:id="rId16"/>
    <p:sldId id="272" r:id="rId17"/>
    <p:sldId id="279" r:id="rId18"/>
    <p:sldId id="268" r:id="rId19"/>
    <p:sldId id="269" r:id="rId20"/>
    <p:sldId id="270" r:id="rId21"/>
    <p:sldId id="271" r:id="rId22"/>
    <p:sldId id="273" r:id="rId23"/>
    <p:sldId id="293" r:id="rId24"/>
    <p:sldId id="277" r:id="rId25"/>
    <p:sldId id="282" r:id="rId26"/>
    <p:sldId id="283" r:id="rId27"/>
    <p:sldId id="281" r:id="rId28"/>
    <p:sldId id="285" r:id="rId29"/>
    <p:sldId id="274" r:id="rId30"/>
    <p:sldId id="275" r:id="rId31"/>
    <p:sldId id="292" r:id="rId32"/>
    <p:sldId id="278" r:id="rId33"/>
    <p:sldId id="294" r:id="rId34"/>
    <p:sldId id="295" r:id="rId35"/>
    <p:sldId id="296" r:id="rId36"/>
    <p:sldId id="297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FF"/>
    <a:srgbClr val="3333FF"/>
    <a:srgbClr val="808080"/>
    <a:srgbClr val="CC66FF"/>
    <a:srgbClr val="BBE0E3"/>
    <a:srgbClr val="CC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549" autoAdjust="0"/>
    <p:restoredTop sz="94660"/>
  </p:normalViewPr>
  <p:slideViewPr>
    <p:cSldViewPr>
      <p:cViewPr>
        <p:scale>
          <a:sx n="100" d="100"/>
          <a:sy n="100" d="100"/>
        </p:scale>
        <p:origin x="84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77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0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0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0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0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EC8BFE-D0C3-4198-8E83-A48B99712A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65B58-D086-486D-8ECF-A11890EB98E7}" type="slidenum">
              <a:rPr lang="en-US"/>
              <a:pPr/>
              <a:t>2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F4ECE-1CF1-483E-9BBB-FCB0241B36A1}" type="slidenum">
              <a:rPr lang="en-US"/>
              <a:pPr/>
              <a:t>23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6B827-86E4-4264-A611-9E3B46D538C8}" type="slidenum">
              <a:rPr lang="en-US"/>
              <a:pPr/>
              <a:t>33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10E8D-B947-400D-A8D8-97FF698E8B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63455-5D1A-4F1B-894D-48F6AB3CD1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8F21E-5F18-400A-B497-669C73008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20955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1341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BE0D4-7B85-4176-ACDC-6825062E7C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10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1148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752600"/>
            <a:ext cx="4114800" cy="207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976688"/>
            <a:ext cx="4114800" cy="207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64F3CC-D4A3-411B-ABFF-6C73896AC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EAFB6-CE22-4538-9B40-1E8B384FB9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08F42-62E4-49DA-838D-725F6DC3D4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1148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41148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5237D-CE15-49F2-8A27-8145759285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4327D-44F1-4067-A522-5D6865AE65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8FB7F-873D-48D4-8B9A-66C9228EE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00A7A-71EB-4315-9213-3E578D8D07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126CB-B585-4F77-BBD2-50119F64E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CB901-E161-4A2B-BAF9-610B3E84A7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933FF"/>
            </a:gs>
            <a:gs pos="0">
              <a:srgbClr val="9933FF"/>
            </a:gs>
            <a:gs pos="100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1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3820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</a:defRPr>
            </a:lvl1pPr>
          </a:lstStyle>
          <a:p>
            <a:fld id="{5B77F0DD-022C-41A4-AD91-FB70C5D4262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index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72400" y="228600"/>
            <a:ext cx="1060450" cy="14763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FFFF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FFFF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57200"/>
            <a:ext cx="6629400" cy="5562600"/>
          </a:xfrm>
        </p:spPr>
        <p:txBody>
          <a:bodyPr/>
          <a:lstStyle/>
          <a:p>
            <a:endParaRPr lang="en-US" sz="2800"/>
          </a:p>
          <a:p>
            <a:endParaRPr lang="en-US" sz="2800"/>
          </a:p>
          <a:p>
            <a:r>
              <a:rPr lang="en-US" sz="2800"/>
              <a:t>Chapter 6:</a:t>
            </a:r>
          </a:p>
          <a:p>
            <a:r>
              <a:rPr lang="en-US" sz="2800"/>
              <a:t>  </a:t>
            </a:r>
          </a:p>
          <a:p>
            <a:r>
              <a:rPr lang="en-US"/>
              <a:t>Strike-slip Basins</a:t>
            </a:r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/>
          </a:p>
          <a:p>
            <a:r>
              <a:rPr lang="en-US"/>
              <a:t>This presentation contains illustrations from Allen and Allen (2005) </a:t>
            </a:r>
          </a:p>
        </p:txBody>
      </p:sp>
      <p:pic>
        <p:nvPicPr>
          <p:cNvPr id="2064" name="Picture 16" descr="ind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04800"/>
            <a:ext cx="106045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8324" name="Picture 4" descr="Middle East T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-2643188"/>
            <a:ext cx="8886825" cy="1214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Freeform 2"/>
          <p:cNvSpPr>
            <a:spLocks/>
          </p:cNvSpPr>
          <p:nvPr/>
        </p:nvSpPr>
        <p:spPr bwMode="auto">
          <a:xfrm>
            <a:off x="904875" y="1609725"/>
            <a:ext cx="4572000" cy="3629025"/>
          </a:xfrm>
          <a:custGeom>
            <a:avLst/>
            <a:gdLst/>
            <a:ahLst/>
            <a:cxnLst>
              <a:cxn ang="0">
                <a:pos x="0" y="2286"/>
              </a:cxn>
              <a:cxn ang="0">
                <a:pos x="1164" y="1146"/>
              </a:cxn>
              <a:cxn ang="0">
                <a:pos x="1734" y="1140"/>
              </a:cxn>
              <a:cxn ang="0">
                <a:pos x="2868" y="0"/>
              </a:cxn>
              <a:cxn ang="0">
                <a:pos x="2880" y="6"/>
              </a:cxn>
              <a:cxn ang="0">
                <a:pos x="6" y="2"/>
              </a:cxn>
              <a:cxn ang="0">
                <a:pos x="6" y="2010"/>
              </a:cxn>
            </a:cxnLst>
            <a:rect l="0" t="0" r="r" b="b"/>
            <a:pathLst>
              <a:path w="2880" h="2286">
                <a:moveTo>
                  <a:pt x="0" y="2286"/>
                </a:moveTo>
                <a:lnTo>
                  <a:pt x="1164" y="1146"/>
                </a:lnTo>
                <a:lnTo>
                  <a:pt x="1734" y="1140"/>
                </a:lnTo>
                <a:lnTo>
                  <a:pt x="2868" y="0"/>
                </a:lnTo>
                <a:lnTo>
                  <a:pt x="2880" y="6"/>
                </a:lnTo>
                <a:lnTo>
                  <a:pt x="6" y="2"/>
                </a:lnTo>
                <a:lnTo>
                  <a:pt x="6" y="2010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7844" name="Freeform 4"/>
          <p:cNvSpPr>
            <a:spLocks/>
          </p:cNvSpPr>
          <p:nvPr/>
        </p:nvSpPr>
        <p:spPr bwMode="auto">
          <a:xfrm>
            <a:off x="914400" y="1600200"/>
            <a:ext cx="5486400" cy="3657600"/>
          </a:xfrm>
          <a:custGeom>
            <a:avLst/>
            <a:gdLst/>
            <a:ahLst/>
            <a:cxnLst>
              <a:cxn ang="0">
                <a:pos x="2880" y="0"/>
              </a:cxn>
              <a:cxn ang="0">
                <a:pos x="3456" y="0"/>
              </a:cxn>
              <a:cxn ang="0">
                <a:pos x="3456" y="2304"/>
              </a:cxn>
              <a:cxn ang="0">
                <a:pos x="0" y="2304"/>
              </a:cxn>
              <a:cxn ang="0">
                <a:pos x="1152" y="1152"/>
              </a:cxn>
              <a:cxn ang="0">
                <a:pos x="1728" y="1152"/>
              </a:cxn>
              <a:cxn ang="0">
                <a:pos x="2880" y="0"/>
              </a:cxn>
            </a:cxnLst>
            <a:rect l="0" t="0" r="r" b="b"/>
            <a:pathLst>
              <a:path w="3456" h="2304">
                <a:moveTo>
                  <a:pt x="2880" y="0"/>
                </a:moveTo>
                <a:lnTo>
                  <a:pt x="3456" y="0"/>
                </a:lnTo>
                <a:lnTo>
                  <a:pt x="3456" y="2304"/>
                </a:lnTo>
                <a:lnTo>
                  <a:pt x="0" y="2304"/>
                </a:lnTo>
                <a:lnTo>
                  <a:pt x="1152" y="1152"/>
                </a:lnTo>
                <a:lnTo>
                  <a:pt x="1728" y="1152"/>
                </a:lnTo>
                <a:lnTo>
                  <a:pt x="288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7845" name="Line 5"/>
          <p:cNvSpPr>
            <a:spLocks noChangeShapeType="1"/>
          </p:cNvSpPr>
          <p:nvPr/>
        </p:nvSpPr>
        <p:spPr bwMode="auto">
          <a:xfrm flipH="1">
            <a:off x="3886200" y="3200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7846" name="Line 6"/>
          <p:cNvSpPr>
            <a:spLocks noChangeShapeType="1"/>
          </p:cNvSpPr>
          <p:nvPr/>
        </p:nvSpPr>
        <p:spPr bwMode="auto">
          <a:xfrm flipV="1">
            <a:off x="2286000" y="25908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7847" name="Text Box 7"/>
          <p:cNvSpPr txBox="1">
            <a:spLocks noChangeArrowheads="1"/>
          </p:cNvSpPr>
          <p:nvPr/>
        </p:nvSpPr>
        <p:spPr bwMode="auto">
          <a:xfrm>
            <a:off x="838200" y="152400"/>
            <a:ext cx="594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“Transtensional”, pull-apart basins, e.g., Salton Sea, Dead Sea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Freeform 2"/>
          <p:cNvSpPr>
            <a:spLocks/>
          </p:cNvSpPr>
          <p:nvPr/>
        </p:nvSpPr>
        <p:spPr bwMode="auto">
          <a:xfrm>
            <a:off x="904875" y="1609725"/>
            <a:ext cx="4572000" cy="3629025"/>
          </a:xfrm>
          <a:custGeom>
            <a:avLst/>
            <a:gdLst/>
            <a:ahLst/>
            <a:cxnLst>
              <a:cxn ang="0">
                <a:pos x="0" y="2286"/>
              </a:cxn>
              <a:cxn ang="0">
                <a:pos x="1164" y="1146"/>
              </a:cxn>
              <a:cxn ang="0">
                <a:pos x="1734" y="1140"/>
              </a:cxn>
              <a:cxn ang="0">
                <a:pos x="2868" y="0"/>
              </a:cxn>
              <a:cxn ang="0">
                <a:pos x="2880" y="6"/>
              </a:cxn>
              <a:cxn ang="0">
                <a:pos x="6" y="2"/>
              </a:cxn>
              <a:cxn ang="0">
                <a:pos x="6" y="2010"/>
              </a:cxn>
            </a:cxnLst>
            <a:rect l="0" t="0" r="r" b="b"/>
            <a:pathLst>
              <a:path w="2880" h="2286">
                <a:moveTo>
                  <a:pt x="0" y="2286"/>
                </a:moveTo>
                <a:lnTo>
                  <a:pt x="1164" y="1146"/>
                </a:lnTo>
                <a:lnTo>
                  <a:pt x="1734" y="1140"/>
                </a:lnTo>
                <a:lnTo>
                  <a:pt x="2868" y="0"/>
                </a:lnTo>
                <a:lnTo>
                  <a:pt x="2880" y="6"/>
                </a:lnTo>
                <a:lnTo>
                  <a:pt x="6" y="2"/>
                </a:lnTo>
                <a:lnTo>
                  <a:pt x="6" y="2010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9891" name="Freeform 3"/>
          <p:cNvSpPr>
            <a:spLocks/>
          </p:cNvSpPr>
          <p:nvPr/>
        </p:nvSpPr>
        <p:spPr bwMode="auto">
          <a:xfrm>
            <a:off x="762000" y="1752600"/>
            <a:ext cx="5486400" cy="3657600"/>
          </a:xfrm>
          <a:custGeom>
            <a:avLst/>
            <a:gdLst/>
            <a:ahLst/>
            <a:cxnLst>
              <a:cxn ang="0">
                <a:pos x="2880" y="0"/>
              </a:cxn>
              <a:cxn ang="0">
                <a:pos x="3456" y="0"/>
              </a:cxn>
              <a:cxn ang="0">
                <a:pos x="3456" y="2304"/>
              </a:cxn>
              <a:cxn ang="0">
                <a:pos x="0" y="2304"/>
              </a:cxn>
              <a:cxn ang="0">
                <a:pos x="1152" y="1152"/>
              </a:cxn>
              <a:cxn ang="0">
                <a:pos x="1728" y="1152"/>
              </a:cxn>
              <a:cxn ang="0">
                <a:pos x="2880" y="0"/>
              </a:cxn>
            </a:cxnLst>
            <a:rect l="0" t="0" r="r" b="b"/>
            <a:pathLst>
              <a:path w="3456" h="2304">
                <a:moveTo>
                  <a:pt x="2880" y="0"/>
                </a:moveTo>
                <a:lnTo>
                  <a:pt x="3456" y="0"/>
                </a:lnTo>
                <a:lnTo>
                  <a:pt x="3456" y="2304"/>
                </a:lnTo>
                <a:lnTo>
                  <a:pt x="0" y="2304"/>
                </a:lnTo>
                <a:lnTo>
                  <a:pt x="1152" y="1152"/>
                </a:lnTo>
                <a:lnTo>
                  <a:pt x="1728" y="1152"/>
                </a:lnTo>
                <a:lnTo>
                  <a:pt x="288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Freeform 2"/>
          <p:cNvSpPr>
            <a:spLocks/>
          </p:cNvSpPr>
          <p:nvPr/>
        </p:nvSpPr>
        <p:spPr bwMode="auto">
          <a:xfrm>
            <a:off x="904875" y="1609725"/>
            <a:ext cx="4572000" cy="3629025"/>
          </a:xfrm>
          <a:custGeom>
            <a:avLst/>
            <a:gdLst/>
            <a:ahLst/>
            <a:cxnLst>
              <a:cxn ang="0">
                <a:pos x="0" y="2286"/>
              </a:cxn>
              <a:cxn ang="0">
                <a:pos x="1164" y="1146"/>
              </a:cxn>
              <a:cxn ang="0">
                <a:pos x="1734" y="1140"/>
              </a:cxn>
              <a:cxn ang="0">
                <a:pos x="2868" y="0"/>
              </a:cxn>
              <a:cxn ang="0">
                <a:pos x="2880" y="6"/>
              </a:cxn>
              <a:cxn ang="0">
                <a:pos x="6" y="2"/>
              </a:cxn>
              <a:cxn ang="0">
                <a:pos x="6" y="2010"/>
              </a:cxn>
            </a:cxnLst>
            <a:rect l="0" t="0" r="r" b="b"/>
            <a:pathLst>
              <a:path w="2880" h="2286">
                <a:moveTo>
                  <a:pt x="0" y="2286"/>
                </a:moveTo>
                <a:lnTo>
                  <a:pt x="1164" y="1146"/>
                </a:lnTo>
                <a:lnTo>
                  <a:pt x="1734" y="1140"/>
                </a:lnTo>
                <a:lnTo>
                  <a:pt x="2868" y="0"/>
                </a:lnTo>
                <a:lnTo>
                  <a:pt x="2880" y="6"/>
                </a:lnTo>
                <a:lnTo>
                  <a:pt x="6" y="2"/>
                </a:lnTo>
                <a:lnTo>
                  <a:pt x="6" y="2010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0915" name="Freeform 3"/>
          <p:cNvSpPr>
            <a:spLocks/>
          </p:cNvSpPr>
          <p:nvPr/>
        </p:nvSpPr>
        <p:spPr bwMode="auto">
          <a:xfrm>
            <a:off x="533400" y="1981200"/>
            <a:ext cx="5486400" cy="3657600"/>
          </a:xfrm>
          <a:custGeom>
            <a:avLst/>
            <a:gdLst/>
            <a:ahLst/>
            <a:cxnLst>
              <a:cxn ang="0">
                <a:pos x="2880" y="0"/>
              </a:cxn>
              <a:cxn ang="0">
                <a:pos x="3456" y="0"/>
              </a:cxn>
              <a:cxn ang="0">
                <a:pos x="3456" y="2304"/>
              </a:cxn>
              <a:cxn ang="0">
                <a:pos x="0" y="2304"/>
              </a:cxn>
              <a:cxn ang="0">
                <a:pos x="1152" y="1152"/>
              </a:cxn>
              <a:cxn ang="0">
                <a:pos x="1728" y="1152"/>
              </a:cxn>
              <a:cxn ang="0">
                <a:pos x="2880" y="0"/>
              </a:cxn>
            </a:cxnLst>
            <a:rect l="0" t="0" r="r" b="b"/>
            <a:pathLst>
              <a:path w="3456" h="2304">
                <a:moveTo>
                  <a:pt x="2880" y="0"/>
                </a:moveTo>
                <a:lnTo>
                  <a:pt x="3456" y="0"/>
                </a:lnTo>
                <a:lnTo>
                  <a:pt x="3456" y="2304"/>
                </a:lnTo>
                <a:lnTo>
                  <a:pt x="0" y="2304"/>
                </a:lnTo>
                <a:lnTo>
                  <a:pt x="1152" y="1152"/>
                </a:lnTo>
                <a:lnTo>
                  <a:pt x="1728" y="1152"/>
                </a:lnTo>
                <a:lnTo>
                  <a:pt x="288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Freeform 2"/>
          <p:cNvSpPr>
            <a:spLocks/>
          </p:cNvSpPr>
          <p:nvPr/>
        </p:nvSpPr>
        <p:spPr bwMode="auto">
          <a:xfrm>
            <a:off x="904875" y="1609725"/>
            <a:ext cx="4572000" cy="3629025"/>
          </a:xfrm>
          <a:custGeom>
            <a:avLst/>
            <a:gdLst/>
            <a:ahLst/>
            <a:cxnLst>
              <a:cxn ang="0">
                <a:pos x="0" y="2286"/>
              </a:cxn>
              <a:cxn ang="0">
                <a:pos x="1164" y="1146"/>
              </a:cxn>
              <a:cxn ang="0">
                <a:pos x="1734" y="1140"/>
              </a:cxn>
              <a:cxn ang="0">
                <a:pos x="2868" y="0"/>
              </a:cxn>
              <a:cxn ang="0">
                <a:pos x="2880" y="6"/>
              </a:cxn>
              <a:cxn ang="0">
                <a:pos x="6" y="2"/>
              </a:cxn>
              <a:cxn ang="0">
                <a:pos x="6" y="2010"/>
              </a:cxn>
            </a:cxnLst>
            <a:rect l="0" t="0" r="r" b="b"/>
            <a:pathLst>
              <a:path w="2880" h="2286">
                <a:moveTo>
                  <a:pt x="0" y="2286"/>
                </a:moveTo>
                <a:lnTo>
                  <a:pt x="1164" y="1146"/>
                </a:lnTo>
                <a:lnTo>
                  <a:pt x="1734" y="1140"/>
                </a:lnTo>
                <a:lnTo>
                  <a:pt x="2868" y="0"/>
                </a:lnTo>
                <a:lnTo>
                  <a:pt x="2880" y="6"/>
                </a:lnTo>
                <a:lnTo>
                  <a:pt x="6" y="2"/>
                </a:lnTo>
                <a:lnTo>
                  <a:pt x="6" y="2010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1939" name="Freeform 3"/>
          <p:cNvSpPr>
            <a:spLocks/>
          </p:cNvSpPr>
          <p:nvPr/>
        </p:nvSpPr>
        <p:spPr bwMode="auto">
          <a:xfrm>
            <a:off x="304800" y="2209800"/>
            <a:ext cx="5486400" cy="3657600"/>
          </a:xfrm>
          <a:custGeom>
            <a:avLst/>
            <a:gdLst/>
            <a:ahLst/>
            <a:cxnLst>
              <a:cxn ang="0">
                <a:pos x="2880" y="0"/>
              </a:cxn>
              <a:cxn ang="0">
                <a:pos x="3456" y="0"/>
              </a:cxn>
              <a:cxn ang="0">
                <a:pos x="3456" y="2304"/>
              </a:cxn>
              <a:cxn ang="0">
                <a:pos x="0" y="2304"/>
              </a:cxn>
              <a:cxn ang="0">
                <a:pos x="1152" y="1152"/>
              </a:cxn>
              <a:cxn ang="0">
                <a:pos x="1728" y="1152"/>
              </a:cxn>
              <a:cxn ang="0">
                <a:pos x="2880" y="0"/>
              </a:cxn>
            </a:cxnLst>
            <a:rect l="0" t="0" r="r" b="b"/>
            <a:pathLst>
              <a:path w="3456" h="2304">
                <a:moveTo>
                  <a:pt x="2880" y="0"/>
                </a:moveTo>
                <a:lnTo>
                  <a:pt x="3456" y="0"/>
                </a:lnTo>
                <a:lnTo>
                  <a:pt x="3456" y="2304"/>
                </a:lnTo>
                <a:lnTo>
                  <a:pt x="0" y="2304"/>
                </a:lnTo>
                <a:lnTo>
                  <a:pt x="1152" y="1152"/>
                </a:lnTo>
                <a:lnTo>
                  <a:pt x="1728" y="1152"/>
                </a:lnTo>
                <a:lnTo>
                  <a:pt x="288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Freeform 2"/>
          <p:cNvSpPr>
            <a:spLocks/>
          </p:cNvSpPr>
          <p:nvPr/>
        </p:nvSpPr>
        <p:spPr bwMode="auto">
          <a:xfrm>
            <a:off x="904875" y="1609725"/>
            <a:ext cx="4572000" cy="3629025"/>
          </a:xfrm>
          <a:custGeom>
            <a:avLst/>
            <a:gdLst/>
            <a:ahLst/>
            <a:cxnLst>
              <a:cxn ang="0">
                <a:pos x="0" y="2286"/>
              </a:cxn>
              <a:cxn ang="0">
                <a:pos x="1164" y="1146"/>
              </a:cxn>
              <a:cxn ang="0">
                <a:pos x="1734" y="1140"/>
              </a:cxn>
              <a:cxn ang="0">
                <a:pos x="2868" y="0"/>
              </a:cxn>
              <a:cxn ang="0">
                <a:pos x="2880" y="6"/>
              </a:cxn>
              <a:cxn ang="0">
                <a:pos x="6" y="2"/>
              </a:cxn>
              <a:cxn ang="0">
                <a:pos x="6" y="2010"/>
              </a:cxn>
            </a:cxnLst>
            <a:rect l="0" t="0" r="r" b="b"/>
            <a:pathLst>
              <a:path w="2880" h="2286">
                <a:moveTo>
                  <a:pt x="0" y="2286"/>
                </a:moveTo>
                <a:lnTo>
                  <a:pt x="1164" y="1146"/>
                </a:lnTo>
                <a:lnTo>
                  <a:pt x="1734" y="1140"/>
                </a:lnTo>
                <a:lnTo>
                  <a:pt x="2868" y="0"/>
                </a:lnTo>
                <a:lnTo>
                  <a:pt x="2880" y="6"/>
                </a:lnTo>
                <a:lnTo>
                  <a:pt x="6" y="2"/>
                </a:lnTo>
                <a:lnTo>
                  <a:pt x="6" y="2010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2963" name="Freeform 3"/>
          <p:cNvSpPr>
            <a:spLocks/>
          </p:cNvSpPr>
          <p:nvPr/>
        </p:nvSpPr>
        <p:spPr bwMode="auto">
          <a:xfrm>
            <a:off x="76200" y="2438400"/>
            <a:ext cx="5486400" cy="3657600"/>
          </a:xfrm>
          <a:custGeom>
            <a:avLst/>
            <a:gdLst/>
            <a:ahLst/>
            <a:cxnLst>
              <a:cxn ang="0">
                <a:pos x="2880" y="0"/>
              </a:cxn>
              <a:cxn ang="0">
                <a:pos x="3456" y="0"/>
              </a:cxn>
              <a:cxn ang="0">
                <a:pos x="3456" y="2304"/>
              </a:cxn>
              <a:cxn ang="0">
                <a:pos x="0" y="2304"/>
              </a:cxn>
              <a:cxn ang="0">
                <a:pos x="1152" y="1152"/>
              </a:cxn>
              <a:cxn ang="0">
                <a:pos x="1728" y="1152"/>
              </a:cxn>
              <a:cxn ang="0">
                <a:pos x="2880" y="0"/>
              </a:cxn>
            </a:cxnLst>
            <a:rect l="0" t="0" r="r" b="b"/>
            <a:pathLst>
              <a:path w="3456" h="2304">
                <a:moveTo>
                  <a:pt x="2880" y="0"/>
                </a:moveTo>
                <a:lnTo>
                  <a:pt x="3456" y="0"/>
                </a:lnTo>
                <a:lnTo>
                  <a:pt x="3456" y="2304"/>
                </a:lnTo>
                <a:lnTo>
                  <a:pt x="0" y="2304"/>
                </a:lnTo>
                <a:lnTo>
                  <a:pt x="1152" y="1152"/>
                </a:lnTo>
                <a:lnTo>
                  <a:pt x="1728" y="1152"/>
                </a:lnTo>
                <a:lnTo>
                  <a:pt x="288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Freeform 2"/>
          <p:cNvSpPr>
            <a:spLocks/>
          </p:cNvSpPr>
          <p:nvPr/>
        </p:nvSpPr>
        <p:spPr bwMode="auto">
          <a:xfrm>
            <a:off x="904875" y="1609725"/>
            <a:ext cx="4572000" cy="3629025"/>
          </a:xfrm>
          <a:custGeom>
            <a:avLst/>
            <a:gdLst/>
            <a:ahLst/>
            <a:cxnLst>
              <a:cxn ang="0">
                <a:pos x="0" y="2286"/>
              </a:cxn>
              <a:cxn ang="0">
                <a:pos x="1164" y="1146"/>
              </a:cxn>
              <a:cxn ang="0">
                <a:pos x="1734" y="1140"/>
              </a:cxn>
              <a:cxn ang="0">
                <a:pos x="2868" y="0"/>
              </a:cxn>
              <a:cxn ang="0">
                <a:pos x="2880" y="6"/>
              </a:cxn>
              <a:cxn ang="0">
                <a:pos x="6" y="2"/>
              </a:cxn>
              <a:cxn ang="0">
                <a:pos x="6" y="2010"/>
              </a:cxn>
            </a:cxnLst>
            <a:rect l="0" t="0" r="r" b="b"/>
            <a:pathLst>
              <a:path w="2880" h="2286">
                <a:moveTo>
                  <a:pt x="0" y="2286"/>
                </a:moveTo>
                <a:lnTo>
                  <a:pt x="1164" y="1146"/>
                </a:lnTo>
                <a:lnTo>
                  <a:pt x="1734" y="1140"/>
                </a:lnTo>
                <a:lnTo>
                  <a:pt x="2868" y="0"/>
                </a:lnTo>
                <a:lnTo>
                  <a:pt x="2880" y="6"/>
                </a:lnTo>
                <a:lnTo>
                  <a:pt x="6" y="2"/>
                </a:lnTo>
                <a:lnTo>
                  <a:pt x="6" y="2010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8083" name="Freeform 3"/>
          <p:cNvSpPr>
            <a:spLocks/>
          </p:cNvSpPr>
          <p:nvPr/>
        </p:nvSpPr>
        <p:spPr bwMode="auto">
          <a:xfrm>
            <a:off x="76200" y="2438400"/>
            <a:ext cx="5486400" cy="3657600"/>
          </a:xfrm>
          <a:custGeom>
            <a:avLst/>
            <a:gdLst/>
            <a:ahLst/>
            <a:cxnLst>
              <a:cxn ang="0">
                <a:pos x="2880" y="0"/>
              </a:cxn>
              <a:cxn ang="0">
                <a:pos x="3456" y="0"/>
              </a:cxn>
              <a:cxn ang="0">
                <a:pos x="3456" y="2304"/>
              </a:cxn>
              <a:cxn ang="0">
                <a:pos x="0" y="2304"/>
              </a:cxn>
              <a:cxn ang="0">
                <a:pos x="1152" y="1152"/>
              </a:cxn>
              <a:cxn ang="0">
                <a:pos x="1728" y="1152"/>
              </a:cxn>
              <a:cxn ang="0">
                <a:pos x="2880" y="0"/>
              </a:cxn>
            </a:cxnLst>
            <a:rect l="0" t="0" r="r" b="b"/>
            <a:pathLst>
              <a:path w="3456" h="2304">
                <a:moveTo>
                  <a:pt x="2880" y="0"/>
                </a:moveTo>
                <a:lnTo>
                  <a:pt x="3456" y="0"/>
                </a:lnTo>
                <a:lnTo>
                  <a:pt x="3456" y="2304"/>
                </a:lnTo>
                <a:lnTo>
                  <a:pt x="0" y="2304"/>
                </a:lnTo>
                <a:lnTo>
                  <a:pt x="1152" y="1152"/>
                </a:lnTo>
                <a:lnTo>
                  <a:pt x="1728" y="1152"/>
                </a:lnTo>
                <a:lnTo>
                  <a:pt x="288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8084" name="Line 4"/>
          <p:cNvSpPr>
            <a:spLocks noChangeShapeType="1"/>
          </p:cNvSpPr>
          <p:nvPr/>
        </p:nvSpPr>
        <p:spPr bwMode="auto">
          <a:xfrm flipH="1">
            <a:off x="2819400" y="34290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8085" name="Line 5"/>
          <p:cNvSpPr>
            <a:spLocks noChangeShapeType="1"/>
          </p:cNvSpPr>
          <p:nvPr/>
        </p:nvSpPr>
        <p:spPr bwMode="auto">
          <a:xfrm flipH="1">
            <a:off x="2971800" y="34290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8086" name="Line 6"/>
          <p:cNvSpPr>
            <a:spLocks noChangeShapeType="1"/>
          </p:cNvSpPr>
          <p:nvPr/>
        </p:nvSpPr>
        <p:spPr bwMode="auto">
          <a:xfrm flipH="1">
            <a:off x="3124200" y="34290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8087" name="Line 7"/>
          <p:cNvSpPr>
            <a:spLocks noChangeShapeType="1"/>
          </p:cNvSpPr>
          <p:nvPr/>
        </p:nvSpPr>
        <p:spPr bwMode="auto">
          <a:xfrm flipH="1">
            <a:off x="3276600" y="34290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8088" name="Line 8"/>
          <p:cNvSpPr>
            <a:spLocks noChangeShapeType="1"/>
          </p:cNvSpPr>
          <p:nvPr/>
        </p:nvSpPr>
        <p:spPr bwMode="auto">
          <a:xfrm flipH="1">
            <a:off x="3429000" y="34290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8089" name="Line 9"/>
          <p:cNvSpPr>
            <a:spLocks noChangeShapeType="1"/>
          </p:cNvSpPr>
          <p:nvPr/>
        </p:nvSpPr>
        <p:spPr bwMode="auto">
          <a:xfrm flipH="1">
            <a:off x="1981200" y="41910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8090" name="Line 10"/>
          <p:cNvSpPr>
            <a:spLocks noChangeShapeType="1"/>
          </p:cNvSpPr>
          <p:nvPr/>
        </p:nvSpPr>
        <p:spPr bwMode="auto">
          <a:xfrm flipH="1">
            <a:off x="2133600" y="41910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8091" name="Line 11"/>
          <p:cNvSpPr>
            <a:spLocks noChangeShapeType="1"/>
          </p:cNvSpPr>
          <p:nvPr/>
        </p:nvSpPr>
        <p:spPr bwMode="auto">
          <a:xfrm flipH="1">
            <a:off x="2286000" y="41910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8092" name="Line 12"/>
          <p:cNvSpPr>
            <a:spLocks noChangeShapeType="1"/>
          </p:cNvSpPr>
          <p:nvPr/>
        </p:nvSpPr>
        <p:spPr bwMode="auto">
          <a:xfrm flipH="1">
            <a:off x="2438400" y="41910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8093" name="Line 13"/>
          <p:cNvSpPr>
            <a:spLocks noChangeShapeType="1"/>
          </p:cNvSpPr>
          <p:nvPr/>
        </p:nvSpPr>
        <p:spPr bwMode="auto">
          <a:xfrm flipH="1">
            <a:off x="2590800" y="41910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8094" name="Line 14"/>
          <p:cNvSpPr>
            <a:spLocks noChangeShapeType="1"/>
          </p:cNvSpPr>
          <p:nvPr/>
        </p:nvSpPr>
        <p:spPr bwMode="auto">
          <a:xfrm flipH="1">
            <a:off x="2743200" y="41910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Extension and Contraction along strike-slip boundaries</a:t>
            </a:r>
          </a:p>
        </p:txBody>
      </p:sp>
      <p:pic>
        <p:nvPicPr>
          <p:cNvPr id="567300" name="Picture 4" descr="MedNSanAndreas compa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5781675" cy="477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Freeform 2"/>
          <p:cNvSpPr>
            <a:spLocks/>
          </p:cNvSpPr>
          <p:nvPr/>
        </p:nvSpPr>
        <p:spPr bwMode="auto">
          <a:xfrm rot="-10800000">
            <a:off x="1828800" y="1752600"/>
            <a:ext cx="4572000" cy="3629025"/>
          </a:xfrm>
          <a:custGeom>
            <a:avLst/>
            <a:gdLst/>
            <a:ahLst/>
            <a:cxnLst>
              <a:cxn ang="0">
                <a:pos x="0" y="2286"/>
              </a:cxn>
              <a:cxn ang="0">
                <a:pos x="1164" y="1146"/>
              </a:cxn>
              <a:cxn ang="0">
                <a:pos x="1734" y="1140"/>
              </a:cxn>
              <a:cxn ang="0">
                <a:pos x="2868" y="0"/>
              </a:cxn>
              <a:cxn ang="0">
                <a:pos x="2880" y="6"/>
              </a:cxn>
              <a:cxn ang="0">
                <a:pos x="6" y="2"/>
              </a:cxn>
              <a:cxn ang="0">
                <a:pos x="6" y="2010"/>
              </a:cxn>
            </a:cxnLst>
            <a:rect l="0" t="0" r="r" b="b"/>
            <a:pathLst>
              <a:path w="2880" h="2286">
                <a:moveTo>
                  <a:pt x="0" y="2286"/>
                </a:moveTo>
                <a:lnTo>
                  <a:pt x="1164" y="1146"/>
                </a:lnTo>
                <a:lnTo>
                  <a:pt x="1734" y="1140"/>
                </a:lnTo>
                <a:lnTo>
                  <a:pt x="2868" y="0"/>
                </a:lnTo>
                <a:lnTo>
                  <a:pt x="2880" y="6"/>
                </a:lnTo>
                <a:lnTo>
                  <a:pt x="6" y="2"/>
                </a:lnTo>
                <a:lnTo>
                  <a:pt x="6" y="2010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987" name="Freeform 3"/>
          <p:cNvSpPr>
            <a:spLocks/>
          </p:cNvSpPr>
          <p:nvPr/>
        </p:nvSpPr>
        <p:spPr bwMode="auto">
          <a:xfrm rot="-10800000">
            <a:off x="914400" y="1752600"/>
            <a:ext cx="5486400" cy="3657600"/>
          </a:xfrm>
          <a:custGeom>
            <a:avLst/>
            <a:gdLst/>
            <a:ahLst/>
            <a:cxnLst>
              <a:cxn ang="0">
                <a:pos x="2880" y="0"/>
              </a:cxn>
              <a:cxn ang="0">
                <a:pos x="3456" y="0"/>
              </a:cxn>
              <a:cxn ang="0">
                <a:pos x="3456" y="2304"/>
              </a:cxn>
              <a:cxn ang="0">
                <a:pos x="0" y="2304"/>
              </a:cxn>
              <a:cxn ang="0">
                <a:pos x="1152" y="1152"/>
              </a:cxn>
              <a:cxn ang="0">
                <a:pos x="1728" y="1152"/>
              </a:cxn>
              <a:cxn ang="0">
                <a:pos x="2880" y="0"/>
              </a:cxn>
            </a:cxnLst>
            <a:rect l="0" t="0" r="r" b="b"/>
            <a:pathLst>
              <a:path w="3456" h="2304">
                <a:moveTo>
                  <a:pt x="2880" y="0"/>
                </a:moveTo>
                <a:lnTo>
                  <a:pt x="3456" y="0"/>
                </a:lnTo>
                <a:lnTo>
                  <a:pt x="3456" y="2304"/>
                </a:lnTo>
                <a:lnTo>
                  <a:pt x="0" y="2304"/>
                </a:lnTo>
                <a:lnTo>
                  <a:pt x="1152" y="1152"/>
                </a:lnTo>
                <a:lnTo>
                  <a:pt x="1728" y="1152"/>
                </a:lnTo>
                <a:lnTo>
                  <a:pt x="288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988" name="Line 4"/>
          <p:cNvSpPr>
            <a:spLocks noChangeShapeType="1"/>
          </p:cNvSpPr>
          <p:nvPr/>
        </p:nvSpPr>
        <p:spPr bwMode="auto">
          <a:xfrm flipV="1">
            <a:off x="3581400" y="26670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989" name="Line 5"/>
          <p:cNvSpPr>
            <a:spLocks noChangeShapeType="1"/>
          </p:cNvSpPr>
          <p:nvPr/>
        </p:nvSpPr>
        <p:spPr bwMode="auto">
          <a:xfrm flipH="1">
            <a:off x="4800600" y="32766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990" name="Text Box 6"/>
          <p:cNvSpPr txBox="1">
            <a:spLocks noChangeArrowheads="1"/>
          </p:cNvSpPr>
          <p:nvPr/>
        </p:nvSpPr>
        <p:spPr bwMode="auto">
          <a:xfrm>
            <a:off x="609600" y="152400"/>
            <a:ext cx="647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Transpressional,Push-up block, local convergence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Freeform 2"/>
          <p:cNvSpPr>
            <a:spLocks/>
          </p:cNvSpPr>
          <p:nvPr/>
        </p:nvSpPr>
        <p:spPr bwMode="auto">
          <a:xfrm rot="-10800000">
            <a:off x="1981200" y="1600200"/>
            <a:ext cx="4572000" cy="3629025"/>
          </a:xfrm>
          <a:custGeom>
            <a:avLst/>
            <a:gdLst/>
            <a:ahLst/>
            <a:cxnLst>
              <a:cxn ang="0">
                <a:pos x="0" y="2286"/>
              </a:cxn>
              <a:cxn ang="0">
                <a:pos x="1164" y="1146"/>
              </a:cxn>
              <a:cxn ang="0">
                <a:pos x="1734" y="1140"/>
              </a:cxn>
              <a:cxn ang="0">
                <a:pos x="2868" y="0"/>
              </a:cxn>
              <a:cxn ang="0">
                <a:pos x="2880" y="6"/>
              </a:cxn>
              <a:cxn ang="0">
                <a:pos x="6" y="2"/>
              </a:cxn>
              <a:cxn ang="0">
                <a:pos x="6" y="2010"/>
              </a:cxn>
            </a:cxnLst>
            <a:rect l="0" t="0" r="r" b="b"/>
            <a:pathLst>
              <a:path w="2880" h="2286">
                <a:moveTo>
                  <a:pt x="0" y="2286"/>
                </a:moveTo>
                <a:lnTo>
                  <a:pt x="1164" y="1146"/>
                </a:lnTo>
                <a:lnTo>
                  <a:pt x="1734" y="1140"/>
                </a:lnTo>
                <a:lnTo>
                  <a:pt x="2868" y="0"/>
                </a:lnTo>
                <a:lnTo>
                  <a:pt x="2880" y="6"/>
                </a:lnTo>
                <a:lnTo>
                  <a:pt x="6" y="2"/>
                </a:lnTo>
                <a:lnTo>
                  <a:pt x="6" y="2010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5011" name="Freeform 3"/>
          <p:cNvSpPr>
            <a:spLocks/>
          </p:cNvSpPr>
          <p:nvPr/>
        </p:nvSpPr>
        <p:spPr bwMode="auto">
          <a:xfrm rot="-10800000">
            <a:off x="914400" y="1752600"/>
            <a:ext cx="5486400" cy="3657600"/>
          </a:xfrm>
          <a:custGeom>
            <a:avLst/>
            <a:gdLst/>
            <a:ahLst/>
            <a:cxnLst>
              <a:cxn ang="0">
                <a:pos x="2880" y="0"/>
              </a:cxn>
              <a:cxn ang="0">
                <a:pos x="3456" y="0"/>
              </a:cxn>
              <a:cxn ang="0">
                <a:pos x="3456" y="2304"/>
              </a:cxn>
              <a:cxn ang="0">
                <a:pos x="0" y="2304"/>
              </a:cxn>
              <a:cxn ang="0">
                <a:pos x="1152" y="1152"/>
              </a:cxn>
              <a:cxn ang="0">
                <a:pos x="1728" y="1152"/>
              </a:cxn>
              <a:cxn ang="0">
                <a:pos x="2880" y="0"/>
              </a:cxn>
            </a:cxnLst>
            <a:rect l="0" t="0" r="r" b="b"/>
            <a:pathLst>
              <a:path w="3456" h="2304">
                <a:moveTo>
                  <a:pt x="2880" y="0"/>
                </a:moveTo>
                <a:lnTo>
                  <a:pt x="3456" y="0"/>
                </a:lnTo>
                <a:lnTo>
                  <a:pt x="3456" y="2304"/>
                </a:lnTo>
                <a:lnTo>
                  <a:pt x="0" y="2304"/>
                </a:lnTo>
                <a:lnTo>
                  <a:pt x="1152" y="1152"/>
                </a:lnTo>
                <a:lnTo>
                  <a:pt x="1728" y="1152"/>
                </a:lnTo>
                <a:lnTo>
                  <a:pt x="288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83820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Geological and Geophysical Observations</a:t>
            </a:r>
          </a:p>
          <a:p>
            <a:pPr lvl="1">
              <a:buFontTx/>
              <a:buNone/>
            </a:pPr>
            <a:r>
              <a:rPr lang="en-US"/>
              <a:t>Basin Diversity</a:t>
            </a:r>
          </a:p>
          <a:p>
            <a:pPr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Structural Features of the PDZ</a:t>
            </a:r>
          </a:p>
          <a:p>
            <a:pPr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Uniform Extension and Pull-apart Basins</a:t>
            </a:r>
          </a:p>
        </p:txBody>
      </p:sp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1371600" y="2286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Strike-slip Basins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Freeform 2"/>
          <p:cNvSpPr>
            <a:spLocks/>
          </p:cNvSpPr>
          <p:nvPr/>
        </p:nvSpPr>
        <p:spPr bwMode="auto">
          <a:xfrm rot="-10800000">
            <a:off x="2286000" y="1295400"/>
            <a:ext cx="4572000" cy="3629025"/>
          </a:xfrm>
          <a:custGeom>
            <a:avLst/>
            <a:gdLst/>
            <a:ahLst/>
            <a:cxnLst>
              <a:cxn ang="0">
                <a:pos x="0" y="2286"/>
              </a:cxn>
              <a:cxn ang="0">
                <a:pos x="1164" y="1146"/>
              </a:cxn>
              <a:cxn ang="0">
                <a:pos x="1734" y="1140"/>
              </a:cxn>
              <a:cxn ang="0">
                <a:pos x="2868" y="0"/>
              </a:cxn>
              <a:cxn ang="0">
                <a:pos x="2880" y="6"/>
              </a:cxn>
              <a:cxn ang="0">
                <a:pos x="6" y="2"/>
              </a:cxn>
              <a:cxn ang="0">
                <a:pos x="6" y="2010"/>
              </a:cxn>
            </a:cxnLst>
            <a:rect l="0" t="0" r="r" b="b"/>
            <a:pathLst>
              <a:path w="2880" h="2286">
                <a:moveTo>
                  <a:pt x="0" y="2286"/>
                </a:moveTo>
                <a:lnTo>
                  <a:pt x="1164" y="1146"/>
                </a:lnTo>
                <a:lnTo>
                  <a:pt x="1734" y="1140"/>
                </a:lnTo>
                <a:lnTo>
                  <a:pt x="2868" y="0"/>
                </a:lnTo>
                <a:lnTo>
                  <a:pt x="2880" y="6"/>
                </a:lnTo>
                <a:lnTo>
                  <a:pt x="6" y="2"/>
                </a:lnTo>
                <a:lnTo>
                  <a:pt x="6" y="2010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35" name="Freeform 3"/>
          <p:cNvSpPr>
            <a:spLocks/>
          </p:cNvSpPr>
          <p:nvPr/>
        </p:nvSpPr>
        <p:spPr bwMode="auto">
          <a:xfrm rot="-10800000">
            <a:off x="914400" y="1752600"/>
            <a:ext cx="5486400" cy="3657600"/>
          </a:xfrm>
          <a:custGeom>
            <a:avLst/>
            <a:gdLst/>
            <a:ahLst/>
            <a:cxnLst>
              <a:cxn ang="0">
                <a:pos x="2880" y="0"/>
              </a:cxn>
              <a:cxn ang="0">
                <a:pos x="3456" y="0"/>
              </a:cxn>
              <a:cxn ang="0">
                <a:pos x="3456" y="2304"/>
              </a:cxn>
              <a:cxn ang="0">
                <a:pos x="0" y="2304"/>
              </a:cxn>
              <a:cxn ang="0">
                <a:pos x="1152" y="1152"/>
              </a:cxn>
              <a:cxn ang="0">
                <a:pos x="1728" y="1152"/>
              </a:cxn>
              <a:cxn ang="0">
                <a:pos x="2880" y="0"/>
              </a:cxn>
            </a:cxnLst>
            <a:rect l="0" t="0" r="r" b="b"/>
            <a:pathLst>
              <a:path w="3456" h="2304">
                <a:moveTo>
                  <a:pt x="2880" y="0"/>
                </a:moveTo>
                <a:lnTo>
                  <a:pt x="3456" y="0"/>
                </a:lnTo>
                <a:lnTo>
                  <a:pt x="3456" y="2304"/>
                </a:lnTo>
                <a:lnTo>
                  <a:pt x="0" y="2304"/>
                </a:lnTo>
                <a:lnTo>
                  <a:pt x="1152" y="1152"/>
                </a:lnTo>
                <a:lnTo>
                  <a:pt x="1728" y="1152"/>
                </a:lnTo>
                <a:lnTo>
                  <a:pt x="288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Freeform 2"/>
          <p:cNvSpPr>
            <a:spLocks/>
          </p:cNvSpPr>
          <p:nvPr/>
        </p:nvSpPr>
        <p:spPr bwMode="auto">
          <a:xfrm rot="-10800000">
            <a:off x="2590800" y="990600"/>
            <a:ext cx="4572000" cy="3629025"/>
          </a:xfrm>
          <a:custGeom>
            <a:avLst/>
            <a:gdLst/>
            <a:ahLst/>
            <a:cxnLst>
              <a:cxn ang="0">
                <a:pos x="0" y="2286"/>
              </a:cxn>
              <a:cxn ang="0">
                <a:pos x="1164" y="1146"/>
              </a:cxn>
              <a:cxn ang="0">
                <a:pos x="1734" y="1140"/>
              </a:cxn>
              <a:cxn ang="0">
                <a:pos x="2868" y="0"/>
              </a:cxn>
              <a:cxn ang="0">
                <a:pos x="2880" y="6"/>
              </a:cxn>
              <a:cxn ang="0">
                <a:pos x="6" y="2"/>
              </a:cxn>
              <a:cxn ang="0">
                <a:pos x="6" y="2010"/>
              </a:cxn>
            </a:cxnLst>
            <a:rect l="0" t="0" r="r" b="b"/>
            <a:pathLst>
              <a:path w="2880" h="2286">
                <a:moveTo>
                  <a:pt x="0" y="2286"/>
                </a:moveTo>
                <a:lnTo>
                  <a:pt x="1164" y="1146"/>
                </a:lnTo>
                <a:lnTo>
                  <a:pt x="1734" y="1140"/>
                </a:lnTo>
                <a:lnTo>
                  <a:pt x="2868" y="0"/>
                </a:lnTo>
                <a:lnTo>
                  <a:pt x="2880" y="6"/>
                </a:lnTo>
                <a:lnTo>
                  <a:pt x="6" y="2"/>
                </a:lnTo>
                <a:lnTo>
                  <a:pt x="6" y="2010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7059" name="Freeform 3"/>
          <p:cNvSpPr>
            <a:spLocks/>
          </p:cNvSpPr>
          <p:nvPr/>
        </p:nvSpPr>
        <p:spPr bwMode="auto">
          <a:xfrm rot="-10800000">
            <a:off x="914400" y="1752600"/>
            <a:ext cx="5486400" cy="3657600"/>
          </a:xfrm>
          <a:custGeom>
            <a:avLst/>
            <a:gdLst/>
            <a:ahLst/>
            <a:cxnLst>
              <a:cxn ang="0">
                <a:pos x="2880" y="0"/>
              </a:cxn>
              <a:cxn ang="0">
                <a:pos x="3456" y="0"/>
              </a:cxn>
              <a:cxn ang="0">
                <a:pos x="3456" y="2304"/>
              </a:cxn>
              <a:cxn ang="0">
                <a:pos x="0" y="2304"/>
              </a:cxn>
              <a:cxn ang="0">
                <a:pos x="1152" y="1152"/>
              </a:cxn>
              <a:cxn ang="0">
                <a:pos x="1728" y="1152"/>
              </a:cxn>
              <a:cxn ang="0">
                <a:pos x="2880" y="0"/>
              </a:cxn>
            </a:cxnLst>
            <a:rect l="0" t="0" r="r" b="b"/>
            <a:pathLst>
              <a:path w="3456" h="2304">
                <a:moveTo>
                  <a:pt x="2880" y="0"/>
                </a:moveTo>
                <a:lnTo>
                  <a:pt x="3456" y="0"/>
                </a:lnTo>
                <a:lnTo>
                  <a:pt x="3456" y="2304"/>
                </a:lnTo>
                <a:lnTo>
                  <a:pt x="0" y="2304"/>
                </a:lnTo>
                <a:lnTo>
                  <a:pt x="1152" y="1152"/>
                </a:lnTo>
                <a:lnTo>
                  <a:pt x="1728" y="1152"/>
                </a:lnTo>
                <a:lnTo>
                  <a:pt x="288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Freeform 2"/>
          <p:cNvSpPr>
            <a:spLocks/>
          </p:cNvSpPr>
          <p:nvPr/>
        </p:nvSpPr>
        <p:spPr bwMode="auto">
          <a:xfrm rot="-10800000">
            <a:off x="2590800" y="990600"/>
            <a:ext cx="4572000" cy="3629025"/>
          </a:xfrm>
          <a:custGeom>
            <a:avLst/>
            <a:gdLst/>
            <a:ahLst/>
            <a:cxnLst>
              <a:cxn ang="0">
                <a:pos x="0" y="2286"/>
              </a:cxn>
              <a:cxn ang="0">
                <a:pos x="1164" y="1146"/>
              </a:cxn>
              <a:cxn ang="0">
                <a:pos x="1734" y="1140"/>
              </a:cxn>
              <a:cxn ang="0">
                <a:pos x="2868" y="0"/>
              </a:cxn>
              <a:cxn ang="0">
                <a:pos x="2880" y="6"/>
              </a:cxn>
              <a:cxn ang="0">
                <a:pos x="6" y="2"/>
              </a:cxn>
              <a:cxn ang="0">
                <a:pos x="6" y="2010"/>
              </a:cxn>
            </a:cxnLst>
            <a:rect l="0" t="0" r="r" b="b"/>
            <a:pathLst>
              <a:path w="2880" h="2286">
                <a:moveTo>
                  <a:pt x="0" y="2286"/>
                </a:moveTo>
                <a:lnTo>
                  <a:pt x="1164" y="1146"/>
                </a:lnTo>
                <a:lnTo>
                  <a:pt x="1734" y="1140"/>
                </a:lnTo>
                <a:lnTo>
                  <a:pt x="2868" y="0"/>
                </a:lnTo>
                <a:lnTo>
                  <a:pt x="2880" y="6"/>
                </a:lnTo>
                <a:lnTo>
                  <a:pt x="6" y="2"/>
                </a:lnTo>
                <a:lnTo>
                  <a:pt x="6" y="2010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9107" name="Freeform 3"/>
          <p:cNvSpPr>
            <a:spLocks/>
          </p:cNvSpPr>
          <p:nvPr/>
        </p:nvSpPr>
        <p:spPr bwMode="auto">
          <a:xfrm rot="-10800000">
            <a:off x="914400" y="1752600"/>
            <a:ext cx="5486400" cy="3657600"/>
          </a:xfrm>
          <a:custGeom>
            <a:avLst/>
            <a:gdLst/>
            <a:ahLst/>
            <a:cxnLst>
              <a:cxn ang="0">
                <a:pos x="2880" y="0"/>
              </a:cxn>
              <a:cxn ang="0">
                <a:pos x="3456" y="0"/>
              </a:cxn>
              <a:cxn ang="0">
                <a:pos x="3456" y="2304"/>
              </a:cxn>
              <a:cxn ang="0">
                <a:pos x="0" y="2304"/>
              </a:cxn>
              <a:cxn ang="0">
                <a:pos x="1152" y="1152"/>
              </a:cxn>
              <a:cxn ang="0">
                <a:pos x="1728" y="1152"/>
              </a:cxn>
              <a:cxn ang="0">
                <a:pos x="2880" y="0"/>
              </a:cxn>
            </a:cxnLst>
            <a:rect l="0" t="0" r="r" b="b"/>
            <a:pathLst>
              <a:path w="3456" h="2304">
                <a:moveTo>
                  <a:pt x="2880" y="0"/>
                </a:moveTo>
                <a:lnTo>
                  <a:pt x="3456" y="0"/>
                </a:lnTo>
                <a:lnTo>
                  <a:pt x="3456" y="2304"/>
                </a:lnTo>
                <a:lnTo>
                  <a:pt x="0" y="2304"/>
                </a:lnTo>
                <a:lnTo>
                  <a:pt x="1152" y="1152"/>
                </a:lnTo>
                <a:lnTo>
                  <a:pt x="1728" y="1152"/>
                </a:lnTo>
                <a:lnTo>
                  <a:pt x="288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9114" name="Freeform 10"/>
          <p:cNvSpPr>
            <a:spLocks/>
          </p:cNvSpPr>
          <p:nvPr/>
        </p:nvSpPr>
        <p:spPr bwMode="auto">
          <a:xfrm>
            <a:off x="4419600" y="2819400"/>
            <a:ext cx="152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48" y="48"/>
              </a:cxn>
              <a:cxn ang="0">
                <a:pos x="0" y="0"/>
              </a:cxn>
            </a:cxnLst>
            <a:rect l="0" t="0" r="r" b="b"/>
            <a:pathLst>
              <a:path w="96" h="48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9115" name="Freeform 11"/>
          <p:cNvSpPr>
            <a:spLocks/>
          </p:cNvSpPr>
          <p:nvPr/>
        </p:nvSpPr>
        <p:spPr bwMode="auto">
          <a:xfrm>
            <a:off x="4648200" y="2819400"/>
            <a:ext cx="152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48" y="48"/>
              </a:cxn>
              <a:cxn ang="0">
                <a:pos x="0" y="0"/>
              </a:cxn>
            </a:cxnLst>
            <a:rect l="0" t="0" r="r" b="b"/>
            <a:pathLst>
              <a:path w="96" h="48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9116" name="Freeform 12"/>
          <p:cNvSpPr>
            <a:spLocks/>
          </p:cNvSpPr>
          <p:nvPr/>
        </p:nvSpPr>
        <p:spPr bwMode="auto">
          <a:xfrm>
            <a:off x="4876800" y="2819400"/>
            <a:ext cx="152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48" y="48"/>
              </a:cxn>
              <a:cxn ang="0">
                <a:pos x="0" y="0"/>
              </a:cxn>
            </a:cxnLst>
            <a:rect l="0" t="0" r="r" b="b"/>
            <a:pathLst>
              <a:path w="96" h="48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9117" name="Freeform 13"/>
          <p:cNvSpPr>
            <a:spLocks/>
          </p:cNvSpPr>
          <p:nvPr/>
        </p:nvSpPr>
        <p:spPr bwMode="auto">
          <a:xfrm>
            <a:off x="5105400" y="2819400"/>
            <a:ext cx="152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48" y="48"/>
              </a:cxn>
              <a:cxn ang="0">
                <a:pos x="0" y="0"/>
              </a:cxn>
            </a:cxnLst>
            <a:rect l="0" t="0" r="r" b="b"/>
            <a:pathLst>
              <a:path w="96" h="48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9118" name="Freeform 14"/>
          <p:cNvSpPr>
            <a:spLocks/>
          </p:cNvSpPr>
          <p:nvPr/>
        </p:nvSpPr>
        <p:spPr bwMode="auto">
          <a:xfrm>
            <a:off x="3733800" y="3581400"/>
            <a:ext cx="152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48" y="48"/>
              </a:cxn>
              <a:cxn ang="0">
                <a:pos x="0" y="0"/>
              </a:cxn>
            </a:cxnLst>
            <a:rect l="0" t="0" r="r" b="b"/>
            <a:pathLst>
              <a:path w="96" h="48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9119" name="Freeform 15"/>
          <p:cNvSpPr>
            <a:spLocks/>
          </p:cNvSpPr>
          <p:nvPr/>
        </p:nvSpPr>
        <p:spPr bwMode="auto">
          <a:xfrm>
            <a:off x="3962400" y="3581400"/>
            <a:ext cx="152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48" y="48"/>
              </a:cxn>
              <a:cxn ang="0">
                <a:pos x="0" y="0"/>
              </a:cxn>
            </a:cxnLst>
            <a:rect l="0" t="0" r="r" b="b"/>
            <a:pathLst>
              <a:path w="96" h="48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9120" name="Freeform 16"/>
          <p:cNvSpPr>
            <a:spLocks/>
          </p:cNvSpPr>
          <p:nvPr/>
        </p:nvSpPr>
        <p:spPr bwMode="auto">
          <a:xfrm>
            <a:off x="4191000" y="3581400"/>
            <a:ext cx="152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48" y="48"/>
              </a:cxn>
              <a:cxn ang="0">
                <a:pos x="0" y="0"/>
              </a:cxn>
            </a:cxnLst>
            <a:rect l="0" t="0" r="r" b="b"/>
            <a:pathLst>
              <a:path w="96" h="48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9121" name="Freeform 17"/>
          <p:cNvSpPr>
            <a:spLocks/>
          </p:cNvSpPr>
          <p:nvPr/>
        </p:nvSpPr>
        <p:spPr bwMode="auto">
          <a:xfrm>
            <a:off x="4419600" y="3581400"/>
            <a:ext cx="152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48" y="48"/>
              </a:cxn>
              <a:cxn ang="0">
                <a:pos x="0" y="0"/>
              </a:cxn>
            </a:cxnLst>
            <a:rect l="0" t="0" r="r" b="b"/>
            <a:pathLst>
              <a:path w="96" h="48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83820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Geological and Geophysical Observations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Basin Diversity</a:t>
            </a:r>
          </a:p>
          <a:p>
            <a:pPr>
              <a:buFontTx/>
              <a:buNone/>
            </a:pPr>
            <a:r>
              <a:rPr lang="en-US"/>
              <a:t>Structural Features of the PDZ</a:t>
            </a:r>
          </a:p>
          <a:p>
            <a:pPr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Uniform Extension and Pull-apart Basins</a:t>
            </a:r>
          </a:p>
        </p:txBody>
      </p:sp>
      <p:sp>
        <p:nvSpPr>
          <p:cNvPr id="582659" name="Text Box 3"/>
          <p:cNvSpPr txBox="1">
            <a:spLocks noChangeArrowheads="1"/>
          </p:cNvSpPr>
          <p:nvPr/>
        </p:nvSpPr>
        <p:spPr bwMode="auto">
          <a:xfrm>
            <a:off x="1371600" y="2286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Strike-slip Basins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 deformation within continental transform zones</a:t>
            </a:r>
          </a:p>
        </p:txBody>
      </p:sp>
      <p:pic>
        <p:nvPicPr>
          <p:cNvPr id="565252" name="Picture 4" descr="block-strikesl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70075"/>
            <a:ext cx="6956425" cy="4149725"/>
          </a:xfrm>
          <a:prstGeom prst="rect">
            <a:avLst/>
          </a:prstGeom>
          <a:noFill/>
        </p:spPr>
      </p:pic>
      <p:sp>
        <p:nvSpPr>
          <p:cNvPr id="565253" name="Text Box 5"/>
          <p:cNvSpPr txBox="1">
            <a:spLocks noChangeArrowheads="1"/>
          </p:cNvSpPr>
          <p:nvPr/>
        </p:nvSpPr>
        <p:spPr bwMode="auto">
          <a:xfrm>
            <a:off x="2057400" y="12954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Rigid blocks within weak crust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372" name="Picture 4" descr="rota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4362450" cy="5981700"/>
          </a:xfrm>
          <a:prstGeom prst="rect">
            <a:avLst/>
          </a:prstGeom>
          <a:noFill/>
        </p:spPr>
      </p:pic>
      <p:sp>
        <p:nvSpPr>
          <p:cNvPr id="570373" name="Text Box 5"/>
          <p:cNvSpPr txBox="1">
            <a:spLocks noChangeArrowheads="1"/>
          </p:cNvSpPr>
          <p:nvPr/>
        </p:nvSpPr>
        <p:spPr bwMode="auto">
          <a:xfrm>
            <a:off x="6019800" y="457200"/>
            <a:ext cx="1752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Right-lateral confining major fault</a:t>
            </a:r>
          </a:p>
        </p:txBody>
      </p:sp>
      <p:sp>
        <p:nvSpPr>
          <p:cNvPr id="570374" name="Text Box 6"/>
          <p:cNvSpPr txBox="1">
            <a:spLocks noChangeArrowheads="1"/>
          </p:cNvSpPr>
          <p:nvPr/>
        </p:nvSpPr>
        <p:spPr bwMode="auto">
          <a:xfrm>
            <a:off x="1752600" y="4572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Left-lateral internal fault</a:t>
            </a:r>
          </a:p>
        </p:txBody>
      </p:sp>
      <p:sp>
        <p:nvSpPr>
          <p:cNvPr id="570375" name="Text Box 7"/>
          <p:cNvSpPr txBox="1">
            <a:spLocks noChangeArrowheads="1"/>
          </p:cNvSpPr>
          <p:nvPr/>
        </p:nvSpPr>
        <p:spPr bwMode="auto">
          <a:xfrm>
            <a:off x="3810000" y="3581400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CW rotation</a:t>
            </a:r>
          </a:p>
        </p:txBody>
      </p:sp>
      <p:sp>
        <p:nvSpPr>
          <p:cNvPr id="570376" name="Line 8"/>
          <p:cNvSpPr>
            <a:spLocks noChangeShapeType="1"/>
          </p:cNvSpPr>
          <p:nvPr/>
        </p:nvSpPr>
        <p:spPr bwMode="auto">
          <a:xfrm flipH="1" flipV="1">
            <a:off x="5334000" y="3124200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0377" name="Text Box 9"/>
          <p:cNvSpPr txBox="1">
            <a:spLocks noChangeArrowheads="1"/>
          </p:cNvSpPr>
          <p:nvPr/>
        </p:nvSpPr>
        <p:spPr bwMode="auto">
          <a:xfrm>
            <a:off x="6400800" y="3124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extension</a:t>
            </a:r>
          </a:p>
        </p:txBody>
      </p:sp>
      <p:sp>
        <p:nvSpPr>
          <p:cNvPr id="570379" name="Line 11"/>
          <p:cNvSpPr>
            <a:spLocks noChangeShapeType="1"/>
          </p:cNvSpPr>
          <p:nvPr/>
        </p:nvSpPr>
        <p:spPr bwMode="auto">
          <a:xfrm flipV="1">
            <a:off x="1524000" y="3733800"/>
            <a:ext cx="1676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0380" name="Text Box 12"/>
          <p:cNvSpPr txBox="1">
            <a:spLocks noChangeArrowheads="1"/>
          </p:cNvSpPr>
          <p:nvPr/>
        </p:nvSpPr>
        <p:spPr bwMode="auto">
          <a:xfrm>
            <a:off x="-152400" y="4114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shortening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1396" name="Picture 4" descr="SSbasi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0" y="-71438"/>
            <a:ext cx="12001500" cy="700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348" name="Picture 4" descr="Ried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066800"/>
            <a:ext cx="4114800" cy="6191250"/>
          </a:xfrm>
          <a:prstGeom prst="rect">
            <a:avLst/>
          </a:prstGeom>
          <a:noFill/>
        </p:spPr>
      </p:pic>
      <p:sp>
        <p:nvSpPr>
          <p:cNvPr id="569349" name="Text Box 5"/>
          <p:cNvSpPr txBox="1">
            <a:spLocks noChangeArrowheads="1"/>
          </p:cNvSpPr>
          <p:nvPr/>
        </p:nvSpPr>
        <p:spPr bwMode="auto">
          <a:xfrm>
            <a:off x="1371600" y="152400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Experimental fault types along a pure strike slip margin</a:t>
            </a:r>
          </a:p>
        </p:txBody>
      </p:sp>
      <p:sp>
        <p:nvSpPr>
          <p:cNvPr id="569350" name="Line 6"/>
          <p:cNvSpPr>
            <a:spLocks noChangeShapeType="1"/>
          </p:cNvSpPr>
          <p:nvPr/>
        </p:nvSpPr>
        <p:spPr bwMode="auto">
          <a:xfrm>
            <a:off x="2590800" y="5638800"/>
            <a:ext cx="2438400" cy="762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9351" name="Line 7"/>
          <p:cNvSpPr>
            <a:spLocks noChangeShapeType="1"/>
          </p:cNvSpPr>
          <p:nvPr/>
        </p:nvSpPr>
        <p:spPr bwMode="auto">
          <a:xfrm flipH="1" flipV="1">
            <a:off x="5334000" y="2819400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9352" name="Text Box 8"/>
          <p:cNvSpPr txBox="1">
            <a:spLocks noChangeArrowheads="1"/>
          </p:cNvSpPr>
          <p:nvPr/>
        </p:nvSpPr>
        <p:spPr bwMode="auto">
          <a:xfrm>
            <a:off x="6858000" y="2667000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Principal deformation zone</a:t>
            </a:r>
          </a:p>
        </p:txBody>
      </p:sp>
      <p:sp>
        <p:nvSpPr>
          <p:cNvPr id="569353" name="Line 9"/>
          <p:cNvSpPr>
            <a:spLocks noChangeShapeType="1"/>
          </p:cNvSpPr>
          <p:nvPr/>
        </p:nvSpPr>
        <p:spPr bwMode="auto">
          <a:xfrm>
            <a:off x="3429000" y="48006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9354" name="Line 10"/>
          <p:cNvSpPr>
            <a:spLocks noChangeShapeType="1"/>
          </p:cNvSpPr>
          <p:nvPr/>
        </p:nvSpPr>
        <p:spPr bwMode="auto">
          <a:xfrm flipH="1">
            <a:off x="2819400" y="38862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9355" name="Line 11"/>
          <p:cNvSpPr>
            <a:spLocks noChangeShapeType="1"/>
          </p:cNvSpPr>
          <p:nvPr/>
        </p:nvSpPr>
        <p:spPr bwMode="auto">
          <a:xfrm>
            <a:off x="3581400" y="16002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9356" name="Text Box 12"/>
          <p:cNvSpPr txBox="1">
            <a:spLocks noChangeArrowheads="1"/>
          </p:cNvSpPr>
          <p:nvPr/>
        </p:nvSpPr>
        <p:spPr bwMode="auto">
          <a:xfrm>
            <a:off x="6324600" y="4800600"/>
            <a:ext cx="2438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Riedel shears form at a small angle to the PDZ, &amp; with same offset </a:t>
            </a:r>
          </a:p>
        </p:txBody>
      </p:sp>
      <p:sp>
        <p:nvSpPr>
          <p:cNvPr id="569357" name="Line 13"/>
          <p:cNvSpPr>
            <a:spLocks noChangeShapeType="1"/>
          </p:cNvSpPr>
          <p:nvPr/>
        </p:nvSpPr>
        <p:spPr bwMode="auto">
          <a:xfrm flipH="1" flipV="1">
            <a:off x="4114800" y="1752600"/>
            <a:ext cx="4572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9358" name="Line 14"/>
          <p:cNvSpPr>
            <a:spLocks noChangeShapeType="1"/>
          </p:cNvSpPr>
          <p:nvPr/>
        </p:nvSpPr>
        <p:spPr bwMode="auto">
          <a:xfrm flipH="1" flipV="1">
            <a:off x="2971800" y="3276600"/>
            <a:ext cx="4572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9359" name="Line 15"/>
          <p:cNvSpPr>
            <a:spLocks noChangeShapeType="1"/>
          </p:cNvSpPr>
          <p:nvPr/>
        </p:nvSpPr>
        <p:spPr bwMode="auto">
          <a:xfrm flipH="1">
            <a:off x="4114800" y="1981200"/>
            <a:ext cx="2362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9360" name="Text Box 16"/>
          <p:cNvSpPr txBox="1">
            <a:spLocks noChangeArrowheads="1"/>
          </p:cNvSpPr>
          <p:nvPr/>
        </p:nvSpPr>
        <p:spPr bwMode="auto">
          <a:xfrm>
            <a:off x="6400800" y="1905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En echelon folds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Experiments in clay</a:t>
            </a:r>
          </a:p>
        </p:txBody>
      </p:sp>
      <p:pic>
        <p:nvPicPr>
          <p:cNvPr id="574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219200"/>
            <a:ext cx="6172200" cy="6092825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Dr. David Chew; Trinity College Dublin</a:t>
            </a:r>
          </a:p>
        </p:txBody>
      </p:sp>
      <p:pic>
        <p:nvPicPr>
          <p:cNvPr id="562180" name="Picture 4" descr="strikeslipanim">
            <a:hlinkClick r:id="" action="ppaction://noaction" highlightClick="1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0"/>
            <a:ext cx="5143500" cy="3857625"/>
          </a:xfrm>
          <a:prstGeom prst="rect">
            <a:avLst/>
          </a:prstGeom>
          <a:noFill/>
        </p:spPr>
      </p:pic>
      <p:sp>
        <p:nvSpPr>
          <p:cNvPr id="562181" name="Line 5"/>
          <p:cNvSpPr>
            <a:spLocks noChangeShapeType="1"/>
          </p:cNvSpPr>
          <p:nvPr/>
        </p:nvSpPr>
        <p:spPr bwMode="auto">
          <a:xfrm flipV="1">
            <a:off x="4724400" y="2362200"/>
            <a:ext cx="2286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2182" name="Line 6"/>
          <p:cNvSpPr>
            <a:spLocks noChangeShapeType="1"/>
          </p:cNvSpPr>
          <p:nvPr/>
        </p:nvSpPr>
        <p:spPr bwMode="auto">
          <a:xfrm flipV="1">
            <a:off x="4800600" y="2819400"/>
            <a:ext cx="22860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2183" name="Line 7"/>
          <p:cNvSpPr>
            <a:spLocks noChangeShapeType="1"/>
          </p:cNvSpPr>
          <p:nvPr/>
        </p:nvSpPr>
        <p:spPr bwMode="auto">
          <a:xfrm flipV="1">
            <a:off x="4800600" y="3657600"/>
            <a:ext cx="1524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2184" name="Line 8"/>
          <p:cNvSpPr>
            <a:spLocks noChangeShapeType="1"/>
          </p:cNvSpPr>
          <p:nvPr/>
        </p:nvSpPr>
        <p:spPr bwMode="auto">
          <a:xfrm>
            <a:off x="4800600" y="1905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2185" name="Line 9"/>
          <p:cNvSpPr>
            <a:spLocks noChangeShapeType="1"/>
          </p:cNvSpPr>
          <p:nvPr/>
        </p:nvSpPr>
        <p:spPr bwMode="auto">
          <a:xfrm>
            <a:off x="6096000" y="38100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2186" name="Line 10"/>
          <p:cNvSpPr>
            <a:spLocks noChangeShapeType="1"/>
          </p:cNvSpPr>
          <p:nvPr/>
        </p:nvSpPr>
        <p:spPr bwMode="auto">
          <a:xfrm flipH="1" flipV="1">
            <a:off x="3048000" y="2057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2187" name="Line 11"/>
          <p:cNvSpPr>
            <a:spLocks noChangeShapeType="1"/>
          </p:cNvSpPr>
          <p:nvPr/>
        </p:nvSpPr>
        <p:spPr bwMode="auto">
          <a:xfrm>
            <a:off x="5105400" y="2133600"/>
            <a:ext cx="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2188" name="Line 12"/>
          <p:cNvSpPr>
            <a:spLocks noChangeShapeType="1"/>
          </p:cNvSpPr>
          <p:nvPr/>
        </p:nvSpPr>
        <p:spPr bwMode="auto">
          <a:xfrm flipV="1">
            <a:off x="4495800" y="2133600"/>
            <a:ext cx="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2189" name="Line 13"/>
          <p:cNvSpPr>
            <a:spLocks noChangeShapeType="1"/>
          </p:cNvSpPr>
          <p:nvPr/>
        </p:nvSpPr>
        <p:spPr bwMode="auto">
          <a:xfrm flipH="1">
            <a:off x="5791200" y="2667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2190" name="Line 14"/>
          <p:cNvSpPr>
            <a:spLocks noChangeShapeType="1"/>
          </p:cNvSpPr>
          <p:nvPr/>
        </p:nvSpPr>
        <p:spPr bwMode="auto">
          <a:xfrm flipV="1">
            <a:off x="3429000" y="3886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Geological and Geophysical Observations</a:t>
            </a:r>
            <a:br>
              <a:rPr lang="en-US" sz="2400"/>
            </a:br>
            <a:r>
              <a:rPr lang="en-US" sz="2400"/>
              <a:t>Basin Diversity</a:t>
            </a:r>
            <a:br>
              <a:rPr lang="en-US" sz="2400"/>
            </a:br>
            <a:endParaRPr lang="en-US" sz="240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Where are the maximum, minimum and intermediate principal stress directions?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Dr. David Chew; Trinity College Dublin</a:t>
            </a:r>
          </a:p>
        </p:txBody>
      </p:sp>
      <p:pic>
        <p:nvPicPr>
          <p:cNvPr id="563203" name="Picture 3" descr="strikeslipani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0"/>
            <a:ext cx="514350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Strike-slip PDZ in Cross-section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382000" cy="4297363"/>
          </a:xfrm>
        </p:spPr>
        <p:txBody>
          <a:bodyPr/>
          <a:lstStyle/>
          <a:p>
            <a:r>
              <a:rPr lang="en-US"/>
              <a:t>Flower-structures</a:t>
            </a:r>
          </a:p>
          <a:p>
            <a:r>
              <a:rPr lang="en-US"/>
              <a:t>Variable offsets along the same fault because of movement in and out of the plane of observation</a:t>
            </a:r>
          </a:p>
        </p:txBody>
      </p:sp>
      <p:pic>
        <p:nvPicPr>
          <p:cNvPr id="581636" name="Picture 4" descr="flow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0"/>
            <a:ext cx="6477000" cy="782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276" name="Picture 4" descr="flow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-1524000"/>
            <a:ext cx="6477000" cy="7829550"/>
          </a:xfrm>
          <a:prstGeom prst="rect">
            <a:avLst/>
          </a:prstGeom>
          <a:noFill/>
        </p:spPr>
      </p:pic>
      <p:sp>
        <p:nvSpPr>
          <p:cNvPr id="566277" name="Rectangle 5"/>
          <p:cNvSpPr>
            <a:spLocks noChangeArrowheads="1"/>
          </p:cNvSpPr>
          <p:nvPr/>
        </p:nvSpPr>
        <p:spPr bwMode="auto">
          <a:xfrm>
            <a:off x="457200" y="-1905000"/>
            <a:ext cx="6781800" cy="4800600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83820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Geological and Geophysical Observations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Basin Diversity</a:t>
            </a:r>
          </a:p>
          <a:p>
            <a:pPr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Structural Features of the PDZ</a:t>
            </a:r>
          </a:p>
          <a:p>
            <a:pPr>
              <a:buFontTx/>
              <a:buNone/>
            </a:pPr>
            <a:r>
              <a:rPr lang="en-US"/>
              <a:t>Uniform Extension and Pull-apart Basins</a:t>
            </a:r>
          </a:p>
        </p:txBody>
      </p:sp>
      <p:sp>
        <p:nvSpPr>
          <p:cNvPr id="584707" name="Text Box 3"/>
          <p:cNvSpPr txBox="1">
            <a:spLocks noChangeArrowheads="1"/>
          </p:cNvSpPr>
          <p:nvPr/>
        </p:nvSpPr>
        <p:spPr bwMode="auto">
          <a:xfrm>
            <a:off x="1371600" y="2286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Strike-slip Basins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Pitman and Andrews (1985)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Pull-apart basins experience very rapid subsidencein the early part of their history because of high heat loss across the nearby rift walls.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CONTINENT-OCEAN TRANSFORM MARGINS</a:t>
            </a:r>
          </a:p>
        </p:txBody>
      </p:sp>
      <p:pic>
        <p:nvPicPr>
          <p:cNvPr id="587779" name="Picture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1447800"/>
            <a:ext cx="3582988" cy="5100638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CONTINENT-OCEAN TRANSFORM MARGINS</a:t>
            </a:r>
          </a:p>
        </p:txBody>
      </p:sp>
      <p:pic>
        <p:nvPicPr>
          <p:cNvPr id="588803" name="Picture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524000"/>
            <a:ext cx="6297613" cy="438785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9" name="Line 7"/>
          <p:cNvSpPr>
            <a:spLocks noChangeShapeType="1"/>
          </p:cNvSpPr>
          <p:nvPr/>
        </p:nvSpPr>
        <p:spPr bwMode="auto">
          <a:xfrm flipV="1">
            <a:off x="42672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6527" name="Line 15"/>
          <p:cNvSpPr>
            <a:spLocks noChangeShapeType="1"/>
          </p:cNvSpPr>
          <p:nvPr/>
        </p:nvSpPr>
        <p:spPr bwMode="auto">
          <a:xfrm>
            <a:off x="4267200" y="1143000"/>
            <a:ext cx="0" cy="31242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6526" name="Line 14"/>
          <p:cNvSpPr>
            <a:spLocks noChangeShapeType="1"/>
          </p:cNvSpPr>
          <p:nvPr/>
        </p:nvSpPr>
        <p:spPr bwMode="auto">
          <a:xfrm flipV="1">
            <a:off x="2819400" y="1981200"/>
            <a:ext cx="4267200" cy="20574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6528" name="Freeform 16"/>
          <p:cNvSpPr>
            <a:spLocks/>
          </p:cNvSpPr>
          <p:nvPr/>
        </p:nvSpPr>
        <p:spPr bwMode="auto">
          <a:xfrm>
            <a:off x="981075" y="1866900"/>
            <a:ext cx="6410325" cy="3086100"/>
          </a:xfrm>
          <a:custGeom>
            <a:avLst/>
            <a:gdLst/>
            <a:ahLst/>
            <a:cxnLst>
              <a:cxn ang="0">
                <a:pos x="258" y="786"/>
              </a:cxn>
              <a:cxn ang="0">
                <a:pos x="324" y="744"/>
              </a:cxn>
              <a:cxn ang="0">
                <a:pos x="2286" y="0"/>
              </a:cxn>
              <a:cxn ang="0">
                <a:pos x="4038" y="576"/>
              </a:cxn>
              <a:cxn ang="0">
                <a:pos x="1872" y="1944"/>
              </a:cxn>
              <a:cxn ang="0">
                <a:pos x="48" y="936"/>
              </a:cxn>
              <a:cxn ang="0">
                <a:pos x="0" y="888"/>
              </a:cxn>
              <a:cxn ang="0">
                <a:pos x="336" y="744"/>
              </a:cxn>
              <a:cxn ang="0">
                <a:pos x="384" y="744"/>
              </a:cxn>
              <a:cxn ang="0">
                <a:pos x="432" y="744"/>
              </a:cxn>
            </a:cxnLst>
            <a:rect l="0" t="0" r="r" b="b"/>
            <a:pathLst>
              <a:path w="4038" h="1944">
                <a:moveTo>
                  <a:pt x="258" y="786"/>
                </a:moveTo>
                <a:cubicBezTo>
                  <a:pt x="316" y="748"/>
                  <a:pt x="293" y="760"/>
                  <a:pt x="324" y="744"/>
                </a:cubicBezTo>
                <a:lnTo>
                  <a:pt x="2286" y="0"/>
                </a:lnTo>
                <a:lnTo>
                  <a:pt x="4038" y="576"/>
                </a:lnTo>
                <a:lnTo>
                  <a:pt x="1872" y="1944"/>
                </a:lnTo>
                <a:lnTo>
                  <a:pt x="48" y="936"/>
                </a:lnTo>
                <a:lnTo>
                  <a:pt x="0" y="888"/>
                </a:lnTo>
                <a:lnTo>
                  <a:pt x="336" y="744"/>
                </a:lnTo>
                <a:lnTo>
                  <a:pt x="384" y="744"/>
                </a:lnTo>
                <a:lnTo>
                  <a:pt x="432" y="744"/>
                </a:lnTo>
              </a:path>
            </a:pathLst>
          </a:custGeom>
          <a:solidFill>
            <a:srgbClr val="BBE0E3">
              <a:alpha val="5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Geological and Geophysical Observations</a:t>
            </a:r>
            <a:br>
              <a:rPr lang="en-US" sz="2400"/>
            </a:br>
            <a:r>
              <a:rPr lang="en-US" sz="2400"/>
              <a:t>Basin Diversity</a:t>
            </a:r>
            <a:br>
              <a:rPr lang="en-US" sz="2400"/>
            </a:br>
            <a:endParaRPr lang="en-US" sz="2400"/>
          </a:p>
        </p:txBody>
      </p:sp>
      <p:sp>
        <p:nvSpPr>
          <p:cNvPr id="576520" name="Line 8"/>
          <p:cNvSpPr>
            <a:spLocks noChangeShapeType="1"/>
          </p:cNvSpPr>
          <p:nvPr/>
        </p:nvSpPr>
        <p:spPr bwMode="auto">
          <a:xfrm flipH="1">
            <a:off x="4572000" y="2667000"/>
            <a:ext cx="1143000" cy="552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6521" name="Line 9"/>
          <p:cNvSpPr>
            <a:spLocks noChangeShapeType="1"/>
          </p:cNvSpPr>
          <p:nvPr/>
        </p:nvSpPr>
        <p:spPr bwMode="auto">
          <a:xfrm flipV="1">
            <a:off x="2819400" y="3505200"/>
            <a:ext cx="11430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6517" name="Line 5"/>
          <p:cNvSpPr>
            <a:spLocks noChangeShapeType="1"/>
          </p:cNvSpPr>
          <p:nvPr/>
        </p:nvSpPr>
        <p:spPr bwMode="auto">
          <a:xfrm>
            <a:off x="42672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6525" name="Line 13"/>
          <p:cNvSpPr>
            <a:spLocks noChangeShapeType="1"/>
          </p:cNvSpPr>
          <p:nvPr/>
        </p:nvSpPr>
        <p:spPr bwMode="auto">
          <a:xfrm>
            <a:off x="2590800" y="2743200"/>
            <a:ext cx="3810000" cy="1524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6523" name="Line 11"/>
          <p:cNvSpPr>
            <a:spLocks noChangeShapeType="1"/>
          </p:cNvSpPr>
          <p:nvPr/>
        </p:nvSpPr>
        <p:spPr bwMode="auto">
          <a:xfrm flipH="1" flipV="1">
            <a:off x="4648200" y="3581400"/>
            <a:ext cx="381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6524" name="Line 12"/>
          <p:cNvSpPr>
            <a:spLocks noChangeShapeType="1"/>
          </p:cNvSpPr>
          <p:nvPr/>
        </p:nvSpPr>
        <p:spPr bwMode="auto">
          <a:xfrm>
            <a:off x="3505200" y="3124200"/>
            <a:ext cx="381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40" name="Line 4"/>
          <p:cNvSpPr>
            <a:spLocks noChangeShapeType="1"/>
          </p:cNvSpPr>
          <p:nvPr/>
        </p:nvSpPr>
        <p:spPr bwMode="auto">
          <a:xfrm flipV="1">
            <a:off x="2819400" y="1981200"/>
            <a:ext cx="4267200" cy="20574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41" name="Freeform 5"/>
          <p:cNvSpPr>
            <a:spLocks/>
          </p:cNvSpPr>
          <p:nvPr/>
        </p:nvSpPr>
        <p:spPr bwMode="auto">
          <a:xfrm>
            <a:off x="981075" y="1866900"/>
            <a:ext cx="6410325" cy="3086100"/>
          </a:xfrm>
          <a:custGeom>
            <a:avLst/>
            <a:gdLst/>
            <a:ahLst/>
            <a:cxnLst>
              <a:cxn ang="0">
                <a:pos x="258" y="786"/>
              </a:cxn>
              <a:cxn ang="0">
                <a:pos x="324" y="744"/>
              </a:cxn>
              <a:cxn ang="0">
                <a:pos x="2286" y="0"/>
              </a:cxn>
              <a:cxn ang="0">
                <a:pos x="4038" y="576"/>
              </a:cxn>
              <a:cxn ang="0">
                <a:pos x="1872" y="1944"/>
              </a:cxn>
              <a:cxn ang="0">
                <a:pos x="48" y="936"/>
              </a:cxn>
              <a:cxn ang="0">
                <a:pos x="0" y="888"/>
              </a:cxn>
              <a:cxn ang="0">
                <a:pos x="336" y="744"/>
              </a:cxn>
              <a:cxn ang="0">
                <a:pos x="384" y="744"/>
              </a:cxn>
              <a:cxn ang="0">
                <a:pos x="432" y="744"/>
              </a:cxn>
            </a:cxnLst>
            <a:rect l="0" t="0" r="r" b="b"/>
            <a:pathLst>
              <a:path w="4038" h="1944">
                <a:moveTo>
                  <a:pt x="258" y="786"/>
                </a:moveTo>
                <a:cubicBezTo>
                  <a:pt x="316" y="748"/>
                  <a:pt x="293" y="760"/>
                  <a:pt x="324" y="744"/>
                </a:cubicBezTo>
                <a:lnTo>
                  <a:pt x="2286" y="0"/>
                </a:lnTo>
                <a:lnTo>
                  <a:pt x="4038" y="576"/>
                </a:lnTo>
                <a:lnTo>
                  <a:pt x="1872" y="1944"/>
                </a:lnTo>
                <a:lnTo>
                  <a:pt x="48" y="936"/>
                </a:lnTo>
                <a:lnTo>
                  <a:pt x="0" y="888"/>
                </a:lnTo>
                <a:lnTo>
                  <a:pt x="336" y="744"/>
                </a:lnTo>
                <a:lnTo>
                  <a:pt x="384" y="744"/>
                </a:lnTo>
                <a:lnTo>
                  <a:pt x="432" y="744"/>
                </a:lnTo>
              </a:path>
            </a:pathLst>
          </a:custGeom>
          <a:solidFill>
            <a:srgbClr val="BBE0E3">
              <a:alpha val="5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Geological and Geophysical Observations</a:t>
            </a:r>
            <a:br>
              <a:rPr lang="en-US" sz="2400"/>
            </a:br>
            <a:r>
              <a:rPr lang="en-US" sz="2400"/>
              <a:t>Basin Diversity</a:t>
            </a:r>
            <a:br>
              <a:rPr lang="en-US" sz="2400"/>
            </a:br>
            <a:endParaRPr lang="en-US" sz="2400"/>
          </a:p>
        </p:txBody>
      </p:sp>
      <p:sp>
        <p:nvSpPr>
          <p:cNvPr id="577543" name="Line 7"/>
          <p:cNvSpPr>
            <a:spLocks noChangeShapeType="1"/>
          </p:cNvSpPr>
          <p:nvPr/>
        </p:nvSpPr>
        <p:spPr bwMode="auto">
          <a:xfrm flipH="1">
            <a:off x="4572000" y="2667000"/>
            <a:ext cx="1143000" cy="552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44" name="Line 8"/>
          <p:cNvSpPr>
            <a:spLocks noChangeShapeType="1"/>
          </p:cNvSpPr>
          <p:nvPr/>
        </p:nvSpPr>
        <p:spPr bwMode="auto">
          <a:xfrm flipV="1">
            <a:off x="2819400" y="3505200"/>
            <a:ext cx="11430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46" name="Line 10"/>
          <p:cNvSpPr>
            <a:spLocks noChangeShapeType="1"/>
          </p:cNvSpPr>
          <p:nvPr/>
        </p:nvSpPr>
        <p:spPr bwMode="auto">
          <a:xfrm>
            <a:off x="1981200" y="2514600"/>
            <a:ext cx="4419600" cy="1752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47" name="Line 11"/>
          <p:cNvSpPr>
            <a:spLocks noChangeShapeType="1"/>
          </p:cNvSpPr>
          <p:nvPr/>
        </p:nvSpPr>
        <p:spPr bwMode="auto">
          <a:xfrm flipH="1" flipV="1">
            <a:off x="4648200" y="3581400"/>
            <a:ext cx="381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48" name="Line 12"/>
          <p:cNvSpPr>
            <a:spLocks noChangeShapeType="1"/>
          </p:cNvSpPr>
          <p:nvPr/>
        </p:nvSpPr>
        <p:spPr bwMode="auto">
          <a:xfrm>
            <a:off x="3505200" y="3124200"/>
            <a:ext cx="381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49" name="Line 13"/>
          <p:cNvSpPr>
            <a:spLocks noChangeShapeType="1"/>
          </p:cNvSpPr>
          <p:nvPr/>
        </p:nvSpPr>
        <p:spPr bwMode="auto">
          <a:xfrm flipH="1">
            <a:off x="3200400" y="2133600"/>
            <a:ext cx="2057400" cy="228600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50" name="Line 14"/>
          <p:cNvSpPr>
            <a:spLocks noChangeShapeType="1"/>
          </p:cNvSpPr>
          <p:nvPr/>
        </p:nvSpPr>
        <p:spPr bwMode="auto">
          <a:xfrm flipH="1">
            <a:off x="4876800" y="2514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51" name="Line 15"/>
          <p:cNvSpPr>
            <a:spLocks noChangeShapeType="1"/>
          </p:cNvSpPr>
          <p:nvPr/>
        </p:nvSpPr>
        <p:spPr bwMode="auto">
          <a:xfrm flipV="1">
            <a:off x="4038600" y="2514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Line 2"/>
          <p:cNvSpPr>
            <a:spLocks noChangeShapeType="1"/>
          </p:cNvSpPr>
          <p:nvPr/>
        </p:nvSpPr>
        <p:spPr bwMode="auto">
          <a:xfrm flipV="1">
            <a:off x="2819400" y="1981200"/>
            <a:ext cx="4267200" cy="20574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8563" name="Freeform 3"/>
          <p:cNvSpPr>
            <a:spLocks/>
          </p:cNvSpPr>
          <p:nvPr/>
        </p:nvSpPr>
        <p:spPr bwMode="auto">
          <a:xfrm>
            <a:off x="981075" y="1866900"/>
            <a:ext cx="6410325" cy="3086100"/>
          </a:xfrm>
          <a:custGeom>
            <a:avLst/>
            <a:gdLst/>
            <a:ahLst/>
            <a:cxnLst>
              <a:cxn ang="0">
                <a:pos x="258" y="786"/>
              </a:cxn>
              <a:cxn ang="0">
                <a:pos x="324" y="744"/>
              </a:cxn>
              <a:cxn ang="0">
                <a:pos x="2286" y="0"/>
              </a:cxn>
              <a:cxn ang="0">
                <a:pos x="4038" y="576"/>
              </a:cxn>
              <a:cxn ang="0">
                <a:pos x="1872" y="1944"/>
              </a:cxn>
              <a:cxn ang="0">
                <a:pos x="48" y="936"/>
              </a:cxn>
              <a:cxn ang="0">
                <a:pos x="0" y="888"/>
              </a:cxn>
              <a:cxn ang="0">
                <a:pos x="336" y="744"/>
              </a:cxn>
              <a:cxn ang="0">
                <a:pos x="384" y="744"/>
              </a:cxn>
              <a:cxn ang="0">
                <a:pos x="432" y="744"/>
              </a:cxn>
            </a:cxnLst>
            <a:rect l="0" t="0" r="r" b="b"/>
            <a:pathLst>
              <a:path w="4038" h="1944">
                <a:moveTo>
                  <a:pt x="258" y="786"/>
                </a:moveTo>
                <a:cubicBezTo>
                  <a:pt x="316" y="748"/>
                  <a:pt x="293" y="760"/>
                  <a:pt x="324" y="744"/>
                </a:cubicBezTo>
                <a:lnTo>
                  <a:pt x="2286" y="0"/>
                </a:lnTo>
                <a:lnTo>
                  <a:pt x="4038" y="576"/>
                </a:lnTo>
                <a:lnTo>
                  <a:pt x="1872" y="1944"/>
                </a:lnTo>
                <a:lnTo>
                  <a:pt x="48" y="936"/>
                </a:lnTo>
                <a:lnTo>
                  <a:pt x="0" y="888"/>
                </a:lnTo>
                <a:lnTo>
                  <a:pt x="336" y="744"/>
                </a:lnTo>
                <a:lnTo>
                  <a:pt x="384" y="744"/>
                </a:lnTo>
                <a:lnTo>
                  <a:pt x="432" y="744"/>
                </a:lnTo>
              </a:path>
            </a:pathLst>
          </a:custGeom>
          <a:solidFill>
            <a:srgbClr val="BBE0E3">
              <a:alpha val="5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8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Geological and Geophysical Observations</a:t>
            </a:r>
            <a:br>
              <a:rPr lang="en-US" sz="2400"/>
            </a:br>
            <a:r>
              <a:rPr lang="en-US" sz="2400"/>
              <a:t>Basin Diversity</a:t>
            </a:r>
            <a:br>
              <a:rPr lang="en-US" sz="2400"/>
            </a:br>
            <a:endParaRPr lang="en-US" sz="2400"/>
          </a:p>
        </p:txBody>
      </p:sp>
      <p:sp>
        <p:nvSpPr>
          <p:cNvPr id="578565" name="Line 5"/>
          <p:cNvSpPr>
            <a:spLocks noChangeShapeType="1"/>
          </p:cNvSpPr>
          <p:nvPr/>
        </p:nvSpPr>
        <p:spPr bwMode="auto">
          <a:xfrm flipH="1">
            <a:off x="4572000" y="2667000"/>
            <a:ext cx="1143000" cy="552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8566" name="Line 6"/>
          <p:cNvSpPr>
            <a:spLocks noChangeShapeType="1"/>
          </p:cNvSpPr>
          <p:nvPr/>
        </p:nvSpPr>
        <p:spPr bwMode="auto">
          <a:xfrm flipV="1">
            <a:off x="2819400" y="3505200"/>
            <a:ext cx="11430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8567" name="Line 7"/>
          <p:cNvSpPr>
            <a:spLocks noChangeShapeType="1"/>
          </p:cNvSpPr>
          <p:nvPr/>
        </p:nvSpPr>
        <p:spPr bwMode="auto">
          <a:xfrm>
            <a:off x="1981200" y="2514600"/>
            <a:ext cx="4419600" cy="1752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8568" name="Line 8"/>
          <p:cNvSpPr>
            <a:spLocks noChangeShapeType="1"/>
          </p:cNvSpPr>
          <p:nvPr/>
        </p:nvSpPr>
        <p:spPr bwMode="auto">
          <a:xfrm flipH="1" flipV="1">
            <a:off x="4648200" y="3581400"/>
            <a:ext cx="381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8569" name="Line 9"/>
          <p:cNvSpPr>
            <a:spLocks noChangeShapeType="1"/>
          </p:cNvSpPr>
          <p:nvPr/>
        </p:nvSpPr>
        <p:spPr bwMode="auto">
          <a:xfrm>
            <a:off x="3505200" y="3124200"/>
            <a:ext cx="381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8573" name="Line 13"/>
          <p:cNvSpPr>
            <a:spLocks noChangeShapeType="1"/>
          </p:cNvSpPr>
          <p:nvPr/>
        </p:nvSpPr>
        <p:spPr bwMode="auto">
          <a:xfrm flipH="1">
            <a:off x="1676400" y="3048000"/>
            <a:ext cx="4800600" cy="68580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8574" name="Line 14"/>
          <p:cNvSpPr>
            <a:spLocks noChangeShapeType="1"/>
          </p:cNvSpPr>
          <p:nvPr/>
        </p:nvSpPr>
        <p:spPr bwMode="auto">
          <a:xfrm flipH="1">
            <a:off x="5257800" y="29718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8575" name="Line 15"/>
          <p:cNvSpPr>
            <a:spLocks noChangeShapeType="1"/>
          </p:cNvSpPr>
          <p:nvPr/>
        </p:nvSpPr>
        <p:spPr bwMode="auto">
          <a:xfrm flipV="1">
            <a:off x="5181600" y="3429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Geological and Geophysical Observations</a:t>
            </a:r>
            <a:br>
              <a:rPr lang="en-US" sz="2400"/>
            </a:br>
            <a:r>
              <a:rPr lang="en-US" sz="2400"/>
              <a:t>Basin Diversity</a:t>
            </a:r>
            <a:br>
              <a:rPr lang="en-US" sz="2400"/>
            </a:br>
            <a:endParaRPr lang="en-US" sz="2400"/>
          </a:p>
        </p:txBody>
      </p:sp>
      <p:sp>
        <p:nvSpPr>
          <p:cNvPr id="579597" name="Text Box 13"/>
          <p:cNvSpPr txBox="1">
            <a:spLocks noChangeArrowheads="1"/>
          </p:cNvSpPr>
          <p:nvPr/>
        </p:nvSpPr>
        <p:spPr bwMode="auto">
          <a:xfrm>
            <a:off x="1143000" y="2286000"/>
            <a:ext cx="7488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Transform --- plate scale</a:t>
            </a:r>
          </a:p>
          <a:p>
            <a:r>
              <a:rPr lang="en-US">
                <a:solidFill>
                  <a:srgbClr val="FFFF00"/>
                </a:solidFill>
              </a:rPr>
              <a:t>Transcurrent --- crustal scale e.g. Garlock Fault CA</a:t>
            </a:r>
          </a:p>
        </p:txBody>
      </p:sp>
      <p:pic>
        <p:nvPicPr>
          <p:cNvPr id="57959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429000"/>
            <a:ext cx="485457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9599" name="Text Box 15"/>
          <p:cNvSpPr txBox="1">
            <a:spLocks noChangeArrowheads="1"/>
          </p:cNvSpPr>
          <p:nvPr/>
        </p:nvSpPr>
        <p:spPr bwMode="auto">
          <a:xfrm>
            <a:off x="541020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(USGS)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Geological and Geophysical Observations</a:t>
            </a:r>
            <a:br>
              <a:rPr lang="en-US" sz="2400"/>
            </a:br>
            <a:r>
              <a:rPr lang="en-US" sz="2400"/>
              <a:t>Basin Diversity</a:t>
            </a:r>
            <a:br>
              <a:rPr lang="en-US" sz="2400"/>
            </a:br>
            <a:endParaRPr lang="en-US" sz="2400"/>
          </a:p>
        </p:txBody>
      </p:sp>
      <p:sp>
        <p:nvSpPr>
          <p:cNvPr id="580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Extension or shortening can occur simultaneously along the same fault line, depending on the local relative angle between plate movement direction and fault orientation</a:t>
            </a:r>
          </a:p>
          <a:p>
            <a:endParaRPr lang="en-US"/>
          </a:p>
          <a:p>
            <a:r>
              <a:rPr lang="en-US"/>
              <a:t>Basins are usually narrow and can lose their heat very rapidly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44" name="Picture 4" descr="western U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7905750" cy="1213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h2">
  <a:themeElements>
    <a:clrScheme name="ch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ch2</Template>
  <TotalTime>2401</TotalTime>
  <Words>316</Words>
  <Application>Microsoft Office PowerPoint</Application>
  <PresentationFormat>On-screen Show (4:3)</PresentationFormat>
  <Paragraphs>64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1_ch2</vt:lpstr>
      <vt:lpstr>Slide 1</vt:lpstr>
      <vt:lpstr>Slide 2</vt:lpstr>
      <vt:lpstr>Geological and Geophysical Observations Basin Diversity </vt:lpstr>
      <vt:lpstr>Geological and Geophysical Observations Basin Diversity </vt:lpstr>
      <vt:lpstr>Geological and Geophysical Observations Basin Diversity </vt:lpstr>
      <vt:lpstr>Geological and Geophysical Observations Basin Diversity </vt:lpstr>
      <vt:lpstr>Geological and Geophysical Observations Basin Diversity </vt:lpstr>
      <vt:lpstr>Geological and Geophysical Observations Basin Diversity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Extension and Contraction along strike-slip boundaries</vt:lpstr>
      <vt:lpstr>Slide 18</vt:lpstr>
      <vt:lpstr>Slide 19</vt:lpstr>
      <vt:lpstr>Slide 20</vt:lpstr>
      <vt:lpstr>Slide 21</vt:lpstr>
      <vt:lpstr>Slide 22</vt:lpstr>
      <vt:lpstr>Slide 23</vt:lpstr>
      <vt:lpstr>Complex deformation within continental transform zones</vt:lpstr>
      <vt:lpstr>Slide 25</vt:lpstr>
      <vt:lpstr>Slide 26</vt:lpstr>
      <vt:lpstr>Slide 27</vt:lpstr>
      <vt:lpstr>Experiments in clay</vt:lpstr>
      <vt:lpstr>Dr. David Chew; Trinity College Dublin</vt:lpstr>
      <vt:lpstr>Dr. David Chew; Trinity College Dublin</vt:lpstr>
      <vt:lpstr>Strike-slip PDZ in Cross-section</vt:lpstr>
      <vt:lpstr>Slide 32</vt:lpstr>
      <vt:lpstr>Slide 33</vt:lpstr>
      <vt:lpstr>Pitman and Andrews (1985)</vt:lpstr>
      <vt:lpstr>CONTINENT-OCEAN TRANSFORM MARGINS</vt:lpstr>
      <vt:lpstr>CONTINENT-OCEAN TRANSFORM MARGINS</vt:lpstr>
    </vt:vector>
  </TitlesOfParts>
  <Company>LSU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Juan Lorenzo</dc:creator>
  <cp:lastModifiedBy>juan</cp:lastModifiedBy>
  <cp:revision>372</cp:revision>
  <dcterms:created xsi:type="dcterms:W3CDTF">2006-09-19T02:32:51Z</dcterms:created>
  <dcterms:modified xsi:type="dcterms:W3CDTF">2008-11-13T17:19:40Z</dcterms:modified>
</cp:coreProperties>
</file>