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82" r:id="rId5"/>
    <p:sldId id="283" r:id="rId6"/>
    <p:sldId id="261" r:id="rId7"/>
    <p:sldId id="284" r:id="rId8"/>
    <p:sldId id="285" r:id="rId9"/>
    <p:sldId id="286" r:id="rId10"/>
    <p:sldId id="361" r:id="rId11"/>
    <p:sldId id="287" r:id="rId12"/>
    <p:sldId id="288" r:id="rId13"/>
    <p:sldId id="290" r:id="rId14"/>
    <p:sldId id="291" r:id="rId15"/>
    <p:sldId id="293" r:id="rId16"/>
    <p:sldId id="294" r:id="rId17"/>
    <p:sldId id="295" r:id="rId18"/>
    <p:sldId id="296" r:id="rId19"/>
    <p:sldId id="262" r:id="rId20"/>
    <p:sldId id="289" r:id="rId21"/>
    <p:sldId id="322" r:id="rId22"/>
    <p:sldId id="364" r:id="rId23"/>
    <p:sldId id="363" r:id="rId24"/>
    <p:sldId id="362" r:id="rId25"/>
    <p:sldId id="325" r:id="rId26"/>
    <p:sldId id="323" r:id="rId27"/>
    <p:sldId id="299" r:id="rId28"/>
    <p:sldId id="297" r:id="rId29"/>
    <p:sldId id="365" r:id="rId30"/>
    <p:sldId id="298" r:id="rId31"/>
    <p:sldId id="301" r:id="rId32"/>
    <p:sldId id="302" r:id="rId33"/>
    <p:sldId id="303" r:id="rId34"/>
    <p:sldId id="300" r:id="rId35"/>
    <p:sldId id="263" r:id="rId36"/>
    <p:sldId id="304" r:id="rId37"/>
    <p:sldId id="305" r:id="rId38"/>
    <p:sldId id="306" r:id="rId39"/>
    <p:sldId id="307" r:id="rId40"/>
    <p:sldId id="264" r:id="rId41"/>
    <p:sldId id="308" r:id="rId42"/>
    <p:sldId id="309" r:id="rId43"/>
    <p:sldId id="329" r:id="rId44"/>
    <p:sldId id="265" r:id="rId45"/>
    <p:sldId id="326" r:id="rId46"/>
    <p:sldId id="327" r:id="rId47"/>
    <p:sldId id="310" r:id="rId48"/>
    <p:sldId id="313" r:id="rId49"/>
    <p:sldId id="312" r:id="rId50"/>
    <p:sldId id="311" r:id="rId51"/>
    <p:sldId id="315" r:id="rId52"/>
    <p:sldId id="314" r:id="rId53"/>
    <p:sldId id="316" r:id="rId54"/>
    <p:sldId id="317" r:id="rId55"/>
    <p:sldId id="319" r:id="rId56"/>
    <p:sldId id="320" r:id="rId57"/>
    <p:sldId id="366" r:id="rId58"/>
    <p:sldId id="321" r:id="rId59"/>
    <p:sldId id="266" r:id="rId60"/>
    <p:sldId id="331" r:id="rId61"/>
    <p:sldId id="337" r:id="rId62"/>
    <p:sldId id="328" r:id="rId63"/>
    <p:sldId id="332" r:id="rId64"/>
    <p:sldId id="330" r:id="rId65"/>
    <p:sldId id="338" r:id="rId66"/>
    <p:sldId id="333" r:id="rId67"/>
    <p:sldId id="335" r:id="rId68"/>
    <p:sldId id="336" r:id="rId69"/>
    <p:sldId id="334" r:id="rId70"/>
    <p:sldId id="267" r:id="rId71"/>
    <p:sldId id="318" r:id="rId72"/>
    <p:sldId id="260" r:id="rId73"/>
    <p:sldId id="339" r:id="rId74"/>
    <p:sldId id="340" r:id="rId75"/>
    <p:sldId id="341" r:id="rId76"/>
    <p:sldId id="343" r:id="rId77"/>
    <p:sldId id="344" r:id="rId78"/>
    <p:sldId id="342" r:id="rId79"/>
    <p:sldId id="345" r:id="rId80"/>
    <p:sldId id="269" r:id="rId81"/>
    <p:sldId id="346" r:id="rId82"/>
    <p:sldId id="347" r:id="rId83"/>
    <p:sldId id="270" r:id="rId84"/>
    <p:sldId id="348" r:id="rId85"/>
    <p:sldId id="349" r:id="rId86"/>
    <p:sldId id="350" r:id="rId87"/>
    <p:sldId id="271" r:id="rId88"/>
    <p:sldId id="351" r:id="rId89"/>
    <p:sldId id="272" r:id="rId90"/>
    <p:sldId id="353" r:id="rId91"/>
    <p:sldId id="354" r:id="rId92"/>
    <p:sldId id="273" r:id="rId93"/>
    <p:sldId id="355" r:id="rId94"/>
    <p:sldId id="356" r:id="rId95"/>
    <p:sldId id="357" r:id="rId96"/>
    <p:sldId id="358" r:id="rId97"/>
    <p:sldId id="359" r:id="rId98"/>
    <p:sldId id="360" r:id="rId9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a:srgbClr val="FFFF00"/>
    <a:srgbClr val="C3A6F8"/>
    <a:srgbClr val="CC00FF"/>
    <a:srgbClr val="3366FF"/>
    <a:srgbClr val="BCB0EE"/>
    <a:srgbClr val="B8A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0" autoAdjust="0"/>
    <p:restoredTop sz="94660"/>
  </p:normalViewPr>
  <p:slideViewPr>
    <p:cSldViewPr>
      <p:cViewPr>
        <p:scale>
          <a:sx n="118" d="100"/>
          <a:sy n="118" d="100"/>
        </p:scale>
        <p:origin x="-85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3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C9426-F73B-49ED-8948-744FA29FB1FA}" type="doc">
      <dgm:prSet loTypeId="urn:microsoft.com/office/officeart/2005/8/layout/radial2" loCatId="relationship" qsTypeId="urn:microsoft.com/office/officeart/2005/8/quickstyle/simple1#2" qsCatId="simple" csTypeId="urn:microsoft.com/office/officeart/2005/8/colors/accent1_2#2" csCatId="accent1" phldr="1"/>
      <dgm:spPr/>
      <dgm:t>
        <a:bodyPr/>
        <a:lstStyle/>
        <a:p>
          <a:endParaRPr lang="en-US"/>
        </a:p>
      </dgm:t>
    </dgm:pt>
    <dgm:pt modelId="{2225029D-48E3-4BD1-91FF-0381089EAACF}">
      <dgm:prSet phldrT="[Text]" custT="1"/>
      <dgm:spPr/>
      <dgm:t>
        <a:bodyPr/>
        <a:lstStyle/>
        <a:p>
          <a:r>
            <a:rPr lang="en-US" sz="2400" dirty="0" smtClean="0"/>
            <a:t>Tension</a:t>
          </a:r>
          <a:endParaRPr lang="en-US" sz="2400" dirty="0"/>
        </a:p>
      </dgm:t>
    </dgm:pt>
    <dgm:pt modelId="{FDFBA066-9301-4A4E-85EA-58CACC4204CC}" type="parTrans" cxnId="{0E12ECF6-1E27-4A7F-8414-D3A162C797E2}">
      <dgm:prSet/>
      <dgm:spPr/>
      <dgm:t>
        <a:bodyPr/>
        <a:lstStyle/>
        <a:p>
          <a:endParaRPr lang="en-US" sz="2400"/>
        </a:p>
      </dgm:t>
    </dgm:pt>
    <dgm:pt modelId="{240CC452-730C-4A94-91F5-B98A8CB80130}" type="sibTrans" cxnId="{0E12ECF6-1E27-4A7F-8414-D3A162C797E2}">
      <dgm:prSet/>
      <dgm:spPr/>
      <dgm:t>
        <a:bodyPr/>
        <a:lstStyle/>
        <a:p>
          <a:endParaRPr lang="en-US" sz="2400"/>
        </a:p>
      </dgm:t>
    </dgm:pt>
    <dgm:pt modelId="{D6FAE8BC-0941-432F-ACE7-4F14F71970D8}">
      <dgm:prSet phldrT="[Text]" custT="1"/>
      <dgm:spPr/>
      <dgm:t>
        <a:bodyPr/>
        <a:lstStyle/>
        <a:p>
          <a:r>
            <a:rPr lang="en-US" sz="2400" dirty="0" smtClean="0"/>
            <a:t>           </a:t>
          </a:r>
          <a:r>
            <a:rPr lang="en-US" sz="2400" dirty="0" err="1" smtClean="0"/>
            <a:t>Boudinage</a:t>
          </a:r>
          <a:endParaRPr lang="en-US" sz="2400" dirty="0"/>
        </a:p>
      </dgm:t>
    </dgm:pt>
    <dgm:pt modelId="{9808095D-6778-48C3-9FB0-8B126FB94F40}" type="parTrans" cxnId="{4BAEC3D0-068E-42DD-BB84-2ECB8E970039}">
      <dgm:prSet/>
      <dgm:spPr/>
      <dgm:t>
        <a:bodyPr/>
        <a:lstStyle/>
        <a:p>
          <a:endParaRPr lang="en-US" sz="2400"/>
        </a:p>
      </dgm:t>
    </dgm:pt>
    <dgm:pt modelId="{45256F2D-A23F-4C5E-B998-4FE2629692BE}" type="sibTrans" cxnId="{4BAEC3D0-068E-42DD-BB84-2ECB8E970039}">
      <dgm:prSet/>
      <dgm:spPr/>
      <dgm:t>
        <a:bodyPr/>
        <a:lstStyle/>
        <a:p>
          <a:endParaRPr lang="en-US" sz="2400"/>
        </a:p>
      </dgm:t>
    </dgm:pt>
    <dgm:pt modelId="{9AF34586-3E72-415C-8F2F-BB713ECE2982}">
      <dgm:prSet phldrT="[Text]" custT="1"/>
      <dgm:spPr/>
      <dgm:t>
        <a:bodyPr/>
        <a:lstStyle/>
        <a:p>
          <a:r>
            <a:rPr lang="en-US" sz="2400" dirty="0" smtClean="0"/>
            <a:t>Compression</a:t>
          </a:r>
          <a:endParaRPr lang="en-US" sz="2400" dirty="0"/>
        </a:p>
      </dgm:t>
    </dgm:pt>
    <dgm:pt modelId="{61AEEAD6-FD38-4F11-9AA0-0D079FED6803}" type="parTrans" cxnId="{99A375AD-0552-4801-93DE-220CE2598B48}">
      <dgm:prSet/>
      <dgm:spPr/>
      <dgm:t>
        <a:bodyPr/>
        <a:lstStyle/>
        <a:p>
          <a:endParaRPr lang="en-US" sz="2400"/>
        </a:p>
      </dgm:t>
    </dgm:pt>
    <dgm:pt modelId="{C44A6817-BDFB-4AFA-A437-BAC840ADDC7F}" type="sibTrans" cxnId="{99A375AD-0552-4801-93DE-220CE2598B48}">
      <dgm:prSet/>
      <dgm:spPr/>
      <dgm:t>
        <a:bodyPr/>
        <a:lstStyle/>
        <a:p>
          <a:endParaRPr lang="en-US" sz="2400"/>
        </a:p>
      </dgm:t>
    </dgm:pt>
    <dgm:pt modelId="{8CC7BAF9-AE11-47E7-AEBE-09251C77A273}">
      <dgm:prSet phldrT="[Text]" custT="1"/>
      <dgm:spPr/>
      <dgm:t>
        <a:bodyPr/>
        <a:lstStyle/>
        <a:p>
          <a:r>
            <a:rPr lang="en-US" sz="2400" dirty="0" smtClean="0"/>
            <a:t>    Fold</a:t>
          </a:r>
          <a:endParaRPr lang="en-US" sz="2400" dirty="0"/>
        </a:p>
      </dgm:t>
    </dgm:pt>
    <dgm:pt modelId="{D46CE315-D6B0-4D93-A298-716FE64F4B65}" type="parTrans" cxnId="{2641DE9C-70FC-4068-A93F-FE2131645663}">
      <dgm:prSet/>
      <dgm:spPr/>
      <dgm:t>
        <a:bodyPr/>
        <a:lstStyle/>
        <a:p>
          <a:endParaRPr lang="en-US" sz="2400"/>
        </a:p>
      </dgm:t>
    </dgm:pt>
    <dgm:pt modelId="{422DD835-06D8-447C-B045-468E0206B1C0}" type="sibTrans" cxnId="{2641DE9C-70FC-4068-A93F-FE2131645663}">
      <dgm:prSet/>
      <dgm:spPr/>
      <dgm:t>
        <a:bodyPr/>
        <a:lstStyle/>
        <a:p>
          <a:endParaRPr lang="en-US" sz="2400"/>
        </a:p>
      </dgm:t>
    </dgm:pt>
    <dgm:pt modelId="{CE2B6F68-29F5-43F0-8FC6-9D4C52528AFF}">
      <dgm:prSet phldrT="[Text]" custT="1"/>
      <dgm:spPr/>
      <dgm:t>
        <a:bodyPr/>
        <a:lstStyle/>
        <a:p>
          <a:r>
            <a:rPr lang="en-US" sz="2400" dirty="0" smtClean="0"/>
            <a:t>Shear</a:t>
          </a:r>
          <a:endParaRPr lang="en-US" sz="2400" dirty="0"/>
        </a:p>
      </dgm:t>
    </dgm:pt>
    <dgm:pt modelId="{B7D2636B-88C9-44E6-9938-90FA15F35757}" type="parTrans" cxnId="{21B5DC95-8A69-4DEE-BD4A-7757E70456F7}">
      <dgm:prSet/>
      <dgm:spPr/>
      <dgm:t>
        <a:bodyPr/>
        <a:lstStyle/>
        <a:p>
          <a:endParaRPr lang="en-US" sz="2400"/>
        </a:p>
      </dgm:t>
    </dgm:pt>
    <dgm:pt modelId="{4F016686-EA4E-45DC-859F-E9B6C16F4C9F}" type="sibTrans" cxnId="{21B5DC95-8A69-4DEE-BD4A-7757E70456F7}">
      <dgm:prSet/>
      <dgm:spPr/>
      <dgm:t>
        <a:bodyPr/>
        <a:lstStyle/>
        <a:p>
          <a:endParaRPr lang="en-US" sz="2400"/>
        </a:p>
      </dgm:t>
    </dgm:pt>
    <dgm:pt modelId="{CC86D04C-023B-4472-BAEB-A02D5B8BFA97}">
      <dgm:prSet phldrT="[Text]" custT="1"/>
      <dgm:spPr/>
      <dgm:t>
        <a:bodyPr/>
        <a:lstStyle/>
        <a:p>
          <a:r>
            <a:rPr lang="en-US" sz="2400" dirty="0" smtClean="0"/>
            <a:t>         Fractures</a:t>
          </a:r>
          <a:endParaRPr lang="en-US" sz="2400" dirty="0"/>
        </a:p>
      </dgm:t>
    </dgm:pt>
    <dgm:pt modelId="{EC137643-4166-464E-83D6-3292E72D6B21}" type="parTrans" cxnId="{C6ED0082-D4C4-4253-AECF-E46B1869A6CD}">
      <dgm:prSet/>
      <dgm:spPr/>
      <dgm:t>
        <a:bodyPr/>
        <a:lstStyle/>
        <a:p>
          <a:endParaRPr lang="en-US" sz="2400"/>
        </a:p>
      </dgm:t>
    </dgm:pt>
    <dgm:pt modelId="{8B0F1FA8-99EA-4936-830D-AA6F2E7055F4}" type="sibTrans" cxnId="{C6ED0082-D4C4-4253-AECF-E46B1869A6CD}">
      <dgm:prSet/>
      <dgm:spPr/>
      <dgm:t>
        <a:bodyPr/>
        <a:lstStyle/>
        <a:p>
          <a:endParaRPr lang="en-US" sz="2400"/>
        </a:p>
      </dgm:t>
    </dgm:pt>
    <dgm:pt modelId="{FCFF3F69-7AB4-4CF9-8E01-F01BC4A1B446}" type="pres">
      <dgm:prSet presAssocID="{FB1C9426-F73B-49ED-8948-744FA29FB1FA}" presName="composite" presStyleCnt="0">
        <dgm:presLayoutVars>
          <dgm:chMax val="5"/>
          <dgm:dir/>
          <dgm:animLvl val="ctr"/>
          <dgm:resizeHandles val="exact"/>
        </dgm:presLayoutVars>
      </dgm:prSet>
      <dgm:spPr/>
      <dgm:t>
        <a:bodyPr/>
        <a:lstStyle/>
        <a:p>
          <a:endParaRPr lang="en-US"/>
        </a:p>
      </dgm:t>
    </dgm:pt>
    <dgm:pt modelId="{8212563F-F3AB-4B27-9F64-5AFEECDC14E0}" type="pres">
      <dgm:prSet presAssocID="{FB1C9426-F73B-49ED-8948-744FA29FB1FA}" presName="cycle" presStyleCnt="0"/>
      <dgm:spPr/>
    </dgm:pt>
    <dgm:pt modelId="{8A150593-AB2C-44A8-BFE1-2C6A9A59B959}" type="pres">
      <dgm:prSet presAssocID="{FB1C9426-F73B-49ED-8948-744FA29FB1FA}" presName="centerShape" presStyleCnt="0"/>
      <dgm:spPr/>
    </dgm:pt>
    <dgm:pt modelId="{5F94F88C-65FF-471A-AC69-CF14959AFC65}" type="pres">
      <dgm:prSet presAssocID="{FB1C9426-F73B-49ED-8948-744FA29FB1FA}" presName="connSite" presStyleLbl="node1" presStyleIdx="0" presStyleCnt="4"/>
      <dgm:spPr/>
    </dgm:pt>
    <dgm:pt modelId="{61255BFB-5C3B-4AA0-B6E0-37A6922DD8E8}" type="pres">
      <dgm:prSet presAssocID="{FB1C9426-F73B-49ED-8948-744FA29FB1FA}" presName="visible" presStyleLbl="node1" presStyleIdx="0" presStyleCnt="4" custLinFactNeighborX="-58802" custLinFactNeighborY="-6437"/>
      <dgm:spPr/>
    </dgm:pt>
    <dgm:pt modelId="{60FB4F7B-5814-4B9E-9592-958DD93755FB}" type="pres">
      <dgm:prSet presAssocID="{FDFBA066-9301-4A4E-85EA-58CACC4204CC}" presName="Name25" presStyleLbl="parChTrans1D1" presStyleIdx="0" presStyleCnt="3"/>
      <dgm:spPr/>
      <dgm:t>
        <a:bodyPr/>
        <a:lstStyle/>
        <a:p>
          <a:endParaRPr lang="en-US"/>
        </a:p>
      </dgm:t>
    </dgm:pt>
    <dgm:pt modelId="{3AD45AB7-47AA-42FD-A264-3355788D1149}" type="pres">
      <dgm:prSet presAssocID="{2225029D-48E3-4BD1-91FF-0381089EAACF}" presName="node" presStyleCnt="0"/>
      <dgm:spPr/>
    </dgm:pt>
    <dgm:pt modelId="{002EE592-8CF3-4DAE-99BB-EF8DAAB0AF88}" type="pres">
      <dgm:prSet presAssocID="{2225029D-48E3-4BD1-91FF-0381089EAACF}" presName="parentNode" presStyleLbl="node1" presStyleIdx="1" presStyleCnt="4" custScaleX="128431" custScaleY="87732" custLinFactNeighborX="-192" custLinFactNeighborY="2020">
        <dgm:presLayoutVars>
          <dgm:chMax val="1"/>
          <dgm:bulletEnabled val="1"/>
        </dgm:presLayoutVars>
      </dgm:prSet>
      <dgm:spPr/>
      <dgm:t>
        <a:bodyPr/>
        <a:lstStyle/>
        <a:p>
          <a:endParaRPr lang="en-US"/>
        </a:p>
      </dgm:t>
    </dgm:pt>
    <dgm:pt modelId="{1D562D1A-47EE-496D-BCC2-61C041ECFEAD}" type="pres">
      <dgm:prSet presAssocID="{2225029D-48E3-4BD1-91FF-0381089EAACF}" presName="childNode" presStyleLbl="revTx" presStyleIdx="0" presStyleCnt="3">
        <dgm:presLayoutVars>
          <dgm:bulletEnabled val="1"/>
        </dgm:presLayoutVars>
      </dgm:prSet>
      <dgm:spPr/>
      <dgm:t>
        <a:bodyPr/>
        <a:lstStyle/>
        <a:p>
          <a:endParaRPr lang="en-US"/>
        </a:p>
      </dgm:t>
    </dgm:pt>
    <dgm:pt modelId="{AE866591-88E2-4FD7-92CF-94FB39FC30D2}" type="pres">
      <dgm:prSet presAssocID="{61AEEAD6-FD38-4F11-9AA0-0D079FED6803}" presName="Name25" presStyleLbl="parChTrans1D1" presStyleIdx="1" presStyleCnt="3"/>
      <dgm:spPr/>
      <dgm:t>
        <a:bodyPr/>
        <a:lstStyle/>
        <a:p>
          <a:endParaRPr lang="en-US"/>
        </a:p>
      </dgm:t>
    </dgm:pt>
    <dgm:pt modelId="{241EECA1-0505-4101-B760-FC3B2CC6D8D9}" type="pres">
      <dgm:prSet presAssocID="{9AF34586-3E72-415C-8F2F-BB713ECE2982}" presName="node" presStyleCnt="0"/>
      <dgm:spPr/>
    </dgm:pt>
    <dgm:pt modelId="{13C683D3-7627-48EE-8004-AA0FA050100C}" type="pres">
      <dgm:prSet presAssocID="{9AF34586-3E72-415C-8F2F-BB713ECE2982}" presName="parentNode" presStyleLbl="node1" presStyleIdx="2" presStyleCnt="4" custScaleX="94373" custScaleY="71561">
        <dgm:presLayoutVars>
          <dgm:chMax val="1"/>
          <dgm:bulletEnabled val="1"/>
        </dgm:presLayoutVars>
      </dgm:prSet>
      <dgm:spPr/>
      <dgm:t>
        <a:bodyPr/>
        <a:lstStyle/>
        <a:p>
          <a:endParaRPr lang="en-US"/>
        </a:p>
      </dgm:t>
    </dgm:pt>
    <dgm:pt modelId="{7D4A3EFF-1002-492F-9A7E-088B44248502}" type="pres">
      <dgm:prSet presAssocID="{9AF34586-3E72-415C-8F2F-BB713ECE2982}" presName="childNode" presStyleLbl="revTx" presStyleIdx="1" presStyleCnt="3">
        <dgm:presLayoutVars>
          <dgm:bulletEnabled val="1"/>
        </dgm:presLayoutVars>
      </dgm:prSet>
      <dgm:spPr/>
      <dgm:t>
        <a:bodyPr/>
        <a:lstStyle/>
        <a:p>
          <a:endParaRPr lang="en-US"/>
        </a:p>
      </dgm:t>
    </dgm:pt>
    <dgm:pt modelId="{EF408B94-4072-4C35-B030-9245244F3E98}" type="pres">
      <dgm:prSet presAssocID="{B7D2636B-88C9-44E6-9938-90FA15F35757}" presName="Name25" presStyleLbl="parChTrans1D1" presStyleIdx="2" presStyleCnt="3"/>
      <dgm:spPr/>
      <dgm:t>
        <a:bodyPr/>
        <a:lstStyle/>
        <a:p>
          <a:endParaRPr lang="en-US"/>
        </a:p>
      </dgm:t>
    </dgm:pt>
    <dgm:pt modelId="{93202616-CDCD-46AA-B20D-DB0BD4292392}" type="pres">
      <dgm:prSet presAssocID="{CE2B6F68-29F5-43F0-8FC6-9D4C52528AFF}" presName="node" presStyleCnt="0"/>
      <dgm:spPr/>
    </dgm:pt>
    <dgm:pt modelId="{ACC77579-DB6E-4501-A9EC-E4740C640B85}" type="pres">
      <dgm:prSet presAssocID="{CE2B6F68-29F5-43F0-8FC6-9D4C52528AFF}" presName="parentNode" presStyleLbl="node1" presStyleIdx="3" presStyleCnt="4" custScaleX="116067" custScaleY="98744">
        <dgm:presLayoutVars>
          <dgm:chMax val="1"/>
          <dgm:bulletEnabled val="1"/>
        </dgm:presLayoutVars>
      </dgm:prSet>
      <dgm:spPr/>
      <dgm:t>
        <a:bodyPr/>
        <a:lstStyle/>
        <a:p>
          <a:endParaRPr lang="en-US"/>
        </a:p>
      </dgm:t>
    </dgm:pt>
    <dgm:pt modelId="{CAD3120C-C0D5-4D63-A8A9-7595548DF70F}" type="pres">
      <dgm:prSet presAssocID="{CE2B6F68-29F5-43F0-8FC6-9D4C52528AFF}" presName="childNode" presStyleLbl="revTx" presStyleIdx="2" presStyleCnt="3">
        <dgm:presLayoutVars>
          <dgm:bulletEnabled val="1"/>
        </dgm:presLayoutVars>
      </dgm:prSet>
      <dgm:spPr/>
      <dgm:t>
        <a:bodyPr/>
        <a:lstStyle/>
        <a:p>
          <a:endParaRPr lang="en-US"/>
        </a:p>
      </dgm:t>
    </dgm:pt>
  </dgm:ptLst>
  <dgm:cxnLst>
    <dgm:cxn modelId="{DEA37CE4-D4DB-4C37-BD91-4E54977F8382}" type="presOf" srcId="{FB1C9426-F73B-49ED-8948-744FA29FB1FA}" destId="{FCFF3F69-7AB4-4CF9-8E01-F01BC4A1B446}" srcOrd="0" destOrd="0" presId="urn:microsoft.com/office/officeart/2005/8/layout/radial2"/>
    <dgm:cxn modelId="{99A375AD-0552-4801-93DE-220CE2598B48}" srcId="{FB1C9426-F73B-49ED-8948-744FA29FB1FA}" destId="{9AF34586-3E72-415C-8F2F-BB713ECE2982}" srcOrd="1" destOrd="0" parTransId="{61AEEAD6-FD38-4F11-9AA0-0D079FED6803}" sibTransId="{C44A6817-BDFB-4AFA-A437-BAC840ADDC7F}"/>
    <dgm:cxn modelId="{12838A51-876A-4BCD-A0DD-CAFEDE00B3AC}" type="presOf" srcId="{CE2B6F68-29F5-43F0-8FC6-9D4C52528AFF}" destId="{ACC77579-DB6E-4501-A9EC-E4740C640B85}" srcOrd="0" destOrd="0" presId="urn:microsoft.com/office/officeart/2005/8/layout/radial2"/>
    <dgm:cxn modelId="{4BAEC3D0-068E-42DD-BB84-2ECB8E970039}" srcId="{2225029D-48E3-4BD1-91FF-0381089EAACF}" destId="{D6FAE8BC-0941-432F-ACE7-4F14F71970D8}" srcOrd="0" destOrd="0" parTransId="{9808095D-6778-48C3-9FB0-8B126FB94F40}" sibTransId="{45256F2D-A23F-4C5E-B998-4FE2629692BE}"/>
    <dgm:cxn modelId="{2641DE9C-70FC-4068-A93F-FE2131645663}" srcId="{9AF34586-3E72-415C-8F2F-BB713ECE2982}" destId="{8CC7BAF9-AE11-47E7-AEBE-09251C77A273}" srcOrd="0" destOrd="0" parTransId="{D46CE315-D6B0-4D93-A298-716FE64F4B65}" sibTransId="{422DD835-06D8-447C-B045-468E0206B1C0}"/>
    <dgm:cxn modelId="{FE6F88B1-9627-40C4-A2FB-E90D0B0AC930}" type="presOf" srcId="{CC86D04C-023B-4472-BAEB-A02D5B8BFA97}" destId="{CAD3120C-C0D5-4D63-A8A9-7595548DF70F}" srcOrd="0" destOrd="0" presId="urn:microsoft.com/office/officeart/2005/8/layout/radial2"/>
    <dgm:cxn modelId="{2A1DDDB2-FA32-420A-A9B4-6C26DAA4A1E1}" type="presOf" srcId="{9AF34586-3E72-415C-8F2F-BB713ECE2982}" destId="{13C683D3-7627-48EE-8004-AA0FA050100C}" srcOrd="0" destOrd="0" presId="urn:microsoft.com/office/officeart/2005/8/layout/radial2"/>
    <dgm:cxn modelId="{53E4EE4C-DA51-4A52-BE22-5752A5B6D11D}" type="presOf" srcId="{2225029D-48E3-4BD1-91FF-0381089EAACF}" destId="{002EE592-8CF3-4DAE-99BB-EF8DAAB0AF88}" srcOrd="0" destOrd="0" presId="urn:microsoft.com/office/officeart/2005/8/layout/radial2"/>
    <dgm:cxn modelId="{C6ED0082-D4C4-4253-AECF-E46B1869A6CD}" srcId="{CE2B6F68-29F5-43F0-8FC6-9D4C52528AFF}" destId="{CC86D04C-023B-4472-BAEB-A02D5B8BFA97}" srcOrd="0" destOrd="0" parTransId="{EC137643-4166-464E-83D6-3292E72D6B21}" sibTransId="{8B0F1FA8-99EA-4936-830D-AA6F2E7055F4}"/>
    <dgm:cxn modelId="{F96A445B-96F2-4EC7-96CA-F725DF65C95A}" type="presOf" srcId="{61AEEAD6-FD38-4F11-9AA0-0D079FED6803}" destId="{AE866591-88E2-4FD7-92CF-94FB39FC30D2}" srcOrd="0" destOrd="0" presId="urn:microsoft.com/office/officeart/2005/8/layout/radial2"/>
    <dgm:cxn modelId="{9C9CACAE-91D6-4A8C-8E61-8A725AAC7784}" type="presOf" srcId="{8CC7BAF9-AE11-47E7-AEBE-09251C77A273}" destId="{7D4A3EFF-1002-492F-9A7E-088B44248502}" srcOrd="0" destOrd="0" presId="urn:microsoft.com/office/officeart/2005/8/layout/radial2"/>
    <dgm:cxn modelId="{A8D4937F-0EAC-4F0B-9338-DBBA768B17F4}" type="presOf" srcId="{D6FAE8BC-0941-432F-ACE7-4F14F71970D8}" destId="{1D562D1A-47EE-496D-BCC2-61C041ECFEAD}" srcOrd="0" destOrd="0" presId="urn:microsoft.com/office/officeart/2005/8/layout/radial2"/>
    <dgm:cxn modelId="{21B5DC95-8A69-4DEE-BD4A-7757E70456F7}" srcId="{FB1C9426-F73B-49ED-8948-744FA29FB1FA}" destId="{CE2B6F68-29F5-43F0-8FC6-9D4C52528AFF}" srcOrd="2" destOrd="0" parTransId="{B7D2636B-88C9-44E6-9938-90FA15F35757}" sibTransId="{4F016686-EA4E-45DC-859F-E9B6C16F4C9F}"/>
    <dgm:cxn modelId="{E782A465-A288-41AD-BF02-860F4D83518C}" type="presOf" srcId="{B7D2636B-88C9-44E6-9938-90FA15F35757}" destId="{EF408B94-4072-4C35-B030-9245244F3E98}" srcOrd="0" destOrd="0" presId="urn:microsoft.com/office/officeart/2005/8/layout/radial2"/>
    <dgm:cxn modelId="{0E12ECF6-1E27-4A7F-8414-D3A162C797E2}" srcId="{FB1C9426-F73B-49ED-8948-744FA29FB1FA}" destId="{2225029D-48E3-4BD1-91FF-0381089EAACF}" srcOrd="0" destOrd="0" parTransId="{FDFBA066-9301-4A4E-85EA-58CACC4204CC}" sibTransId="{240CC452-730C-4A94-91F5-B98A8CB80130}"/>
    <dgm:cxn modelId="{48FA63CB-BB4B-4CE4-BB6C-194DF990168F}" type="presOf" srcId="{FDFBA066-9301-4A4E-85EA-58CACC4204CC}" destId="{60FB4F7B-5814-4B9E-9592-958DD93755FB}" srcOrd="0" destOrd="0" presId="urn:microsoft.com/office/officeart/2005/8/layout/radial2"/>
    <dgm:cxn modelId="{02DA8232-1E32-4CF1-90B6-3E70E9F7A040}" type="presParOf" srcId="{FCFF3F69-7AB4-4CF9-8E01-F01BC4A1B446}" destId="{8212563F-F3AB-4B27-9F64-5AFEECDC14E0}" srcOrd="0" destOrd="0" presId="urn:microsoft.com/office/officeart/2005/8/layout/radial2"/>
    <dgm:cxn modelId="{4CBE327F-DFA3-4295-838D-A617B184616B}" type="presParOf" srcId="{8212563F-F3AB-4B27-9F64-5AFEECDC14E0}" destId="{8A150593-AB2C-44A8-BFE1-2C6A9A59B959}" srcOrd="0" destOrd="0" presId="urn:microsoft.com/office/officeart/2005/8/layout/radial2"/>
    <dgm:cxn modelId="{75B436A6-A99A-4F47-AAA5-B01310789F55}" type="presParOf" srcId="{8A150593-AB2C-44A8-BFE1-2C6A9A59B959}" destId="{5F94F88C-65FF-471A-AC69-CF14959AFC65}" srcOrd="0" destOrd="0" presId="urn:microsoft.com/office/officeart/2005/8/layout/radial2"/>
    <dgm:cxn modelId="{081F3355-33D9-4EB1-968D-580B02D5DC4C}" type="presParOf" srcId="{8A150593-AB2C-44A8-BFE1-2C6A9A59B959}" destId="{61255BFB-5C3B-4AA0-B6E0-37A6922DD8E8}" srcOrd="1" destOrd="0" presId="urn:microsoft.com/office/officeart/2005/8/layout/radial2"/>
    <dgm:cxn modelId="{45A26F55-6947-4509-AD7F-2B9882F822D2}" type="presParOf" srcId="{8212563F-F3AB-4B27-9F64-5AFEECDC14E0}" destId="{60FB4F7B-5814-4B9E-9592-958DD93755FB}" srcOrd="1" destOrd="0" presId="urn:microsoft.com/office/officeart/2005/8/layout/radial2"/>
    <dgm:cxn modelId="{81DCF456-44EB-4F6D-BA72-F88FA56362BD}" type="presParOf" srcId="{8212563F-F3AB-4B27-9F64-5AFEECDC14E0}" destId="{3AD45AB7-47AA-42FD-A264-3355788D1149}" srcOrd="2" destOrd="0" presId="urn:microsoft.com/office/officeart/2005/8/layout/radial2"/>
    <dgm:cxn modelId="{56C819AA-1E6E-4A77-8A15-FC5FB2462CF5}" type="presParOf" srcId="{3AD45AB7-47AA-42FD-A264-3355788D1149}" destId="{002EE592-8CF3-4DAE-99BB-EF8DAAB0AF88}" srcOrd="0" destOrd="0" presId="urn:microsoft.com/office/officeart/2005/8/layout/radial2"/>
    <dgm:cxn modelId="{EA7959D6-F0B1-422D-9A69-DA811B0055B7}" type="presParOf" srcId="{3AD45AB7-47AA-42FD-A264-3355788D1149}" destId="{1D562D1A-47EE-496D-BCC2-61C041ECFEAD}" srcOrd="1" destOrd="0" presId="urn:microsoft.com/office/officeart/2005/8/layout/radial2"/>
    <dgm:cxn modelId="{F817E37E-0DC9-4D4D-B69C-29D102C57D67}" type="presParOf" srcId="{8212563F-F3AB-4B27-9F64-5AFEECDC14E0}" destId="{AE866591-88E2-4FD7-92CF-94FB39FC30D2}" srcOrd="3" destOrd="0" presId="urn:microsoft.com/office/officeart/2005/8/layout/radial2"/>
    <dgm:cxn modelId="{A02B8413-D544-49B6-8E11-6A35F4E879C0}" type="presParOf" srcId="{8212563F-F3AB-4B27-9F64-5AFEECDC14E0}" destId="{241EECA1-0505-4101-B760-FC3B2CC6D8D9}" srcOrd="4" destOrd="0" presId="urn:microsoft.com/office/officeart/2005/8/layout/radial2"/>
    <dgm:cxn modelId="{45B1F2B2-B7FA-433D-BB05-77D4264CF9AC}" type="presParOf" srcId="{241EECA1-0505-4101-B760-FC3B2CC6D8D9}" destId="{13C683D3-7627-48EE-8004-AA0FA050100C}" srcOrd="0" destOrd="0" presId="urn:microsoft.com/office/officeart/2005/8/layout/radial2"/>
    <dgm:cxn modelId="{B89E8F58-F20F-4D08-905D-237522972764}" type="presParOf" srcId="{241EECA1-0505-4101-B760-FC3B2CC6D8D9}" destId="{7D4A3EFF-1002-492F-9A7E-088B44248502}" srcOrd="1" destOrd="0" presId="urn:microsoft.com/office/officeart/2005/8/layout/radial2"/>
    <dgm:cxn modelId="{363A5353-A33A-4193-84D1-2F9F4F79E4B4}" type="presParOf" srcId="{8212563F-F3AB-4B27-9F64-5AFEECDC14E0}" destId="{EF408B94-4072-4C35-B030-9245244F3E98}" srcOrd="5" destOrd="0" presId="urn:microsoft.com/office/officeart/2005/8/layout/radial2"/>
    <dgm:cxn modelId="{5D1AA282-30B5-4453-B695-55C41772ECDF}" type="presParOf" srcId="{8212563F-F3AB-4B27-9F64-5AFEECDC14E0}" destId="{93202616-CDCD-46AA-B20D-DB0BD4292392}" srcOrd="6" destOrd="0" presId="urn:microsoft.com/office/officeart/2005/8/layout/radial2"/>
    <dgm:cxn modelId="{949AA310-23B6-4BA3-B4A5-9460DC5E0E51}" type="presParOf" srcId="{93202616-CDCD-46AA-B20D-DB0BD4292392}" destId="{ACC77579-DB6E-4501-A9EC-E4740C640B85}" srcOrd="0" destOrd="0" presId="urn:microsoft.com/office/officeart/2005/8/layout/radial2"/>
    <dgm:cxn modelId="{32179F17-D1F8-4060-B4F0-0510094E5FB8}" type="presParOf" srcId="{93202616-CDCD-46AA-B20D-DB0BD4292392}" destId="{CAD3120C-C0D5-4D63-A8A9-7595548DF70F}"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D10E8D-B947-400D-A8D8-97FF698E8B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18F21E-5F18-400A-B497-669C730082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0955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1341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BE0D4-7B85-4176-ACDC-6825062E7C8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10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14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752600"/>
            <a:ext cx="41148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76688"/>
            <a:ext cx="41148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464F3CC-D4A3-411B-ABFF-6C73896ACE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2EAFB6-CE22-4538-9B40-1E8B384FB9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F08F42-62E4-49DA-838D-725F6DC3D4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1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752600"/>
            <a:ext cx="411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05237D-CE15-49F2-8A27-81457592858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54327D-44F1-4067-A522-5D6865AE65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4B8FB7F-873D-48D4-8B9A-66C9228EE5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A00A7A-71EB-4315-9213-3E578D8D07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4126CB-B585-4F77-BBD2-50119F64ED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ECB901-E161-4A2B-BAF9-610B3E84A7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33FF"/>
            </a:gs>
            <a:gs pos="0">
              <a:srgbClr val="9933FF"/>
            </a:gs>
            <a:gs pos="100000">
              <a:srgbClr val="FFC000"/>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7010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52600"/>
            <a:ext cx="83820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00"/>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defRPr>
            </a:lvl1pPr>
          </a:lstStyle>
          <a:p>
            <a:fld id="{5B77F0DD-022C-41A4-AD91-FB70C5D42627}" type="slidenum">
              <a:rPr lang="en-US"/>
              <a:pPr/>
              <a:t>‹#›</a:t>
            </a:fld>
            <a:endParaRPr lang="en-US"/>
          </a:p>
        </p:txBody>
      </p:sp>
      <p:pic>
        <p:nvPicPr>
          <p:cNvPr id="1031" name="Picture 7" descr="index"/>
          <p:cNvPicPr>
            <a:picLocks noChangeAspect="1" noChangeArrowheads="1"/>
          </p:cNvPicPr>
          <p:nvPr/>
        </p:nvPicPr>
        <p:blipFill>
          <a:blip r:embed="rId14"/>
          <a:srcRect/>
          <a:stretch>
            <a:fillRect/>
          </a:stretch>
        </p:blipFill>
        <p:spPr bwMode="auto">
          <a:xfrm>
            <a:off x="7772400" y="228600"/>
            <a:ext cx="1060450" cy="14763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800">
          <a:solidFill>
            <a:srgbClr val="FFFF00"/>
          </a:solidFill>
          <a:latin typeface="+mj-lt"/>
          <a:ea typeface="+mj-ea"/>
          <a:cs typeface="+mj-cs"/>
        </a:defRPr>
      </a:lvl1pPr>
      <a:lvl2pPr algn="ctr" rtl="0" fontAlgn="base">
        <a:spcBef>
          <a:spcPct val="0"/>
        </a:spcBef>
        <a:spcAft>
          <a:spcPct val="0"/>
        </a:spcAft>
        <a:defRPr sz="2800">
          <a:solidFill>
            <a:srgbClr val="FFFF00"/>
          </a:solidFill>
          <a:latin typeface="Comic Sans MS" pitchFamily="66" charset="0"/>
        </a:defRPr>
      </a:lvl2pPr>
      <a:lvl3pPr algn="ctr" rtl="0" fontAlgn="base">
        <a:spcBef>
          <a:spcPct val="0"/>
        </a:spcBef>
        <a:spcAft>
          <a:spcPct val="0"/>
        </a:spcAft>
        <a:defRPr sz="2800">
          <a:solidFill>
            <a:srgbClr val="FFFF00"/>
          </a:solidFill>
          <a:latin typeface="Comic Sans MS" pitchFamily="66" charset="0"/>
        </a:defRPr>
      </a:lvl3pPr>
      <a:lvl4pPr algn="ctr" rtl="0" fontAlgn="base">
        <a:spcBef>
          <a:spcPct val="0"/>
        </a:spcBef>
        <a:spcAft>
          <a:spcPct val="0"/>
        </a:spcAft>
        <a:defRPr sz="2800">
          <a:solidFill>
            <a:srgbClr val="FFFF00"/>
          </a:solidFill>
          <a:latin typeface="Comic Sans MS" pitchFamily="66" charset="0"/>
        </a:defRPr>
      </a:lvl4pPr>
      <a:lvl5pPr algn="ctr" rtl="0" fontAlgn="base">
        <a:spcBef>
          <a:spcPct val="0"/>
        </a:spcBef>
        <a:spcAft>
          <a:spcPct val="0"/>
        </a:spcAft>
        <a:defRPr sz="2800">
          <a:solidFill>
            <a:srgbClr val="FFFF00"/>
          </a:solidFill>
          <a:latin typeface="Comic Sans MS" pitchFamily="66" charset="0"/>
        </a:defRPr>
      </a:lvl5pPr>
      <a:lvl6pPr marL="457200" algn="ctr" rtl="0" fontAlgn="base">
        <a:spcBef>
          <a:spcPct val="0"/>
        </a:spcBef>
        <a:spcAft>
          <a:spcPct val="0"/>
        </a:spcAft>
        <a:defRPr sz="2800">
          <a:solidFill>
            <a:srgbClr val="FFFF00"/>
          </a:solidFill>
          <a:latin typeface="Comic Sans MS" pitchFamily="66" charset="0"/>
        </a:defRPr>
      </a:lvl6pPr>
      <a:lvl7pPr marL="914400" algn="ctr" rtl="0" fontAlgn="base">
        <a:spcBef>
          <a:spcPct val="0"/>
        </a:spcBef>
        <a:spcAft>
          <a:spcPct val="0"/>
        </a:spcAft>
        <a:defRPr sz="2800">
          <a:solidFill>
            <a:srgbClr val="FFFF00"/>
          </a:solidFill>
          <a:latin typeface="Comic Sans MS" pitchFamily="66" charset="0"/>
        </a:defRPr>
      </a:lvl7pPr>
      <a:lvl8pPr marL="1371600" algn="ctr" rtl="0" fontAlgn="base">
        <a:spcBef>
          <a:spcPct val="0"/>
        </a:spcBef>
        <a:spcAft>
          <a:spcPct val="0"/>
        </a:spcAft>
        <a:defRPr sz="2800">
          <a:solidFill>
            <a:srgbClr val="FFFF00"/>
          </a:solidFill>
          <a:latin typeface="Comic Sans MS" pitchFamily="66" charset="0"/>
        </a:defRPr>
      </a:lvl8pPr>
      <a:lvl9pPr marL="1828800" algn="ctr" rtl="0" fontAlgn="base">
        <a:spcBef>
          <a:spcPct val="0"/>
        </a:spcBef>
        <a:spcAft>
          <a:spcPct val="0"/>
        </a:spcAft>
        <a:defRPr sz="2800">
          <a:solidFill>
            <a:srgbClr val="FFFF00"/>
          </a:solidFill>
          <a:latin typeface="Comic Sans MS" pitchFamily="66" charset="0"/>
        </a:defRPr>
      </a:lvl9pPr>
    </p:titleStyle>
    <p:bodyStyle>
      <a:lvl1pPr marL="342900" indent="-342900" algn="l" rtl="0" fontAlgn="base">
        <a:spcBef>
          <a:spcPct val="20000"/>
        </a:spcBef>
        <a:spcAft>
          <a:spcPct val="0"/>
        </a:spcAft>
        <a:buChar char="•"/>
        <a:defRPr sz="2400">
          <a:solidFill>
            <a:srgbClr val="FFFF00"/>
          </a:solidFill>
          <a:latin typeface="+mn-lt"/>
          <a:ea typeface="+mn-ea"/>
          <a:cs typeface="+mn-cs"/>
        </a:defRPr>
      </a:lvl1pPr>
      <a:lvl2pPr marL="742950" indent="-285750" algn="l" rtl="0" fontAlgn="base">
        <a:spcBef>
          <a:spcPct val="20000"/>
        </a:spcBef>
        <a:spcAft>
          <a:spcPct val="0"/>
        </a:spcAft>
        <a:buChar char="–"/>
        <a:defRPr sz="24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400">
          <a:solidFill>
            <a:srgbClr val="FFFF00"/>
          </a:solidFill>
          <a:latin typeface="+mn-lt"/>
        </a:defRPr>
      </a:lvl4pPr>
      <a:lvl5pPr marL="2057400" indent="-228600" algn="l" rtl="0" fontAlgn="base">
        <a:spcBef>
          <a:spcPct val="20000"/>
        </a:spcBef>
        <a:spcAft>
          <a:spcPct val="0"/>
        </a:spcAft>
        <a:buChar char="»"/>
        <a:defRPr sz="2400">
          <a:solidFill>
            <a:srgbClr val="FFFF00"/>
          </a:solidFill>
          <a:latin typeface="+mn-lt"/>
        </a:defRPr>
      </a:lvl5pPr>
      <a:lvl6pPr marL="2514600" indent="-228600" algn="l" rtl="0" fontAlgn="base">
        <a:spcBef>
          <a:spcPct val="20000"/>
        </a:spcBef>
        <a:spcAft>
          <a:spcPct val="0"/>
        </a:spcAft>
        <a:buChar char="»"/>
        <a:defRPr sz="2400">
          <a:solidFill>
            <a:srgbClr val="FFFF00"/>
          </a:solidFill>
          <a:latin typeface="+mn-lt"/>
        </a:defRPr>
      </a:lvl6pPr>
      <a:lvl7pPr marL="2971800" indent="-228600" algn="l" rtl="0" fontAlgn="base">
        <a:spcBef>
          <a:spcPct val="20000"/>
        </a:spcBef>
        <a:spcAft>
          <a:spcPct val="0"/>
        </a:spcAft>
        <a:buChar char="»"/>
        <a:defRPr sz="2400">
          <a:solidFill>
            <a:srgbClr val="FFFF00"/>
          </a:solidFill>
          <a:latin typeface="+mn-lt"/>
        </a:defRPr>
      </a:lvl7pPr>
      <a:lvl8pPr marL="3429000" indent="-228600" algn="l" rtl="0" fontAlgn="base">
        <a:spcBef>
          <a:spcPct val="20000"/>
        </a:spcBef>
        <a:spcAft>
          <a:spcPct val="0"/>
        </a:spcAft>
        <a:buChar char="»"/>
        <a:defRPr sz="2400">
          <a:solidFill>
            <a:srgbClr val="FFFF00"/>
          </a:solidFill>
          <a:latin typeface="+mn-lt"/>
        </a:defRPr>
      </a:lvl8pPr>
      <a:lvl9pPr marL="3886200" indent="-228600" algn="l" rtl="0" fontAlgn="base">
        <a:spcBef>
          <a:spcPct val="20000"/>
        </a:spcBef>
        <a:spcAft>
          <a:spcPct val="0"/>
        </a:spcAft>
        <a:buChar char="»"/>
        <a:defRPr sz="24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henaturalamerican.com/3_basic_provinces.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iscoverourearth.org/.../basin_range.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a:xfrm>
            <a:off x="457200" y="457200"/>
            <a:ext cx="6629400" cy="5562600"/>
          </a:xfrm>
        </p:spPr>
        <p:txBody>
          <a:bodyPr/>
          <a:lstStyle/>
          <a:p>
            <a:endParaRPr lang="en-US" sz="2800"/>
          </a:p>
          <a:p>
            <a:endParaRPr lang="en-US" sz="2800"/>
          </a:p>
          <a:p>
            <a:r>
              <a:rPr lang="en-US" sz="2800"/>
              <a:t>Chapter3:  </a:t>
            </a:r>
          </a:p>
          <a:p>
            <a:r>
              <a:rPr lang="en-US" sz="2800"/>
              <a:t>Basins due to lithospheric stretching</a:t>
            </a:r>
          </a:p>
          <a:p>
            <a:endParaRPr lang="en-US" sz="2800"/>
          </a:p>
          <a:p>
            <a:endParaRPr lang="en-US" sz="2800"/>
          </a:p>
          <a:p>
            <a:endParaRPr lang="en-US"/>
          </a:p>
          <a:p>
            <a:r>
              <a:rPr lang="en-US"/>
              <a:t>This presentation contains illustrations from Allen and Allen (2005)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797511"/>
            <a:ext cx="4876800" cy="6001643"/>
          </a:xfrm>
          <a:prstGeom prst="rect">
            <a:avLst/>
          </a:prstGeom>
        </p:spPr>
        <p:txBody>
          <a:bodyPr wrap="square">
            <a:spAutoFit/>
          </a:bodyPr>
          <a:lstStyle/>
          <a:p>
            <a:r>
              <a:rPr lang="en-US" dirty="0" smtClean="0">
                <a:solidFill>
                  <a:srgbClr val="FFFF00"/>
                </a:solidFill>
              </a:rPr>
              <a:t>Discovered by Pierre </a:t>
            </a:r>
            <a:r>
              <a:rPr lang="en-US" dirty="0" err="1" smtClean="0">
                <a:solidFill>
                  <a:srgbClr val="FFFF00"/>
                </a:solidFill>
              </a:rPr>
              <a:t>Bouguer</a:t>
            </a:r>
            <a:r>
              <a:rPr lang="en-US" dirty="0" smtClean="0">
                <a:solidFill>
                  <a:srgbClr val="FFFF00"/>
                </a:solidFill>
              </a:rPr>
              <a:t> in the 1700s (</a:t>
            </a:r>
            <a:r>
              <a:rPr lang="en-US" dirty="0" err="1" smtClean="0">
                <a:solidFill>
                  <a:srgbClr val="FFFF00"/>
                </a:solidFill>
              </a:rPr>
              <a:t>Gp</a:t>
            </a:r>
            <a:r>
              <a:rPr lang="en-US" dirty="0" smtClean="0">
                <a:solidFill>
                  <a:srgbClr val="FFFF00"/>
                </a:solidFill>
              </a:rPr>
              <a:t>. 8 Meyer and </a:t>
            </a:r>
            <a:r>
              <a:rPr lang="en-US" dirty="0" err="1" smtClean="0">
                <a:solidFill>
                  <a:srgbClr val="FFFF00"/>
                </a:solidFill>
              </a:rPr>
              <a:t>Mbamalu</a:t>
            </a:r>
            <a:r>
              <a:rPr lang="en-US" dirty="0" smtClean="0">
                <a:solidFill>
                  <a:srgbClr val="FFFF00"/>
                </a:solidFill>
              </a:rPr>
              <a:t>)</a:t>
            </a:r>
          </a:p>
          <a:p>
            <a:endParaRPr lang="en-US" dirty="0" smtClean="0">
              <a:solidFill>
                <a:srgbClr val="FFFF00"/>
              </a:solidFill>
            </a:endParaRPr>
          </a:p>
          <a:p>
            <a:r>
              <a:rPr lang="en-US" dirty="0" smtClean="0">
                <a:solidFill>
                  <a:srgbClr val="FFFF00"/>
                </a:solidFill>
              </a:rPr>
              <a:t>the difference between what gravity is at a particular location(absolute observed gravity) and what gravity is supposed to be at that location(theoretical gravity value).  </a:t>
            </a:r>
            <a:r>
              <a:rPr lang="en-US" dirty="0" err="1" smtClean="0">
                <a:solidFill>
                  <a:srgbClr val="FFFF00"/>
                </a:solidFill>
              </a:rPr>
              <a:t>Bouguer</a:t>
            </a:r>
            <a:r>
              <a:rPr lang="en-US" dirty="0" smtClean="0">
                <a:solidFill>
                  <a:srgbClr val="FFFF00"/>
                </a:solidFill>
              </a:rPr>
              <a:t> anomaly = theoretical gravity value - absolute observed gravity value.</a:t>
            </a:r>
          </a:p>
          <a:p>
            <a:r>
              <a:rPr lang="en-US" dirty="0" smtClean="0">
                <a:solidFill>
                  <a:srgbClr val="FFFF00"/>
                </a:solidFill>
              </a:rPr>
              <a:t>Reference? </a:t>
            </a:r>
          </a:p>
          <a:p>
            <a:r>
              <a:rPr lang="en-US" dirty="0" smtClean="0">
                <a:solidFill>
                  <a:srgbClr val="FFFF00"/>
                </a:solidFill>
              </a:rPr>
              <a:t>??????</a:t>
            </a:r>
          </a:p>
          <a:p>
            <a:endParaRPr lang="en-US"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b="1"/>
              <a:t>Observations on continental extension</a:t>
            </a:r>
          </a:p>
        </p:txBody>
      </p:sp>
      <p:sp>
        <p:nvSpPr>
          <p:cNvPr id="371715" name="Rectangle 3"/>
          <p:cNvSpPr>
            <a:spLocks noGrp="1" noChangeArrowheads="1"/>
          </p:cNvSpPr>
          <p:nvPr>
            <p:ph type="body" idx="1"/>
          </p:nvPr>
        </p:nvSpPr>
        <p:spPr/>
        <p:txBody>
          <a:bodyPr/>
          <a:lstStyle/>
          <a:p>
            <a:pPr>
              <a:buFontTx/>
              <a:buNone/>
            </a:pPr>
            <a:r>
              <a:rPr lang="en-US"/>
              <a:t>Gravity: </a:t>
            </a:r>
          </a:p>
          <a:p>
            <a:pPr>
              <a:buFontTx/>
              <a:buNone/>
            </a:pPr>
            <a:r>
              <a:rPr lang="en-US"/>
              <a:t>			</a:t>
            </a:r>
          </a:p>
          <a:p>
            <a:pPr>
              <a:buFontTx/>
              <a:buNone/>
            </a:pPr>
            <a:endParaRPr lang="en-US"/>
          </a:p>
        </p:txBody>
      </p:sp>
      <p:pic>
        <p:nvPicPr>
          <p:cNvPr id="371717" name="Picture 5" descr="gravity"/>
          <p:cNvPicPr>
            <a:picLocks noChangeAspect="1" noChangeArrowheads="1"/>
          </p:cNvPicPr>
          <p:nvPr/>
        </p:nvPicPr>
        <p:blipFill>
          <a:blip r:embed="rId2"/>
          <a:srcRect/>
          <a:stretch>
            <a:fillRect/>
          </a:stretch>
        </p:blipFill>
        <p:spPr bwMode="auto">
          <a:xfrm>
            <a:off x="1752600" y="1905000"/>
            <a:ext cx="6910388" cy="48466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b="1"/>
              <a:t>Observations on continental extension</a:t>
            </a:r>
          </a:p>
        </p:txBody>
      </p:sp>
      <p:sp>
        <p:nvSpPr>
          <p:cNvPr id="372739" name="Rectangle 3"/>
          <p:cNvSpPr>
            <a:spLocks noGrp="1" noChangeArrowheads="1"/>
          </p:cNvSpPr>
          <p:nvPr>
            <p:ph type="body" idx="1"/>
          </p:nvPr>
        </p:nvSpPr>
        <p:spPr>
          <a:xfrm>
            <a:off x="228600" y="1219200"/>
            <a:ext cx="8382000" cy="4297363"/>
          </a:xfrm>
        </p:spPr>
        <p:txBody>
          <a:bodyPr/>
          <a:lstStyle/>
          <a:p>
            <a:pPr>
              <a:buFontTx/>
              <a:buNone/>
            </a:pPr>
            <a:r>
              <a:rPr lang="en-US"/>
              <a:t>Faults: have special length- frequency distribution </a:t>
            </a:r>
          </a:p>
          <a:p>
            <a:pPr>
              <a:buFontTx/>
              <a:buNone/>
            </a:pPr>
            <a:r>
              <a:rPr lang="en-US"/>
              <a:t>			</a:t>
            </a:r>
          </a:p>
          <a:p>
            <a:pPr>
              <a:buFontTx/>
              <a:buNone/>
            </a:pPr>
            <a:endParaRPr lang="en-US"/>
          </a:p>
        </p:txBody>
      </p:sp>
      <p:sp>
        <p:nvSpPr>
          <p:cNvPr id="372742" name="Line 6"/>
          <p:cNvSpPr>
            <a:spLocks noChangeShapeType="1"/>
          </p:cNvSpPr>
          <p:nvPr/>
        </p:nvSpPr>
        <p:spPr bwMode="auto">
          <a:xfrm flipV="1">
            <a:off x="2286000" y="1524000"/>
            <a:ext cx="0" cy="3276600"/>
          </a:xfrm>
          <a:prstGeom prst="line">
            <a:avLst/>
          </a:prstGeom>
          <a:noFill/>
          <a:ln w="9525">
            <a:solidFill>
              <a:schemeClr val="tx1"/>
            </a:solidFill>
            <a:round/>
            <a:headEnd/>
            <a:tailEnd type="triangle" w="med" len="med"/>
          </a:ln>
          <a:effectLst/>
        </p:spPr>
        <p:txBody>
          <a:bodyPr/>
          <a:lstStyle/>
          <a:p>
            <a:endParaRPr lang="en-US"/>
          </a:p>
        </p:txBody>
      </p:sp>
      <p:sp>
        <p:nvSpPr>
          <p:cNvPr id="372743" name="Line 7"/>
          <p:cNvSpPr>
            <a:spLocks noChangeShapeType="1"/>
          </p:cNvSpPr>
          <p:nvPr/>
        </p:nvSpPr>
        <p:spPr bwMode="auto">
          <a:xfrm>
            <a:off x="2286000" y="4800600"/>
            <a:ext cx="2971800" cy="0"/>
          </a:xfrm>
          <a:prstGeom prst="line">
            <a:avLst/>
          </a:prstGeom>
          <a:noFill/>
          <a:ln w="9525">
            <a:solidFill>
              <a:schemeClr val="tx1"/>
            </a:solidFill>
            <a:round/>
            <a:headEnd/>
            <a:tailEnd type="triangle" w="med" len="med"/>
          </a:ln>
          <a:effectLst/>
        </p:spPr>
        <p:txBody>
          <a:bodyPr/>
          <a:lstStyle/>
          <a:p>
            <a:endParaRPr lang="en-US"/>
          </a:p>
        </p:txBody>
      </p:sp>
      <p:sp>
        <p:nvSpPr>
          <p:cNvPr id="372744" name="Text Box 8"/>
          <p:cNvSpPr txBox="1">
            <a:spLocks noChangeArrowheads="1"/>
          </p:cNvSpPr>
          <p:nvPr/>
        </p:nvSpPr>
        <p:spPr bwMode="auto">
          <a:xfrm>
            <a:off x="457200" y="2667000"/>
            <a:ext cx="1676400" cy="822325"/>
          </a:xfrm>
          <a:prstGeom prst="rect">
            <a:avLst/>
          </a:prstGeom>
          <a:noFill/>
          <a:ln w="9525">
            <a:noFill/>
            <a:miter lim="800000"/>
            <a:headEnd/>
            <a:tailEnd/>
          </a:ln>
          <a:effectLst/>
        </p:spPr>
        <p:txBody>
          <a:bodyPr>
            <a:spAutoFit/>
          </a:bodyPr>
          <a:lstStyle/>
          <a:p>
            <a:pPr>
              <a:spcBef>
                <a:spcPct val="50000"/>
              </a:spcBef>
            </a:pPr>
            <a:r>
              <a:rPr lang="en-US"/>
              <a:t>Frequency (log)</a:t>
            </a:r>
          </a:p>
        </p:txBody>
      </p:sp>
      <p:sp>
        <p:nvSpPr>
          <p:cNvPr id="372745" name="Text Box 9"/>
          <p:cNvSpPr txBox="1">
            <a:spLocks noChangeArrowheads="1"/>
          </p:cNvSpPr>
          <p:nvPr/>
        </p:nvSpPr>
        <p:spPr bwMode="auto">
          <a:xfrm>
            <a:off x="2895600" y="4953000"/>
            <a:ext cx="2743200" cy="457200"/>
          </a:xfrm>
          <a:prstGeom prst="rect">
            <a:avLst/>
          </a:prstGeom>
          <a:noFill/>
          <a:ln w="9525">
            <a:noFill/>
            <a:miter lim="800000"/>
            <a:headEnd/>
            <a:tailEnd/>
          </a:ln>
          <a:effectLst/>
        </p:spPr>
        <p:txBody>
          <a:bodyPr>
            <a:spAutoFit/>
          </a:bodyPr>
          <a:lstStyle/>
          <a:p>
            <a:pPr>
              <a:spcBef>
                <a:spcPct val="50000"/>
              </a:spcBef>
            </a:pPr>
            <a:r>
              <a:rPr lang="en-US"/>
              <a:t>Fault length (log)</a:t>
            </a:r>
          </a:p>
        </p:txBody>
      </p:sp>
      <p:sp>
        <p:nvSpPr>
          <p:cNvPr id="372747" name="Line 11"/>
          <p:cNvSpPr>
            <a:spLocks noChangeShapeType="1"/>
          </p:cNvSpPr>
          <p:nvPr/>
        </p:nvSpPr>
        <p:spPr bwMode="auto">
          <a:xfrm>
            <a:off x="2590800" y="1905000"/>
            <a:ext cx="2438400" cy="2514600"/>
          </a:xfrm>
          <a:prstGeom prst="line">
            <a:avLst/>
          </a:prstGeom>
          <a:noFill/>
          <a:ln w="38100">
            <a:solidFill>
              <a:srgbClr val="FFFF00"/>
            </a:solidFill>
            <a:round/>
            <a:headEnd/>
            <a:tailEnd/>
          </a:ln>
          <a:effectLst/>
        </p:spPr>
        <p:txBody>
          <a:bodyPr/>
          <a:lstStyle/>
          <a:p>
            <a:endParaRPr lang="en-US"/>
          </a:p>
        </p:txBody>
      </p:sp>
      <p:sp>
        <p:nvSpPr>
          <p:cNvPr id="372749" name="Rectangle 13"/>
          <p:cNvSpPr>
            <a:spLocks noChangeArrowheads="1"/>
          </p:cNvSpPr>
          <p:nvPr/>
        </p:nvSpPr>
        <p:spPr bwMode="auto">
          <a:xfrm>
            <a:off x="1066800" y="5715000"/>
            <a:ext cx="5903913" cy="457200"/>
          </a:xfrm>
          <a:prstGeom prst="rect">
            <a:avLst/>
          </a:prstGeom>
          <a:noFill/>
          <a:ln w="9525">
            <a:noFill/>
            <a:miter lim="800000"/>
            <a:headEnd/>
            <a:tailEnd/>
          </a:ln>
          <a:effectLst/>
        </p:spPr>
        <p:txBody>
          <a:bodyPr wrap="none">
            <a:spAutoFit/>
          </a:bodyPr>
          <a:lstStyle/>
          <a:p>
            <a:r>
              <a:rPr lang="en-US">
                <a:solidFill>
                  <a:srgbClr val="FFFF00"/>
                </a:solidFill>
              </a:rPr>
              <a:t>Major faults take up most of the motion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b="1"/>
              <a:t>Observations on continental extension</a:t>
            </a:r>
          </a:p>
        </p:txBody>
      </p:sp>
      <p:sp>
        <p:nvSpPr>
          <p:cNvPr id="374787" name="Rectangle 3"/>
          <p:cNvSpPr>
            <a:spLocks noGrp="1" noChangeArrowheads="1"/>
          </p:cNvSpPr>
          <p:nvPr>
            <p:ph type="body" idx="1"/>
          </p:nvPr>
        </p:nvSpPr>
        <p:spPr>
          <a:xfrm>
            <a:off x="228600" y="1295400"/>
            <a:ext cx="8382000" cy="4297363"/>
          </a:xfrm>
        </p:spPr>
        <p:txBody>
          <a:bodyPr/>
          <a:lstStyle/>
          <a:p>
            <a:pPr>
              <a:buFontTx/>
              <a:buNone/>
            </a:pPr>
            <a:r>
              <a:rPr lang="en-US"/>
              <a:t>Faults: have displacement-length relationship </a:t>
            </a:r>
          </a:p>
          <a:p>
            <a:pPr>
              <a:buFontTx/>
              <a:buNone/>
            </a:pPr>
            <a:r>
              <a:rPr lang="en-US"/>
              <a:t>			</a:t>
            </a:r>
          </a:p>
          <a:p>
            <a:pPr>
              <a:buFontTx/>
              <a:buNone/>
            </a:pPr>
            <a:endParaRPr lang="en-US"/>
          </a:p>
        </p:txBody>
      </p:sp>
      <p:sp>
        <p:nvSpPr>
          <p:cNvPr id="374796" name="Freeform 12"/>
          <p:cNvSpPr>
            <a:spLocks/>
          </p:cNvSpPr>
          <p:nvPr/>
        </p:nvSpPr>
        <p:spPr bwMode="auto">
          <a:xfrm>
            <a:off x="914400" y="3200400"/>
            <a:ext cx="3492500" cy="2971800"/>
          </a:xfrm>
          <a:custGeom>
            <a:avLst/>
            <a:gdLst/>
            <a:ahLst/>
            <a:cxnLst>
              <a:cxn ang="0">
                <a:pos x="112" y="1368"/>
              </a:cxn>
              <a:cxn ang="0">
                <a:pos x="304" y="888"/>
              </a:cxn>
              <a:cxn ang="0">
                <a:pos x="688" y="456"/>
              </a:cxn>
              <a:cxn ang="0">
                <a:pos x="1504" y="120"/>
              </a:cxn>
              <a:cxn ang="0">
                <a:pos x="2176" y="24"/>
              </a:cxn>
              <a:cxn ang="0">
                <a:pos x="1360" y="264"/>
              </a:cxn>
              <a:cxn ang="0">
                <a:pos x="880" y="552"/>
              </a:cxn>
              <a:cxn ang="0">
                <a:pos x="544" y="888"/>
              </a:cxn>
              <a:cxn ang="0">
                <a:pos x="208" y="1464"/>
              </a:cxn>
              <a:cxn ang="0">
                <a:pos x="16" y="1848"/>
              </a:cxn>
              <a:cxn ang="0">
                <a:pos x="112" y="1320"/>
              </a:cxn>
            </a:cxnLst>
            <a:rect l="0" t="0" r="r" b="b"/>
            <a:pathLst>
              <a:path w="2200" h="1872">
                <a:moveTo>
                  <a:pt x="112" y="1368"/>
                </a:moveTo>
                <a:cubicBezTo>
                  <a:pt x="160" y="1204"/>
                  <a:pt x="208" y="1040"/>
                  <a:pt x="304" y="888"/>
                </a:cubicBezTo>
                <a:cubicBezTo>
                  <a:pt x="400" y="736"/>
                  <a:pt x="488" y="584"/>
                  <a:pt x="688" y="456"/>
                </a:cubicBezTo>
                <a:cubicBezTo>
                  <a:pt x="888" y="328"/>
                  <a:pt x="1256" y="192"/>
                  <a:pt x="1504" y="120"/>
                </a:cubicBezTo>
                <a:cubicBezTo>
                  <a:pt x="1752" y="48"/>
                  <a:pt x="2200" y="0"/>
                  <a:pt x="2176" y="24"/>
                </a:cubicBezTo>
                <a:cubicBezTo>
                  <a:pt x="2152" y="48"/>
                  <a:pt x="1576" y="176"/>
                  <a:pt x="1360" y="264"/>
                </a:cubicBezTo>
                <a:cubicBezTo>
                  <a:pt x="1144" y="352"/>
                  <a:pt x="1016" y="448"/>
                  <a:pt x="880" y="552"/>
                </a:cubicBezTo>
                <a:cubicBezTo>
                  <a:pt x="744" y="656"/>
                  <a:pt x="656" y="736"/>
                  <a:pt x="544" y="888"/>
                </a:cubicBezTo>
                <a:cubicBezTo>
                  <a:pt x="432" y="1040"/>
                  <a:pt x="296" y="1304"/>
                  <a:pt x="208" y="1464"/>
                </a:cubicBezTo>
                <a:cubicBezTo>
                  <a:pt x="120" y="1624"/>
                  <a:pt x="32" y="1872"/>
                  <a:pt x="16" y="1848"/>
                </a:cubicBezTo>
                <a:cubicBezTo>
                  <a:pt x="0" y="1824"/>
                  <a:pt x="56" y="1572"/>
                  <a:pt x="112" y="1320"/>
                </a:cubicBezTo>
              </a:path>
            </a:pathLst>
          </a:custGeom>
          <a:solidFill>
            <a:schemeClr val="tx1"/>
          </a:solidFill>
          <a:ln w="9525">
            <a:solidFill>
              <a:schemeClr val="tx1"/>
            </a:solidFill>
            <a:round/>
            <a:headEnd/>
            <a:tailEnd/>
          </a:ln>
          <a:effectLst/>
        </p:spPr>
        <p:txBody>
          <a:bodyPr/>
          <a:lstStyle/>
          <a:p>
            <a:endParaRPr lang="en-US"/>
          </a:p>
        </p:txBody>
      </p:sp>
      <p:sp>
        <p:nvSpPr>
          <p:cNvPr id="374797" name="Freeform 13"/>
          <p:cNvSpPr>
            <a:spLocks/>
          </p:cNvSpPr>
          <p:nvPr/>
        </p:nvSpPr>
        <p:spPr bwMode="auto">
          <a:xfrm rot="11972804">
            <a:off x="4876800" y="1828800"/>
            <a:ext cx="2844800" cy="2743200"/>
          </a:xfrm>
          <a:custGeom>
            <a:avLst/>
            <a:gdLst/>
            <a:ahLst/>
            <a:cxnLst>
              <a:cxn ang="0">
                <a:pos x="32" y="1336"/>
              </a:cxn>
              <a:cxn ang="0">
                <a:pos x="224" y="856"/>
              </a:cxn>
              <a:cxn ang="0">
                <a:pos x="752" y="376"/>
              </a:cxn>
              <a:cxn ang="0">
                <a:pos x="1664" y="40"/>
              </a:cxn>
              <a:cxn ang="0">
                <a:pos x="1520" y="136"/>
              </a:cxn>
              <a:cxn ang="0">
                <a:pos x="896" y="472"/>
              </a:cxn>
              <a:cxn ang="0">
                <a:pos x="560" y="712"/>
              </a:cxn>
              <a:cxn ang="0">
                <a:pos x="320" y="1096"/>
              </a:cxn>
              <a:cxn ang="0">
                <a:pos x="176" y="1384"/>
              </a:cxn>
              <a:cxn ang="0">
                <a:pos x="32" y="1720"/>
              </a:cxn>
              <a:cxn ang="0">
                <a:pos x="32" y="1336"/>
              </a:cxn>
            </a:cxnLst>
            <a:rect l="0" t="0" r="r" b="b"/>
            <a:pathLst>
              <a:path w="1792" h="1728">
                <a:moveTo>
                  <a:pt x="32" y="1336"/>
                </a:moveTo>
                <a:cubicBezTo>
                  <a:pt x="64" y="1192"/>
                  <a:pt x="104" y="1016"/>
                  <a:pt x="224" y="856"/>
                </a:cubicBezTo>
                <a:cubicBezTo>
                  <a:pt x="344" y="696"/>
                  <a:pt x="512" y="512"/>
                  <a:pt x="752" y="376"/>
                </a:cubicBezTo>
                <a:cubicBezTo>
                  <a:pt x="992" y="240"/>
                  <a:pt x="1536" y="80"/>
                  <a:pt x="1664" y="40"/>
                </a:cubicBezTo>
                <a:cubicBezTo>
                  <a:pt x="1792" y="0"/>
                  <a:pt x="1648" y="64"/>
                  <a:pt x="1520" y="136"/>
                </a:cubicBezTo>
                <a:cubicBezTo>
                  <a:pt x="1392" y="208"/>
                  <a:pt x="1056" y="376"/>
                  <a:pt x="896" y="472"/>
                </a:cubicBezTo>
                <a:cubicBezTo>
                  <a:pt x="736" y="568"/>
                  <a:pt x="656" y="608"/>
                  <a:pt x="560" y="712"/>
                </a:cubicBezTo>
                <a:cubicBezTo>
                  <a:pt x="464" y="816"/>
                  <a:pt x="384" y="984"/>
                  <a:pt x="320" y="1096"/>
                </a:cubicBezTo>
                <a:cubicBezTo>
                  <a:pt x="256" y="1208"/>
                  <a:pt x="224" y="1280"/>
                  <a:pt x="176" y="1384"/>
                </a:cubicBezTo>
                <a:cubicBezTo>
                  <a:pt x="128" y="1488"/>
                  <a:pt x="56" y="1728"/>
                  <a:pt x="32" y="1720"/>
                </a:cubicBezTo>
                <a:cubicBezTo>
                  <a:pt x="8" y="1712"/>
                  <a:pt x="0" y="1480"/>
                  <a:pt x="32" y="1336"/>
                </a:cubicBezTo>
                <a:close/>
              </a:path>
            </a:pathLst>
          </a:custGeom>
          <a:solidFill>
            <a:schemeClr val="tx1"/>
          </a:solid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b="1"/>
              <a:t>Observations on continental extension</a:t>
            </a:r>
          </a:p>
        </p:txBody>
      </p:sp>
      <p:sp>
        <p:nvSpPr>
          <p:cNvPr id="375811" name="Rectangle 3"/>
          <p:cNvSpPr>
            <a:spLocks noGrp="1" noChangeArrowheads="1"/>
          </p:cNvSpPr>
          <p:nvPr>
            <p:ph type="body" idx="1"/>
          </p:nvPr>
        </p:nvSpPr>
        <p:spPr>
          <a:xfrm>
            <a:off x="228600" y="1295400"/>
            <a:ext cx="8382000" cy="4297363"/>
          </a:xfrm>
        </p:spPr>
        <p:txBody>
          <a:bodyPr/>
          <a:lstStyle/>
          <a:p>
            <a:pPr>
              <a:buFontTx/>
              <a:buNone/>
            </a:pPr>
            <a:r>
              <a:rPr lang="en-US"/>
              <a:t>Faults: fault tips curve toward each other</a:t>
            </a:r>
          </a:p>
          <a:p>
            <a:pPr>
              <a:buFontTx/>
              <a:buNone/>
            </a:pPr>
            <a:r>
              <a:rPr lang="en-US"/>
              <a:t>		</a:t>
            </a:r>
          </a:p>
          <a:p>
            <a:pPr>
              <a:buFontTx/>
              <a:buNone/>
            </a:pPr>
            <a:r>
              <a:rPr lang="en-US"/>
              <a:t>			</a:t>
            </a:r>
          </a:p>
          <a:p>
            <a:pPr>
              <a:buFontTx/>
              <a:buNone/>
            </a:pPr>
            <a:endParaRPr lang="en-US"/>
          </a:p>
        </p:txBody>
      </p:sp>
      <p:sp>
        <p:nvSpPr>
          <p:cNvPr id="375812" name="Freeform 4"/>
          <p:cNvSpPr>
            <a:spLocks/>
          </p:cNvSpPr>
          <p:nvPr/>
        </p:nvSpPr>
        <p:spPr bwMode="auto">
          <a:xfrm>
            <a:off x="914400" y="3187700"/>
            <a:ext cx="3838575" cy="2984500"/>
          </a:xfrm>
          <a:custGeom>
            <a:avLst/>
            <a:gdLst/>
            <a:ahLst/>
            <a:cxnLst>
              <a:cxn ang="0">
                <a:pos x="120" y="1376"/>
              </a:cxn>
              <a:cxn ang="0">
                <a:pos x="325" y="896"/>
              </a:cxn>
              <a:cxn ang="0">
                <a:pos x="736" y="464"/>
              </a:cxn>
              <a:cxn ang="0">
                <a:pos x="1608" y="128"/>
              </a:cxn>
              <a:cxn ang="0">
                <a:pos x="2392" y="24"/>
              </a:cxn>
              <a:cxn ang="0">
                <a:pos x="1454" y="272"/>
              </a:cxn>
              <a:cxn ang="0">
                <a:pos x="941" y="560"/>
              </a:cxn>
              <a:cxn ang="0">
                <a:pos x="582" y="896"/>
              </a:cxn>
              <a:cxn ang="0">
                <a:pos x="222" y="1472"/>
              </a:cxn>
              <a:cxn ang="0">
                <a:pos x="17" y="1856"/>
              </a:cxn>
              <a:cxn ang="0">
                <a:pos x="120" y="1328"/>
              </a:cxn>
            </a:cxnLst>
            <a:rect l="0" t="0" r="r" b="b"/>
            <a:pathLst>
              <a:path w="2418" h="1880">
                <a:moveTo>
                  <a:pt x="120" y="1376"/>
                </a:moveTo>
                <a:cubicBezTo>
                  <a:pt x="171" y="1212"/>
                  <a:pt x="222" y="1048"/>
                  <a:pt x="325" y="896"/>
                </a:cubicBezTo>
                <a:cubicBezTo>
                  <a:pt x="428" y="744"/>
                  <a:pt x="522" y="592"/>
                  <a:pt x="736" y="464"/>
                </a:cubicBezTo>
                <a:cubicBezTo>
                  <a:pt x="949" y="336"/>
                  <a:pt x="1332" y="201"/>
                  <a:pt x="1608" y="128"/>
                </a:cubicBezTo>
                <a:cubicBezTo>
                  <a:pt x="1884" y="55"/>
                  <a:pt x="2418" y="0"/>
                  <a:pt x="2392" y="24"/>
                </a:cubicBezTo>
                <a:cubicBezTo>
                  <a:pt x="2366" y="48"/>
                  <a:pt x="1696" y="183"/>
                  <a:pt x="1454" y="272"/>
                </a:cubicBezTo>
                <a:cubicBezTo>
                  <a:pt x="1212" y="361"/>
                  <a:pt x="1086" y="456"/>
                  <a:pt x="941" y="560"/>
                </a:cubicBezTo>
                <a:cubicBezTo>
                  <a:pt x="795" y="664"/>
                  <a:pt x="701" y="744"/>
                  <a:pt x="582" y="896"/>
                </a:cubicBezTo>
                <a:cubicBezTo>
                  <a:pt x="462" y="1048"/>
                  <a:pt x="316" y="1312"/>
                  <a:pt x="222" y="1472"/>
                </a:cubicBezTo>
                <a:cubicBezTo>
                  <a:pt x="128" y="1632"/>
                  <a:pt x="34" y="1880"/>
                  <a:pt x="17" y="1856"/>
                </a:cubicBezTo>
                <a:cubicBezTo>
                  <a:pt x="0" y="1832"/>
                  <a:pt x="60" y="1580"/>
                  <a:pt x="120" y="1328"/>
                </a:cubicBezTo>
              </a:path>
            </a:pathLst>
          </a:custGeom>
          <a:solidFill>
            <a:schemeClr val="tx1"/>
          </a:solidFill>
          <a:ln w="9525">
            <a:solidFill>
              <a:schemeClr val="tx1"/>
            </a:solidFill>
            <a:round/>
            <a:headEnd/>
            <a:tailEnd/>
          </a:ln>
          <a:effectLst/>
        </p:spPr>
        <p:txBody>
          <a:bodyPr/>
          <a:lstStyle/>
          <a:p>
            <a:endParaRPr lang="en-US"/>
          </a:p>
        </p:txBody>
      </p:sp>
      <p:sp>
        <p:nvSpPr>
          <p:cNvPr id="375813" name="Freeform 5"/>
          <p:cNvSpPr>
            <a:spLocks/>
          </p:cNvSpPr>
          <p:nvPr/>
        </p:nvSpPr>
        <p:spPr bwMode="auto">
          <a:xfrm>
            <a:off x="4156075" y="2352675"/>
            <a:ext cx="3921125" cy="1722438"/>
          </a:xfrm>
          <a:custGeom>
            <a:avLst/>
            <a:gdLst/>
            <a:ahLst/>
            <a:cxnLst>
              <a:cxn ang="0">
                <a:pos x="2322" y="378"/>
              </a:cxn>
              <a:cxn ang="0">
                <a:pos x="1980" y="766"/>
              </a:cxn>
              <a:cxn ang="0">
                <a:pos x="1322" y="1042"/>
              </a:cxn>
              <a:cxn ang="0">
                <a:pos x="134" y="1022"/>
              </a:cxn>
              <a:cxn ang="0">
                <a:pos x="518" y="1011"/>
              </a:cxn>
              <a:cxn ang="0">
                <a:pos x="1218" y="903"/>
              </a:cxn>
              <a:cxn ang="0">
                <a:pos x="1615" y="789"/>
              </a:cxn>
              <a:cxn ang="0">
                <a:pos x="1970" y="508"/>
              </a:cxn>
              <a:cxn ang="0">
                <a:pos x="2202" y="284"/>
              </a:cxn>
              <a:cxn ang="0">
                <a:pos x="2450" y="16"/>
              </a:cxn>
              <a:cxn ang="0">
                <a:pos x="2322" y="378"/>
              </a:cxn>
            </a:cxnLst>
            <a:rect l="0" t="0" r="r" b="b"/>
            <a:pathLst>
              <a:path w="2470" h="1085">
                <a:moveTo>
                  <a:pt x="2322" y="378"/>
                </a:moveTo>
                <a:cubicBezTo>
                  <a:pt x="2243" y="503"/>
                  <a:pt x="2147" y="655"/>
                  <a:pt x="1980" y="766"/>
                </a:cubicBezTo>
                <a:cubicBezTo>
                  <a:pt x="1813" y="877"/>
                  <a:pt x="1630" y="999"/>
                  <a:pt x="1322" y="1042"/>
                </a:cubicBezTo>
                <a:cubicBezTo>
                  <a:pt x="1014" y="1085"/>
                  <a:pt x="268" y="1027"/>
                  <a:pt x="134" y="1022"/>
                </a:cubicBezTo>
                <a:cubicBezTo>
                  <a:pt x="0" y="1017"/>
                  <a:pt x="337" y="1031"/>
                  <a:pt x="518" y="1011"/>
                </a:cubicBezTo>
                <a:cubicBezTo>
                  <a:pt x="699" y="991"/>
                  <a:pt x="1035" y="940"/>
                  <a:pt x="1218" y="903"/>
                </a:cubicBezTo>
                <a:cubicBezTo>
                  <a:pt x="1401" y="866"/>
                  <a:pt x="1490" y="855"/>
                  <a:pt x="1615" y="789"/>
                </a:cubicBezTo>
                <a:cubicBezTo>
                  <a:pt x="1741" y="723"/>
                  <a:pt x="1872" y="592"/>
                  <a:pt x="1970" y="508"/>
                </a:cubicBezTo>
                <a:cubicBezTo>
                  <a:pt x="2068" y="423"/>
                  <a:pt x="2122" y="366"/>
                  <a:pt x="2202" y="284"/>
                </a:cubicBezTo>
                <a:cubicBezTo>
                  <a:pt x="2282" y="202"/>
                  <a:pt x="2430" y="0"/>
                  <a:pt x="2450" y="16"/>
                </a:cubicBezTo>
                <a:cubicBezTo>
                  <a:pt x="2470" y="31"/>
                  <a:pt x="2400" y="253"/>
                  <a:pt x="2322" y="378"/>
                </a:cubicBezTo>
                <a:close/>
              </a:path>
            </a:pathLst>
          </a:custGeom>
          <a:solidFill>
            <a:schemeClr val="tx1"/>
          </a:solid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b="1"/>
              <a:t>Observations on continental extension</a:t>
            </a:r>
          </a:p>
        </p:txBody>
      </p:sp>
      <p:sp>
        <p:nvSpPr>
          <p:cNvPr id="378883" name="Rectangle 3"/>
          <p:cNvSpPr>
            <a:spLocks noGrp="1" noChangeArrowheads="1"/>
          </p:cNvSpPr>
          <p:nvPr>
            <p:ph type="body" idx="1"/>
          </p:nvPr>
        </p:nvSpPr>
        <p:spPr>
          <a:xfrm>
            <a:off x="228600" y="1295400"/>
            <a:ext cx="8382000" cy="4297363"/>
          </a:xfrm>
        </p:spPr>
        <p:txBody>
          <a:bodyPr/>
          <a:lstStyle/>
          <a:p>
            <a:pPr>
              <a:buFontTx/>
              <a:buNone/>
            </a:pPr>
            <a:r>
              <a:rPr lang="en-US"/>
              <a:t>Faults: What do their crosss-sections look like? </a:t>
            </a:r>
          </a:p>
          <a:p>
            <a:pPr>
              <a:buFontTx/>
              <a:buNone/>
            </a:pPr>
            <a:r>
              <a:rPr lang="en-US"/>
              <a:t>			</a:t>
            </a:r>
          </a:p>
          <a:p>
            <a:pPr>
              <a:buFontTx/>
              <a:buNone/>
            </a:pPr>
            <a:endParaRPr lang="en-US"/>
          </a:p>
        </p:txBody>
      </p:sp>
      <p:sp>
        <p:nvSpPr>
          <p:cNvPr id="378884" name="Freeform 4"/>
          <p:cNvSpPr>
            <a:spLocks/>
          </p:cNvSpPr>
          <p:nvPr/>
        </p:nvSpPr>
        <p:spPr bwMode="auto">
          <a:xfrm>
            <a:off x="914400" y="3148013"/>
            <a:ext cx="3841750" cy="3024187"/>
          </a:xfrm>
          <a:custGeom>
            <a:avLst/>
            <a:gdLst/>
            <a:ahLst/>
            <a:cxnLst>
              <a:cxn ang="0">
                <a:pos x="120" y="1401"/>
              </a:cxn>
              <a:cxn ang="0">
                <a:pos x="325" y="921"/>
              </a:cxn>
              <a:cxn ang="0">
                <a:pos x="736" y="489"/>
              </a:cxn>
              <a:cxn ang="0">
                <a:pos x="1832" y="65"/>
              </a:cxn>
              <a:cxn ang="0">
                <a:pos x="2416" y="97"/>
              </a:cxn>
              <a:cxn ang="0">
                <a:pos x="1808" y="169"/>
              </a:cxn>
              <a:cxn ang="0">
                <a:pos x="941" y="585"/>
              </a:cxn>
              <a:cxn ang="0">
                <a:pos x="582" y="921"/>
              </a:cxn>
              <a:cxn ang="0">
                <a:pos x="222" y="1497"/>
              </a:cxn>
              <a:cxn ang="0">
                <a:pos x="17" y="1881"/>
              </a:cxn>
              <a:cxn ang="0">
                <a:pos x="120" y="1353"/>
              </a:cxn>
            </a:cxnLst>
            <a:rect l="0" t="0" r="r" b="b"/>
            <a:pathLst>
              <a:path w="2420" h="1905">
                <a:moveTo>
                  <a:pt x="120" y="1401"/>
                </a:moveTo>
                <a:cubicBezTo>
                  <a:pt x="171" y="1237"/>
                  <a:pt x="222" y="1073"/>
                  <a:pt x="325" y="921"/>
                </a:cubicBezTo>
                <a:cubicBezTo>
                  <a:pt x="428" y="769"/>
                  <a:pt x="485" y="632"/>
                  <a:pt x="736" y="489"/>
                </a:cubicBezTo>
                <a:cubicBezTo>
                  <a:pt x="987" y="346"/>
                  <a:pt x="1552" y="130"/>
                  <a:pt x="1832" y="65"/>
                </a:cubicBezTo>
                <a:cubicBezTo>
                  <a:pt x="2112" y="0"/>
                  <a:pt x="2420" y="80"/>
                  <a:pt x="2416" y="97"/>
                </a:cubicBezTo>
                <a:cubicBezTo>
                  <a:pt x="2412" y="114"/>
                  <a:pt x="2054" y="88"/>
                  <a:pt x="1808" y="169"/>
                </a:cubicBezTo>
                <a:cubicBezTo>
                  <a:pt x="1562" y="250"/>
                  <a:pt x="1145" y="460"/>
                  <a:pt x="941" y="585"/>
                </a:cubicBezTo>
                <a:cubicBezTo>
                  <a:pt x="737" y="710"/>
                  <a:pt x="701" y="769"/>
                  <a:pt x="582" y="921"/>
                </a:cubicBezTo>
                <a:cubicBezTo>
                  <a:pt x="462" y="1073"/>
                  <a:pt x="316" y="1337"/>
                  <a:pt x="222" y="1497"/>
                </a:cubicBezTo>
                <a:cubicBezTo>
                  <a:pt x="128" y="1657"/>
                  <a:pt x="34" y="1905"/>
                  <a:pt x="17" y="1881"/>
                </a:cubicBezTo>
                <a:cubicBezTo>
                  <a:pt x="0" y="1857"/>
                  <a:pt x="60" y="1605"/>
                  <a:pt x="120" y="1353"/>
                </a:cubicBezTo>
              </a:path>
            </a:pathLst>
          </a:custGeom>
          <a:solidFill>
            <a:schemeClr val="tx1"/>
          </a:solidFill>
          <a:ln w="9525">
            <a:solidFill>
              <a:schemeClr val="tx1"/>
            </a:solidFill>
            <a:round/>
            <a:headEnd/>
            <a:tailEnd/>
          </a:ln>
          <a:effectLst/>
        </p:spPr>
        <p:txBody>
          <a:bodyPr/>
          <a:lstStyle/>
          <a:p>
            <a:endParaRPr lang="en-US"/>
          </a:p>
        </p:txBody>
      </p:sp>
      <p:sp>
        <p:nvSpPr>
          <p:cNvPr id="378885" name="Freeform 5"/>
          <p:cNvSpPr>
            <a:spLocks/>
          </p:cNvSpPr>
          <p:nvPr/>
        </p:nvSpPr>
        <p:spPr bwMode="auto">
          <a:xfrm>
            <a:off x="3924300" y="2352675"/>
            <a:ext cx="4152900" cy="1747838"/>
          </a:xfrm>
          <a:custGeom>
            <a:avLst/>
            <a:gdLst/>
            <a:ahLst/>
            <a:cxnLst>
              <a:cxn ang="0">
                <a:pos x="2468" y="378"/>
              </a:cxn>
              <a:cxn ang="0">
                <a:pos x="2126" y="766"/>
              </a:cxn>
              <a:cxn ang="0">
                <a:pos x="1120" y="1078"/>
              </a:cxn>
              <a:cxn ang="0">
                <a:pos x="168" y="902"/>
              </a:cxn>
              <a:cxn ang="0">
                <a:pos x="112" y="846"/>
              </a:cxn>
              <a:cxn ang="0">
                <a:pos x="664" y="926"/>
              </a:cxn>
              <a:cxn ang="0">
                <a:pos x="1364" y="903"/>
              </a:cxn>
              <a:cxn ang="0">
                <a:pos x="1761" y="789"/>
              </a:cxn>
              <a:cxn ang="0">
                <a:pos x="2116" y="508"/>
              </a:cxn>
              <a:cxn ang="0">
                <a:pos x="2348" y="284"/>
              </a:cxn>
              <a:cxn ang="0">
                <a:pos x="2596" y="16"/>
              </a:cxn>
              <a:cxn ang="0">
                <a:pos x="2468" y="378"/>
              </a:cxn>
            </a:cxnLst>
            <a:rect l="0" t="0" r="r" b="b"/>
            <a:pathLst>
              <a:path w="2616" h="1101">
                <a:moveTo>
                  <a:pt x="2468" y="378"/>
                </a:moveTo>
                <a:cubicBezTo>
                  <a:pt x="2389" y="503"/>
                  <a:pt x="2351" y="649"/>
                  <a:pt x="2126" y="766"/>
                </a:cubicBezTo>
                <a:cubicBezTo>
                  <a:pt x="1901" y="883"/>
                  <a:pt x="1446" y="1055"/>
                  <a:pt x="1120" y="1078"/>
                </a:cubicBezTo>
                <a:cubicBezTo>
                  <a:pt x="794" y="1101"/>
                  <a:pt x="336" y="941"/>
                  <a:pt x="168" y="902"/>
                </a:cubicBezTo>
                <a:cubicBezTo>
                  <a:pt x="0" y="863"/>
                  <a:pt x="29" y="842"/>
                  <a:pt x="112" y="846"/>
                </a:cubicBezTo>
                <a:cubicBezTo>
                  <a:pt x="195" y="850"/>
                  <a:pt x="455" y="917"/>
                  <a:pt x="664" y="926"/>
                </a:cubicBezTo>
                <a:cubicBezTo>
                  <a:pt x="873" y="935"/>
                  <a:pt x="1181" y="926"/>
                  <a:pt x="1364" y="903"/>
                </a:cubicBezTo>
                <a:cubicBezTo>
                  <a:pt x="1547" y="880"/>
                  <a:pt x="1636" y="855"/>
                  <a:pt x="1761" y="789"/>
                </a:cubicBezTo>
                <a:cubicBezTo>
                  <a:pt x="1887" y="723"/>
                  <a:pt x="2018" y="592"/>
                  <a:pt x="2116" y="508"/>
                </a:cubicBezTo>
                <a:cubicBezTo>
                  <a:pt x="2214" y="423"/>
                  <a:pt x="2268" y="366"/>
                  <a:pt x="2348" y="284"/>
                </a:cubicBezTo>
                <a:cubicBezTo>
                  <a:pt x="2428" y="202"/>
                  <a:pt x="2576" y="0"/>
                  <a:pt x="2596" y="16"/>
                </a:cubicBezTo>
                <a:cubicBezTo>
                  <a:pt x="2616" y="31"/>
                  <a:pt x="2546" y="253"/>
                  <a:pt x="2468" y="378"/>
                </a:cubicBezTo>
                <a:close/>
              </a:path>
            </a:pathLst>
          </a:custGeom>
          <a:solidFill>
            <a:schemeClr val="tx1"/>
          </a:solidFill>
          <a:ln w="9525">
            <a:solidFill>
              <a:schemeClr val="tx1"/>
            </a:solidFill>
            <a:round/>
            <a:headEnd/>
            <a:tailEnd/>
          </a:ln>
          <a:effectLst/>
        </p:spPr>
        <p:txBody>
          <a:bodyPr/>
          <a:lstStyle/>
          <a:p>
            <a:endParaRPr lang="en-US"/>
          </a:p>
        </p:txBody>
      </p:sp>
      <p:sp>
        <p:nvSpPr>
          <p:cNvPr id="378886" name="Line 6"/>
          <p:cNvSpPr>
            <a:spLocks noChangeShapeType="1"/>
          </p:cNvSpPr>
          <p:nvPr/>
        </p:nvSpPr>
        <p:spPr bwMode="auto">
          <a:xfrm>
            <a:off x="5791200" y="2438400"/>
            <a:ext cx="1524000" cy="2895600"/>
          </a:xfrm>
          <a:prstGeom prst="line">
            <a:avLst/>
          </a:prstGeom>
          <a:noFill/>
          <a:ln w="9525">
            <a:solidFill>
              <a:schemeClr val="tx1"/>
            </a:solidFill>
            <a:round/>
            <a:headEnd/>
            <a:tailEnd/>
          </a:ln>
          <a:effectLst/>
        </p:spPr>
        <p:txBody>
          <a:bodyPr/>
          <a:lstStyle/>
          <a:p>
            <a:endParaRPr lang="en-US"/>
          </a:p>
        </p:txBody>
      </p:sp>
      <p:sp>
        <p:nvSpPr>
          <p:cNvPr id="378887" name="Line 7"/>
          <p:cNvSpPr>
            <a:spLocks noChangeShapeType="1"/>
          </p:cNvSpPr>
          <p:nvPr/>
        </p:nvSpPr>
        <p:spPr bwMode="auto">
          <a:xfrm>
            <a:off x="1219200" y="2743200"/>
            <a:ext cx="1828800" cy="2743200"/>
          </a:xfrm>
          <a:prstGeom prst="line">
            <a:avLst/>
          </a:prstGeom>
          <a:noFill/>
          <a:ln w="9525">
            <a:solidFill>
              <a:schemeClr val="tx1"/>
            </a:solidFill>
            <a:round/>
            <a:headEnd/>
            <a:tailEnd/>
          </a:ln>
          <a:effectLst/>
        </p:spPr>
        <p:txBody>
          <a:bodyPr/>
          <a:lstStyle/>
          <a:p>
            <a:endParaRPr lang="en-US"/>
          </a:p>
        </p:txBody>
      </p:sp>
      <p:sp>
        <p:nvSpPr>
          <p:cNvPr id="378888" name="Line 8"/>
          <p:cNvSpPr>
            <a:spLocks noChangeShapeType="1"/>
          </p:cNvSpPr>
          <p:nvPr/>
        </p:nvSpPr>
        <p:spPr bwMode="auto">
          <a:xfrm>
            <a:off x="3352800" y="2057400"/>
            <a:ext cx="1524000" cy="2895600"/>
          </a:xfrm>
          <a:prstGeom prst="line">
            <a:avLst/>
          </a:prstGeom>
          <a:noFill/>
          <a:ln w="9525">
            <a:solidFill>
              <a:schemeClr val="tx1"/>
            </a:solidFill>
            <a:round/>
            <a:headEnd/>
            <a:tailEnd/>
          </a:ln>
          <a:effectLst/>
        </p:spPr>
        <p:txBody>
          <a:bodyPr/>
          <a:lstStyle/>
          <a:p>
            <a:endParaRPr lang="en-US"/>
          </a:p>
        </p:txBody>
      </p:sp>
      <p:sp>
        <p:nvSpPr>
          <p:cNvPr id="378889" name="Text Box 9"/>
          <p:cNvSpPr txBox="1">
            <a:spLocks noChangeArrowheads="1"/>
          </p:cNvSpPr>
          <p:nvPr/>
        </p:nvSpPr>
        <p:spPr bwMode="auto">
          <a:xfrm>
            <a:off x="990600" y="22860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p>
        </p:txBody>
      </p:sp>
      <p:sp>
        <p:nvSpPr>
          <p:cNvPr id="378890" name="Text Box 10"/>
          <p:cNvSpPr txBox="1">
            <a:spLocks noChangeArrowheads="1"/>
          </p:cNvSpPr>
          <p:nvPr/>
        </p:nvSpPr>
        <p:spPr bwMode="auto">
          <a:xfrm>
            <a:off x="3733800" y="20574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a:t>
            </a:r>
          </a:p>
        </p:txBody>
      </p:sp>
      <p:sp>
        <p:nvSpPr>
          <p:cNvPr id="378891" name="Text Box 11"/>
          <p:cNvSpPr txBox="1">
            <a:spLocks noChangeArrowheads="1"/>
          </p:cNvSpPr>
          <p:nvPr/>
        </p:nvSpPr>
        <p:spPr bwMode="auto">
          <a:xfrm>
            <a:off x="5943600" y="20574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C</a:t>
            </a:r>
          </a:p>
        </p:txBody>
      </p:sp>
      <p:sp>
        <p:nvSpPr>
          <p:cNvPr id="378892" name="Text Box 12"/>
          <p:cNvSpPr txBox="1">
            <a:spLocks noChangeArrowheads="1"/>
          </p:cNvSpPr>
          <p:nvPr/>
        </p:nvSpPr>
        <p:spPr bwMode="auto">
          <a:xfrm>
            <a:off x="3124200" y="53340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p>
        </p:txBody>
      </p:sp>
      <p:sp>
        <p:nvSpPr>
          <p:cNvPr id="378893" name="Text Box 13"/>
          <p:cNvSpPr txBox="1">
            <a:spLocks noChangeArrowheads="1"/>
          </p:cNvSpPr>
          <p:nvPr/>
        </p:nvSpPr>
        <p:spPr bwMode="auto">
          <a:xfrm>
            <a:off x="47244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a:t>
            </a:r>
          </a:p>
        </p:txBody>
      </p:sp>
      <p:sp>
        <p:nvSpPr>
          <p:cNvPr id="378894" name="Text Box 14"/>
          <p:cNvSpPr txBox="1">
            <a:spLocks noChangeArrowheads="1"/>
          </p:cNvSpPr>
          <p:nvPr/>
        </p:nvSpPr>
        <p:spPr bwMode="auto">
          <a:xfrm>
            <a:off x="7239000" y="5410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b="1"/>
              <a:t>Observations on continental extension</a:t>
            </a:r>
          </a:p>
        </p:txBody>
      </p:sp>
      <p:sp>
        <p:nvSpPr>
          <p:cNvPr id="379907" name="Rectangle 3"/>
          <p:cNvSpPr>
            <a:spLocks noGrp="1" noChangeArrowheads="1"/>
          </p:cNvSpPr>
          <p:nvPr>
            <p:ph type="body" idx="1"/>
          </p:nvPr>
        </p:nvSpPr>
        <p:spPr>
          <a:xfrm>
            <a:off x="228600" y="1295400"/>
            <a:ext cx="8382000" cy="4297363"/>
          </a:xfrm>
        </p:spPr>
        <p:txBody>
          <a:bodyPr/>
          <a:lstStyle/>
          <a:p>
            <a:pPr>
              <a:buFontTx/>
              <a:buNone/>
            </a:pPr>
            <a:r>
              <a:rPr lang="en-US"/>
              <a:t>Faults: What do their cross-sections look like? </a:t>
            </a:r>
          </a:p>
          <a:p>
            <a:pPr>
              <a:buFontTx/>
              <a:buNone/>
            </a:pPr>
            <a:r>
              <a:rPr lang="en-US"/>
              <a:t>			</a:t>
            </a:r>
          </a:p>
          <a:p>
            <a:pPr>
              <a:buFontTx/>
              <a:buNone/>
            </a:pPr>
            <a:endParaRPr lang="en-US"/>
          </a:p>
        </p:txBody>
      </p:sp>
      <p:sp>
        <p:nvSpPr>
          <p:cNvPr id="379913" name="Text Box 9"/>
          <p:cNvSpPr txBox="1">
            <a:spLocks noChangeArrowheads="1"/>
          </p:cNvSpPr>
          <p:nvPr/>
        </p:nvSpPr>
        <p:spPr bwMode="auto">
          <a:xfrm>
            <a:off x="457200" y="22860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p>
        </p:txBody>
      </p:sp>
      <p:sp>
        <p:nvSpPr>
          <p:cNvPr id="379914" name="Text Box 10"/>
          <p:cNvSpPr txBox="1">
            <a:spLocks noChangeArrowheads="1"/>
          </p:cNvSpPr>
          <p:nvPr/>
        </p:nvSpPr>
        <p:spPr bwMode="auto">
          <a:xfrm>
            <a:off x="2743200" y="41910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a:t>
            </a:r>
          </a:p>
        </p:txBody>
      </p:sp>
      <p:sp>
        <p:nvSpPr>
          <p:cNvPr id="379915" name="Text Box 11"/>
          <p:cNvSpPr txBox="1">
            <a:spLocks noChangeArrowheads="1"/>
          </p:cNvSpPr>
          <p:nvPr/>
        </p:nvSpPr>
        <p:spPr bwMode="auto">
          <a:xfrm>
            <a:off x="5029200" y="2514600"/>
            <a:ext cx="457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C</a:t>
            </a:r>
          </a:p>
        </p:txBody>
      </p:sp>
      <p:sp>
        <p:nvSpPr>
          <p:cNvPr id="379916" name="Text Box 12"/>
          <p:cNvSpPr txBox="1">
            <a:spLocks noChangeArrowheads="1"/>
          </p:cNvSpPr>
          <p:nvPr/>
        </p:nvSpPr>
        <p:spPr bwMode="auto">
          <a:xfrm>
            <a:off x="2286000" y="2362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a:t>
            </a:r>
          </a:p>
        </p:txBody>
      </p:sp>
      <p:sp>
        <p:nvSpPr>
          <p:cNvPr id="379917" name="Text Box 13"/>
          <p:cNvSpPr txBox="1">
            <a:spLocks noChangeArrowheads="1"/>
          </p:cNvSpPr>
          <p:nvPr/>
        </p:nvSpPr>
        <p:spPr bwMode="auto">
          <a:xfrm>
            <a:off x="4724400" y="41910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a:t>
            </a:r>
          </a:p>
        </p:txBody>
      </p:sp>
      <p:sp>
        <p:nvSpPr>
          <p:cNvPr id="379918" name="Text Box 14"/>
          <p:cNvSpPr txBox="1">
            <a:spLocks noChangeArrowheads="1"/>
          </p:cNvSpPr>
          <p:nvPr/>
        </p:nvSpPr>
        <p:spPr bwMode="auto">
          <a:xfrm>
            <a:off x="7315200" y="2438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C’</a:t>
            </a:r>
          </a:p>
        </p:txBody>
      </p:sp>
      <p:sp>
        <p:nvSpPr>
          <p:cNvPr id="379919" name="Freeform 15"/>
          <p:cNvSpPr>
            <a:spLocks/>
          </p:cNvSpPr>
          <p:nvPr/>
        </p:nvSpPr>
        <p:spPr bwMode="auto">
          <a:xfrm>
            <a:off x="419100" y="2844800"/>
            <a:ext cx="2705100" cy="1028700"/>
          </a:xfrm>
          <a:custGeom>
            <a:avLst/>
            <a:gdLst/>
            <a:ahLst/>
            <a:cxnLst>
              <a:cxn ang="0">
                <a:pos x="1704" y="648"/>
              </a:cxn>
              <a:cxn ang="0">
                <a:pos x="0" y="640"/>
              </a:cxn>
              <a:cxn ang="0">
                <a:pos x="0" y="160"/>
              </a:cxn>
              <a:cxn ang="0">
                <a:pos x="256" y="136"/>
              </a:cxn>
              <a:cxn ang="0">
                <a:pos x="376" y="112"/>
              </a:cxn>
              <a:cxn ang="0">
                <a:pos x="416" y="0"/>
              </a:cxn>
              <a:cxn ang="0">
                <a:pos x="544" y="368"/>
              </a:cxn>
              <a:cxn ang="0">
                <a:pos x="736" y="320"/>
              </a:cxn>
              <a:cxn ang="0">
                <a:pos x="1008" y="176"/>
              </a:cxn>
              <a:cxn ang="0">
                <a:pos x="1360" y="128"/>
              </a:cxn>
              <a:cxn ang="0">
                <a:pos x="1696" y="128"/>
              </a:cxn>
              <a:cxn ang="0">
                <a:pos x="1704" y="648"/>
              </a:cxn>
            </a:cxnLst>
            <a:rect l="0" t="0" r="r" b="b"/>
            <a:pathLst>
              <a:path w="1704" h="648">
                <a:moveTo>
                  <a:pt x="1704" y="648"/>
                </a:moveTo>
                <a:lnTo>
                  <a:pt x="0" y="640"/>
                </a:lnTo>
                <a:lnTo>
                  <a:pt x="0" y="160"/>
                </a:lnTo>
                <a:lnTo>
                  <a:pt x="256" y="136"/>
                </a:lnTo>
                <a:lnTo>
                  <a:pt x="376" y="112"/>
                </a:lnTo>
                <a:lnTo>
                  <a:pt x="416" y="0"/>
                </a:lnTo>
                <a:lnTo>
                  <a:pt x="544" y="368"/>
                </a:lnTo>
                <a:lnTo>
                  <a:pt x="736" y="320"/>
                </a:lnTo>
                <a:lnTo>
                  <a:pt x="1008" y="176"/>
                </a:lnTo>
                <a:lnTo>
                  <a:pt x="1360" y="128"/>
                </a:lnTo>
                <a:lnTo>
                  <a:pt x="1696" y="128"/>
                </a:lnTo>
                <a:lnTo>
                  <a:pt x="1704" y="648"/>
                </a:lnTo>
                <a:close/>
              </a:path>
            </a:pathLst>
          </a:custGeom>
          <a:solidFill>
            <a:schemeClr val="tx1"/>
          </a:solidFill>
          <a:ln w="9525">
            <a:solidFill>
              <a:schemeClr val="tx1"/>
            </a:solidFill>
            <a:round/>
            <a:headEnd/>
            <a:tailEnd/>
          </a:ln>
          <a:effectLst/>
        </p:spPr>
        <p:txBody>
          <a:bodyPr/>
          <a:lstStyle/>
          <a:p>
            <a:endParaRPr lang="en-US"/>
          </a:p>
        </p:txBody>
      </p:sp>
      <p:sp>
        <p:nvSpPr>
          <p:cNvPr id="379921" name="Freeform 17"/>
          <p:cNvSpPr>
            <a:spLocks/>
          </p:cNvSpPr>
          <p:nvPr/>
        </p:nvSpPr>
        <p:spPr bwMode="auto">
          <a:xfrm>
            <a:off x="2565400" y="4787900"/>
            <a:ext cx="2374900" cy="1016000"/>
          </a:xfrm>
          <a:custGeom>
            <a:avLst/>
            <a:gdLst/>
            <a:ahLst/>
            <a:cxnLst>
              <a:cxn ang="0">
                <a:pos x="712" y="288"/>
              </a:cxn>
              <a:cxn ang="0">
                <a:pos x="864" y="368"/>
              </a:cxn>
              <a:cxn ang="0">
                <a:pos x="968" y="152"/>
              </a:cxn>
              <a:cxn ang="0">
                <a:pos x="1040" y="0"/>
              </a:cxn>
              <a:cxn ang="0">
                <a:pos x="1104" y="120"/>
              </a:cxn>
              <a:cxn ang="0">
                <a:pos x="1480" y="128"/>
              </a:cxn>
              <a:cxn ang="0">
                <a:pos x="1496" y="640"/>
              </a:cxn>
              <a:cxn ang="0">
                <a:pos x="0" y="640"/>
              </a:cxn>
              <a:cxn ang="0">
                <a:pos x="0" y="176"/>
              </a:cxn>
              <a:cxn ang="0">
                <a:pos x="256" y="144"/>
              </a:cxn>
              <a:cxn ang="0">
                <a:pos x="376" y="120"/>
              </a:cxn>
              <a:cxn ang="0">
                <a:pos x="416" y="0"/>
              </a:cxn>
              <a:cxn ang="0">
                <a:pos x="544" y="376"/>
              </a:cxn>
              <a:cxn ang="0">
                <a:pos x="712" y="288"/>
              </a:cxn>
            </a:cxnLst>
            <a:rect l="0" t="0" r="r" b="b"/>
            <a:pathLst>
              <a:path w="1496" h="640">
                <a:moveTo>
                  <a:pt x="712" y="288"/>
                </a:moveTo>
                <a:lnTo>
                  <a:pt x="864" y="368"/>
                </a:lnTo>
                <a:lnTo>
                  <a:pt x="968" y="152"/>
                </a:lnTo>
                <a:lnTo>
                  <a:pt x="1040" y="0"/>
                </a:lnTo>
                <a:lnTo>
                  <a:pt x="1104" y="120"/>
                </a:lnTo>
                <a:lnTo>
                  <a:pt x="1480" y="128"/>
                </a:lnTo>
                <a:lnTo>
                  <a:pt x="1496" y="640"/>
                </a:lnTo>
                <a:lnTo>
                  <a:pt x="0" y="640"/>
                </a:lnTo>
                <a:lnTo>
                  <a:pt x="0" y="176"/>
                </a:lnTo>
                <a:lnTo>
                  <a:pt x="256" y="144"/>
                </a:lnTo>
                <a:lnTo>
                  <a:pt x="376" y="120"/>
                </a:lnTo>
                <a:lnTo>
                  <a:pt x="416" y="0"/>
                </a:lnTo>
                <a:lnTo>
                  <a:pt x="544" y="376"/>
                </a:lnTo>
                <a:lnTo>
                  <a:pt x="712" y="288"/>
                </a:lnTo>
                <a:close/>
              </a:path>
            </a:pathLst>
          </a:custGeom>
          <a:solidFill>
            <a:schemeClr val="tx1"/>
          </a:solidFill>
          <a:ln w="9525">
            <a:solidFill>
              <a:schemeClr val="tx1"/>
            </a:solidFill>
            <a:round/>
            <a:headEnd/>
            <a:tailEnd/>
          </a:ln>
          <a:effectLst/>
        </p:spPr>
        <p:txBody>
          <a:bodyPr/>
          <a:lstStyle/>
          <a:p>
            <a:endParaRPr lang="en-US"/>
          </a:p>
        </p:txBody>
      </p:sp>
      <p:sp>
        <p:nvSpPr>
          <p:cNvPr id="379923" name="Freeform 19"/>
          <p:cNvSpPr>
            <a:spLocks/>
          </p:cNvSpPr>
          <p:nvPr/>
        </p:nvSpPr>
        <p:spPr bwMode="auto">
          <a:xfrm flipH="1">
            <a:off x="5181600" y="2895600"/>
            <a:ext cx="2705100" cy="1028700"/>
          </a:xfrm>
          <a:custGeom>
            <a:avLst/>
            <a:gdLst/>
            <a:ahLst/>
            <a:cxnLst>
              <a:cxn ang="0">
                <a:pos x="1704" y="648"/>
              </a:cxn>
              <a:cxn ang="0">
                <a:pos x="0" y="640"/>
              </a:cxn>
              <a:cxn ang="0">
                <a:pos x="0" y="160"/>
              </a:cxn>
              <a:cxn ang="0">
                <a:pos x="256" y="136"/>
              </a:cxn>
              <a:cxn ang="0">
                <a:pos x="376" y="112"/>
              </a:cxn>
              <a:cxn ang="0">
                <a:pos x="416" y="0"/>
              </a:cxn>
              <a:cxn ang="0">
                <a:pos x="544" y="368"/>
              </a:cxn>
              <a:cxn ang="0">
                <a:pos x="736" y="320"/>
              </a:cxn>
              <a:cxn ang="0">
                <a:pos x="1008" y="176"/>
              </a:cxn>
              <a:cxn ang="0">
                <a:pos x="1360" y="128"/>
              </a:cxn>
              <a:cxn ang="0">
                <a:pos x="1696" y="128"/>
              </a:cxn>
              <a:cxn ang="0">
                <a:pos x="1704" y="648"/>
              </a:cxn>
            </a:cxnLst>
            <a:rect l="0" t="0" r="r" b="b"/>
            <a:pathLst>
              <a:path w="1704" h="648">
                <a:moveTo>
                  <a:pt x="1704" y="648"/>
                </a:moveTo>
                <a:lnTo>
                  <a:pt x="0" y="640"/>
                </a:lnTo>
                <a:lnTo>
                  <a:pt x="0" y="160"/>
                </a:lnTo>
                <a:lnTo>
                  <a:pt x="256" y="136"/>
                </a:lnTo>
                <a:lnTo>
                  <a:pt x="376" y="112"/>
                </a:lnTo>
                <a:lnTo>
                  <a:pt x="416" y="0"/>
                </a:lnTo>
                <a:lnTo>
                  <a:pt x="544" y="368"/>
                </a:lnTo>
                <a:lnTo>
                  <a:pt x="736" y="320"/>
                </a:lnTo>
                <a:lnTo>
                  <a:pt x="1008" y="176"/>
                </a:lnTo>
                <a:lnTo>
                  <a:pt x="1360" y="128"/>
                </a:lnTo>
                <a:lnTo>
                  <a:pt x="1696" y="128"/>
                </a:lnTo>
                <a:lnTo>
                  <a:pt x="1704" y="648"/>
                </a:lnTo>
                <a:close/>
              </a:path>
            </a:pathLst>
          </a:custGeom>
          <a:solidFill>
            <a:schemeClr val="tx1"/>
          </a:solid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b="1"/>
              <a:t>Observations on continental extension</a:t>
            </a:r>
          </a:p>
        </p:txBody>
      </p:sp>
      <p:sp>
        <p:nvSpPr>
          <p:cNvPr id="380931" name="Rectangle 3"/>
          <p:cNvSpPr>
            <a:spLocks noGrp="1" noChangeArrowheads="1"/>
          </p:cNvSpPr>
          <p:nvPr>
            <p:ph type="body" idx="1"/>
          </p:nvPr>
        </p:nvSpPr>
        <p:spPr>
          <a:xfrm>
            <a:off x="228600" y="1295400"/>
            <a:ext cx="8382000" cy="4297363"/>
          </a:xfrm>
        </p:spPr>
        <p:txBody>
          <a:bodyPr/>
          <a:lstStyle/>
          <a:p>
            <a:pPr>
              <a:buFontTx/>
              <a:buNone/>
            </a:pPr>
            <a:r>
              <a:rPr lang="en-US"/>
              <a:t>Topography </a:t>
            </a:r>
          </a:p>
          <a:p>
            <a:pPr>
              <a:buFontTx/>
              <a:buNone/>
            </a:pPr>
            <a:r>
              <a:rPr lang="en-US"/>
              <a:t>			</a:t>
            </a:r>
          </a:p>
          <a:p>
            <a:pPr>
              <a:buFontTx/>
              <a:buNone/>
            </a:pPr>
            <a:endParaRPr lang="en-US"/>
          </a:p>
        </p:txBody>
      </p:sp>
      <p:sp>
        <p:nvSpPr>
          <p:cNvPr id="380942" name="Freeform 14"/>
          <p:cNvSpPr>
            <a:spLocks/>
          </p:cNvSpPr>
          <p:nvPr/>
        </p:nvSpPr>
        <p:spPr bwMode="auto">
          <a:xfrm>
            <a:off x="1373188" y="3048000"/>
            <a:ext cx="6016625" cy="1943100"/>
          </a:xfrm>
          <a:custGeom>
            <a:avLst/>
            <a:gdLst/>
            <a:ahLst/>
            <a:cxnLst>
              <a:cxn ang="0">
                <a:pos x="47" y="1224"/>
              </a:cxn>
              <a:cxn ang="0">
                <a:pos x="87" y="752"/>
              </a:cxn>
              <a:cxn ang="0">
                <a:pos x="567" y="656"/>
              </a:cxn>
              <a:cxn ang="0">
                <a:pos x="903" y="368"/>
              </a:cxn>
              <a:cxn ang="0">
                <a:pos x="1383" y="128"/>
              </a:cxn>
              <a:cxn ang="0">
                <a:pos x="1623" y="656"/>
              </a:cxn>
              <a:cxn ang="0">
                <a:pos x="2007" y="656"/>
              </a:cxn>
              <a:cxn ang="0">
                <a:pos x="2151" y="80"/>
              </a:cxn>
              <a:cxn ang="0">
                <a:pos x="2439" y="176"/>
              </a:cxn>
              <a:cxn ang="0">
                <a:pos x="2775" y="656"/>
              </a:cxn>
              <a:cxn ang="0">
                <a:pos x="3631" y="816"/>
              </a:cxn>
              <a:cxn ang="0">
                <a:pos x="3727" y="1224"/>
              </a:cxn>
              <a:cxn ang="0">
                <a:pos x="47" y="1224"/>
              </a:cxn>
            </a:cxnLst>
            <a:rect l="0" t="0" r="r" b="b"/>
            <a:pathLst>
              <a:path w="3790" h="1224">
                <a:moveTo>
                  <a:pt x="47" y="1224"/>
                </a:moveTo>
                <a:cubicBezTo>
                  <a:pt x="54" y="1144"/>
                  <a:pt x="0" y="847"/>
                  <a:pt x="87" y="752"/>
                </a:cubicBezTo>
                <a:cubicBezTo>
                  <a:pt x="174" y="657"/>
                  <a:pt x="431" y="720"/>
                  <a:pt x="567" y="656"/>
                </a:cubicBezTo>
                <a:cubicBezTo>
                  <a:pt x="703" y="592"/>
                  <a:pt x="767" y="456"/>
                  <a:pt x="903" y="368"/>
                </a:cubicBezTo>
                <a:cubicBezTo>
                  <a:pt x="1039" y="280"/>
                  <a:pt x="1263" y="80"/>
                  <a:pt x="1383" y="128"/>
                </a:cubicBezTo>
                <a:cubicBezTo>
                  <a:pt x="1503" y="176"/>
                  <a:pt x="1519" y="568"/>
                  <a:pt x="1623" y="656"/>
                </a:cubicBezTo>
                <a:cubicBezTo>
                  <a:pt x="1727" y="744"/>
                  <a:pt x="1919" y="752"/>
                  <a:pt x="2007" y="656"/>
                </a:cubicBezTo>
                <a:cubicBezTo>
                  <a:pt x="2095" y="560"/>
                  <a:pt x="2079" y="160"/>
                  <a:pt x="2151" y="80"/>
                </a:cubicBezTo>
                <a:cubicBezTo>
                  <a:pt x="2223" y="0"/>
                  <a:pt x="2335" y="80"/>
                  <a:pt x="2439" y="176"/>
                </a:cubicBezTo>
                <a:cubicBezTo>
                  <a:pt x="2543" y="272"/>
                  <a:pt x="2576" y="549"/>
                  <a:pt x="2775" y="656"/>
                </a:cubicBezTo>
                <a:cubicBezTo>
                  <a:pt x="2974" y="763"/>
                  <a:pt x="3472" y="721"/>
                  <a:pt x="3631" y="816"/>
                </a:cubicBezTo>
                <a:cubicBezTo>
                  <a:pt x="3790" y="911"/>
                  <a:pt x="3707" y="1139"/>
                  <a:pt x="3727" y="1224"/>
                </a:cubicBezTo>
                <a:cubicBezTo>
                  <a:pt x="3727" y="1224"/>
                  <a:pt x="47" y="1224"/>
                  <a:pt x="47" y="1224"/>
                </a:cubicBezTo>
                <a:close/>
              </a:path>
            </a:pathLst>
          </a:custGeom>
          <a:solidFill>
            <a:schemeClr val="tx1"/>
          </a:solidFill>
          <a:ln w="9525">
            <a:solidFill>
              <a:schemeClr val="tx1"/>
            </a:solidFill>
            <a:round/>
            <a:headEnd/>
            <a:tailEnd/>
          </a:ln>
          <a:effectLst/>
        </p:spPr>
        <p:txBody>
          <a:bodyPr/>
          <a:lstStyle/>
          <a:p>
            <a:endParaRPr lang="en-US"/>
          </a:p>
        </p:txBody>
      </p:sp>
      <p:sp>
        <p:nvSpPr>
          <p:cNvPr id="380943" name="Text Box 15"/>
          <p:cNvSpPr txBox="1">
            <a:spLocks noChangeArrowheads="1"/>
          </p:cNvSpPr>
          <p:nvPr/>
        </p:nvSpPr>
        <p:spPr bwMode="auto">
          <a:xfrm>
            <a:off x="3886200" y="5562600"/>
            <a:ext cx="1295400" cy="457200"/>
          </a:xfrm>
          <a:prstGeom prst="rect">
            <a:avLst/>
          </a:prstGeom>
          <a:noFill/>
          <a:ln w="9525">
            <a:noFill/>
            <a:miter lim="800000"/>
            <a:headEnd/>
            <a:tailEnd/>
          </a:ln>
          <a:effectLst/>
        </p:spPr>
        <p:txBody>
          <a:bodyPr>
            <a:spAutoFit/>
          </a:bodyPr>
          <a:lstStyle/>
          <a:p>
            <a:pPr>
              <a:spcBef>
                <a:spcPct val="50000"/>
              </a:spcBef>
            </a:pPr>
            <a:r>
              <a:rPr lang="en-US"/>
              <a:t>50 km</a:t>
            </a:r>
          </a:p>
        </p:txBody>
      </p:sp>
      <p:sp>
        <p:nvSpPr>
          <p:cNvPr id="380944" name="Text Box 16"/>
          <p:cNvSpPr txBox="1">
            <a:spLocks noChangeArrowheads="1"/>
          </p:cNvSpPr>
          <p:nvPr/>
        </p:nvSpPr>
        <p:spPr bwMode="auto">
          <a:xfrm>
            <a:off x="6400800" y="3581400"/>
            <a:ext cx="1066800" cy="457200"/>
          </a:xfrm>
          <a:prstGeom prst="rect">
            <a:avLst/>
          </a:prstGeom>
          <a:noFill/>
          <a:ln w="9525">
            <a:noFill/>
            <a:miter lim="800000"/>
            <a:headEnd/>
            <a:tailEnd/>
          </a:ln>
          <a:effectLst/>
        </p:spPr>
        <p:txBody>
          <a:bodyPr>
            <a:spAutoFit/>
          </a:bodyPr>
          <a:lstStyle/>
          <a:p>
            <a:pPr>
              <a:spcBef>
                <a:spcPct val="50000"/>
              </a:spcBef>
            </a:pPr>
            <a:r>
              <a:rPr lang="en-US"/>
              <a:t>2 km</a:t>
            </a:r>
          </a:p>
        </p:txBody>
      </p:sp>
      <p:sp>
        <p:nvSpPr>
          <p:cNvPr id="380945" name="Freeform 17"/>
          <p:cNvSpPr>
            <a:spLocks/>
          </p:cNvSpPr>
          <p:nvPr/>
        </p:nvSpPr>
        <p:spPr bwMode="auto">
          <a:xfrm>
            <a:off x="3581400" y="3124200"/>
            <a:ext cx="1295400" cy="533400"/>
          </a:xfrm>
          <a:custGeom>
            <a:avLst/>
            <a:gdLst/>
            <a:ahLst/>
            <a:cxnLst>
              <a:cxn ang="0">
                <a:pos x="0" y="96"/>
              </a:cxn>
              <a:cxn ang="0">
                <a:pos x="240" y="288"/>
              </a:cxn>
              <a:cxn ang="0">
                <a:pos x="384" y="336"/>
              </a:cxn>
              <a:cxn ang="0">
                <a:pos x="528" y="288"/>
              </a:cxn>
              <a:cxn ang="0">
                <a:pos x="624" y="144"/>
              </a:cxn>
              <a:cxn ang="0">
                <a:pos x="816" y="0"/>
              </a:cxn>
            </a:cxnLst>
            <a:rect l="0" t="0" r="r" b="b"/>
            <a:pathLst>
              <a:path w="816" h="336">
                <a:moveTo>
                  <a:pt x="0" y="96"/>
                </a:moveTo>
                <a:lnTo>
                  <a:pt x="240" y="288"/>
                </a:lnTo>
                <a:lnTo>
                  <a:pt x="384" y="336"/>
                </a:lnTo>
                <a:lnTo>
                  <a:pt x="528" y="288"/>
                </a:lnTo>
                <a:lnTo>
                  <a:pt x="624" y="144"/>
                </a:lnTo>
                <a:lnTo>
                  <a:pt x="816" y="0"/>
                </a:lnTo>
              </a:path>
            </a:pathLst>
          </a:custGeom>
          <a:noFill/>
          <a:ln w="38100" cmpd="sng">
            <a:solidFill>
              <a:srgbClr val="FFFFFF"/>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b="1"/>
              <a:t>Observations on continental extension</a:t>
            </a:r>
          </a:p>
        </p:txBody>
      </p:sp>
      <p:sp>
        <p:nvSpPr>
          <p:cNvPr id="381955" name="Rectangle 3"/>
          <p:cNvSpPr>
            <a:spLocks noGrp="1" noChangeArrowheads="1"/>
          </p:cNvSpPr>
          <p:nvPr>
            <p:ph type="body" idx="1"/>
          </p:nvPr>
        </p:nvSpPr>
        <p:spPr>
          <a:xfrm>
            <a:off x="228600" y="1295400"/>
            <a:ext cx="8382000" cy="4297363"/>
          </a:xfrm>
        </p:spPr>
        <p:txBody>
          <a:bodyPr/>
          <a:lstStyle/>
          <a:p>
            <a:pPr>
              <a:buFontTx/>
              <a:buNone/>
            </a:pPr>
            <a:r>
              <a:rPr lang="en-US"/>
              <a:t>Time scale and extension – </a:t>
            </a:r>
            <a:r>
              <a:rPr lang="en-US" b="1">
                <a:effectLst>
                  <a:outerShdw blurRad="38100" dist="38100" dir="2700000" algn="tl">
                    <a:srgbClr val="000000"/>
                  </a:outerShdw>
                </a:effectLst>
              </a:rPr>
              <a:t>PIZZA MODELS</a:t>
            </a:r>
          </a:p>
          <a:p>
            <a:pPr>
              <a:buFontTx/>
              <a:buNone/>
            </a:pPr>
            <a:r>
              <a:rPr lang="en-US"/>
              <a:t>			</a:t>
            </a:r>
          </a:p>
          <a:p>
            <a:pPr>
              <a:buFontTx/>
              <a:buNone/>
            </a:pPr>
            <a:endParaRPr lang="en-US"/>
          </a:p>
        </p:txBody>
      </p:sp>
      <p:sp>
        <p:nvSpPr>
          <p:cNvPr id="381960" name="Line 8"/>
          <p:cNvSpPr>
            <a:spLocks noChangeShapeType="1"/>
          </p:cNvSpPr>
          <p:nvPr/>
        </p:nvSpPr>
        <p:spPr bwMode="auto">
          <a:xfrm flipV="1">
            <a:off x="990600" y="2667000"/>
            <a:ext cx="0" cy="2819400"/>
          </a:xfrm>
          <a:prstGeom prst="line">
            <a:avLst/>
          </a:prstGeom>
          <a:noFill/>
          <a:ln w="9525">
            <a:solidFill>
              <a:schemeClr val="tx1"/>
            </a:solidFill>
            <a:round/>
            <a:headEnd/>
            <a:tailEnd type="triangle" w="med" len="med"/>
          </a:ln>
          <a:effectLst/>
        </p:spPr>
        <p:txBody>
          <a:bodyPr/>
          <a:lstStyle/>
          <a:p>
            <a:endParaRPr lang="en-US"/>
          </a:p>
        </p:txBody>
      </p:sp>
      <p:sp>
        <p:nvSpPr>
          <p:cNvPr id="381961" name="Line 9"/>
          <p:cNvSpPr>
            <a:spLocks noChangeShapeType="1"/>
          </p:cNvSpPr>
          <p:nvPr/>
        </p:nvSpPr>
        <p:spPr bwMode="auto">
          <a:xfrm>
            <a:off x="990600" y="5486400"/>
            <a:ext cx="2819400" cy="0"/>
          </a:xfrm>
          <a:prstGeom prst="line">
            <a:avLst/>
          </a:prstGeom>
          <a:noFill/>
          <a:ln w="9525">
            <a:solidFill>
              <a:schemeClr val="tx1"/>
            </a:solidFill>
            <a:round/>
            <a:headEnd/>
            <a:tailEnd type="triangle" w="med" len="med"/>
          </a:ln>
          <a:effectLst/>
        </p:spPr>
        <p:txBody>
          <a:bodyPr/>
          <a:lstStyle/>
          <a:p>
            <a:endParaRPr lang="en-US"/>
          </a:p>
        </p:txBody>
      </p:sp>
      <p:sp>
        <p:nvSpPr>
          <p:cNvPr id="381962" name="Line 10"/>
          <p:cNvSpPr>
            <a:spLocks noChangeShapeType="1"/>
          </p:cNvSpPr>
          <p:nvPr/>
        </p:nvSpPr>
        <p:spPr bwMode="auto">
          <a:xfrm flipV="1">
            <a:off x="5181600" y="2667000"/>
            <a:ext cx="0" cy="2819400"/>
          </a:xfrm>
          <a:prstGeom prst="line">
            <a:avLst/>
          </a:prstGeom>
          <a:noFill/>
          <a:ln w="9525">
            <a:solidFill>
              <a:schemeClr val="tx1"/>
            </a:solidFill>
            <a:round/>
            <a:headEnd/>
            <a:tailEnd type="triangle" w="med" len="med"/>
          </a:ln>
          <a:effectLst/>
        </p:spPr>
        <p:txBody>
          <a:bodyPr/>
          <a:lstStyle/>
          <a:p>
            <a:endParaRPr lang="en-US"/>
          </a:p>
        </p:txBody>
      </p:sp>
      <p:sp>
        <p:nvSpPr>
          <p:cNvPr id="381963" name="Line 11"/>
          <p:cNvSpPr>
            <a:spLocks noChangeShapeType="1"/>
          </p:cNvSpPr>
          <p:nvPr/>
        </p:nvSpPr>
        <p:spPr bwMode="auto">
          <a:xfrm>
            <a:off x="5181600" y="5486400"/>
            <a:ext cx="2819400" cy="0"/>
          </a:xfrm>
          <a:prstGeom prst="line">
            <a:avLst/>
          </a:prstGeom>
          <a:noFill/>
          <a:ln w="9525">
            <a:solidFill>
              <a:schemeClr val="tx1"/>
            </a:solidFill>
            <a:round/>
            <a:headEnd/>
            <a:tailEnd type="triangle" w="med" len="med"/>
          </a:ln>
          <a:effectLst/>
        </p:spPr>
        <p:txBody>
          <a:bodyPr/>
          <a:lstStyle/>
          <a:p>
            <a:endParaRPr lang="en-US"/>
          </a:p>
        </p:txBody>
      </p:sp>
      <p:sp>
        <p:nvSpPr>
          <p:cNvPr id="381964" name="Text Box 12"/>
          <p:cNvSpPr txBox="1">
            <a:spLocks noChangeArrowheads="1"/>
          </p:cNvSpPr>
          <p:nvPr/>
        </p:nvSpPr>
        <p:spPr bwMode="auto">
          <a:xfrm>
            <a:off x="5715000" y="6019800"/>
            <a:ext cx="2933700" cy="457200"/>
          </a:xfrm>
          <a:prstGeom prst="rect">
            <a:avLst/>
          </a:prstGeom>
          <a:noFill/>
          <a:ln w="9525">
            <a:noFill/>
            <a:miter lim="800000"/>
            <a:headEnd/>
            <a:tailEnd/>
          </a:ln>
          <a:effectLst/>
        </p:spPr>
        <p:txBody>
          <a:bodyPr wrap="none">
            <a:spAutoFit/>
          </a:bodyPr>
          <a:lstStyle/>
          <a:p>
            <a:r>
              <a:rPr lang="en-US">
                <a:solidFill>
                  <a:srgbClr val="FFFF00"/>
                </a:solidFill>
              </a:rPr>
              <a:t>Dip of master fault</a:t>
            </a:r>
          </a:p>
        </p:txBody>
      </p:sp>
      <p:sp>
        <p:nvSpPr>
          <p:cNvPr id="381965" name="Text Box 13"/>
          <p:cNvSpPr txBox="1">
            <a:spLocks noChangeArrowheads="1"/>
          </p:cNvSpPr>
          <p:nvPr/>
        </p:nvSpPr>
        <p:spPr bwMode="auto">
          <a:xfrm>
            <a:off x="990600" y="6096000"/>
            <a:ext cx="3124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Rate of extension</a:t>
            </a:r>
          </a:p>
        </p:txBody>
      </p:sp>
      <p:sp>
        <p:nvSpPr>
          <p:cNvPr id="381966" name="Line 14"/>
          <p:cNvSpPr>
            <a:spLocks noChangeShapeType="1"/>
          </p:cNvSpPr>
          <p:nvPr/>
        </p:nvSpPr>
        <p:spPr bwMode="auto">
          <a:xfrm>
            <a:off x="2209800" y="5410200"/>
            <a:ext cx="0" cy="152400"/>
          </a:xfrm>
          <a:prstGeom prst="line">
            <a:avLst/>
          </a:prstGeom>
          <a:noFill/>
          <a:ln w="9525">
            <a:solidFill>
              <a:schemeClr val="tx1"/>
            </a:solidFill>
            <a:round/>
            <a:headEnd/>
            <a:tailEnd/>
          </a:ln>
          <a:effectLst/>
        </p:spPr>
        <p:txBody>
          <a:bodyPr/>
          <a:lstStyle/>
          <a:p>
            <a:endParaRPr lang="en-US"/>
          </a:p>
        </p:txBody>
      </p:sp>
      <p:sp>
        <p:nvSpPr>
          <p:cNvPr id="381967" name="Line 15"/>
          <p:cNvSpPr>
            <a:spLocks noChangeShapeType="1"/>
          </p:cNvSpPr>
          <p:nvPr/>
        </p:nvSpPr>
        <p:spPr bwMode="auto">
          <a:xfrm>
            <a:off x="3429000" y="5410200"/>
            <a:ext cx="0" cy="152400"/>
          </a:xfrm>
          <a:prstGeom prst="line">
            <a:avLst/>
          </a:prstGeom>
          <a:noFill/>
          <a:ln w="9525">
            <a:solidFill>
              <a:schemeClr val="tx1"/>
            </a:solidFill>
            <a:round/>
            <a:headEnd/>
            <a:tailEnd/>
          </a:ln>
          <a:effectLst/>
        </p:spPr>
        <p:txBody>
          <a:bodyPr/>
          <a:lstStyle/>
          <a:p>
            <a:endParaRPr lang="en-US"/>
          </a:p>
        </p:txBody>
      </p:sp>
      <p:sp>
        <p:nvSpPr>
          <p:cNvPr id="381968" name="Text Box 16"/>
          <p:cNvSpPr txBox="1">
            <a:spLocks noChangeArrowheads="1"/>
          </p:cNvSpPr>
          <p:nvPr/>
        </p:nvSpPr>
        <p:spPr bwMode="auto">
          <a:xfrm>
            <a:off x="3276600" y="5715000"/>
            <a:ext cx="1676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10 mm/yr</a:t>
            </a:r>
          </a:p>
        </p:txBody>
      </p:sp>
      <p:sp>
        <p:nvSpPr>
          <p:cNvPr id="381969" name="Line 17"/>
          <p:cNvSpPr>
            <a:spLocks noChangeShapeType="1"/>
          </p:cNvSpPr>
          <p:nvPr/>
        </p:nvSpPr>
        <p:spPr bwMode="auto">
          <a:xfrm>
            <a:off x="6172200" y="5410200"/>
            <a:ext cx="0" cy="152400"/>
          </a:xfrm>
          <a:prstGeom prst="line">
            <a:avLst/>
          </a:prstGeom>
          <a:noFill/>
          <a:ln w="9525">
            <a:solidFill>
              <a:schemeClr val="tx1"/>
            </a:solidFill>
            <a:round/>
            <a:headEnd/>
            <a:tailEnd/>
          </a:ln>
          <a:effectLst/>
        </p:spPr>
        <p:txBody>
          <a:bodyPr/>
          <a:lstStyle/>
          <a:p>
            <a:endParaRPr lang="en-US"/>
          </a:p>
        </p:txBody>
      </p:sp>
      <p:sp>
        <p:nvSpPr>
          <p:cNvPr id="381970" name="Line 18"/>
          <p:cNvSpPr>
            <a:spLocks noChangeShapeType="1"/>
          </p:cNvSpPr>
          <p:nvPr/>
        </p:nvSpPr>
        <p:spPr bwMode="auto">
          <a:xfrm>
            <a:off x="7391400" y="5410200"/>
            <a:ext cx="0" cy="152400"/>
          </a:xfrm>
          <a:prstGeom prst="line">
            <a:avLst/>
          </a:prstGeom>
          <a:noFill/>
          <a:ln w="9525">
            <a:solidFill>
              <a:schemeClr val="tx1"/>
            </a:solidFill>
            <a:round/>
            <a:headEnd/>
            <a:tailEnd/>
          </a:ln>
          <a:effectLst/>
        </p:spPr>
        <p:txBody>
          <a:bodyPr/>
          <a:lstStyle/>
          <a:p>
            <a:endParaRPr lang="en-US"/>
          </a:p>
        </p:txBody>
      </p:sp>
      <p:sp>
        <p:nvSpPr>
          <p:cNvPr id="381971" name="Text Box 19"/>
          <p:cNvSpPr txBox="1">
            <a:spLocks noChangeArrowheads="1"/>
          </p:cNvSpPr>
          <p:nvPr/>
        </p:nvSpPr>
        <p:spPr bwMode="auto">
          <a:xfrm>
            <a:off x="5791200" y="5638800"/>
            <a:ext cx="914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30</a:t>
            </a:r>
          </a:p>
        </p:txBody>
      </p:sp>
      <p:sp>
        <p:nvSpPr>
          <p:cNvPr id="381972" name="Text Box 20"/>
          <p:cNvSpPr txBox="1">
            <a:spLocks noChangeArrowheads="1"/>
          </p:cNvSpPr>
          <p:nvPr/>
        </p:nvSpPr>
        <p:spPr bwMode="auto">
          <a:xfrm>
            <a:off x="7086600" y="5638800"/>
            <a:ext cx="914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60</a:t>
            </a:r>
          </a:p>
        </p:txBody>
      </p:sp>
      <p:sp>
        <p:nvSpPr>
          <p:cNvPr id="381973" name="Text Box 21"/>
          <p:cNvSpPr txBox="1">
            <a:spLocks noChangeArrowheads="1"/>
          </p:cNvSpPr>
          <p:nvPr/>
        </p:nvSpPr>
        <p:spPr bwMode="auto">
          <a:xfrm>
            <a:off x="228600" y="36576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km</a:t>
            </a:r>
          </a:p>
        </p:txBody>
      </p:sp>
      <p:sp>
        <p:nvSpPr>
          <p:cNvPr id="381974" name="Text Box 22"/>
          <p:cNvSpPr txBox="1">
            <a:spLocks noChangeArrowheads="1"/>
          </p:cNvSpPr>
          <p:nvPr/>
        </p:nvSpPr>
        <p:spPr bwMode="auto">
          <a:xfrm>
            <a:off x="4343400" y="36576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km</a:t>
            </a:r>
          </a:p>
        </p:txBody>
      </p:sp>
      <p:sp>
        <p:nvSpPr>
          <p:cNvPr id="381975" name="Text Box 23"/>
          <p:cNvSpPr txBox="1">
            <a:spLocks noChangeArrowheads="1"/>
          </p:cNvSpPr>
          <p:nvPr/>
        </p:nvSpPr>
        <p:spPr bwMode="auto">
          <a:xfrm>
            <a:off x="533400" y="2133600"/>
            <a:ext cx="1554163" cy="457200"/>
          </a:xfrm>
          <a:prstGeom prst="rect">
            <a:avLst/>
          </a:prstGeom>
          <a:noFill/>
          <a:ln w="9525">
            <a:noFill/>
            <a:miter lim="800000"/>
            <a:headEnd/>
            <a:tailEnd/>
          </a:ln>
          <a:effectLst/>
        </p:spPr>
        <p:txBody>
          <a:bodyPr wrap="none">
            <a:spAutoFit/>
          </a:bodyPr>
          <a:lstStyle/>
          <a:p>
            <a:r>
              <a:rPr lang="en-US">
                <a:solidFill>
                  <a:srgbClr val="FFFF00"/>
                </a:solidFill>
              </a:rPr>
              <a:t>extension</a:t>
            </a:r>
          </a:p>
        </p:txBody>
      </p:sp>
      <p:sp>
        <p:nvSpPr>
          <p:cNvPr id="381976" name="Text Box 24"/>
          <p:cNvSpPr txBox="1">
            <a:spLocks noChangeArrowheads="1"/>
          </p:cNvSpPr>
          <p:nvPr/>
        </p:nvSpPr>
        <p:spPr bwMode="auto">
          <a:xfrm>
            <a:off x="4343400" y="2133600"/>
            <a:ext cx="1554163" cy="457200"/>
          </a:xfrm>
          <a:prstGeom prst="rect">
            <a:avLst/>
          </a:prstGeom>
          <a:noFill/>
          <a:ln w="9525">
            <a:noFill/>
            <a:miter lim="800000"/>
            <a:headEnd/>
            <a:tailEnd/>
          </a:ln>
          <a:effectLst/>
        </p:spPr>
        <p:txBody>
          <a:bodyPr wrap="none">
            <a:spAutoFit/>
          </a:bodyPr>
          <a:lstStyle/>
          <a:p>
            <a:r>
              <a:rPr lang="en-US">
                <a:solidFill>
                  <a:srgbClr val="FFFF00"/>
                </a:solidFill>
              </a:rPr>
              <a:t>extension</a:t>
            </a:r>
          </a:p>
        </p:txBody>
      </p:sp>
      <p:sp>
        <p:nvSpPr>
          <p:cNvPr id="381977" name="Oval 25"/>
          <p:cNvSpPr>
            <a:spLocks noChangeArrowheads="1"/>
          </p:cNvSpPr>
          <p:nvPr/>
        </p:nvSpPr>
        <p:spPr bwMode="auto">
          <a:xfrm>
            <a:off x="1066800" y="49530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381978" name="Oval 26"/>
          <p:cNvSpPr>
            <a:spLocks noChangeArrowheads="1"/>
          </p:cNvSpPr>
          <p:nvPr/>
        </p:nvSpPr>
        <p:spPr bwMode="auto">
          <a:xfrm>
            <a:off x="7162800" y="49530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381979" name="Line 27"/>
          <p:cNvSpPr>
            <a:spLocks noChangeShapeType="1"/>
          </p:cNvSpPr>
          <p:nvPr/>
        </p:nvSpPr>
        <p:spPr bwMode="auto">
          <a:xfrm>
            <a:off x="838200" y="5105400"/>
            <a:ext cx="152400" cy="0"/>
          </a:xfrm>
          <a:prstGeom prst="line">
            <a:avLst/>
          </a:prstGeom>
          <a:noFill/>
          <a:ln w="9525">
            <a:solidFill>
              <a:schemeClr val="tx1"/>
            </a:solidFill>
            <a:round/>
            <a:headEnd/>
            <a:tailEnd/>
          </a:ln>
          <a:effectLst/>
        </p:spPr>
        <p:txBody>
          <a:bodyPr/>
          <a:lstStyle/>
          <a:p>
            <a:endParaRPr lang="en-US"/>
          </a:p>
        </p:txBody>
      </p:sp>
      <p:sp>
        <p:nvSpPr>
          <p:cNvPr id="381980" name="Line 28"/>
          <p:cNvSpPr>
            <a:spLocks noChangeShapeType="1"/>
          </p:cNvSpPr>
          <p:nvPr/>
        </p:nvSpPr>
        <p:spPr bwMode="auto">
          <a:xfrm>
            <a:off x="5029200" y="5181600"/>
            <a:ext cx="152400" cy="0"/>
          </a:xfrm>
          <a:prstGeom prst="line">
            <a:avLst/>
          </a:prstGeom>
          <a:noFill/>
          <a:ln w="9525">
            <a:solidFill>
              <a:schemeClr val="tx1"/>
            </a:solidFill>
            <a:round/>
            <a:headEnd/>
            <a:tailEnd/>
          </a:ln>
          <a:effectLst/>
        </p:spPr>
        <p:txBody>
          <a:bodyPr/>
          <a:lstStyle/>
          <a:p>
            <a:endParaRPr lang="en-US"/>
          </a:p>
        </p:txBody>
      </p:sp>
      <p:sp>
        <p:nvSpPr>
          <p:cNvPr id="381981" name="Oval 29"/>
          <p:cNvSpPr>
            <a:spLocks noChangeArrowheads="1"/>
          </p:cNvSpPr>
          <p:nvPr/>
        </p:nvSpPr>
        <p:spPr bwMode="auto">
          <a:xfrm>
            <a:off x="6781800" y="20574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381982" name="Text Box 30"/>
          <p:cNvSpPr txBox="1">
            <a:spLocks noChangeArrowheads="1"/>
          </p:cNvSpPr>
          <p:nvPr/>
        </p:nvSpPr>
        <p:spPr bwMode="auto">
          <a:xfrm>
            <a:off x="7239000" y="1905000"/>
            <a:ext cx="2362200" cy="366713"/>
          </a:xfrm>
          <a:prstGeom prst="rect">
            <a:avLst/>
          </a:prstGeom>
          <a:noFill/>
          <a:ln w="9525">
            <a:noFill/>
            <a:miter lim="800000"/>
            <a:headEnd/>
            <a:tailEnd/>
          </a:ln>
          <a:effectLst/>
        </p:spPr>
        <p:txBody>
          <a:bodyPr>
            <a:spAutoFit/>
          </a:bodyPr>
          <a:lstStyle/>
          <a:p>
            <a:pPr>
              <a:spcBef>
                <a:spcPct val="50000"/>
              </a:spcBef>
            </a:pPr>
            <a:r>
              <a:rPr lang="en-US" sz="1800"/>
              <a:t>Thin crust</a:t>
            </a:r>
          </a:p>
        </p:txBody>
      </p:sp>
      <p:sp>
        <p:nvSpPr>
          <p:cNvPr id="381983" name="Oval 31"/>
          <p:cNvSpPr>
            <a:spLocks noChangeArrowheads="1"/>
          </p:cNvSpPr>
          <p:nvPr/>
        </p:nvSpPr>
        <p:spPr bwMode="auto">
          <a:xfrm>
            <a:off x="2362200" y="2971800"/>
            <a:ext cx="1143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81984" name="Oval 32"/>
          <p:cNvSpPr>
            <a:spLocks noChangeArrowheads="1"/>
          </p:cNvSpPr>
          <p:nvPr/>
        </p:nvSpPr>
        <p:spPr bwMode="auto">
          <a:xfrm>
            <a:off x="5257800" y="2895600"/>
            <a:ext cx="1143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81985" name="Line 33"/>
          <p:cNvSpPr>
            <a:spLocks noChangeShapeType="1"/>
          </p:cNvSpPr>
          <p:nvPr/>
        </p:nvSpPr>
        <p:spPr bwMode="auto">
          <a:xfrm>
            <a:off x="838200" y="3352800"/>
            <a:ext cx="152400" cy="0"/>
          </a:xfrm>
          <a:prstGeom prst="line">
            <a:avLst/>
          </a:prstGeom>
          <a:noFill/>
          <a:ln w="9525">
            <a:solidFill>
              <a:schemeClr val="tx1"/>
            </a:solidFill>
            <a:round/>
            <a:headEnd/>
            <a:tailEnd/>
          </a:ln>
          <a:effectLst/>
        </p:spPr>
        <p:txBody>
          <a:bodyPr/>
          <a:lstStyle/>
          <a:p>
            <a:endParaRPr lang="en-US"/>
          </a:p>
        </p:txBody>
      </p:sp>
      <p:sp>
        <p:nvSpPr>
          <p:cNvPr id="381986" name="Line 34"/>
          <p:cNvSpPr>
            <a:spLocks noChangeShapeType="1"/>
          </p:cNvSpPr>
          <p:nvPr/>
        </p:nvSpPr>
        <p:spPr bwMode="auto">
          <a:xfrm>
            <a:off x="5029200" y="3352800"/>
            <a:ext cx="152400" cy="0"/>
          </a:xfrm>
          <a:prstGeom prst="line">
            <a:avLst/>
          </a:prstGeom>
          <a:noFill/>
          <a:ln w="9525">
            <a:solidFill>
              <a:schemeClr val="tx1"/>
            </a:solidFill>
            <a:round/>
            <a:headEnd/>
            <a:tailEnd/>
          </a:ln>
          <a:effectLst/>
        </p:spPr>
        <p:txBody>
          <a:bodyPr/>
          <a:lstStyle/>
          <a:p>
            <a:endParaRPr lang="en-US"/>
          </a:p>
        </p:txBody>
      </p:sp>
      <p:sp>
        <p:nvSpPr>
          <p:cNvPr id="381987" name="Oval 35"/>
          <p:cNvSpPr>
            <a:spLocks noChangeArrowheads="1"/>
          </p:cNvSpPr>
          <p:nvPr/>
        </p:nvSpPr>
        <p:spPr bwMode="auto">
          <a:xfrm>
            <a:off x="6858000" y="2819400"/>
            <a:ext cx="4572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81988" name="Text Box 36"/>
          <p:cNvSpPr txBox="1">
            <a:spLocks noChangeArrowheads="1"/>
          </p:cNvSpPr>
          <p:nvPr/>
        </p:nvSpPr>
        <p:spPr bwMode="auto">
          <a:xfrm>
            <a:off x="7391400" y="2743200"/>
            <a:ext cx="2362200" cy="366713"/>
          </a:xfrm>
          <a:prstGeom prst="rect">
            <a:avLst/>
          </a:prstGeom>
          <a:noFill/>
          <a:ln w="9525">
            <a:noFill/>
            <a:miter lim="800000"/>
            <a:headEnd/>
            <a:tailEnd/>
          </a:ln>
          <a:effectLst/>
        </p:spPr>
        <p:txBody>
          <a:bodyPr>
            <a:spAutoFit/>
          </a:bodyPr>
          <a:lstStyle/>
          <a:p>
            <a:pPr>
              <a:spcBef>
                <a:spcPct val="50000"/>
              </a:spcBef>
            </a:pPr>
            <a:r>
              <a:rPr lang="en-US" sz="1800"/>
              <a:t>Thick crust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6115"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t>Models of continental extension</a:t>
            </a:r>
          </a:p>
          <a:p>
            <a:pPr lvl="2"/>
            <a:r>
              <a:rPr lang="en-US" b="1"/>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3043" name="Rectangle 3"/>
          <p:cNvSpPr>
            <a:spLocks noGrp="1" noChangeArrowheads="1"/>
          </p:cNvSpPr>
          <p:nvPr>
            <p:ph type="body" idx="1"/>
          </p:nvPr>
        </p:nvSpPr>
        <p:spPr>
          <a:xfrm>
            <a:off x="228600" y="1371600"/>
            <a:ext cx="8229600" cy="4221163"/>
          </a:xfrm>
        </p:spPr>
        <p:txBody>
          <a:bodyPr/>
          <a:lstStyle/>
          <a:p>
            <a:pPr lvl="1">
              <a:buFontTx/>
              <a:buNone/>
            </a:pPr>
            <a:r>
              <a:rPr lang="en-US" b="1"/>
              <a:t>-Rifts, failed rifts and 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Passive vs. Active rifting</a:t>
            </a:r>
          </a:p>
        </p:txBody>
      </p:sp>
      <p:sp>
        <p:nvSpPr>
          <p:cNvPr id="373763" name="Rectangle 3"/>
          <p:cNvSpPr>
            <a:spLocks noGrp="1" noChangeArrowheads="1"/>
          </p:cNvSpPr>
          <p:nvPr>
            <p:ph type="body" idx="1"/>
          </p:nvPr>
        </p:nvSpPr>
        <p:spPr/>
        <p:txBody>
          <a:bodyPr/>
          <a:lstStyle/>
          <a:p>
            <a:r>
              <a:rPr lang="en-US" dirty="0"/>
              <a:t>Two </a:t>
            </a:r>
            <a:r>
              <a:rPr lang="en-US" dirty="0" smtClean="0"/>
              <a:t>end-member models </a:t>
            </a:r>
            <a:r>
              <a:rPr lang="en-US" dirty="0"/>
              <a:t>... Two </a:t>
            </a:r>
            <a:r>
              <a:rPr lang="en-US" dirty="0" smtClean="0"/>
              <a:t>extremes ….A different sequence of events with similar outcomes</a:t>
            </a:r>
          </a:p>
          <a:p>
            <a:endParaRPr lang="en-US" dirty="0"/>
          </a:p>
          <a:p>
            <a:r>
              <a:rPr lang="en-US" dirty="0"/>
              <a:t>East African Rift system is the active end-member and Basin and Range is the passive end-member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dirty="0"/>
              <a:t>Active Rifting </a:t>
            </a:r>
          </a:p>
        </p:txBody>
      </p:sp>
      <p:sp>
        <p:nvSpPr>
          <p:cNvPr id="412675" name="Rectangle 3"/>
          <p:cNvSpPr>
            <a:spLocks noGrp="1" noChangeArrowheads="1"/>
          </p:cNvSpPr>
          <p:nvPr>
            <p:ph type="body" idx="1"/>
          </p:nvPr>
        </p:nvSpPr>
        <p:spPr/>
        <p:txBody>
          <a:bodyPr/>
          <a:lstStyle/>
          <a:p>
            <a:pPr>
              <a:buFontTx/>
              <a:buNone/>
            </a:pPr>
            <a:r>
              <a:rPr lang="en-US" dirty="0"/>
              <a:t>    As in plate tectonics, we have two different philosophies in the study of basins caused by extension of the lithosphere.  One says that a thermal plume (hot spot model, or </a:t>
            </a:r>
            <a:r>
              <a:rPr lang="en-US" u="sng" dirty="0"/>
              <a:t>active</a:t>
            </a:r>
            <a:r>
              <a:rPr lang="en-US" dirty="0"/>
              <a:t> rifting model) uplifts the lithosphere by creating a region of thermal doming. </a:t>
            </a:r>
          </a:p>
          <a:p>
            <a:pPr>
              <a:buFontTx/>
              <a:buNone/>
            </a:pPr>
            <a:endParaRPr lang="en-US" dirty="0"/>
          </a:p>
          <a:p>
            <a:pPr>
              <a:buFontTx/>
              <a:buNone/>
            </a:pPr>
            <a:r>
              <a:rPr lang="en-US" dirty="0"/>
              <a:t>	The uplifted lithosphere now has a tendency to spread away from the center of the uplift toward the sides, moving down the dipping and slippery </a:t>
            </a:r>
            <a:r>
              <a:rPr lang="en-US" dirty="0" err="1"/>
              <a:t>asthenosphere</a:t>
            </a:r>
            <a:r>
              <a:rPr lang="en-US" dirty="0"/>
              <a:t>-lithosphere boundary. </a:t>
            </a:r>
          </a:p>
          <a:p>
            <a:pPr>
              <a:buFontTx/>
              <a:buNone/>
            </a:pPr>
            <a:endParaRPr lang="en-US" dirty="0"/>
          </a:p>
          <a:p>
            <a:pPr>
              <a:buFontTx/>
              <a:buNone/>
            </a:pPr>
            <a:endParaRPr lang="en-US" dirty="0"/>
          </a:p>
          <a:p>
            <a:pPr>
              <a:buFontTx/>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Active (by mantle)</a:t>
            </a:r>
          </a:p>
        </p:txBody>
      </p:sp>
      <p:sp>
        <p:nvSpPr>
          <p:cNvPr id="388100" name="Text Box 4"/>
          <p:cNvSpPr txBox="1">
            <a:spLocks noChangeArrowheads="1"/>
          </p:cNvSpPr>
          <p:nvPr/>
        </p:nvSpPr>
        <p:spPr bwMode="auto">
          <a:xfrm>
            <a:off x="762000" y="1600200"/>
            <a:ext cx="6858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Thermal (plume) doming precedes faulting</a:t>
            </a:r>
          </a:p>
        </p:txBody>
      </p:sp>
      <p:pic>
        <p:nvPicPr>
          <p:cNvPr id="388101" name="Picture 5"/>
          <p:cNvPicPr>
            <a:picLocks noGrp="1" noChangeAspect="1" noChangeArrowheads="1"/>
          </p:cNvPicPr>
          <p:nvPr>
            <p:ph type="body" idx="1"/>
          </p:nvPr>
        </p:nvPicPr>
        <p:blipFill>
          <a:blip r:embed="rId2"/>
          <a:srcRect/>
          <a:stretch>
            <a:fillRect/>
          </a:stretch>
        </p:blipFill>
        <p:spPr>
          <a:xfrm>
            <a:off x="2590800" y="2209800"/>
            <a:ext cx="3733800" cy="42973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dirty="0"/>
              <a:t>Active </a:t>
            </a:r>
            <a:r>
              <a:rPr lang="en-US" dirty="0" smtClean="0"/>
              <a:t>Rifting</a:t>
            </a:r>
            <a:endParaRPr lang="en-US" dirty="0"/>
          </a:p>
        </p:txBody>
      </p:sp>
      <p:sp>
        <p:nvSpPr>
          <p:cNvPr id="412675" name="Rectangle 3"/>
          <p:cNvSpPr>
            <a:spLocks noGrp="1" noChangeArrowheads="1"/>
          </p:cNvSpPr>
          <p:nvPr>
            <p:ph type="body" idx="1"/>
          </p:nvPr>
        </p:nvSpPr>
        <p:spPr/>
        <p:txBody>
          <a:bodyPr/>
          <a:lstStyle/>
          <a:p>
            <a:pPr>
              <a:buFontTx/>
              <a:buNone/>
            </a:pPr>
            <a:r>
              <a:rPr lang="en-US" dirty="0"/>
              <a:t>    </a:t>
            </a:r>
            <a:r>
              <a:rPr lang="en-US" dirty="0" smtClean="0"/>
              <a:t>In the Active rifting model, a </a:t>
            </a:r>
            <a:r>
              <a:rPr lang="en-US" dirty="0"/>
              <a:t>thermal plume (hot spot </a:t>
            </a:r>
            <a:r>
              <a:rPr lang="en-US" dirty="0" smtClean="0"/>
              <a:t>model) </a:t>
            </a:r>
            <a:r>
              <a:rPr lang="en-US" dirty="0"/>
              <a:t>uplifts the lithosphere by creating a region of thermal doming. </a:t>
            </a:r>
          </a:p>
          <a:p>
            <a:pPr>
              <a:buFontTx/>
              <a:buNone/>
            </a:pPr>
            <a:endParaRPr lang="en-US" dirty="0"/>
          </a:p>
          <a:p>
            <a:pPr>
              <a:buFontTx/>
              <a:buNone/>
            </a:pPr>
            <a:r>
              <a:rPr lang="en-US" dirty="0"/>
              <a:t>	The uplifted lithosphere now has a tendency to spread away from the center of the uplift toward the sides, moving down the dipping and slippery </a:t>
            </a:r>
            <a:r>
              <a:rPr lang="en-US" dirty="0" err="1"/>
              <a:t>asthenosphere</a:t>
            </a:r>
            <a:r>
              <a:rPr lang="en-US" dirty="0"/>
              <a:t>-lithosphere boundary. </a:t>
            </a:r>
          </a:p>
          <a:p>
            <a:pPr>
              <a:buFontTx/>
              <a:buNone/>
            </a:pPr>
            <a:endParaRPr lang="en-US" dirty="0"/>
          </a:p>
          <a:p>
            <a:pPr>
              <a:buFontTx/>
              <a:buNone/>
            </a:pPr>
            <a:endParaRPr lang="en-US" dirty="0"/>
          </a:p>
          <a:p>
            <a:pPr>
              <a:buFontTx/>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28600" y="0"/>
            <a:ext cx="7772400" cy="1165225"/>
          </a:xfrm>
        </p:spPr>
        <p:txBody>
          <a:bodyPr/>
          <a:lstStyle/>
          <a:p>
            <a:r>
              <a:rPr lang="en-US" sz="2800" dirty="0" smtClean="0"/>
              <a:t>LITHOSTATIC AND DEVIATORIC STRESS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z="1200" dirty="0"/>
          </a:p>
        </p:txBody>
      </p:sp>
      <p:sp>
        <p:nvSpPr>
          <p:cNvPr id="13315" name="TextBox 3"/>
          <p:cNvSpPr txBox="1">
            <a:spLocks noChangeArrowheads="1"/>
          </p:cNvSpPr>
          <p:nvPr/>
        </p:nvSpPr>
        <p:spPr bwMode="auto">
          <a:xfrm>
            <a:off x="152400" y="990600"/>
            <a:ext cx="2209800" cy="3416320"/>
          </a:xfrm>
          <a:prstGeom prst="rect">
            <a:avLst/>
          </a:prstGeom>
          <a:noFill/>
          <a:ln w="9525">
            <a:noFill/>
            <a:miter lim="800000"/>
            <a:headEnd/>
            <a:tailEnd/>
          </a:ln>
        </p:spPr>
        <p:txBody>
          <a:bodyPr wrap="square">
            <a:spAutoFit/>
          </a:bodyPr>
          <a:lstStyle/>
          <a:p>
            <a:r>
              <a:rPr lang="en-US" dirty="0">
                <a:latin typeface="Calibri" pitchFamily="34" charset="0"/>
              </a:rPr>
              <a:t>•</a:t>
            </a:r>
            <a:r>
              <a:rPr lang="en-US" dirty="0" err="1">
                <a:latin typeface="Calibri" pitchFamily="34" charset="0"/>
              </a:rPr>
              <a:t>Lithostatic</a:t>
            </a:r>
            <a:r>
              <a:rPr lang="en-US" dirty="0">
                <a:latin typeface="Calibri" pitchFamily="34" charset="0"/>
              </a:rPr>
              <a:t> Stress= Equal pressure from all directions </a:t>
            </a:r>
          </a:p>
          <a:p>
            <a:r>
              <a:rPr lang="en-US" dirty="0">
                <a:latin typeface="Calibri" pitchFamily="34" charset="0"/>
              </a:rPr>
              <a:t>•</a:t>
            </a:r>
            <a:r>
              <a:rPr lang="en-US" dirty="0" err="1">
                <a:latin typeface="Calibri" pitchFamily="34" charset="0"/>
              </a:rPr>
              <a:t>Deviatoric</a:t>
            </a:r>
            <a:r>
              <a:rPr lang="en-US" dirty="0">
                <a:latin typeface="Calibri" pitchFamily="34" charset="0"/>
              </a:rPr>
              <a:t> Stress= </a:t>
            </a:r>
            <a:r>
              <a:rPr lang="en-US" dirty="0" smtClean="0">
                <a:latin typeface="Calibri" pitchFamily="34" charset="0"/>
              </a:rPr>
              <a:t>Stress-</a:t>
            </a:r>
            <a:r>
              <a:rPr lang="en-US" dirty="0" err="1" smtClean="0">
                <a:latin typeface="Calibri" pitchFamily="34" charset="0"/>
              </a:rPr>
              <a:t>lithostatic</a:t>
            </a:r>
            <a:endParaRPr lang="en-US" dirty="0">
              <a:latin typeface="Calibri" pitchFamily="34" charset="0"/>
            </a:endParaRPr>
          </a:p>
          <a:p>
            <a:r>
              <a:rPr lang="en-US" dirty="0">
                <a:latin typeface="Calibri" pitchFamily="34" charset="0"/>
              </a:rPr>
              <a:t>	</a:t>
            </a:r>
            <a:r>
              <a:rPr lang="en-US" dirty="0" smtClean="0">
                <a:latin typeface="Calibri" pitchFamily="34" charset="0"/>
              </a:rPr>
              <a:t>-</a:t>
            </a:r>
            <a:endParaRPr lang="en-US" dirty="0">
              <a:latin typeface="Calibri" pitchFamily="34" charset="0"/>
            </a:endParaRPr>
          </a:p>
          <a:p>
            <a:r>
              <a:rPr lang="en-US" dirty="0">
                <a:latin typeface="Calibri" pitchFamily="34" charset="0"/>
              </a:rPr>
              <a:t>	</a:t>
            </a:r>
          </a:p>
        </p:txBody>
      </p:sp>
      <p:graphicFrame>
        <p:nvGraphicFramePr>
          <p:cNvPr id="5" name="Diagram 4"/>
          <p:cNvGraphicFramePr/>
          <p:nvPr/>
        </p:nvGraphicFramePr>
        <p:xfrm>
          <a:off x="2286000" y="1676400"/>
          <a:ext cx="66294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10800000">
            <a:off x="3886200" y="19812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6400800" y="19812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5257800" y="4953000"/>
            <a:ext cx="4572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10800000">
            <a:off x="6629400" y="3657600"/>
            <a:ext cx="4572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4724400" y="3810000"/>
            <a:ext cx="520700" cy="40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10800000">
            <a:off x="4724400" y="62484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3" name="TextBox 11"/>
          <p:cNvSpPr txBox="1">
            <a:spLocks noChangeArrowheads="1"/>
          </p:cNvSpPr>
          <p:nvPr/>
        </p:nvSpPr>
        <p:spPr bwMode="auto">
          <a:xfrm>
            <a:off x="2514600" y="4191000"/>
            <a:ext cx="2286000" cy="461666"/>
          </a:xfrm>
          <a:prstGeom prst="rect">
            <a:avLst/>
          </a:prstGeom>
          <a:noFill/>
          <a:ln w="9525">
            <a:noFill/>
            <a:miter lim="800000"/>
            <a:headEnd/>
            <a:tailEnd/>
          </a:ln>
        </p:spPr>
        <p:txBody>
          <a:bodyPr wrap="square">
            <a:spAutoFit/>
          </a:bodyPr>
          <a:lstStyle/>
          <a:p>
            <a:r>
              <a:rPr lang="en-US" dirty="0" err="1" smtClean="0">
                <a:solidFill>
                  <a:schemeClr val="bg1"/>
                </a:solidFill>
                <a:latin typeface="Calibri" pitchFamily="34" charset="0"/>
              </a:rPr>
              <a:t>Deviatoric</a:t>
            </a:r>
            <a:r>
              <a:rPr lang="en-US" dirty="0" smtClean="0">
                <a:latin typeface="Calibri" pitchFamily="34" charset="0"/>
              </a:rPr>
              <a:t> </a:t>
            </a:r>
            <a:r>
              <a:rPr lang="en-US" dirty="0" smtClean="0">
                <a:solidFill>
                  <a:schemeClr val="bg1"/>
                </a:solidFill>
                <a:latin typeface="Calibri" pitchFamily="34" charset="0"/>
              </a:rPr>
              <a:t>Stress</a:t>
            </a:r>
            <a:endParaRPr lang="en-US" dirty="0">
              <a:solidFill>
                <a:schemeClr val="bg1"/>
              </a:solidFill>
              <a:latin typeface="Calibri" pitchFamily="34" charset="0"/>
            </a:endParaRPr>
          </a:p>
        </p:txBody>
      </p:sp>
      <p:sp>
        <p:nvSpPr>
          <p:cNvPr id="13324" name="TextBox 12"/>
          <p:cNvSpPr txBox="1">
            <a:spLocks noChangeArrowheads="1"/>
          </p:cNvSpPr>
          <p:nvPr/>
        </p:nvSpPr>
        <p:spPr bwMode="auto">
          <a:xfrm>
            <a:off x="381000" y="4495800"/>
            <a:ext cx="1676400" cy="915988"/>
          </a:xfrm>
          <a:prstGeom prst="rect">
            <a:avLst/>
          </a:prstGeom>
          <a:noFill/>
          <a:ln w="9525">
            <a:noFill/>
            <a:miter lim="800000"/>
            <a:headEnd/>
            <a:tailEnd/>
          </a:ln>
        </p:spPr>
        <p:txBody>
          <a:bodyPr>
            <a:spAutoFit/>
          </a:bodyPr>
          <a:lstStyle/>
          <a:p>
            <a:r>
              <a:rPr lang="en-US" dirty="0">
                <a:latin typeface="Calibri" pitchFamily="34" charset="0"/>
              </a:rPr>
              <a:t>•Affects textures and structures</a:t>
            </a:r>
          </a:p>
        </p:txBody>
      </p:sp>
      <p:pic>
        <p:nvPicPr>
          <p:cNvPr id="13326" name="Picture 14"/>
          <p:cNvPicPr>
            <a:picLocks noChangeAspect="1" noChangeArrowheads="1"/>
          </p:cNvPicPr>
          <p:nvPr/>
        </p:nvPicPr>
        <p:blipFill>
          <a:blip r:embed="rId6"/>
          <a:srcRect/>
          <a:stretch>
            <a:fillRect/>
          </a:stretch>
        </p:blipFill>
        <p:spPr bwMode="auto">
          <a:xfrm>
            <a:off x="2133600" y="1066800"/>
            <a:ext cx="1524000" cy="1376363"/>
          </a:xfrm>
          <a:prstGeom prst="rect">
            <a:avLst/>
          </a:prstGeom>
          <a:noFill/>
          <a:ln w="9525">
            <a:noFill/>
            <a:miter lim="800000"/>
            <a:headEnd/>
            <a:tailEnd/>
          </a:ln>
          <a:effectLst/>
        </p:spPr>
      </p:pic>
      <p:sp>
        <p:nvSpPr>
          <p:cNvPr id="13327" name="Text Box 15"/>
          <p:cNvSpPr txBox="1">
            <a:spLocks noChangeArrowheads="1"/>
          </p:cNvSpPr>
          <p:nvPr/>
        </p:nvSpPr>
        <p:spPr bwMode="auto">
          <a:xfrm>
            <a:off x="2667000" y="5181600"/>
            <a:ext cx="1981200" cy="639763"/>
          </a:xfrm>
          <a:prstGeom prst="rect">
            <a:avLst/>
          </a:prstGeom>
          <a:noFill/>
          <a:ln w="9525">
            <a:noFill/>
            <a:miter lim="800000"/>
            <a:headEnd/>
            <a:tailEnd/>
          </a:ln>
          <a:effectLst/>
        </p:spPr>
        <p:txBody>
          <a:bodyPr>
            <a:spAutoFit/>
          </a:bodyPr>
          <a:lstStyle/>
          <a:p>
            <a:pPr>
              <a:spcBef>
                <a:spcPct val="50000"/>
              </a:spcBef>
            </a:pPr>
            <a:r>
              <a:rPr lang="en-US" sz="1200" dirty="0"/>
              <a:t>http://myweb.cwpost.liu.edu/vdivener/notes/stress-strain.htm</a:t>
            </a:r>
          </a:p>
        </p:txBody>
      </p:sp>
      <p:sp>
        <p:nvSpPr>
          <p:cNvPr id="16" name="TextBox 15"/>
          <p:cNvSpPr txBox="1"/>
          <p:nvPr/>
        </p:nvSpPr>
        <p:spPr>
          <a:xfrm>
            <a:off x="6324600" y="6324600"/>
            <a:ext cx="2667000" cy="338554"/>
          </a:xfrm>
          <a:prstGeom prst="rect">
            <a:avLst/>
          </a:prstGeom>
          <a:noFill/>
        </p:spPr>
        <p:txBody>
          <a:bodyPr wrap="square" rtlCol="0">
            <a:spAutoFit/>
          </a:bodyPr>
          <a:lstStyle/>
          <a:p>
            <a:r>
              <a:rPr lang="en-US" sz="1600" dirty="0" smtClean="0">
                <a:solidFill>
                  <a:schemeClr val="bg1"/>
                </a:solidFill>
              </a:rPr>
              <a:t>(</a:t>
            </a:r>
            <a:r>
              <a:rPr lang="en-US" sz="1600" dirty="0" err="1" smtClean="0">
                <a:solidFill>
                  <a:schemeClr val="bg1"/>
                </a:solidFill>
              </a:rPr>
              <a:t>Gp</a:t>
            </a:r>
            <a:r>
              <a:rPr lang="en-US" sz="1600" dirty="0" smtClean="0">
                <a:solidFill>
                  <a:schemeClr val="bg1"/>
                </a:solidFill>
              </a:rPr>
              <a:t> 3--PP,CH-08)</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Passive Rifting </a:t>
            </a:r>
          </a:p>
        </p:txBody>
      </p:sp>
      <p:sp>
        <p:nvSpPr>
          <p:cNvPr id="415747" name="Rectangle 3"/>
          <p:cNvSpPr>
            <a:spLocks noGrp="1" noChangeArrowheads="1"/>
          </p:cNvSpPr>
          <p:nvPr>
            <p:ph type="body" idx="1"/>
          </p:nvPr>
        </p:nvSpPr>
        <p:spPr>
          <a:xfrm>
            <a:off x="457200" y="1752600"/>
            <a:ext cx="8458200" cy="4419600"/>
          </a:xfrm>
        </p:spPr>
        <p:txBody>
          <a:bodyPr/>
          <a:lstStyle/>
          <a:p>
            <a:pPr indent="0">
              <a:buFontTx/>
              <a:buNone/>
            </a:pPr>
            <a:r>
              <a:rPr lang="en-US" b="1" dirty="0" err="1"/>
              <a:t>Deviatoric</a:t>
            </a:r>
            <a:r>
              <a:rPr lang="en-US" b="1" dirty="0"/>
              <a:t> stresses caused by uplift</a:t>
            </a:r>
            <a:r>
              <a:rPr lang="en-US" dirty="0"/>
              <a:t> </a:t>
            </a:r>
          </a:p>
          <a:p>
            <a:pPr indent="0">
              <a:buFontTx/>
              <a:buNone/>
            </a:pPr>
            <a:r>
              <a:rPr lang="en-US" dirty="0"/>
              <a:t>Uplift of the lithosphere-</a:t>
            </a:r>
            <a:r>
              <a:rPr lang="en-US" dirty="0" err="1"/>
              <a:t>asthenosphere</a:t>
            </a:r>
            <a:r>
              <a:rPr lang="en-US" dirty="0"/>
              <a:t> boundary occurs wholly within the mantle and creates lateral pressures The crust breaks under its own weight. </a:t>
            </a:r>
          </a:p>
          <a:p>
            <a:pPr indent="0">
              <a:buFontTx/>
              <a:buNone/>
            </a:pPr>
            <a:endParaRPr lang="en-US" dirty="0"/>
          </a:p>
          <a:p>
            <a:pPr indent="0">
              <a:buFontTx/>
              <a:buNone/>
            </a:pPr>
            <a:r>
              <a:rPr lang="en-US" b="1" dirty="0"/>
              <a:t>Observations</a:t>
            </a:r>
          </a:p>
          <a:p>
            <a:pPr indent="0">
              <a:buFontTx/>
              <a:buNone/>
            </a:pPr>
            <a:r>
              <a:rPr lang="en-US" dirty="0"/>
              <a:t>East Africa displays signs of an eroded pre-uplift surface possibly caused by doming</a:t>
            </a:r>
            <a:r>
              <a:rPr lang="en-US" dirty="0" smtClean="0"/>
              <a:t>.  </a:t>
            </a:r>
            <a:r>
              <a:rPr lang="en-US" dirty="0"/>
              <a:t>Normal faulting then breaks through this eroded pre-rift surface</a:t>
            </a:r>
          </a:p>
          <a:p>
            <a:pPr indent="0"/>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Passive Rifting </a:t>
            </a:r>
          </a:p>
        </p:txBody>
      </p:sp>
      <p:sp>
        <p:nvSpPr>
          <p:cNvPr id="413699" name="Rectangle 3"/>
          <p:cNvSpPr>
            <a:spLocks noGrp="1" noChangeArrowheads="1"/>
          </p:cNvSpPr>
          <p:nvPr>
            <p:ph type="body" idx="1"/>
          </p:nvPr>
        </p:nvSpPr>
        <p:spPr/>
        <p:txBody>
          <a:bodyPr/>
          <a:lstStyle/>
          <a:p>
            <a:pPr>
              <a:buFontTx/>
              <a:buNone/>
            </a:pPr>
            <a:r>
              <a:rPr lang="en-US"/>
              <a:t>The other philosophy would have tension building in the crust caused by some mechanisms such as trench pull to either side and then the hot asthenosphere would upwell to fill the space.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East African Rift System – active rifting</a:t>
            </a:r>
          </a:p>
        </p:txBody>
      </p:sp>
      <p:pic>
        <p:nvPicPr>
          <p:cNvPr id="385027" name="Picture 3"/>
          <p:cNvPicPr>
            <a:picLocks noGrp="1" noChangeAspect="1" noChangeArrowheads="1"/>
          </p:cNvPicPr>
          <p:nvPr>
            <p:ph type="body" idx="1"/>
          </p:nvPr>
        </p:nvPicPr>
        <p:blipFill>
          <a:blip r:embed="rId2"/>
          <a:srcRect/>
          <a:stretch>
            <a:fillRect/>
          </a:stretch>
        </p:blipFill>
        <p:spPr>
          <a:xfrm>
            <a:off x="457200" y="1752600"/>
            <a:ext cx="3505200" cy="4297363"/>
          </a:xfrm>
        </p:spPr>
      </p:pic>
      <p:sp>
        <p:nvSpPr>
          <p:cNvPr id="385028" name="Rectangle 4"/>
          <p:cNvSpPr>
            <a:spLocks noChangeArrowheads="1"/>
          </p:cNvSpPr>
          <p:nvPr/>
        </p:nvSpPr>
        <p:spPr bwMode="auto">
          <a:xfrm>
            <a:off x="0" y="6172199"/>
            <a:ext cx="9144000" cy="707886"/>
          </a:xfrm>
          <a:prstGeom prst="rect">
            <a:avLst/>
          </a:prstGeom>
          <a:noFill/>
          <a:ln w="9525">
            <a:noFill/>
            <a:miter lim="800000"/>
            <a:headEnd/>
            <a:tailEnd/>
          </a:ln>
          <a:effectLst/>
        </p:spPr>
        <p:txBody>
          <a:bodyPr wrap="square">
            <a:spAutoFit/>
          </a:bodyPr>
          <a:lstStyle/>
          <a:p>
            <a:r>
              <a:rPr lang="en-US" sz="2000" dirty="0">
                <a:solidFill>
                  <a:schemeClr val="bg1"/>
                </a:solidFill>
              </a:rPr>
              <a:t>http://www.geosci.usyd.edu.au/users/prey/Teaching/Geol-1002/HTML.Lect1/AfricanRift.jpg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Basin and Range-passive rifting</a:t>
            </a:r>
          </a:p>
        </p:txBody>
      </p:sp>
      <p:pic>
        <p:nvPicPr>
          <p:cNvPr id="382979" name="Picture 3"/>
          <p:cNvPicPr>
            <a:picLocks noGrp="1" noChangeAspect="1" noChangeArrowheads="1"/>
          </p:cNvPicPr>
          <p:nvPr>
            <p:ph type="body" idx="1"/>
          </p:nvPr>
        </p:nvPicPr>
        <p:blipFill>
          <a:blip r:embed="rId2"/>
          <a:srcRect/>
          <a:stretch>
            <a:fillRect/>
          </a:stretch>
        </p:blipFill>
        <p:spPr>
          <a:xfrm>
            <a:off x="381000" y="1676400"/>
            <a:ext cx="8382000" cy="4297363"/>
          </a:xfrm>
        </p:spPr>
      </p:pic>
      <p:sp>
        <p:nvSpPr>
          <p:cNvPr id="382980" name="Text Box 4"/>
          <p:cNvSpPr txBox="1">
            <a:spLocks noChangeArrowheads="1"/>
          </p:cNvSpPr>
          <p:nvPr/>
        </p:nvSpPr>
        <p:spPr bwMode="auto">
          <a:xfrm>
            <a:off x="457200" y="6096000"/>
            <a:ext cx="7924800" cy="457200"/>
          </a:xfrm>
          <a:prstGeom prst="rect">
            <a:avLst/>
          </a:prstGeom>
          <a:noFill/>
          <a:ln w="9525">
            <a:noFill/>
            <a:miter lim="800000"/>
            <a:headEnd/>
            <a:tailEnd/>
          </a:ln>
          <a:effectLst/>
        </p:spPr>
        <p:txBody>
          <a:bodyPr>
            <a:spAutoFit/>
          </a:bodyPr>
          <a:lstStyle/>
          <a:p>
            <a:pPr>
              <a:spcBef>
                <a:spcPct val="50000"/>
              </a:spcBef>
            </a:pPr>
            <a:r>
              <a:rPr lang="en-US" b="1">
                <a:hlinkClick r:id="rId3"/>
              </a:rPr>
              <a:t>thenaturalamerican.com/3_basic_provinces.htm</a:t>
            </a:r>
            <a:r>
              <a:rPr lang="en-US"/>
              <a:t> </a:t>
            </a:r>
          </a:p>
        </p:txBody>
      </p:sp>
      <p:sp>
        <p:nvSpPr>
          <p:cNvPr id="382981" name="Text Box 5"/>
          <p:cNvSpPr txBox="1">
            <a:spLocks noChangeArrowheads="1"/>
          </p:cNvSpPr>
          <p:nvPr/>
        </p:nvSpPr>
        <p:spPr bwMode="auto">
          <a:xfrm>
            <a:off x="3200400" y="2743200"/>
            <a:ext cx="1066800" cy="457200"/>
          </a:xfrm>
          <a:prstGeom prst="rect">
            <a:avLst/>
          </a:prstGeom>
          <a:noFill/>
          <a:ln w="9525">
            <a:noFill/>
            <a:miter lim="800000"/>
            <a:headEnd/>
            <a:tailEnd/>
          </a:ln>
          <a:effectLst/>
        </p:spPr>
        <p:txBody>
          <a:bodyPr>
            <a:spAutoFit/>
          </a:bodyPr>
          <a:lstStyle/>
          <a:p>
            <a:pPr>
              <a:spcBef>
                <a:spcPct val="50000"/>
              </a:spcBef>
            </a:pPr>
            <a:r>
              <a:rPr lang="en-US" dirty="0"/>
              <a:t>Idaho</a:t>
            </a:r>
          </a:p>
        </p:txBody>
      </p:sp>
      <p:sp>
        <p:nvSpPr>
          <p:cNvPr id="382982" name="Text Box 6"/>
          <p:cNvSpPr txBox="1">
            <a:spLocks noChangeArrowheads="1"/>
          </p:cNvSpPr>
          <p:nvPr/>
        </p:nvSpPr>
        <p:spPr bwMode="auto">
          <a:xfrm>
            <a:off x="1981200" y="3276600"/>
            <a:ext cx="1371600" cy="457200"/>
          </a:xfrm>
          <a:prstGeom prst="rect">
            <a:avLst/>
          </a:prstGeom>
          <a:noFill/>
          <a:ln w="9525">
            <a:noFill/>
            <a:miter lim="800000"/>
            <a:headEnd/>
            <a:tailEnd/>
          </a:ln>
          <a:effectLst/>
        </p:spPr>
        <p:txBody>
          <a:bodyPr>
            <a:spAutoFit/>
          </a:bodyPr>
          <a:lstStyle/>
          <a:p>
            <a:pPr>
              <a:spcBef>
                <a:spcPct val="50000"/>
              </a:spcBef>
            </a:pPr>
            <a:r>
              <a:rPr lang="en-US"/>
              <a:t>Nevada</a:t>
            </a:r>
          </a:p>
        </p:txBody>
      </p:sp>
      <p:sp>
        <p:nvSpPr>
          <p:cNvPr id="382983" name="Text Box 7"/>
          <p:cNvSpPr txBox="1">
            <a:spLocks noChangeArrowheads="1"/>
          </p:cNvSpPr>
          <p:nvPr/>
        </p:nvSpPr>
        <p:spPr bwMode="auto">
          <a:xfrm>
            <a:off x="3429000" y="3581400"/>
            <a:ext cx="1066800" cy="457200"/>
          </a:xfrm>
          <a:prstGeom prst="rect">
            <a:avLst/>
          </a:prstGeom>
          <a:noFill/>
          <a:ln w="9525">
            <a:noFill/>
            <a:miter lim="800000"/>
            <a:headEnd/>
            <a:tailEnd/>
          </a:ln>
          <a:effectLst/>
        </p:spPr>
        <p:txBody>
          <a:bodyPr>
            <a:spAutoFit/>
          </a:bodyPr>
          <a:lstStyle/>
          <a:p>
            <a:pPr>
              <a:spcBef>
                <a:spcPct val="50000"/>
              </a:spcBef>
            </a:pPr>
            <a:r>
              <a:rPr lang="en-US"/>
              <a:t>Utah</a:t>
            </a:r>
          </a:p>
        </p:txBody>
      </p:sp>
      <p:sp>
        <p:nvSpPr>
          <p:cNvPr id="382984" name="Text Box 8"/>
          <p:cNvSpPr txBox="1">
            <a:spLocks noChangeArrowheads="1"/>
          </p:cNvSpPr>
          <p:nvPr/>
        </p:nvSpPr>
        <p:spPr bwMode="auto">
          <a:xfrm>
            <a:off x="3200400" y="4419600"/>
            <a:ext cx="1066800" cy="457200"/>
          </a:xfrm>
          <a:prstGeom prst="rect">
            <a:avLst/>
          </a:prstGeom>
          <a:noFill/>
          <a:ln w="9525">
            <a:noFill/>
            <a:miter lim="800000"/>
            <a:headEnd/>
            <a:tailEnd/>
          </a:ln>
          <a:effectLst/>
        </p:spPr>
        <p:txBody>
          <a:bodyPr>
            <a:spAutoFit/>
          </a:bodyPr>
          <a:lstStyle/>
          <a:p>
            <a:pPr>
              <a:spcBef>
                <a:spcPct val="50000"/>
              </a:spcBef>
            </a:pPr>
            <a:r>
              <a:rPr lang="en-US" dirty="0"/>
              <a:t>AZ</a:t>
            </a:r>
          </a:p>
        </p:txBody>
      </p:sp>
      <p:sp>
        <p:nvSpPr>
          <p:cNvPr id="382985" name="Text Box 9"/>
          <p:cNvSpPr txBox="1">
            <a:spLocks noChangeArrowheads="1"/>
          </p:cNvSpPr>
          <p:nvPr/>
        </p:nvSpPr>
        <p:spPr bwMode="auto">
          <a:xfrm>
            <a:off x="4648200" y="4648200"/>
            <a:ext cx="1066800" cy="457200"/>
          </a:xfrm>
          <a:prstGeom prst="rect">
            <a:avLst/>
          </a:prstGeom>
          <a:noFill/>
          <a:ln w="9525">
            <a:noFill/>
            <a:miter lim="800000"/>
            <a:headEnd/>
            <a:tailEnd/>
          </a:ln>
          <a:effectLst/>
        </p:spPr>
        <p:txBody>
          <a:bodyPr>
            <a:spAutoFit/>
          </a:bodyPr>
          <a:lstStyle/>
          <a:p>
            <a:pPr>
              <a:spcBef>
                <a:spcPct val="50000"/>
              </a:spcBef>
            </a:pPr>
            <a:r>
              <a:rPr lang="en-US"/>
              <a:t>NM</a:t>
            </a:r>
          </a:p>
        </p:txBody>
      </p:sp>
      <p:sp>
        <p:nvSpPr>
          <p:cNvPr id="382986" name="Text Box 10"/>
          <p:cNvSpPr txBox="1">
            <a:spLocks noChangeArrowheads="1"/>
          </p:cNvSpPr>
          <p:nvPr/>
        </p:nvSpPr>
        <p:spPr bwMode="auto">
          <a:xfrm>
            <a:off x="4876800" y="3733800"/>
            <a:ext cx="1066800" cy="457200"/>
          </a:xfrm>
          <a:prstGeom prst="rect">
            <a:avLst/>
          </a:prstGeom>
          <a:noFill/>
          <a:ln w="9525">
            <a:noFill/>
            <a:miter lim="800000"/>
            <a:headEnd/>
            <a:tailEnd/>
          </a:ln>
          <a:effectLst/>
        </p:spPr>
        <p:txBody>
          <a:bodyPr>
            <a:spAutoFit/>
          </a:bodyPr>
          <a:lstStyle/>
          <a:p>
            <a:pPr>
              <a:spcBef>
                <a:spcPct val="50000"/>
              </a:spcBef>
            </a:pPr>
            <a:r>
              <a:rPr lang="en-US"/>
              <a:t>CO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p:cNvPicPr>
            <a:picLocks noChangeAspect="1" noChangeArrowheads="1"/>
          </p:cNvPicPr>
          <p:nvPr/>
        </p:nvPicPr>
        <p:blipFill>
          <a:blip r:embed="rId2"/>
          <a:srcRect/>
          <a:stretch>
            <a:fillRect/>
          </a:stretch>
        </p:blipFill>
        <p:spPr bwMode="auto">
          <a:xfrm>
            <a:off x="685800" y="1295400"/>
            <a:ext cx="6858000" cy="4990259"/>
          </a:xfrm>
          <a:prstGeom prst="rect">
            <a:avLst/>
          </a:prstGeom>
          <a:noFill/>
          <a:ln w="9525">
            <a:noFill/>
            <a:miter lim="800000"/>
            <a:headEnd/>
            <a:tailEnd/>
          </a:ln>
          <a:effectLst/>
        </p:spPr>
      </p:pic>
      <p:sp>
        <p:nvSpPr>
          <p:cNvPr id="382978" name="Rectangle 2"/>
          <p:cNvSpPr>
            <a:spLocks noGrp="1" noChangeArrowheads="1"/>
          </p:cNvSpPr>
          <p:nvPr>
            <p:ph type="title"/>
          </p:nvPr>
        </p:nvSpPr>
        <p:spPr/>
        <p:txBody>
          <a:bodyPr/>
          <a:lstStyle/>
          <a:p>
            <a:r>
              <a:rPr lang="en-US"/>
              <a:t>Basin and Range-passive rifting</a:t>
            </a:r>
          </a:p>
        </p:txBody>
      </p:sp>
      <p:sp>
        <p:nvSpPr>
          <p:cNvPr id="382981" name="Text Box 5"/>
          <p:cNvSpPr txBox="1">
            <a:spLocks noChangeArrowheads="1"/>
          </p:cNvSpPr>
          <p:nvPr/>
        </p:nvSpPr>
        <p:spPr bwMode="auto">
          <a:xfrm>
            <a:off x="3581400" y="1371600"/>
            <a:ext cx="1066800" cy="457200"/>
          </a:xfrm>
          <a:prstGeom prst="rect">
            <a:avLst/>
          </a:prstGeom>
          <a:noFill/>
          <a:ln w="9525">
            <a:noFill/>
            <a:miter lim="800000"/>
            <a:headEnd/>
            <a:tailEnd/>
          </a:ln>
          <a:effectLst/>
        </p:spPr>
        <p:txBody>
          <a:bodyPr>
            <a:spAutoFit/>
          </a:bodyPr>
          <a:lstStyle/>
          <a:p>
            <a:pPr>
              <a:spcBef>
                <a:spcPct val="50000"/>
              </a:spcBef>
            </a:pPr>
            <a:r>
              <a:rPr lang="en-US" dirty="0"/>
              <a:t>Idaho</a:t>
            </a:r>
          </a:p>
        </p:txBody>
      </p:sp>
      <p:sp>
        <p:nvSpPr>
          <p:cNvPr id="382982" name="Text Box 6"/>
          <p:cNvSpPr txBox="1">
            <a:spLocks noChangeArrowheads="1"/>
          </p:cNvSpPr>
          <p:nvPr/>
        </p:nvSpPr>
        <p:spPr bwMode="auto">
          <a:xfrm>
            <a:off x="2209800" y="2209800"/>
            <a:ext cx="1371600" cy="457200"/>
          </a:xfrm>
          <a:prstGeom prst="rect">
            <a:avLst/>
          </a:prstGeom>
          <a:noFill/>
          <a:ln w="9525">
            <a:noFill/>
            <a:miter lim="800000"/>
            <a:headEnd/>
            <a:tailEnd/>
          </a:ln>
          <a:effectLst/>
        </p:spPr>
        <p:txBody>
          <a:bodyPr>
            <a:spAutoFit/>
          </a:bodyPr>
          <a:lstStyle/>
          <a:p>
            <a:pPr>
              <a:spcBef>
                <a:spcPct val="50000"/>
              </a:spcBef>
            </a:pPr>
            <a:r>
              <a:rPr lang="en-US" dirty="0"/>
              <a:t>Nevada</a:t>
            </a:r>
          </a:p>
        </p:txBody>
      </p:sp>
      <p:sp>
        <p:nvSpPr>
          <p:cNvPr id="382983" name="Text Box 7"/>
          <p:cNvSpPr txBox="1">
            <a:spLocks noChangeArrowheads="1"/>
          </p:cNvSpPr>
          <p:nvPr/>
        </p:nvSpPr>
        <p:spPr bwMode="auto">
          <a:xfrm>
            <a:off x="4114800" y="2819400"/>
            <a:ext cx="1066800" cy="457200"/>
          </a:xfrm>
          <a:prstGeom prst="rect">
            <a:avLst/>
          </a:prstGeom>
          <a:noFill/>
          <a:ln w="9525">
            <a:noFill/>
            <a:miter lim="800000"/>
            <a:headEnd/>
            <a:tailEnd/>
          </a:ln>
          <a:effectLst/>
        </p:spPr>
        <p:txBody>
          <a:bodyPr>
            <a:spAutoFit/>
          </a:bodyPr>
          <a:lstStyle/>
          <a:p>
            <a:pPr>
              <a:spcBef>
                <a:spcPct val="50000"/>
              </a:spcBef>
            </a:pPr>
            <a:r>
              <a:rPr lang="en-US" dirty="0"/>
              <a:t>Utah</a:t>
            </a:r>
          </a:p>
        </p:txBody>
      </p:sp>
      <p:sp>
        <p:nvSpPr>
          <p:cNvPr id="382984" name="Text Box 8"/>
          <p:cNvSpPr txBox="1">
            <a:spLocks noChangeArrowheads="1"/>
          </p:cNvSpPr>
          <p:nvPr/>
        </p:nvSpPr>
        <p:spPr bwMode="auto">
          <a:xfrm>
            <a:off x="3657600" y="4419600"/>
            <a:ext cx="1066800" cy="457200"/>
          </a:xfrm>
          <a:prstGeom prst="rect">
            <a:avLst/>
          </a:prstGeom>
          <a:noFill/>
          <a:ln w="9525">
            <a:noFill/>
            <a:miter lim="800000"/>
            <a:headEnd/>
            <a:tailEnd/>
          </a:ln>
          <a:effectLst/>
        </p:spPr>
        <p:txBody>
          <a:bodyPr>
            <a:spAutoFit/>
          </a:bodyPr>
          <a:lstStyle/>
          <a:p>
            <a:pPr>
              <a:spcBef>
                <a:spcPct val="50000"/>
              </a:spcBef>
            </a:pPr>
            <a:r>
              <a:rPr lang="en-US" dirty="0"/>
              <a:t>AZ</a:t>
            </a:r>
          </a:p>
        </p:txBody>
      </p:sp>
      <p:sp>
        <p:nvSpPr>
          <p:cNvPr id="382985" name="Text Box 9"/>
          <p:cNvSpPr txBox="1">
            <a:spLocks noChangeArrowheads="1"/>
          </p:cNvSpPr>
          <p:nvPr/>
        </p:nvSpPr>
        <p:spPr bwMode="auto">
          <a:xfrm>
            <a:off x="5638800" y="4800600"/>
            <a:ext cx="1066800" cy="457200"/>
          </a:xfrm>
          <a:prstGeom prst="rect">
            <a:avLst/>
          </a:prstGeom>
          <a:noFill/>
          <a:ln w="9525">
            <a:noFill/>
            <a:miter lim="800000"/>
            <a:headEnd/>
            <a:tailEnd/>
          </a:ln>
          <a:effectLst/>
        </p:spPr>
        <p:txBody>
          <a:bodyPr>
            <a:spAutoFit/>
          </a:bodyPr>
          <a:lstStyle/>
          <a:p>
            <a:pPr>
              <a:spcBef>
                <a:spcPct val="50000"/>
              </a:spcBef>
            </a:pPr>
            <a:r>
              <a:rPr lang="en-US" dirty="0"/>
              <a:t>NM</a:t>
            </a:r>
          </a:p>
        </p:txBody>
      </p:sp>
      <p:sp>
        <p:nvSpPr>
          <p:cNvPr id="382986" name="Text Box 10"/>
          <p:cNvSpPr txBox="1">
            <a:spLocks noChangeArrowheads="1"/>
          </p:cNvSpPr>
          <p:nvPr/>
        </p:nvSpPr>
        <p:spPr bwMode="auto">
          <a:xfrm>
            <a:off x="5867400" y="3276600"/>
            <a:ext cx="1066800" cy="457200"/>
          </a:xfrm>
          <a:prstGeom prst="rect">
            <a:avLst/>
          </a:prstGeom>
          <a:noFill/>
          <a:ln w="9525">
            <a:noFill/>
            <a:miter lim="800000"/>
            <a:headEnd/>
            <a:tailEnd/>
          </a:ln>
          <a:effectLst/>
        </p:spPr>
        <p:txBody>
          <a:bodyPr>
            <a:spAutoFit/>
          </a:bodyPr>
          <a:lstStyle/>
          <a:p>
            <a:pPr>
              <a:spcBef>
                <a:spcPct val="50000"/>
              </a:spcBef>
            </a:pPr>
            <a:r>
              <a:rPr lang="en-US" dirty="0"/>
              <a:t>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a:t>Rifts, failed rifts and passive continental margins</a:t>
            </a:r>
          </a:p>
        </p:txBody>
      </p:sp>
      <p:sp>
        <p:nvSpPr>
          <p:cNvPr id="365571" name="Rectangle 3"/>
          <p:cNvSpPr>
            <a:spLocks noGrp="1" noChangeArrowheads="1"/>
          </p:cNvSpPr>
          <p:nvPr>
            <p:ph type="body" idx="1"/>
          </p:nvPr>
        </p:nvSpPr>
        <p:spPr/>
        <p:txBody>
          <a:bodyPr/>
          <a:lstStyle/>
          <a:p>
            <a:pPr>
              <a:lnSpc>
                <a:spcPct val="90000"/>
              </a:lnSpc>
            </a:pPr>
            <a:r>
              <a:rPr lang="en-US" sz="2000"/>
              <a:t>A range of extensional basins exist that can be arranged from least to greatest degree of strain, or stretching factor.</a:t>
            </a:r>
          </a:p>
          <a:p>
            <a:pPr>
              <a:lnSpc>
                <a:spcPct val="90000"/>
              </a:lnSpc>
            </a:pPr>
            <a:endParaRPr lang="en-US" sz="2000"/>
          </a:p>
          <a:p>
            <a:pPr>
              <a:lnSpc>
                <a:spcPct val="90000"/>
              </a:lnSpc>
            </a:pPr>
            <a:r>
              <a:rPr lang="en-US" sz="2000"/>
              <a:t>A hot lithosphere will lead to uplift and increased differential stresses</a:t>
            </a:r>
          </a:p>
          <a:p>
            <a:pPr>
              <a:lnSpc>
                <a:spcPct val="90000"/>
              </a:lnSpc>
            </a:pPr>
            <a:endParaRPr lang="en-US" sz="2000"/>
          </a:p>
          <a:p>
            <a:pPr>
              <a:lnSpc>
                <a:spcPct val="90000"/>
              </a:lnSpc>
            </a:pPr>
            <a:r>
              <a:rPr lang="en-US" sz="2000"/>
              <a:t>If the differential stress is great enough the rocks will break.</a:t>
            </a:r>
          </a:p>
          <a:p>
            <a:pPr>
              <a:lnSpc>
                <a:spcPct val="90000"/>
              </a:lnSpc>
            </a:pPr>
            <a:endParaRPr lang="en-US" sz="2000"/>
          </a:p>
          <a:p>
            <a:pPr>
              <a:lnSpc>
                <a:spcPct val="90000"/>
              </a:lnSpc>
            </a:pPr>
            <a:r>
              <a:rPr lang="en-US" sz="2000"/>
              <a:t>A thinned crust leads to subsidence.</a:t>
            </a:r>
          </a:p>
          <a:p>
            <a:pPr>
              <a:lnSpc>
                <a:spcPct val="90000"/>
              </a:lnSpc>
            </a:pPr>
            <a:endParaRPr lang="en-US" sz="2000"/>
          </a:p>
          <a:p>
            <a:pPr>
              <a:lnSpc>
                <a:spcPct val="90000"/>
              </a:lnSpc>
            </a:pPr>
            <a:r>
              <a:rPr lang="en-US" sz="2000"/>
              <a:t>A hot lithosphere leads to uplift.</a:t>
            </a:r>
          </a:p>
          <a:p>
            <a:pPr>
              <a:lnSpc>
                <a:spcPct val="90000"/>
              </a:lnSpc>
            </a:pPr>
            <a:endParaRPr lang="en-US" sz="2000"/>
          </a:p>
          <a:p>
            <a:pPr>
              <a:lnSpc>
                <a:spcPct val="90000"/>
              </a:lnSpc>
            </a:pPr>
            <a:r>
              <a:rPr lang="en-US" sz="2000"/>
              <a:t>If the thermal supply does not continue then the rift 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Basin and Range</a:t>
            </a:r>
          </a:p>
        </p:txBody>
      </p:sp>
      <p:pic>
        <p:nvPicPr>
          <p:cNvPr id="384005" name="Picture 5"/>
          <p:cNvPicPr>
            <a:picLocks noGrp="1" noChangeAspect="1" noChangeArrowheads="1"/>
          </p:cNvPicPr>
          <p:nvPr>
            <p:ph type="body" idx="1"/>
          </p:nvPr>
        </p:nvPicPr>
        <p:blipFill>
          <a:blip r:embed="rId2"/>
          <a:srcRect/>
          <a:stretch>
            <a:fillRect/>
          </a:stretch>
        </p:blipFill>
        <p:spPr>
          <a:xfrm>
            <a:off x="1447800" y="1219200"/>
            <a:ext cx="5486400" cy="4297363"/>
          </a:xfrm>
        </p:spPr>
      </p:pic>
      <p:sp>
        <p:nvSpPr>
          <p:cNvPr id="384006" name="Text Box 6"/>
          <p:cNvSpPr txBox="1">
            <a:spLocks noChangeArrowheads="1"/>
          </p:cNvSpPr>
          <p:nvPr/>
        </p:nvSpPr>
        <p:spPr bwMode="auto">
          <a:xfrm>
            <a:off x="1447800" y="5562600"/>
            <a:ext cx="6248400" cy="822325"/>
          </a:xfrm>
          <a:prstGeom prst="rect">
            <a:avLst/>
          </a:prstGeom>
          <a:noFill/>
          <a:ln w="9525">
            <a:noFill/>
            <a:miter lim="800000"/>
            <a:headEnd/>
            <a:tailEnd/>
          </a:ln>
          <a:effectLst/>
        </p:spPr>
        <p:txBody>
          <a:bodyPr>
            <a:spAutoFit/>
          </a:bodyPr>
          <a:lstStyle/>
          <a:p>
            <a:pPr>
              <a:spcBef>
                <a:spcPct val="50000"/>
              </a:spcBef>
            </a:pPr>
            <a:r>
              <a:rPr lang="en-US" b="1" dirty="0">
                <a:hlinkClick r:id="rId3"/>
              </a:rPr>
              <a:t>www.discoverourearth.org/.../basin_range.html</a:t>
            </a:r>
            <a:r>
              <a:rPr lang="en-US" dirty="0"/>
              <a:t> </a:t>
            </a:r>
          </a:p>
        </p:txBody>
      </p:sp>
      <p:sp>
        <p:nvSpPr>
          <p:cNvPr id="5" name="TextBox 4"/>
          <p:cNvSpPr txBox="1"/>
          <p:nvPr/>
        </p:nvSpPr>
        <p:spPr>
          <a:xfrm rot="2265659">
            <a:off x="542924" y="4278631"/>
            <a:ext cx="3429000" cy="457200"/>
          </a:xfrm>
          <a:prstGeom prst="rect">
            <a:avLst/>
          </a:prstGeom>
          <a:noFill/>
        </p:spPr>
        <p:txBody>
          <a:bodyPr wrap="square" rtlCol="0">
            <a:spAutoFit/>
          </a:bodyPr>
          <a:lstStyle/>
          <a:p>
            <a:r>
              <a:rPr lang="en-US" dirty="0" smtClean="0">
                <a:solidFill>
                  <a:schemeClr val="bg1"/>
                </a:solidFill>
              </a:rPr>
              <a:t>Sierra Nevada</a:t>
            </a:r>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Active vs. Passive rifting</a:t>
            </a:r>
          </a:p>
        </p:txBody>
      </p:sp>
      <p:pic>
        <p:nvPicPr>
          <p:cNvPr id="387075" name="Picture 3"/>
          <p:cNvPicPr>
            <a:picLocks noGrp="1" noChangeAspect="1" noChangeArrowheads="1"/>
          </p:cNvPicPr>
          <p:nvPr>
            <p:ph type="body" idx="1"/>
          </p:nvPr>
        </p:nvPicPr>
        <p:blipFill>
          <a:blip r:embed="rId2"/>
          <a:srcRect/>
          <a:stretch>
            <a:fillRect/>
          </a:stretch>
        </p:blipFill>
        <p:spPr>
          <a:xfrm>
            <a:off x="2209800" y="1447800"/>
            <a:ext cx="3873500" cy="4648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Active (by mantle)</a:t>
            </a:r>
          </a:p>
        </p:txBody>
      </p:sp>
      <p:sp>
        <p:nvSpPr>
          <p:cNvPr id="388100" name="Text Box 4"/>
          <p:cNvSpPr txBox="1">
            <a:spLocks noChangeArrowheads="1"/>
          </p:cNvSpPr>
          <p:nvPr/>
        </p:nvSpPr>
        <p:spPr bwMode="auto">
          <a:xfrm>
            <a:off x="762000" y="1600200"/>
            <a:ext cx="6858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Thermal (plume) doming precedes faulting</a:t>
            </a:r>
          </a:p>
        </p:txBody>
      </p:sp>
      <p:pic>
        <p:nvPicPr>
          <p:cNvPr id="388101" name="Picture 5"/>
          <p:cNvPicPr>
            <a:picLocks noGrp="1" noChangeAspect="1" noChangeArrowheads="1"/>
          </p:cNvPicPr>
          <p:nvPr>
            <p:ph type="body" idx="1"/>
          </p:nvPr>
        </p:nvPicPr>
        <p:blipFill>
          <a:blip r:embed="rId2"/>
          <a:srcRect/>
          <a:stretch>
            <a:fillRect/>
          </a:stretch>
        </p:blipFill>
        <p:spPr>
          <a:xfrm>
            <a:off x="2590800" y="2209800"/>
            <a:ext cx="3733800" cy="42973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Passive (by lithosphere)</a:t>
            </a:r>
          </a:p>
        </p:txBody>
      </p:sp>
      <p:sp>
        <p:nvSpPr>
          <p:cNvPr id="389124" name="Text Box 4"/>
          <p:cNvSpPr txBox="1">
            <a:spLocks noChangeArrowheads="1"/>
          </p:cNvSpPr>
          <p:nvPr/>
        </p:nvSpPr>
        <p:spPr bwMode="auto">
          <a:xfrm>
            <a:off x="762000" y="1600200"/>
            <a:ext cx="6858000" cy="82232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Normal Faults (stresses**) facilitate volcanic activity</a:t>
            </a:r>
          </a:p>
        </p:txBody>
      </p:sp>
      <p:pic>
        <p:nvPicPr>
          <p:cNvPr id="389125" name="Picture 5"/>
          <p:cNvPicPr>
            <a:picLocks noGrp="1" noChangeAspect="1" noChangeArrowheads="1"/>
          </p:cNvPicPr>
          <p:nvPr>
            <p:ph type="body" idx="1"/>
          </p:nvPr>
        </p:nvPicPr>
        <p:blipFill>
          <a:blip r:embed="rId2"/>
          <a:srcRect/>
          <a:stretch>
            <a:fillRect/>
          </a:stretch>
        </p:blipFill>
        <p:spPr>
          <a:xfrm>
            <a:off x="2667000" y="2286000"/>
            <a:ext cx="3962400" cy="42973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sz="2400" dirty="0"/>
              <a:t>Failed rifts </a:t>
            </a:r>
            <a:r>
              <a:rPr lang="en-US" sz="2400" dirty="0" smtClean="0"/>
              <a:t>and </a:t>
            </a:r>
            <a:r>
              <a:rPr lang="en-US" sz="2400" dirty="0"/>
              <a:t>Continental </a:t>
            </a:r>
            <a:r>
              <a:rPr lang="en-US" sz="2400" dirty="0" smtClean="0"/>
              <a:t>Rifts</a:t>
            </a:r>
            <a:r>
              <a:rPr lang="en-US" sz="2400" dirty="0"/>
              <a:t/>
            </a:r>
            <a:br>
              <a:rPr lang="en-US" sz="2400" dirty="0"/>
            </a:br>
            <a:r>
              <a:rPr lang="en-US" sz="2400" dirty="0"/>
              <a:t>Active or passive?</a:t>
            </a:r>
          </a:p>
        </p:txBody>
      </p:sp>
      <p:pic>
        <p:nvPicPr>
          <p:cNvPr id="38605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7139"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t>Models of continental extension</a:t>
            </a:r>
          </a:p>
          <a:p>
            <a:pPr lvl="2"/>
            <a:r>
              <a:rPr lang="en-US" b="1">
                <a:solidFill>
                  <a:schemeClr val="accent1"/>
                </a:solidFill>
              </a:rPr>
              <a:t>Active rifting versus passive rifting</a:t>
            </a:r>
          </a:p>
          <a:p>
            <a:pPr lvl="2"/>
            <a:r>
              <a:rPr lang="en-US" b="1"/>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347140"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Why and how do basins subside?</a:t>
            </a:r>
          </a:p>
        </p:txBody>
      </p:sp>
      <p:sp>
        <p:nvSpPr>
          <p:cNvPr id="390147" name="Rectangle 3"/>
          <p:cNvSpPr>
            <a:spLocks noGrp="1" noChangeArrowheads="1"/>
          </p:cNvSpPr>
          <p:nvPr>
            <p:ph type="body" idx="1"/>
          </p:nvPr>
        </p:nvSpPr>
        <p:spPr/>
        <p:txBody>
          <a:bodyPr/>
          <a:lstStyle/>
          <a:p>
            <a:r>
              <a:rPr lang="en-US"/>
              <a:t>Principally: stretching increases heat flow but after the rifting ends the system begins to cool (thermal contraction). Cooling leads to densification of the lithosphere and underlying mantle.  </a:t>
            </a:r>
          </a:p>
          <a:p>
            <a:endParaRPr lang="en-US"/>
          </a:p>
          <a:p>
            <a:r>
              <a:rPr lang="en-US"/>
              <a:t>However this is a simple idea. What if there are complications….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5" name="Rectangle 7"/>
          <p:cNvSpPr>
            <a:spLocks noChangeArrowheads="1"/>
          </p:cNvSpPr>
          <p:nvPr/>
        </p:nvSpPr>
        <p:spPr bwMode="auto">
          <a:xfrm>
            <a:off x="3200400" y="4724400"/>
            <a:ext cx="1447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1170" name="Rectangle 2"/>
          <p:cNvSpPr>
            <a:spLocks noGrp="1" noChangeArrowheads="1"/>
          </p:cNvSpPr>
          <p:nvPr>
            <p:ph type="title"/>
          </p:nvPr>
        </p:nvSpPr>
        <p:spPr/>
        <p:txBody>
          <a:bodyPr/>
          <a:lstStyle/>
          <a:p>
            <a:r>
              <a:rPr lang="en-US"/>
              <a:t>Complications during rifting</a:t>
            </a:r>
          </a:p>
        </p:txBody>
      </p:sp>
      <p:sp>
        <p:nvSpPr>
          <p:cNvPr id="391171" name="Rectangle 3"/>
          <p:cNvSpPr>
            <a:spLocks noGrp="1" noChangeArrowheads="1"/>
          </p:cNvSpPr>
          <p:nvPr>
            <p:ph type="body" idx="1"/>
          </p:nvPr>
        </p:nvSpPr>
        <p:spPr/>
        <p:txBody>
          <a:bodyPr/>
          <a:lstStyle/>
          <a:p>
            <a:r>
              <a:rPr lang="en-US"/>
              <a:t>Abnormal volcanic activity:</a:t>
            </a:r>
          </a:p>
        </p:txBody>
      </p:sp>
      <p:sp>
        <p:nvSpPr>
          <p:cNvPr id="391172" name="Rectangle 4"/>
          <p:cNvSpPr>
            <a:spLocks noChangeArrowheads="1"/>
          </p:cNvSpPr>
          <p:nvPr/>
        </p:nvSpPr>
        <p:spPr bwMode="auto">
          <a:xfrm>
            <a:off x="914400" y="3200400"/>
            <a:ext cx="2438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1173" name="Rectangle 5"/>
          <p:cNvSpPr>
            <a:spLocks noChangeArrowheads="1"/>
          </p:cNvSpPr>
          <p:nvPr/>
        </p:nvSpPr>
        <p:spPr bwMode="auto">
          <a:xfrm>
            <a:off x="3352800" y="2667000"/>
            <a:ext cx="1447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1174" name="Rectangle 6"/>
          <p:cNvSpPr>
            <a:spLocks noChangeArrowheads="1"/>
          </p:cNvSpPr>
          <p:nvPr/>
        </p:nvSpPr>
        <p:spPr bwMode="auto">
          <a:xfrm>
            <a:off x="990600" y="5486400"/>
            <a:ext cx="22098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1176" name="Rectangle 8"/>
          <p:cNvSpPr>
            <a:spLocks noChangeArrowheads="1"/>
          </p:cNvSpPr>
          <p:nvPr/>
        </p:nvSpPr>
        <p:spPr bwMode="auto">
          <a:xfrm>
            <a:off x="990600" y="4953000"/>
            <a:ext cx="2209800" cy="685800"/>
          </a:xfrm>
          <a:prstGeom prst="rect">
            <a:avLst/>
          </a:prstGeom>
          <a:solidFill>
            <a:srgbClr val="FF33CC"/>
          </a:solidFill>
          <a:ln w="9525">
            <a:solidFill>
              <a:schemeClr val="tx1"/>
            </a:solidFill>
            <a:miter lim="800000"/>
            <a:headEnd/>
            <a:tailEnd/>
          </a:ln>
          <a:effectLst/>
        </p:spPr>
        <p:txBody>
          <a:bodyPr wrap="none" anchor="ctr"/>
          <a:lstStyle/>
          <a:p>
            <a:endParaRPr lang="en-US"/>
          </a:p>
        </p:txBody>
      </p:sp>
      <p:sp>
        <p:nvSpPr>
          <p:cNvPr id="391177" name="Text Box 9"/>
          <p:cNvSpPr txBox="1">
            <a:spLocks noChangeArrowheads="1"/>
          </p:cNvSpPr>
          <p:nvPr/>
        </p:nvSpPr>
        <p:spPr bwMode="auto">
          <a:xfrm>
            <a:off x="1143000" y="3352800"/>
            <a:ext cx="2133600" cy="457200"/>
          </a:xfrm>
          <a:prstGeom prst="rect">
            <a:avLst/>
          </a:prstGeom>
          <a:noFill/>
          <a:ln w="9525">
            <a:noFill/>
            <a:miter lim="800000"/>
            <a:headEnd/>
            <a:tailEnd/>
          </a:ln>
          <a:effectLst/>
        </p:spPr>
        <p:txBody>
          <a:bodyPr>
            <a:spAutoFit/>
          </a:bodyPr>
          <a:lstStyle/>
          <a:p>
            <a:pPr>
              <a:spcBef>
                <a:spcPct val="50000"/>
              </a:spcBef>
            </a:pPr>
            <a:r>
              <a:rPr lang="en-US"/>
              <a:t>stretched</a:t>
            </a:r>
          </a:p>
        </p:txBody>
      </p:sp>
      <p:sp>
        <p:nvSpPr>
          <p:cNvPr id="391178" name="Text Box 10"/>
          <p:cNvSpPr txBox="1">
            <a:spLocks noChangeArrowheads="1"/>
          </p:cNvSpPr>
          <p:nvPr/>
        </p:nvSpPr>
        <p:spPr bwMode="auto">
          <a:xfrm>
            <a:off x="3429000" y="3276600"/>
            <a:ext cx="1143000" cy="457200"/>
          </a:xfrm>
          <a:prstGeom prst="rect">
            <a:avLst/>
          </a:prstGeom>
          <a:noFill/>
          <a:ln w="9525">
            <a:noFill/>
            <a:miter lim="800000"/>
            <a:headEnd/>
            <a:tailEnd/>
          </a:ln>
          <a:effectLst/>
        </p:spPr>
        <p:txBody>
          <a:bodyPr>
            <a:spAutoFit/>
          </a:bodyPr>
          <a:lstStyle/>
          <a:p>
            <a:pPr>
              <a:spcBef>
                <a:spcPct val="50000"/>
              </a:spcBef>
            </a:pPr>
            <a:r>
              <a:rPr lang="en-US" dirty="0"/>
              <a:t>normal</a:t>
            </a:r>
          </a:p>
        </p:txBody>
      </p:sp>
      <p:sp>
        <p:nvSpPr>
          <p:cNvPr id="391179" name="Text Box 11"/>
          <p:cNvSpPr txBox="1">
            <a:spLocks noChangeArrowheads="1"/>
          </p:cNvSpPr>
          <p:nvPr/>
        </p:nvSpPr>
        <p:spPr bwMode="auto">
          <a:xfrm>
            <a:off x="1219200" y="5029200"/>
            <a:ext cx="1828800" cy="457200"/>
          </a:xfrm>
          <a:prstGeom prst="rect">
            <a:avLst/>
          </a:prstGeom>
          <a:noFill/>
          <a:ln w="9525">
            <a:noFill/>
            <a:miter lim="800000"/>
            <a:headEnd/>
            <a:tailEnd/>
          </a:ln>
          <a:effectLst/>
        </p:spPr>
        <p:txBody>
          <a:bodyPr>
            <a:spAutoFit/>
          </a:bodyPr>
          <a:lstStyle/>
          <a:p>
            <a:pPr>
              <a:spcBef>
                <a:spcPct val="50000"/>
              </a:spcBef>
            </a:pPr>
            <a:r>
              <a:rPr lang="en-US"/>
              <a:t>igneous</a:t>
            </a:r>
          </a:p>
        </p:txBody>
      </p:sp>
      <p:sp>
        <p:nvSpPr>
          <p:cNvPr id="391180" name="Rectangle 12"/>
          <p:cNvSpPr>
            <a:spLocks noChangeArrowheads="1"/>
          </p:cNvSpPr>
          <p:nvPr/>
        </p:nvSpPr>
        <p:spPr bwMode="auto">
          <a:xfrm>
            <a:off x="914400" y="2895600"/>
            <a:ext cx="2438400" cy="3048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391181" name="Rectangle 13"/>
          <p:cNvSpPr>
            <a:spLocks noChangeArrowheads="1"/>
          </p:cNvSpPr>
          <p:nvPr/>
        </p:nvSpPr>
        <p:spPr bwMode="auto">
          <a:xfrm>
            <a:off x="990600" y="4800600"/>
            <a:ext cx="2209800" cy="1524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14" name="Rectangle 13"/>
          <p:cNvSpPr/>
          <p:nvPr/>
        </p:nvSpPr>
        <p:spPr>
          <a:xfrm>
            <a:off x="990600" y="6172200"/>
            <a:ext cx="2209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 y="3962400"/>
            <a:ext cx="2438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How does an abnormally hot mantle affect initial crustal subsidence?</a:t>
            </a:r>
          </a:p>
        </p:txBody>
      </p:sp>
      <p:pic>
        <p:nvPicPr>
          <p:cNvPr id="392195" name="Picture 3"/>
          <p:cNvPicPr>
            <a:picLocks noGrp="1" noChangeAspect="1" noChangeArrowheads="1"/>
          </p:cNvPicPr>
          <p:nvPr>
            <p:ph type="body" idx="1"/>
          </p:nvPr>
        </p:nvPicPr>
        <p:blipFill>
          <a:blip r:embed="rId2"/>
          <a:srcRect/>
          <a:stretch>
            <a:fillRect/>
          </a:stretch>
        </p:blipFill>
        <p:spPr>
          <a:xfrm>
            <a:off x="457200" y="1828800"/>
            <a:ext cx="6705600" cy="4297363"/>
          </a:xfrm>
        </p:spPr>
      </p:pic>
      <p:sp>
        <p:nvSpPr>
          <p:cNvPr id="392196" name="Rectangle 4"/>
          <p:cNvSpPr>
            <a:spLocks noChangeArrowheads="1"/>
          </p:cNvSpPr>
          <p:nvPr/>
        </p:nvSpPr>
        <p:spPr bwMode="auto">
          <a:xfrm>
            <a:off x="3657600" y="1676400"/>
            <a:ext cx="3886200" cy="4724400"/>
          </a:xfrm>
          <a:prstGeom prst="rect">
            <a:avLst/>
          </a:prstGeom>
          <a:solidFill>
            <a:srgbClr val="CC00FF"/>
          </a:solidFill>
          <a:ln w="9525">
            <a:noFill/>
            <a:miter lim="800000"/>
            <a:headEnd/>
            <a:tailEnd/>
          </a:ln>
          <a:effectLst/>
        </p:spPr>
        <p:txBody>
          <a:bodyPr wrap="none" anchor="ctr"/>
          <a:lstStyle/>
          <a:p>
            <a:endParaRPr lang="en-US"/>
          </a:p>
        </p:txBody>
      </p:sp>
      <p:sp>
        <p:nvSpPr>
          <p:cNvPr id="392197" name="Text Box 5"/>
          <p:cNvSpPr txBox="1">
            <a:spLocks noChangeArrowheads="1"/>
          </p:cNvSpPr>
          <p:nvPr/>
        </p:nvSpPr>
        <p:spPr bwMode="auto">
          <a:xfrm>
            <a:off x="4114800" y="1676400"/>
            <a:ext cx="3733800" cy="410845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Stretching of the whole lithosphere can make the top of crust subside, initially, at normal temperatures (1280 deg). </a:t>
            </a:r>
          </a:p>
          <a:p>
            <a:pPr>
              <a:spcBef>
                <a:spcPct val="50000"/>
              </a:spcBef>
            </a:pPr>
            <a:endParaRPr lang="en-US">
              <a:solidFill>
                <a:srgbClr val="FFFF00"/>
              </a:solidFill>
            </a:endParaRPr>
          </a:p>
          <a:p>
            <a:pPr>
              <a:spcBef>
                <a:spcPct val="50000"/>
              </a:spcBef>
            </a:pPr>
            <a:r>
              <a:rPr lang="en-US">
                <a:solidFill>
                  <a:srgbClr val="FFFF00"/>
                </a:solidFill>
              </a:rPr>
              <a:t>Abnormally hot mantle brings in more buoyant melts</a:t>
            </a:r>
            <a:r>
              <a:rPr lang="en-US"/>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Cooling lithosphere becomes stronger</a:t>
            </a:r>
          </a:p>
        </p:txBody>
      </p:sp>
      <p:pic>
        <p:nvPicPr>
          <p:cNvPr id="394243" name="Picture 3"/>
          <p:cNvPicPr>
            <a:picLocks noGrp="1" noChangeAspect="1" noChangeArrowheads="1"/>
          </p:cNvPicPr>
          <p:nvPr>
            <p:ph type="body" idx="1"/>
          </p:nvPr>
        </p:nvPicPr>
        <p:blipFill>
          <a:blip r:embed="rId2"/>
          <a:srcRect/>
          <a:stretch>
            <a:fillRect/>
          </a:stretch>
        </p:blipFill>
        <p:spPr>
          <a:xfrm>
            <a:off x="457200" y="1447800"/>
            <a:ext cx="3810000" cy="4297363"/>
          </a:xfrm>
        </p:spPr>
      </p:pic>
      <p:sp>
        <p:nvSpPr>
          <p:cNvPr id="394244" name="Text Box 4"/>
          <p:cNvSpPr txBox="1">
            <a:spLocks noChangeArrowheads="1"/>
          </p:cNvSpPr>
          <p:nvPr/>
        </p:nvSpPr>
        <p:spPr bwMode="auto">
          <a:xfrm>
            <a:off x="4800600" y="2438400"/>
            <a:ext cx="3505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Half a “steer’s head”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a:t>Extensional basins as a function of strain</a:t>
            </a:r>
          </a:p>
        </p:txBody>
      </p:sp>
      <p:pic>
        <p:nvPicPr>
          <p:cNvPr id="366596" name="Picture 4" descr="rift f(strain)"/>
          <p:cNvPicPr>
            <a:picLocks noChangeAspect="1" noChangeArrowheads="1"/>
          </p:cNvPicPr>
          <p:nvPr/>
        </p:nvPicPr>
        <p:blipFill>
          <a:blip r:embed="rId2"/>
          <a:srcRect/>
          <a:stretch>
            <a:fillRect/>
          </a:stretch>
        </p:blipFill>
        <p:spPr bwMode="auto">
          <a:xfrm>
            <a:off x="2209800" y="1295400"/>
            <a:ext cx="4059238" cy="49339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8163"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t>Dynamical models</a:t>
            </a:r>
          </a:p>
          <a:p>
            <a:pPr lvl="1"/>
            <a:r>
              <a:rPr lang="en-US" b="1">
                <a:solidFill>
                  <a:schemeClr val="accent1"/>
                </a:solidFill>
              </a:rPr>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348164"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Dynamical  “= Why?”</a:t>
            </a:r>
          </a:p>
        </p:txBody>
      </p:sp>
      <p:sp>
        <p:nvSpPr>
          <p:cNvPr id="395267" name="Rectangle 3"/>
          <p:cNvSpPr>
            <a:spLocks noGrp="1" noChangeArrowheads="1"/>
          </p:cNvSpPr>
          <p:nvPr>
            <p:ph type="body" idx="1"/>
          </p:nvPr>
        </p:nvSpPr>
        <p:spPr/>
        <p:txBody>
          <a:bodyPr/>
          <a:lstStyle/>
          <a:p>
            <a:r>
              <a:rPr lang="en-US"/>
              <a:t>The lithosphere is elastic if it is at least 40% of its melting temperature.</a:t>
            </a:r>
          </a:p>
          <a:p>
            <a:endParaRPr lang="en-US"/>
          </a:p>
          <a:p>
            <a:r>
              <a:rPr lang="en-US"/>
              <a:t>Yield stress envelope (YSE) summarizes experimental observations of the mechanical behavior of the lithsophere (see Ch. 2 powerpoint slide and online readings)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Mountains are weaker than thinned crust</a:t>
            </a:r>
          </a:p>
        </p:txBody>
      </p:sp>
      <p:pic>
        <p:nvPicPr>
          <p:cNvPr id="396291" name="Picture 3"/>
          <p:cNvPicPr>
            <a:picLocks noGrp="1" noChangeAspect="1" noChangeArrowheads="1"/>
          </p:cNvPicPr>
          <p:nvPr>
            <p:ph type="body" idx="1"/>
          </p:nvPr>
        </p:nvPicPr>
        <p:blipFill>
          <a:blip r:embed="rId2"/>
          <a:srcRect/>
          <a:stretch>
            <a:fillRect/>
          </a:stretch>
        </p:blipFill>
        <p:spPr>
          <a:xfrm>
            <a:off x="457200" y="1676400"/>
            <a:ext cx="4038600" cy="4297363"/>
          </a:xfrm>
        </p:spPr>
      </p:pic>
      <p:sp>
        <p:nvSpPr>
          <p:cNvPr id="396293" name="Freeform 5" descr="10%"/>
          <p:cNvSpPr>
            <a:spLocks/>
          </p:cNvSpPr>
          <p:nvPr/>
        </p:nvSpPr>
        <p:spPr bwMode="auto">
          <a:xfrm>
            <a:off x="850900" y="3251200"/>
            <a:ext cx="850900" cy="1143000"/>
          </a:xfrm>
          <a:custGeom>
            <a:avLst/>
            <a:gdLst/>
            <a:ahLst/>
            <a:cxnLst>
              <a:cxn ang="0">
                <a:pos x="0" y="0"/>
              </a:cxn>
              <a:cxn ang="0">
                <a:pos x="536" y="0"/>
              </a:cxn>
              <a:cxn ang="0">
                <a:pos x="256" y="256"/>
              </a:cxn>
              <a:cxn ang="0">
                <a:pos x="150" y="448"/>
              </a:cxn>
              <a:cxn ang="0">
                <a:pos x="72" y="576"/>
              </a:cxn>
              <a:cxn ang="0">
                <a:pos x="16" y="720"/>
              </a:cxn>
            </a:cxnLst>
            <a:rect l="0" t="0" r="r" b="b"/>
            <a:pathLst>
              <a:path w="536" h="720">
                <a:moveTo>
                  <a:pt x="0" y="0"/>
                </a:moveTo>
                <a:lnTo>
                  <a:pt x="536" y="0"/>
                </a:lnTo>
                <a:lnTo>
                  <a:pt x="256" y="256"/>
                </a:lnTo>
                <a:lnTo>
                  <a:pt x="150" y="448"/>
                </a:lnTo>
                <a:lnTo>
                  <a:pt x="72" y="576"/>
                </a:lnTo>
                <a:lnTo>
                  <a:pt x="16" y="720"/>
                </a:lnTo>
              </a:path>
            </a:pathLst>
          </a:custGeom>
          <a:pattFill prst="pct10">
            <a:fgClr>
              <a:schemeClr val="tx1"/>
            </a:fgClr>
            <a:bgClr>
              <a:schemeClr val="bg1"/>
            </a:bgClr>
          </a:pattFill>
          <a:ln w="28575" cmpd="sng">
            <a:solidFill>
              <a:schemeClr val="tx1"/>
            </a:solidFill>
            <a:round/>
            <a:headEnd/>
            <a:tailEnd/>
          </a:ln>
          <a:effectLst/>
        </p:spPr>
        <p:txBody>
          <a:bodyPr/>
          <a:lstStyle/>
          <a:p>
            <a:endParaRPr lang="en-US"/>
          </a:p>
        </p:txBody>
      </p:sp>
      <p:sp>
        <p:nvSpPr>
          <p:cNvPr id="396295" name="Oval 7"/>
          <p:cNvSpPr>
            <a:spLocks noChangeArrowheads="1"/>
          </p:cNvSpPr>
          <p:nvPr/>
        </p:nvSpPr>
        <p:spPr bwMode="auto">
          <a:xfrm rot="-835343">
            <a:off x="3200400" y="3276600"/>
            <a:ext cx="533400" cy="1600200"/>
          </a:xfrm>
          <a:prstGeom prst="ellipse">
            <a:avLst/>
          </a:prstGeom>
          <a:solidFill>
            <a:schemeClr val="bg1"/>
          </a:solidFill>
          <a:ln w="9525">
            <a:noFill/>
            <a:round/>
            <a:headEnd/>
            <a:tailEnd/>
          </a:ln>
          <a:effectLst/>
        </p:spPr>
        <p:txBody>
          <a:bodyPr wrap="none" anchor="ctr"/>
          <a:lstStyle/>
          <a:p>
            <a:endParaRPr lang="en-US"/>
          </a:p>
        </p:txBody>
      </p:sp>
      <p:sp>
        <p:nvSpPr>
          <p:cNvPr id="396296" name="Text Box 8"/>
          <p:cNvSpPr txBox="1">
            <a:spLocks noChangeArrowheads="1"/>
          </p:cNvSpPr>
          <p:nvPr/>
        </p:nvSpPr>
        <p:spPr bwMode="auto">
          <a:xfrm>
            <a:off x="5181600" y="2438400"/>
            <a:ext cx="2743200" cy="118745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High lands push outward toward the coast</a:t>
            </a:r>
          </a:p>
        </p:txBody>
      </p:sp>
      <p:sp>
        <p:nvSpPr>
          <p:cNvPr id="396297" name="Line 9"/>
          <p:cNvSpPr>
            <a:spLocks noChangeShapeType="1"/>
          </p:cNvSpPr>
          <p:nvPr/>
        </p:nvSpPr>
        <p:spPr bwMode="auto">
          <a:xfrm>
            <a:off x="3429000" y="3276600"/>
            <a:ext cx="762000" cy="1752600"/>
          </a:xfrm>
          <a:prstGeom prst="line">
            <a:avLst/>
          </a:prstGeom>
          <a:noFill/>
          <a:ln w="38100">
            <a:solidFill>
              <a:schemeClr val="bg1"/>
            </a:solidFill>
            <a:round/>
            <a:headEnd/>
            <a:tailEnd/>
          </a:ln>
          <a:effectLst/>
        </p:spPr>
        <p:txBody>
          <a:bodyPr/>
          <a:lstStyle/>
          <a:p>
            <a:endParaRPr lang="en-US"/>
          </a:p>
        </p:txBody>
      </p:sp>
      <p:sp>
        <p:nvSpPr>
          <p:cNvPr id="396298" name="Line 10"/>
          <p:cNvSpPr>
            <a:spLocks noChangeShapeType="1"/>
          </p:cNvSpPr>
          <p:nvPr/>
        </p:nvSpPr>
        <p:spPr bwMode="auto">
          <a:xfrm>
            <a:off x="3429000" y="3276600"/>
            <a:ext cx="990600" cy="1600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Freeform 4"/>
          <p:cNvSpPr>
            <a:spLocks/>
          </p:cNvSpPr>
          <p:nvPr/>
        </p:nvSpPr>
        <p:spPr bwMode="auto">
          <a:xfrm>
            <a:off x="990600" y="1981200"/>
            <a:ext cx="7315200" cy="1676400"/>
          </a:xfrm>
          <a:custGeom>
            <a:avLst/>
            <a:gdLst/>
            <a:ahLst/>
            <a:cxnLst>
              <a:cxn ang="0">
                <a:pos x="96" y="0"/>
              </a:cxn>
              <a:cxn ang="0">
                <a:pos x="960" y="0"/>
              </a:cxn>
              <a:cxn ang="0">
                <a:pos x="2016" y="0"/>
              </a:cxn>
              <a:cxn ang="0">
                <a:pos x="2448" y="240"/>
              </a:cxn>
              <a:cxn ang="0">
                <a:pos x="4608" y="336"/>
              </a:cxn>
              <a:cxn ang="0">
                <a:pos x="2448" y="432"/>
              </a:cxn>
              <a:cxn ang="0">
                <a:pos x="2064" y="480"/>
              </a:cxn>
              <a:cxn ang="0">
                <a:pos x="1536" y="960"/>
              </a:cxn>
              <a:cxn ang="0">
                <a:pos x="1008" y="1056"/>
              </a:cxn>
              <a:cxn ang="0">
                <a:pos x="288" y="624"/>
              </a:cxn>
              <a:cxn ang="0">
                <a:pos x="48" y="192"/>
              </a:cxn>
              <a:cxn ang="0">
                <a:pos x="0" y="0"/>
              </a:cxn>
              <a:cxn ang="0">
                <a:pos x="96" y="0"/>
              </a:cxn>
            </a:cxnLst>
            <a:rect l="0" t="0" r="r" b="b"/>
            <a:pathLst>
              <a:path w="4608" h="1056">
                <a:moveTo>
                  <a:pt x="96" y="0"/>
                </a:moveTo>
                <a:lnTo>
                  <a:pt x="960" y="0"/>
                </a:lnTo>
                <a:lnTo>
                  <a:pt x="2016" y="0"/>
                </a:lnTo>
                <a:lnTo>
                  <a:pt x="2448" y="240"/>
                </a:lnTo>
                <a:lnTo>
                  <a:pt x="4608" y="336"/>
                </a:lnTo>
                <a:lnTo>
                  <a:pt x="2448" y="432"/>
                </a:lnTo>
                <a:lnTo>
                  <a:pt x="2064" y="480"/>
                </a:lnTo>
                <a:lnTo>
                  <a:pt x="1536" y="960"/>
                </a:lnTo>
                <a:lnTo>
                  <a:pt x="1008" y="1056"/>
                </a:lnTo>
                <a:lnTo>
                  <a:pt x="288" y="624"/>
                </a:lnTo>
                <a:lnTo>
                  <a:pt x="48" y="192"/>
                </a:lnTo>
                <a:lnTo>
                  <a:pt x="0" y="0"/>
                </a:lnTo>
                <a:lnTo>
                  <a:pt x="96" y="0"/>
                </a:lnTo>
                <a:close/>
              </a:path>
            </a:pathLst>
          </a:custGeom>
          <a:solidFill>
            <a:srgbClr val="FFCC00"/>
          </a:solidFill>
          <a:ln w="9525">
            <a:solidFill>
              <a:schemeClr val="tx1"/>
            </a:solidFill>
            <a:round/>
            <a:headEnd/>
            <a:tailEnd/>
          </a:ln>
          <a:effectLst/>
        </p:spPr>
        <p:txBody>
          <a:bodyPr wrap="none" anchor="ctr"/>
          <a:lstStyle/>
          <a:p>
            <a:endParaRPr lang="en-US"/>
          </a:p>
        </p:txBody>
      </p:sp>
      <p:sp>
        <p:nvSpPr>
          <p:cNvPr id="419845" name="Freeform 5"/>
          <p:cNvSpPr>
            <a:spLocks/>
          </p:cNvSpPr>
          <p:nvPr/>
        </p:nvSpPr>
        <p:spPr bwMode="auto">
          <a:xfrm>
            <a:off x="4267200" y="2514600"/>
            <a:ext cx="4038600" cy="838200"/>
          </a:xfrm>
          <a:custGeom>
            <a:avLst/>
            <a:gdLst/>
            <a:ahLst/>
            <a:cxnLst>
              <a:cxn ang="0">
                <a:pos x="2544" y="0"/>
              </a:cxn>
              <a:cxn ang="0">
                <a:pos x="1056" y="48"/>
              </a:cxn>
              <a:cxn ang="0">
                <a:pos x="384" y="96"/>
              </a:cxn>
              <a:cxn ang="0">
                <a:pos x="0" y="144"/>
              </a:cxn>
              <a:cxn ang="0">
                <a:pos x="0" y="528"/>
              </a:cxn>
              <a:cxn ang="0">
                <a:pos x="816" y="432"/>
              </a:cxn>
              <a:cxn ang="0">
                <a:pos x="1872" y="384"/>
              </a:cxn>
              <a:cxn ang="0">
                <a:pos x="2448" y="384"/>
              </a:cxn>
              <a:cxn ang="0">
                <a:pos x="2448" y="0"/>
              </a:cxn>
            </a:cxnLst>
            <a:rect l="0" t="0" r="r" b="b"/>
            <a:pathLst>
              <a:path w="2544" h="528">
                <a:moveTo>
                  <a:pt x="2544" y="0"/>
                </a:moveTo>
                <a:lnTo>
                  <a:pt x="1056" y="48"/>
                </a:lnTo>
                <a:lnTo>
                  <a:pt x="384" y="96"/>
                </a:lnTo>
                <a:lnTo>
                  <a:pt x="0" y="144"/>
                </a:lnTo>
                <a:lnTo>
                  <a:pt x="0" y="528"/>
                </a:lnTo>
                <a:lnTo>
                  <a:pt x="816" y="432"/>
                </a:lnTo>
                <a:lnTo>
                  <a:pt x="1872" y="384"/>
                </a:lnTo>
                <a:lnTo>
                  <a:pt x="2448" y="384"/>
                </a:lnTo>
                <a:lnTo>
                  <a:pt x="2448" y="0"/>
                </a:lnTo>
              </a:path>
            </a:pathLst>
          </a:custGeom>
          <a:solidFill>
            <a:schemeClr val="accent1"/>
          </a:solidFill>
          <a:ln w="9525">
            <a:solidFill>
              <a:schemeClr val="tx1"/>
            </a:solidFill>
            <a:round/>
            <a:headEnd/>
            <a:tailEnd/>
          </a:ln>
          <a:effectLst/>
        </p:spPr>
        <p:txBody>
          <a:bodyPr wrap="none" anchor="ctr"/>
          <a:lstStyle/>
          <a:p>
            <a:endParaRPr lang="en-US"/>
          </a:p>
        </p:txBody>
      </p:sp>
      <p:sp>
        <p:nvSpPr>
          <p:cNvPr id="419846" name="Freeform 6"/>
          <p:cNvSpPr>
            <a:spLocks/>
          </p:cNvSpPr>
          <p:nvPr/>
        </p:nvSpPr>
        <p:spPr bwMode="auto">
          <a:xfrm>
            <a:off x="762000" y="1981200"/>
            <a:ext cx="3505200" cy="3124200"/>
          </a:xfrm>
          <a:custGeom>
            <a:avLst/>
            <a:gdLst/>
            <a:ahLst/>
            <a:cxnLst>
              <a:cxn ang="0">
                <a:pos x="2208" y="864"/>
              </a:cxn>
              <a:cxn ang="0">
                <a:pos x="2016" y="1536"/>
              </a:cxn>
              <a:cxn ang="0">
                <a:pos x="1680" y="1488"/>
              </a:cxn>
              <a:cxn ang="0">
                <a:pos x="1152" y="1392"/>
              </a:cxn>
              <a:cxn ang="0">
                <a:pos x="432" y="1536"/>
              </a:cxn>
              <a:cxn ang="0">
                <a:pos x="144" y="1824"/>
              </a:cxn>
              <a:cxn ang="0">
                <a:pos x="0" y="1968"/>
              </a:cxn>
              <a:cxn ang="0">
                <a:pos x="0" y="0"/>
              </a:cxn>
              <a:cxn ang="0">
                <a:pos x="144" y="0"/>
              </a:cxn>
              <a:cxn ang="0">
                <a:pos x="192" y="192"/>
              </a:cxn>
              <a:cxn ang="0">
                <a:pos x="432" y="624"/>
              </a:cxn>
              <a:cxn ang="0">
                <a:pos x="1152" y="1056"/>
              </a:cxn>
              <a:cxn ang="0">
                <a:pos x="1680" y="960"/>
              </a:cxn>
              <a:cxn ang="0">
                <a:pos x="2208" y="480"/>
              </a:cxn>
              <a:cxn ang="0">
                <a:pos x="2208" y="864"/>
              </a:cxn>
            </a:cxnLst>
            <a:rect l="0" t="0" r="r" b="b"/>
            <a:pathLst>
              <a:path w="2208" h="1968">
                <a:moveTo>
                  <a:pt x="2208" y="864"/>
                </a:moveTo>
                <a:lnTo>
                  <a:pt x="2016" y="1536"/>
                </a:lnTo>
                <a:lnTo>
                  <a:pt x="1680" y="1488"/>
                </a:lnTo>
                <a:lnTo>
                  <a:pt x="1152" y="1392"/>
                </a:lnTo>
                <a:lnTo>
                  <a:pt x="432" y="1536"/>
                </a:lnTo>
                <a:lnTo>
                  <a:pt x="144" y="1824"/>
                </a:lnTo>
                <a:lnTo>
                  <a:pt x="0" y="1968"/>
                </a:lnTo>
                <a:lnTo>
                  <a:pt x="0" y="0"/>
                </a:lnTo>
                <a:lnTo>
                  <a:pt x="144" y="0"/>
                </a:lnTo>
                <a:lnTo>
                  <a:pt x="192" y="192"/>
                </a:lnTo>
                <a:lnTo>
                  <a:pt x="432" y="624"/>
                </a:lnTo>
                <a:lnTo>
                  <a:pt x="1152" y="1056"/>
                </a:lnTo>
                <a:lnTo>
                  <a:pt x="1680" y="960"/>
                </a:lnTo>
                <a:lnTo>
                  <a:pt x="2208" y="480"/>
                </a:lnTo>
                <a:lnTo>
                  <a:pt x="2208" y="864"/>
                </a:lnTo>
                <a:close/>
              </a:path>
            </a:pathLst>
          </a:custGeom>
          <a:solidFill>
            <a:srgbClr val="FF99FF"/>
          </a:solidFill>
          <a:ln w="9525">
            <a:solidFill>
              <a:schemeClr val="tx1"/>
            </a:solidFill>
            <a:round/>
            <a:headEnd/>
            <a:tailEnd/>
          </a:ln>
          <a:effectLst/>
        </p:spPr>
        <p:txBody>
          <a:bodyPr wrap="none" anchor="ctr"/>
          <a:lstStyle/>
          <a:p>
            <a:endParaRPr lang="en-US"/>
          </a:p>
        </p:txBody>
      </p:sp>
      <p:sp>
        <p:nvSpPr>
          <p:cNvPr id="419847" name="Freeform 7"/>
          <p:cNvSpPr>
            <a:spLocks/>
          </p:cNvSpPr>
          <p:nvPr/>
        </p:nvSpPr>
        <p:spPr bwMode="auto">
          <a:xfrm>
            <a:off x="762000" y="3124200"/>
            <a:ext cx="7391400" cy="1981200"/>
          </a:xfrm>
          <a:custGeom>
            <a:avLst/>
            <a:gdLst/>
            <a:ahLst/>
            <a:cxnLst>
              <a:cxn ang="0">
                <a:pos x="0" y="1248"/>
              </a:cxn>
              <a:cxn ang="0">
                <a:pos x="4608" y="1200"/>
              </a:cxn>
              <a:cxn ang="0">
                <a:pos x="4656" y="0"/>
              </a:cxn>
              <a:cxn ang="0">
                <a:pos x="3888" y="0"/>
              </a:cxn>
              <a:cxn ang="0">
                <a:pos x="2928" y="48"/>
              </a:cxn>
              <a:cxn ang="0">
                <a:pos x="2208" y="144"/>
              </a:cxn>
              <a:cxn ang="0">
                <a:pos x="2016" y="816"/>
              </a:cxn>
              <a:cxn ang="0">
                <a:pos x="1152" y="672"/>
              </a:cxn>
              <a:cxn ang="0">
                <a:pos x="432" y="816"/>
              </a:cxn>
              <a:cxn ang="0">
                <a:pos x="0" y="1248"/>
              </a:cxn>
            </a:cxnLst>
            <a:rect l="0" t="0" r="r" b="b"/>
            <a:pathLst>
              <a:path w="4656" h="1248">
                <a:moveTo>
                  <a:pt x="0" y="1248"/>
                </a:moveTo>
                <a:lnTo>
                  <a:pt x="4608" y="1200"/>
                </a:lnTo>
                <a:lnTo>
                  <a:pt x="4656" y="0"/>
                </a:lnTo>
                <a:lnTo>
                  <a:pt x="3888" y="0"/>
                </a:lnTo>
                <a:lnTo>
                  <a:pt x="2928" y="48"/>
                </a:lnTo>
                <a:lnTo>
                  <a:pt x="2208" y="144"/>
                </a:lnTo>
                <a:lnTo>
                  <a:pt x="2016" y="816"/>
                </a:lnTo>
                <a:lnTo>
                  <a:pt x="1152" y="672"/>
                </a:lnTo>
                <a:lnTo>
                  <a:pt x="432" y="816"/>
                </a:lnTo>
                <a:lnTo>
                  <a:pt x="0" y="1248"/>
                </a:lnTo>
                <a:close/>
              </a:path>
            </a:pathLst>
          </a:custGeom>
          <a:solidFill>
            <a:srgbClr val="FF5050"/>
          </a:solidFill>
          <a:ln w="9525">
            <a:solidFill>
              <a:schemeClr val="tx1"/>
            </a:solidFill>
            <a:round/>
            <a:headEnd/>
            <a:tailEnd/>
          </a:ln>
          <a:effectLst/>
        </p:spPr>
        <p:txBody>
          <a:bodyPr wrap="none" anchor="ctr"/>
          <a:lstStyle/>
          <a:p>
            <a:endParaRPr lang="en-US"/>
          </a:p>
        </p:txBody>
      </p:sp>
      <p:sp>
        <p:nvSpPr>
          <p:cNvPr id="419848" name="Line 8"/>
          <p:cNvSpPr>
            <a:spLocks noChangeShapeType="1"/>
          </p:cNvSpPr>
          <p:nvPr/>
        </p:nvSpPr>
        <p:spPr bwMode="auto">
          <a:xfrm>
            <a:off x="2895600" y="1981200"/>
            <a:ext cx="5334000" cy="0"/>
          </a:xfrm>
          <a:prstGeom prst="line">
            <a:avLst/>
          </a:prstGeom>
          <a:noFill/>
          <a:ln w="9525">
            <a:solidFill>
              <a:schemeClr val="tx1"/>
            </a:solidFill>
            <a:round/>
            <a:headEnd/>
            <a:tailEnd/>
          </a:ln>
          <a:effectLst/>
        </p:spPr>
        <p:txBody>
          <a:bodyPr wrap="none" anchor="ctr"/>
          <a:lstStyle/>
          <a:p>
            <a:endParaRPr lang="en-US"/>
          </a:p>
        </p:txBody>
      </p:sp>
      <p:sp>
        <p:nvSpPr>
          <p:cNvPr id="419849" name="Text Box 9"/>
          <p:cNvSpPr txBox="1">
            <a:spLocks noChangeArrowheads="1"/>
          </p:cNvSpPr>
          <p:nvPr/>
        </p:nvSpPr>
        <p:spPr bwMode="auto">
          <a:xfrm>
            <a:off x="5943600" y="1752600"/>
            <a:ext cx="7620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SL</a:t>
            </a:r>
          </a:p>
        </p:txBody>
      </p:sp>
      <p:sp>
        <p:nvSpPr>
          <p:cNvPr id="419850" name="Text Box 10"/>
          <p:cNvSpPr txBox="1">
            <a:spLocks noChangeArrowheads="1"/>
          </p:cNvSpPr>
          <p:nvPr/>
        </p:nvSpPr>
        <p:spPr bwMode="auto">
          <a:xfrm>
            <a:off x="3657600" y="2514600"/>
            <a:ext cx="355600" cy="457200"/>
          </a:xfrm>
          <a:prstGeom prst="rect">
            <a:avLst/>
          </a:prstGeom>
          <a:noFill/>
          <a:ln w="28575">
            <a:noFill/>
            <a:miter lim="800000"/>
            <a:headEnd/>
            <a:tailEnd/>
          </a:ln>
          <a:effectLst/>
        </p:spPr>
        <p:txBody>
          <a:bodyPr wrap="none">
            <a:spAutoFit/>
          </a:bodyPr>
          <a:lstStyle/>
          <a:p>
            <a:pPr eaLnBrk="0" hangingPunct="0"/>
            <a:r>
              <a:rPr lang="en-US">
                <a:latin typeface="Times New Roman" pitchFamily="18" charset="0"/>
              </a:rPr>
              <a:t>+</a:t>
            </a:r>
          </a:p>
        </p:txBody>
      </p:sp>
      <p:sp>
        <p:nvSpPr>
          <p:cNvPr id="419851" name="Text Box 11"/>
          <p:cNvSpPr txBox="1">
            <a:spLocks noChangeArrowheads="1"/>
          </p:cNvSpPr>
          <p:nvPr/>
        </p:nvSpPr>
        <p:spPr bwMode="auto">
          <a:xfrm>
            <a:off x="2743200" y="3276600"/>
            <a:ext cx="609600" cy="457200"/>
          </a:xfrm>
          <a:prstGeom prst="rect">
            <a:avLst/>
          </a:prstGeom>
          <a:noFill/>
          <a:ln w="28575">
            <a:noFill/>
            <a:miter lim="800000"/>
            <a:headEnd/>
            <a:tailEnd/>
          </a:ln>
          <a:effectLst/>
        </p:spPr>
        <p:txBody>
          <a:bodyPr>
            <a:spAutoFit/>
          </a:bodyPr>
          <a:lstStyle/>
          <a:p>
            <a:pPr eaLnBrk="0" hangingPunct="0">
              <a:spcBef>
                <a:spcPct val="50000"/>
              </a:spcBef>
            </a:pPr>
            <a:r>
              <a:rPr lang="en-US">
                <a:latin typeface="Times New Roman" pitchFamily="18" charset="0"/>
              </a:rPr>
              <a:t>-</a:t>
            </a:r>
          </a:p>
        </p:txBody>
      </p:sp>
      <p:sp>
        <p:nvSpPr>
          <p:cNvPr id="419852" name="Text Box 12"/>
          <p:cNvSpPr txBox="1">
            <a:spLocks noChangeArrowheads="1"/>
          </p:cNvSpPr>
          <p:nvPr/>
        </p:nvSpPr>
        <p:spPr bwMode="auto">
          <a:xfrm>
            <a:off x="1371600" y="3200400"/>
            <a:ext cx="355600" cy="457200"/>
          </a:xfrm>
          <a:prstGeom prst="rect">
            <a:avLst/>
          </a:prstGeom>
          <a:noFill/>
          <a:ln w="28575">
            <a:noFill/>
            <a:miter lim="800000"/>
            <a:headEnd/>
            <a:tailEnd/>
          </a:ln>
          <a:effectLst/>
        </p:spPr>
        <p:txBody>
          <a:bodyPr wrap="none">
            <a:spAutoFit/>
          </a:bodyPr>
          <a:lstStyle/>
          <a:p>
            <a:pPr eaLnBrk="0" hangingPunct="0"/>
            <a:r>
              <a:rPr lang="en-US">
                <a:latin typeface="Times New Roman" pitchFamily="18" charset="0"/>
              </a:rPr>
              <a:t>+</a:t>
            </a:r>
          </a:p>
        </p:txBody>
      </p:sp>
      <p:pic>
        <p:nvPicPr>
          <p:cNvPr id="419853" name="Picture 13"/>
          <p:cNvPicPr>
            <a:picLocks noChangeAspect="1" noChangeArrowheads="1"/>
          </p:cNvPicPr>
          <p:nvPr/>
        </p:nvPicPr>
        <p:blipFill>
          <a:blip r:embed="rId2"/>
          <a:srcRect/>
          <a:stretch>
            <a:fillRect/>
          </a:stretch>
        </p:blipFill>
        <p:spPr bwMode="auto">
          <a:xfrm>
            <a:off x="1219200" y="1981200"/>
            <a:ext cx="833438" cy="3124200"/>
          </a:xfrm>
          <a:prstGeom prst="rect">
            <a:avLst/>
          </a:prstGeom>
          <a:noFill/>
          <a:ln w="9525">
            <a:noFill/>
            <a:miter lim="800000"/>
            <a:headEnd/>
            <a:tailEnd/>
          </a:ln>
          <a:effectLst/>
        </p:spPr>
      </p:pic>
      <p:pic>
        <p:nvPicPr>
          <p:cNvPr id="419854" name="Picture 14"/>
          <p:cNvPicPr>
            <a:picLocks noChangeAspect="1" noChangeArrowheads="1"/>
          </p:cNvPicPr>
          <p:nvPr/>
        </p:nvPicPr>
        <p:blipFill>
          <a:blip r:embed="rId3"/>
          <a:srcRect/>
          <a:stretch>
            <a:fillRect/>
          </a:stretch>
        </p:blipFill>
        <p:spPr bwMode="auto">
          <a:xfrm>
            <a:off x="2590800" y="1981200"/>
            <a:ext cx="633413" cy="3048000"/>
          </a:xfrm>
          <a:prstGeom prst="rect">
            <a:avLst/>
          </a:prstGeom>
          <a:noFill/>
          <a:ln w="9525">
            <a:noFill/>
            <a:miter lim="800000"/>
            <a:headEnd/>
            <a:tailEnd/>
          </a:ln>
          <a:effectLst/>
        </p:spPr>
      </p:pic>
      <p:sp>
        <p:nvSpPr>
          <p:cNvPr id="419855" name="Freeform 15"/>
          <p:cNvSpPr>
            <a:spLocks/>
          </p:cNvSpPr>
          <p:nvPr/>
        </p:nvSpPr>
        <p:spPr bwMode="auto">
          <a:xfrm>
            <a:off x="914400" y="2819400"/>
            <a:ext cx="3806825" cy="990600"/>
          </a:xfrm>
          <a:custGeom>
            <a:avLst/>
            <a:gdLst/>
            <a:ahLst/>
            <a:cxnLst>
              <a:cxn ang="0">
                <a:pos x="0" y="397"/>
              </a:cxn>
              <a:cxn ang="0">
                <a:pos x="174" y="142"/>
              </a:cxn>
              <a:cxn ang="0">
                <a:pos x="349" y="57"/>
              </a:cxn>
              <a:cxn ang="0">
                <a:pos x="523" y="85"/>
              </a:cxn>
              <a:cxn ang="0">
                <a:pos x="654" y="227"/>
              </a:cxn>
              <a:cxn ang="0">
                <a:pos x="785" y="369"/>
              </a:cxn>
              <a:cxn ang="0">
                <a:pos x="959" y="539"/>
              </a:cxn>
              <a:cxn ang="0">
                <a:pos x="1090" y="624"/>
              </a:cxn>
              <a:cxn ang="0">
                <a:pos x="1439" y="624"/>
              </a:cxn>
              <a:cxn ang="0">
                <a:pos x="1526" y="340"/>
              </a:cxn>
              <a:cxn ang="0">
                <a:pos x="1787" y="0"/>
              </a:cxn>
              <a:cxn ang="0">
                <a:pos x="2005" y="28"/>
              </a:cxn>
              <a:cxn ang="0">
                <a:pos x="2223" y="227"/>
              </a:cxn>
              <a:cxn ang="0">
                <a:pos x="2398" y="425"/>
              </a:cxn>
            </a:cxnLst>
            <a:rect l="0" t="0" r="r" b="b"/>
            <a:pathLst>
              <a:path w="2398" h="624">
                <a:moveTo>
                  <a:pt x="0" y="397"/>
                </a:moveTo>
                <a:lnTo>
                  <a:pt x="174" y="142"/>
                </a:lnTo>
                <a:lnTo>
                  <a:pt x="349" y="57"/>
                </a:lnTo>
                <a:lnTo>
                  <a:pt x="523" y="85"/>
                </a:lnTo>
                <a:lnTo>
                  <a:pt x="654" y="227"/>
                </a:lnTo>
                <a:lnTo>
                  <a:pt x="785" y="369"/>
                </a:lnTo>
                <a:lnTo>
                  <a:pt x="959" y="539"/>
                </a:lnTo>
                <a:lnTo>
                  <a:pt x="1090" y="624"/>
                </a:lnTo>
                <a:lnTo>
                  <a:pt x="1439" y="624"/>
                </a:lnTo>
                <a:lnTo>
                  <a:pt x="1526" y="340"/>
                </a:lnTo>
                <a:lnTo>
                  <a:pt x="1787" y="0"/>
                </a:lnTo>
                <a:lnTo>
                  <a:pt x="2005" y="28"/>
                </a:lnTo>
                <a:lnTo>
                  <a:pt x="2223" y="227"/>
                </a:lnTo>
                <a:lnTo>
                  <a:pt x="2398" y="425"/>
                </a:lnTo>
              </a:path>
            </a:pathLst>
          </a:custGeom>
          <a:noFill/>
          <a:ln w="28575" cmpd="sng">
            <a:solidFill>
              <a:schemeClr val="tx1"/>
            </a:solidFill>
            <a:round/>
            <a:headEnd/>
            <a:tailEnd/>
          </a:ln>
          <a:effectLst/>
        </p:spPr>
        <p:txBody>
          <a:bodyPr wrap="none" anchor="ctr"/>
          <a:lstStyle/>
          <a:p>
            <a:endParaRPr lang="en-US"/>
          </a:p>
        </p:txBody>
      </p:sp>
      <p:sp>
        <p:nvSpPr>
          <p:cNvPr id="419856" name="Line 16"/>
          <p:cNvSpPr>
            <a:spLocks noChangeShapeType="1"/>
          </p:cNvSpPr>
          <p:nvPr/>
        </p:nvSpPr>
        <p:spPr bwMode="auto">
          <a:xfrm flipV="1">
            <a:off x="1447800" y="1066800"/>
            <a:ext cx="1600200" cy="1066800"/>
          </a:xfrm>
          <a:prstGeom prst="line">
            <a:avLst/>
          </a:prstGeom>
          <a:noFill/>
          <a:ln w="9525">
            <a:solidFill>
              <a:schemeClr val="tx1"/>
            </a:solidFill>
            <a:round/>
            <a:headEnd type="arrow" w="med" len="med"/>
            <a:tailEnd/>
          </a:ln>
          <a:effectLst/>
        </p:spPr>
        <p:txBody>
          <a:bodyPr wrap="none" anchor="ctr"/>
          <a:lstStyle/>
          <a:p>
            <a:endParaRPr lang="en-US"/>
          </a:p>
        </p:txBody>
      </p:sp>
      <p:sp>
        <p:nvSpPr>
          <p:cNvPr id="419857" name="Line 17"/>
          <p:cNvSpPr>
            <a:spLocks noChangeShapeType="1"/>
          </p:cNvSpPr>
          <p:nvPr/>
        </p:nvSpPr>
        <p:spPr bwMode="auto">
          <a:xfrm flipV="1">
            <a:off x="2819400" y="1066800"/>
            <a:ext cx="228600" cy="1066800"/>
          </a:xfrm>
          <a:prstGeom prst="line">
            <a:avLst/>
          </a:prstGeom>
          <a:noFill/>
          <a:ln w="9525">
            <a:solidFill>
              <a:schemeClr val="tx1"/>
            </a:solidFill>
            <a:round/>
            <a:headEnd type="arrow" w="med" len="med"/>
            <a:tailEnd/>
          </a:ln>
          <a:effectLst/>
        </p:spPr>
        <p:txBody>
          <a:bodyPr wrap="none" anchor="ctr"/>
          <a:lstStyle/>
          <a:p>
            <a:endParaRPr lang="en-US"/>
          </a:p>
        </p:txBody>
      </p:sp>
      <p:sp>
        <p:nvSpPr>
          <p:cNvPr id="419858" name="Line 18"/>
          <p:cNvSpPr>
            <a:spLocks noChangeShapeType="1"/>
          </p:cNvSpPr>
          <p:nvPr/>
        </p:nvSpPr>
        <p:spPr bwMode="auto">
          <a:xfrm>
            <a:off x="4724400" y="3505200"/>
            <a:ext cx="990600" cy="2209800"/>
          </a:xfrm>
          <a:prstGeom prst="line">
            <a:avLst/>
          </a:prstGeom>
          <a:noFill/>
          <a:ln w="9525">
            <a:solidFill>
              <a:schemeClr val="tx1"/>
            </a:solidFill>
            <a:round/>
            <a:headEnd type="triangle" w="med" len="med"/>
            <a:tailEnd/>
          </a:ln>
          <a:effectLst/>
        </p:spPr>
        <p:txBody>
          <a:bodyPr wrap="none" anchor="ctr"/>
          <a:lstStyle/>
          <a:p>
            <a:endParaRPr lang="en-US"/>
          </a:p>
        </p:txBody>
      </p:sp>
      <p:sp>
        <p:nvSpPr>
          <p:cNvPr id="419859" name="Text Box 19"/>
          <p:cNvSpPr txBox="1">
            <a:spLocks noChangeArrowheads="1"/>
          </p:cNvSpPr>
          <p:nvPr/>
        </p:nvSpPr>
        <p:spPr bwMode="auto">
          <a:xfrm>
            <a:off x="4191000" y="4191000"/>
            <a:ext cx="4724400" cy="13112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FFFF00"/>
                </a:solidFill>
              </a:rPr>
              <a:t>Flexural stress in elastic lithosphere  caused by sediment loading-- compressional(-) under max. load and extensional (+) on edges</a:t>
            </a:r>
          </a:p>
        </p:txBody>
      </p:sp>
      <p:sp>
        <p:nvSpPr>
          <p:cNvPr id="419860" name="Text Box 20"/>
          <p:cNvSpPr txBox="1">
            <a:spLocks noChangeArrowheads="1"/>
          </p:cNvSpPr>
          <p:nvPr/>
        </p:nvSpPr>
        <p:spPr bwMode="auto">
          <a:xfrm>
            <a:off x="3276600" y="609600"/>
            <a:ext cx="3048000" cy="1465263"/>
          </a:xfrm>
          <a:prstGeom prst="rect">
            <a:avLst/>
          </a:prstGeom>
          <a:noFill/>
          <a:ln w="9525">
            <a:noFill/>
            <a:miter lim="800000"/>
            <a:headEnd/>
            <a:tailEnd/>
          </a:ln>
          <a:effectLst/>
        </p:spPr>
        <p:txBody>
          <a:bodyPr>
            <a:spAutoFit/>
          </a:bodyPr>
          <a:lstStyle/>
          <a:p>
            <a:pPr eaLnBrk="0" hangingPunct="0">
              <a:spcBef>
                <a:spcPct val="50000"/>
              </a:spcBef>
            </a:pPr>
            <a:r>
              <a:rPr lang="en-US" sz="1800">
                <a:solidFill>
                  <a:srgbClr val="FFFF00"/>
                </a:solidFill>
              </a:rPr>
              <a:t>Horizontal stress</a:t>
            </a:r>
            <a:r>
              <a:rPr lang="en-US" sz="1800">
                <a:solidFill>
                  <a:srgbClr val="FFFF00"/>
                </a:solidFill>
                <a:latin typeface="Times New Roman" pitchFamily="18" charset="0"/>
              </a:rPr>
              <a:t> </a:t>
            </a:r>
            <a:r>
              <a:rPr lang="en-US" sz="1800">
                <a:solidFill>
                  <a:srgbClr val="FFFF00"/>
                </a:solidFill>
              </a:rPr>
              <a:t>gradient-- with respect to a distant point (A). This shallow zone is susceptible to gravity sliding</a:t>
            </a:r>
            <a:endParaRPr lang="en-US">
              <a:solidFill>
                <a:srgbClr val="FFFF00"/>
              </a:solidFill>
            </a:endParaRPr>
          </a:p>
        </p:txBody>
      </p:sp>
      <p:sp>
        <p:nvSpPr>
          <p:cNvPr id="419861" name="Text Box 21"/>
          <p:cNvSpPr txBox="1">
            <a:spLocks noChangeArrowheads="1"/>
          </p:cNvSpPr>
          <p:nvPr/>
        </p:nvSpPr>
        <p:spPr bwMode="auto">
          <a:xfrm>
            <a:off x="7848600" y="1676400"/>
            <a:ext cx="4572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A</a:t>
            </a:r>
          </a:p>
        </p:txBody>
      </p:sp>
      <p:sp>
        <p:nvSpPr>
          <p:cNvPr id="419862" name="Text Box 22"/>
          <p:cNvSpPr txBox="1">
            <a:spLocks noChangeArrowheads="1"/>
          </p:cNvSpPr>
          <p:nvPr/>
        </p:nvSpPr>
        <p:spPr bwMode="auto">
          <a:xfrm>
            <a:off x="6629400" y="3733800"/>
            <a:ext cx="1219200" cy="304800"/>
          </a:xfrm>
          <a:prstGeom prst="rect">
            <a:avLst/>
          </a:prstGeom>
          <a:noFill/>
          <a:ln w="9525">
            <a:noFill/>
            <a:miter lim="800000"/>
            <a:headEnd/>
            <a:tailEnd/>
          </a:ln>
          <a:effectLst/>
        </p:spPr>
        <p:txBody>
          <a:bodyPr>
            <a:spAutoFit/>
          </a:bodyPr>
          <a:lstStyle/>
          <a:p>
            <a:pPr eaLnBrk="0" hangingPunct="0">
              <a:spcBef>
                <a:spcPct val="50000"/>
              </a:spcBef>
            </a:pPr>
            <a:r>
              <a:rPr lang="en-US" sz="1400">
                <a:latin typeface="Times New Roman" pitchFamily="18" charset="0"/>
              </a:rPr>
              <a:t>mantle</a:t>
            </a:r>
            <a:endParaRPr lang="en-US" sz="1600">
              <a:latin typeface="Times New Roman" pitchFamily="18" charset="0"/>
            </a:endParaRPr>
          </a:p>
        </p:txBody>
      </p:sp>
      <p:sp>
        <p:nvSpPr>
          <p:cNvPr id="419863" name="Text Box 23"/>
          <p:cNvSpPr txBox="1">
            <a:spLocks noChangeArrowheads="1"/>
          </p:cNvSpPr>
          <p:nvPr/>
        </p:nvSpPr>
        <p:spPr bwMode="auto">
          <a:xfrm>
            <a:off x="5638800" y="2667000"/>
            <a:ext cx="2057400" cy="304800"/>
          </a:xfrm>
          <a:prstGeom prst="rect">
            <a:avLst/>
          </a:prstGeom>
          <a:noFill/>
          <a:ln w="9525">
            <a:noFill/>
            <a:miter lim="800000"/>
            <a:headEnd/>
            <a:tailEnd/>
          </a:ln>
          <a:effectLst/>
        </p:spPr>
        <p:txBody>
          <a:bodyPr>
            <a:spAutoFit/>
          </a:bodyPr>
          <a:lstStyle/>
          <a:p>
            <a:pPr eaLnBrk="0" hangingPunct="0">
              <a:spcBef>
                <a:spcPct val="50000"/>
              </a:spcBef>
            </a:pPr>
            <a:r>
              <a:rPr lang="en-US" sz="1400">
                <a:latin typeface="Times New Roman" pitchFamily="18" charset="0"/>
              </a:rPr>
              <a:t>Oceanic crust</a:t>
            </a:r>
          </a:p>
        </p:txBody>
      </p:sp>
      <p:sp>
        <p:nvSpPr>
          <p:cNvPr id="419864" name="Text Box 24"/>
          <p:cNvSpPr txBox="1">
            <a:spLocks noChangeArrowheads="1"/>
          </p:cNvSpPr>
          <p:nvPr/>
        </p:nvSpPr>
        <p:spPr bwMode="auto">
          <a:xfrm>
            <a:off x="3352800" y="2133600"/>
            <a:ext cx="1600200" cy="336550"/>
          </a:xfrm>
          <a:prstGeom prst="rect">
            <a:avLst/>
          </a:prstGeom>
          <a:noFill/>
          <a:ln w="9525">
            <a:noFill/>
            <a:miter lim="800000"/>
            <a:headEnd/>
            <a:tailEnd/>
          </a:ln>
          <a:effectLst/>
        </p:spPr>
        <p:txBody>
          <a:bodyPr>
            <a:spAutoFit/>
          </a:bodyPr>
          <a:lstStyle/>
          <a:p>
            <a:pPr eaLnBrk="0" hangingPunct="0">
              <a:spcBef>
                <a:spcPct val="50000"/>
              </a:spcBef>
            </a:pPr>
            <a:r>
              <a:rPr lang="en-US" sz="1600">
                <a:latin typeface="Times New Roman" pitchFamily="18" charset="0"/>
              </a:rPr>
              <a:t>sediment</a:t>
            </a:r>
          </a:p>
        </p:txBody>
      </p:sp>
      <p:sp>
        <p:nvSpPr>
          <p:cNvPr id="419865" name="Text Box 25"/>
          <p:cNvSpPr txBox="1">
            <a:spLocks noChangeArrowheads="1"/>
          </p:cNvSpPr>
          <p:nvPr/>
        </p:nvSpPr>
        <p:spPr bwMode="auto">
          <a:xfrm>
            <a:off x="838200" y="3962400"/>
            <a:ext cx="1066800" cy="581025"/>
          </a:xfrm>
          <a:prstGeom prst="rect">
            <a:avLst/>
          </a:prstGeom>
          <a:noFill/>
          <a:ln w="9525">
            <a:noFill/>
            <a:miter lim="800000"/>
            <a:headEnd/>
            <a:tailEnd/>
          </a:ln>
          <a:effectLst/>
        </p:spPr>
        <p:txBody>
          <a:bodyPr>
            <a:spAutoFit/>
          </a:bodyPr>
          <a:lstStyle/>
          <a:p>
            <a:pPr eaLnBrk="0" hangingPunct="0">
              <a:spcBef>
                <a:spcPct val="50000"/>
              </a:spcBef>
            </a:pPr>
            <a:r>
              <a:rPr lang="en-US" sz="1600">
                <a:latin typeface="Times New Roman" pitchFamily="18" charset="0"/>
              </a:rPr>
              <a:t>Cont. crust</a:t>
            </a:r>
          </a:p>
        </p:txBody>
      </p:sp>
      <p:sp>
        <p:nvSpPr>
          <p:cNvPr id="419866" name="Text Box 26"/>
          <p:cNvSpPr txBox="1">
            <a:spLocks noChangeArrowheads="1"/>
          </p:cNvSpPr>
          <p:nvPr/>
        </p:nvSpPr>
        <p:spPr bwMode="auto">
          <a:xfrm>
            <a:off x="1676400" y="2057400"/>
            <a:ext cx="4572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a:t>
            </a:r>
          </a:p>
        </p:txBody>
      </p:sp>
      <p:sp>
        <p:nvSpPr>
          <p:cNvPr id="419867" name="Text Box 27"/>
          <p:cNvSpPr txBox="1">
            <a:spLocks noChangeArrowheads="1"/>
          </p:cNvSpPr>
          <p:nvPr/>
        </p:nvSpPr>
        <p:spPr bwMode="auto">
          <a:xfrm>
            <a:off x="2819400" y="2057400"/>
            <a:ext cx="4572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a:t>
            </a:r>
          </a:p>
        </p:txBody>
      </p:sp>
      <p:sp>
        <p:nvSpPr>
          <p:cNvPr id="419868" name="Freeform 28"/>
          <p:cNvSpPr>
            <a:spLocks/>
          </p:cNvSpPr>
          <p:nvPr/>
        </p:nvSpPr>
        <p:spPr bwMode="auto">
          <a:xfrm>
            <a:off x="762000" y="1981200"/>
            <a:ext cx="4267200" cy="457200"/>
          </a:xfrm>
          <a:custGeom>
            <a:avLst/>
            <a:gdLst/>
            <a:ahLst/>
            <a:cxnLst>
              <a:cxn ang="0">
                <a:pos x="0" y="576"/>
              </a:cxn>
              <a:cxn ang="0">
                <a:pos x="3600" y="576"/>
              </a:cxn>
              <a:cxn ang="0">
                <a:pos x="3600" y="0"/>
              </a:cxn>
              <a:cxn ang="0">
                <a:pos x="0" y="0"/>
              </a:cxn>
              <a:cxn ang="0">
                <a:pos x="0" y="576"/>
              </a:cxn>
            </a:cxnLst>
            <a:rect l="0" t="0" r="r" b="b"/>
            <a:pathLst>
              <a:path w="3600" h="576">
                <a:moveTo>
                  <a:pt x="0" y="576"/>
                </a:moveTo>
                <a:lnTo>
                  <a:pt x="3600" y="576"/>
                </a:lnTo>
                <a:lnTo>
                  <a:pt x="3600" y="0"/>
                </a:lnTo>
                <a:lnTo>
                  <a:pt x="0" y="0"/>
                </a:lnTo>
                <a:lnTo>
                  <a:pt x="0" y="576"/>
                </a:lnTo>
                <a:close/>
              </a:path>
            </a:pathLst>
          </a:custGeom>
          <a:noFill/>
          <a:ln w="28575" cmpd="sng">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9187"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349188"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McKenzie’s model</a:t>
            </a:r>
          </a:p>
        </p:txBody>
      </p:sp>
      <p:sp>
        <p:nvSpPr>
          <p:cNvPr id="416771" name="Rectangle 3"/>
          <p:cNvSpPr>
            <a:spLocks noGrp="1" noChangeArrowheads="1"/>
          </p:cNvSpPr>
          <p:nvPr>
            <p:ph type="body" idx="1"/>
          </p:nvPr>
        </p:nvSpPr>
        <p:spPr/>
        <p:txBody>
          <a:bodyPr/>
          <a:lstStyle/>
          <a:p>
            <a:r>
              <a:rPr lang="en-US"/>
              <a:t>The basic tenets of this model are very simple.  Inside the "rift zone" the extension is the </a:t>
            </a:r>
            <a:r>
              <a:rPr lang="en-US" u="sng">
                <a:effectLst>
                  <a:outerShdw blurRad="38100" dist="38100" dir="2700000" algn="tl">
                    <a:srgbClr val="000000"/>
                  </a:outerShdw>
                </a:effectLst>
              </a:rPr>
              <a:t>same in the crust and in the mantle</a:t>
            </a:r>
            <a:r>
              <a:rPr lang="en-US"/>
              <a:t>. </a:t>
            </a:r>
          </a:p>
          <a:p>
            <a:endParaRPr lang="en-US"/>
          </a:p>
          <a:p>
            <a:r>
              <a:rPr lang="en-US"/>
              <a:t>Beta is the linear deformation (extension) factor. For example a beta of 2 means that the original thickness and length underwent a two-fold thinning.  At about 3, theoretically, we start to produce decompression melting and the creation of new crust.  So we can’t have more than about 300% extension of the whole continental crust and mantle.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McKenzie’s Model</a:t>
            </a:r>
          </a:p>
        </p:txBody>
      </p:sp>
      <p:sp>
        <p:nvSpPr>
          <p:cNvPr id="417795" name="Rectangle 3"/>
          <p:cNvSpPr>
            <a:spLocks noGrp="1" noChangeArrowheads="1"/>
          </p:cNvSpPr>
          <p:nvPr>
            <p:ph type="body" idx="1"/>
          </p:nvPr>
        </p:nvSpPr>
        <p:spPr/>
        <p:txBody>
          <a:bodyPr/>
          <a:lstStyle/>
          <a:p>
            <a:r>
              <a:rPr lang="en-US"/>
              <a:t>Because it is very simplistic, the initial stretching is </a:t>
            </a:r>
            <a:r>
              <a:rPr lang="en-US" u="sng">
                <a:effectLst>
                  <a:outerShdw blurRad="38100" dist="38100" dir="2700000" algn="tl">
                    <a:srgbClr val="000000"/>
                  </a:outerShdw>
                </a:effectLst>
              </a:rPr>
              <a:t>instantaneous</a:t>
            </a:r>
            <a:r>
              <a:rPr lang="en-US"/>
              <a:t>, so that a basin is produced instantaneously (in most cases but uplift can also be produced). Then, as the asthenosphere cools off the basin subsides a little more in an exponential manner.</a:t>
            </a:r>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t>McKenzie’s rifting model</a:t>
            </a:r>
          </a:p>
        </p:txBody>
      </p:sp>
      <p:sp>
        <p:nvSpPr>
          <p:cNvPr id="397315" name="Rectangle 3"/>
          <p:cNvSpPr>
            <a:spLocks noGrp="1" noChangeArrowheads="1"/>
          </p:cNvSpPr>
          <p:nvPr>
            <p:ph type="body" idx="1"/>
          </p:nvPr>
        </p:nvSpPr>
        <p:spPr/>
        <p:txBody>
          <a:bodyPr/>
          <a:lstStyle/>
          <a:p>
            <a:r>
              <a:rPr lang="en-US"/>
              <a:t>passive rifting</a:t>
            </a:r>
          </a:p>
          <a:p>
            <a:r>
              <a:rPr lang="en-US"/>
              <a:t>Pure shearing (no rotation)</a:t>
            </a:r>
          </a:p>
        </p:txBody>
      </p:sp>
      <p:sp>
        <p:nvSpPr>
          <p:cNvPr id="397318" name="Rectangle 6"/>
          <p:cNvSpPr>
            <a:spLocks noChangeArrowheads="1"/>
          </p:cNvSpPr>
          <p:nvPr/>
        </p:nvSpPr>
        <p:spPr bwMode="auto">
          <a:xfrm>
            <a:off x="7315200" y="4572000"/>
            <a:ext cx="9144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7319" name="Rectangle 7"/>
          <p:cNvSpPr>
            <a:spLocks noChangeArrowheads="1"/>
          </p:cNvSpPr>
          <p:nvPr/>
        </p:nvSpPr>
        <p:spPr bwMode="auto">
          <a:xfrm>
            <a:off x="2743200" y="4648200"/>
            <a:ext cx="8382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7320" name="Rectangle 8"/>
          <p:cNvSpPr>
            <a:spLocks noChangeArrowheads="1"/>
          </p:cNvSpPr>
          <p:nvPr/>
        </p:nvSpPr>
        <p:spPr bwMode="auto">
          <a:xfrm>
            <a:off x="3581400" y="5029200"/>
            <a:ext cx="3733800" cy="838200"/>
          </a:xfrm>
          <a:prstGeom prst="rect">
            <a:avLst/>
          </a:prstGeom>
          <a:solidFill>
            <a:srgbClr val="C3A6F8"/>
          </a:solidFill>
          <a:ln w="9525">
            <a:solidFill>
              <a:schemeClr val="tx1"/>
            </a:solidFill>
            <a:miter lim="800000"/>
            <a:headEnd/>
            <a:tailEnd/>
          </a:ln>
          <a:effectLst/>
        </p:spPr>
        <p:txBody>
          <a:bodyPr wrap="none" anchor="ctr"/>
          <a:lstStyle/>
          <a:p>
            <a:endParaRPr lang="en-US"/>
          </a:p>
        </p:txBody>
      </p:sp>
      <p:sp>
        <p:nvSpPr>
          <p:cNvPr id="397327" name="Oval 15"/>
          <p:cNvSpPr>
            <a:spLocks noChangeArrowheads="1"/>
          </p:cNvSpPr>
          <p:nvPr/>
        </p:nvSpPr>
        <p:spPr bwMode="auto">
          <a:xfrm>
            <a:off x="3048000" y="4876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8" name="Oval 16"/>
          <p:cNvSpPr>
            <a:spLocks noChangeArrowheads="1"/>
          </p:cNvSpPr>
          <p:nvPr/>
        </p:nvSpPr>
        <p:spPr bwMode="auto">
          <a:xfrm>
            <a:off x="3048000" y="5562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9" name="Oval 17"/>
          <p:cNvSpPr>
            <a:spLocks noChangeArrowheads="1"/>
          </p:cNvSpPr>
          <p:nvPr/>
        </p:nvSpPr>
        <p:spPr bwMode="auto">
          <a:xfrm>
            <a:off x="7620000" y="4876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30" name="Oval 18"/>
          <p:cNvSpPr>
            <a:spLocks noChangeArrowheads="1"/>
          </p:cNvSpPr>
          <p:nvPr/>
        </p:nvSpPr>
        <p:spPr bwMode="auto">
          <a:xfrm>
            <a:off x="7620000" y="5562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16" name="Rectangle 4"/>
          <p:cNvSpPr>
            <a:spLocks noChangeArrowheads="1"/>
          </p:cNvSpPr>
          <p:nvPr/>
        </p:nvSpPr>
        <p:spPr bwMode="auto">
          <a:xfrm>
            <a:off x="2743200" y="2743200"/>
            <a:ext cx="3657600" cy="1600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7321" name="Oval 9"/>
          <p:cNvSpPr>
            <a:spLocks noChangeArrowheads="1"/>
          </p:cNvSpPr>
          <p:nvPr/>
        </p:nvSpPr>
        <p:spPr bwMode="auto">
          <a:xfrm>
            <a:off x="4430713" y="3006725"/>
            <a:ext cx="230187" cy="239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2" name="Oval 10"/>
          <p:cNvSpPr>
            <a:spLocks noChangeArrowheads="1"/>
          </p:cNvSpPr>
          <p:nvPr/>
        </p:nvSpPr>
        <p:spPr bwMode="auto">
          <a:xfrm>
            <a:off x="4430713" y="3646488"/>
            <a:ext cx="230187" cy="23971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3" name="Oval 11"/>
          <p:cNvSpPr>
            <a:spLocks noChangeArrowheads="1"/>
          </p:cNvSpPr>
          <p:nvPr/>
        </p:nvSpPr>
        <p:spPr bwMode="auto">
          <a:xfrm>
            <a:off x="5889625" y="3006725"/>
            <a:ext cx="230188" cy="239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4" name="Oval 12"/>
          <p:cNvSpPr>
            <a:spLocks noChangeArrowheads="1"/>
          </p:cNvSpPr>
          <p:nvPr/>
        </p:nvSpPr>
        <p:spPr bwMode="auto">
          <a:xfrm>
            <a:off x="5889625" y="3646488"/>
            <a:ext cx="230188" cy="23971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5" name="Oval 13"/>
          <p:cNvSpPr>
            <a:spLocks noChangeArrowheads="1"/>
          </p:cNvSpPr>
          <p:nvPr/>
        </p:nvSpPr>
        <p:spPr bwMode="auto">
          <a:xfrm>
            <a:off x="2973388" y="3006725"/>
            <a:ext cx="230187" cy="239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26" name="Oval 14"/>
          <p:cNvSpPr>
            <a:spLocks noChangeArrowheads="1"/>
          </p:cNvSpPr>
          <p:nvPr/>
        </p:nvSpPr>
        <p:spPr bwMode="auto">
          <a:xfrm>
            <a:off x="2973388" y="3646488"/>
            <a:ext cx="230187" cy="23971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39" name="Oval 27"/>
          <p:cNvSpPr>
            <a:spLocks noChangeArrowheads="1"/>
          </p:cNvSpPr>
          <p:nvPr/>
        </p:nvSpPr>
        <p:spPr bwMode="auto">
          <a:xfrm>
            <a:off x="3702050" y="3006725"/>
            <a:ext cx="230188" cy="239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0" name="Oval 28"/>
          <p:cNvSpPr>
            <a:spLocks noChangeArrowheads="1"/>
          </p:cNvSpPr>
          <p:nvPr/>
        </p:nvSpPr>
        <p:spPr bwMode="auto">
          <a:xfrm>
            <a:off x="3702050" y="3646488"/>
            <a:ext cx="230188" cy="23971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1" name="Oval 29"/>
          <p:cNvSpPr>
            <a:spLocks noChangeArrowheads="1"/>
          </p:cNvSpPr>
          <p:nvPr/>
        </p:nvSpPr>
        <p:spPr bwMode="auto">
          <a:xfrm>
            <a:off x="5160963" y="3006725"/>
            <a:ext cx="230187" cy="239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2" name="Oval 30"/>
          <p:cNvSpPr>
            <a:spLocks noChangeArrowheads="1"/>
          </p:cNvSpPr>
          <p:nvPr/>
        </p:nvSpPr>
        <p:spPr bwMode="auto">
          <a:xfrm>
            <a:off x="5160963" y="3646488"/>
            <a:ext cx="230187" cy="239712"/>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397349" name="Group 37"/>
          <p:cNvGrpSpPr>
            <a:grpSpLocks/>
          </p:cNvGrpSpPr>
          <p:nvPr/>
        </p:nvGrpSpPr>
        <p:grpSpPr bwMode="auto">
          <a:xfrm>
            <a:off x="3886200" y="5257800"/>
            <a:ext cx="2971800" cy="381000"/>
            <a:chOff x="2808" y="3168"/>
            <a:chExt cx="1056" cy="480"/>
          </a:xfrm>
        </p:grpSpPr>
        <p:sp>
          <p:nvSpPr>
            <p:cNvPr id="397343" name="Oval 31"/>
            <p:cNvSpPr>
              <a:spLocks noChangeArrowheads="1"/>
            </p:cNvSpPr>
            <p:nvPr/>
          </p:nvSpPr>
          <p:spPr bwMode="auto">
            <a:xfrm>
              <a:off x="3264"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4" name="Oval 32"/>
            <p:cNvSpPr>
              <a:spLocks noChangeArrowheads="1"/>
            </p:cNvSpPr>
            <p:nvPr/>
          </p:nvSpPr>
          <p:spPr bwMode="auto">
            <a:xfrm>
              <a:off x="3264"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5" name="Oval 33"/>
            <p:cNvSpPr>
              <a:spLocks noChangeArrowheads="1"/>
            </p:cNvSpPr>
            <p:nvPr/>
          </p:nvSpPr>
          <p:spPr bwMode="auto">
            <a:xfrm>
              <a:off x="2808"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6" name="Oval 34"/>
            <p:cNvSpPr>
              <a:spLocks noChangeArrowheads="1"/>
            </p:cNvSpPr>
            <p:nvPr/>
          </p:nvSpPr>
          <p:spPr bwMode="auto">
            <a:xfrm>
              <a:off x="2808"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7" name="Oval 35"/>
            <p:cNvSpPr>
              <a:spLocks noChangeArrowheads="1"/>
            </p:cNvSpPr>
            <p:nvPr/>
          </p:nvSpPr>
          <p:spPr bwMode="auto">
            <a:xfrm>
              <a:off x="3720"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7348" name="Oval 36"/>
            <p:cNvSpPr>
              <a:spLocks noChangeArrowheads="1"/>
            </p:cNvSpPr>
            <p:nvPr/>
          </p:nvSpPr>
          <p:spPr bwMode="auto">
            <a:xfrm>
              <a:off x="3720"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397357" name="Text Box 45"/>
          <p:cNvSpPr txBox="1">
            <a:spLocks noChangeArrowheads="1"/>
          </p:cNvSpPr>
          <p:nvPr/>
        </p:nvSpPr>
        <p:spPr bwMode="auto">
          <a:xfrm>
            <a:off x="457200" y="3124200"/>
            <a:ext cx="1905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Pre-start</a:t>
            </a:r>
          </a:p>
        </p:txBody>
      </p:sp>
      <p:sp>
        <p:nvSpPr>
          <p:cNvPr id="397358" name="Text Box 46"/>
          <p:cNvSpPr txBox="1">
            <a:spLocks noChangeArrowheads="1"/>
          </p:cNvSpPr>
          <p:nvPr/>
        </p:nvSpPr>
        <p:spPr bwMode="auto">
          <a:xfrm>
            <a:off x="685800" y="5105400"/>
            <a:ext cx="1524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End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McKenzie’s rifting model</a:t>
            </a:r>
          </a:p>
        </p:txBody>
      </p:sp>
      <p:sp>
        <p:nvSpPr>
          <p:cNvPr id="403459" name="Rectangle 3"/>
          <p:cNvSpPr>
            <a:spLocks noGrp="1" noChangeArrowheads="1"/>
          </p:cNvSpPr>
          <p:nvPr>
            <p:ph type="body" idx="1"/>
          </p:nvPr>
        </p:nvSpPr>
        <p:spPr/>
        <p:txBody>
          <a:bodyPr/>
          <a:lstStyle/>
          <a:p>
            <a:r>
              <a:rPr lang="en-US"/>
              <a:t>Time = 0</a:t>
            </a:r>
          </a:p>
        </p:txBody>
      </p:sp>
      <p:sp>
        <p:nvSpPr>
          <p:cNvPr id="403461" name="Rectangle 5"/>
          <p:cNvSpPr>
            <a:spLocks noChangeArrowheads="1"/>
          </p:cNvSpPr>
          <p:nvPr/>
        </p:nvSpPr>
        <p:spPr bwMode="auto">
          <a:xfrm>
            <a:off x="914400" y="3429000"/>
            <a:ext cx="8382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3462" name="Oval 6"/>
          <p:cNvSpPr>
            <a:spLocks noChangeArrowheads="1"/>
          </p:cNvSpPr>
          <p:nvPr/>
        </p:nvSpPr>
        <p:spPr bwMode="auto">
          <a:xfrm>
            <a:off x="1219200" y="3657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63" name="Oval 7"/>
          <p:cNvSpPr>
            <a:spLocks noChangeArrowheads="1"/>
          </p:cNvSpPr>
          <p:nvPr/>
        </p:nvSpPr>
        <p:spPr bwMode="auto">
          <a:xfrm>
            <a:off x="1219200" y="4343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403464" name="Group 8"/>
          <p:cNvGrpSpPr>
            <a:grpSpLocks/>
          </p:cNvGrpSpPr>
          <p:nvPr/>
        </p:nvGrpSpPr>
        <p:grpSpPr bwMode="auto">
          <a:xfrm>
            <a:off x="3657600" y="3429000"/>
            <a:ext cx="914400" cy="1524000"/>
            <a:chOff x="3456" y="2112"/>
            <a:chExt cx="576" cy="960"/>
          </a:xfrm>
        </p:grpSpPr>
        <p:sp>
          <p:nvSpPr>
            <p:cNvPr id="403465" name="Rectangle 9"/>
            <p:cNvSpPr>
              <a:spLocks noChangeArrowheads="1"/>
            </p:cNvSpPr>
            <p:nvPr/>
          </p:nvSpPr>
          <p:spPr bwMode="auto">
            <a:xfrm>
              <a:off x="3456" y="2112"/>
              <a:ext cx="576"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3466" name="Oval 10"/>
            <p:cNvSpPr>
              <a:spLocks noChangeArrowheads="1"/>
            </p:cNvSpPr>
            <p:nvPr/>
          </p:nvSpPr>
          <p:spPr bwMode="auto">
            <a:xfrm>
              <a:off x="3648" y="23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67" name="Oval 11"/>
            <p:cNvSpPr>
              <a:spLocks noChangeArrowheads="1"/>
            </p:cNvSpPr>
            <p:nvPr/>
          </p:nvSpPr>
          <p:spPr bwMode="auto">
            <a:xfrm>
              <a:off x="3648" y="2736"/>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403469" name="Rectangle 13"/>
          <p:cNvSpPr>
            <a:spLocks noChangeArrowheads="1"/>
          </p:cNvSpPr>
          <p:nvPr/>
        </p:nvSpPr>
        <p:spPr bwMode="auto">
          <a:xfrm>
            <a:off x="1752600" y="3429000"/>
            <a:ext cx="1905000" cy="1524000"/>
          </a:xfrm>
          <a:prstGeom prst="rect">
            <a:avLst/>
          </a:prstGeom>
          <a:solidFill>
            <a:srgbClr val="C3A6F8"/>
          </a:solidFill>
          <a:ln w="9525">
            <a:solidFill>
              <a:schemeClr val="tx1"/>
            </a:solidFill>
            <a:miter lim="800000"/>
            <a:headEnd/>
            <a:tailEnd/>
          </a:ln>
          <a:effectLst/>
        </p:spPr>
        <p:txBody>
          <a:bodyPr wrap="none" anchor="ctr"/>
          <a:lstStyle/>
          <a:p>
            <a:endParaRPr lang="en-US"/>
          </a:p>
        </p:txBody>
      </p:sp>
      <p:sp>
        <p:nvSpPr>
          <p:cNvPr id="403477" name="Oval 21"/>
          <p:cNvSpPr>
            <a:spLocks noChangeArrowheads="1"/>
          </p:cNvSpPr>
          <p:nvPr/>
        </p:nvSpPr>
        <p:spPr bwMode="auto">
          <a:xfrm>
            <a:off x="20574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78" name="Oval 22"/>
          <p:cNvSpPr>
            <a:spLocks noChangeArrowheads="1"/>
          </p:cNvSpPr>
          <p:nvPr/>
        </p:nvSpPr>
        <p:spPr bwMode="auto">
          <a:xfrm>
            <a:off x="20574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79" name="Oval 23"/>
          <p:cNvSpPr>
            <a:spLocks noChangeArrowheads="1"/>
          </p:cNvSpPr>
          <p:nvPr/>
        </p:nvSpPr>
        <p:spPr bwMode="auto">
          <a:xfrm>
            <a:off x="25908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80" name="Oval 24"/>
          <p:cNvSpPr>
            <a:spLocks noChangeArrowheads="1"/>
          </p:cNvSpPr>
          <p:nvPr/>
        </p:nvSpPr>
        <p:spPr bwMode="auto">
          <a:xfrm>
            <a:off x="25908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81" name="Oval 25"/>
          <p:cNvSpPr>
            <a:spLocks noChangeArrowheads="1"/>
          </p:cNvSpPr>
          <p:nvPr/>
        </p:nvSpPr>
        <p:spPr bwMode="auto">
          <a:xfrm>
            <a:off x="31242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3482" name="Oval 26"/>
          <p:cNvSpPr>
            <a:spLocks noChangeArrowheads="1"/>
          </p:cNvSpPr>
          <p:nvPr/>
        </p:nvSpPr>
        <p:spPr bwMode="auto">
          <a:xfrm>
            <a:off x="31242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McKenzie’s rifting model</a:t>
            </a:r>
          </a:p>
        </p:txBody>
      </p:sp>
      <p:sp>
        <p:nvSpPr>
          <p:cNvPr id="402435" name="Rectangle 3"/>
          <p:cNvSpPr>
            <a:spLocks noGrp="1" noChangeArrowheads="1"/>
          </p:cNvSpPr>
          <p:nvPr>
            <p:ph type="body" idx="1"/>
          </p:nvPr>
        </p:nvSpPr>
        <p:spPr/>
        <p:txBody>
          <a:bodyPr/>
          <a:lstStyle/>
          <a:p>
            <a:r>
              <a:rPr lang="en-US"/>
              <a:t>Time =0+, beta=1.3</a:t>
            </a:r>
          </a:p>
        </p:txBody>
      </p:sp>
      <p:grpSp>
        <p:nvGrpSpPr>
          <p:cNvPr id="402451" name="Group 19"/>
          <p:cNvGrpSpPr>
            <a:grpSpLocks/>
          </p:cNvGrpSpPr>
          <p:nvPr/>
        </p:nvGrpSpPr>
        <p:grpSpPr bwMode="auto">
          <a:xfrm>
            <a:off x="914400" y="3429000"/>
            <a:ext cx="838200" cy="1524000"/>
            <a:chOff x="576" y="2160"/>
            <a:chExt cx="528" cy="960"/>
          </a:xfrm>
        </p:grpSpPr>
        <p:sp>
          <p:nvSpPr>
            <p:cNvPr id="402437" name="Rectangle 5"/>
            <p:cNvSpPr>
              <a:spLocks noChangeArrowheads="1"/>
            </p:cNvSpPr>
            <p:nvPr/>
          </p:nvSpPr>
          <p:spPr bwMode="auto">
            <a:xfrm>
              <a:off x="576" y="2160"/>
              <a:ext cx="528"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2439" name="Oval 7"/>
            <p:cNvSpPr>
              <a:spLocks noChangeArrowheads="1"/>
            </p:cNvSpPr>
            <p:nvPr/>
          </p:nvSpPr>
          <p:spPr bwMode="auto">
            <a:xfrm>
              <a:off x="768" y="23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0" name="Oval 8"/>
            <p:cNvSpPr>
              <a:spLocks noChangeArrowheads="1"/>
            </p:cNvSpPr>
            <p:nvPr/>
          </p:nvSpPr>
          <p:spPr bwMode="auto">
            <a:xfrm>
              <a:off x="768" y="2736"/>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402450" name="Group 18"/>
          <p:cNvGrpSpPr>
            <a:grpSpLocks/>
          </p:cNvGrpSpPr>
          <p:nvPr/>
        </p:nvGrpSpPr>
        <p:grpSpPr bwMode="auto">
          <a:xfrm>
            <a:off x="4572000" y="3429000"/>
            <a:ext cx="914400" cy="1524000"/>
            <a:chOff x="3456" y="2112"/>
            <a:chExt cx="576" cy="960"/>
          </a:xfrm>
        </p:grpSpPr>
        <p:sp>
          <p:nvSpPr>
            <p:cNvPr id="402436" name="Rectangle 4"/>
            <p:cNvSpPr>
              <a:spLocks noChangeArrowheads="1"/>
            </p:cNvSpPr>
            <p:nvPr/>
          </p:nvSpPr>
          <p:spPr bwMode="auto">
            <a:xfrm>
              <a:off x="3456" y="2112"/>
              <a:ext cx="576"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2441" name="Oval 9"/>
            <p:cNvSpPr>
              <a:spLocks noChangeArrowheads="1"/>
            </p:cNvSpPr>
            <p:nvPr/>
          </p:nvSpPr>
          <p:spPr bwMode="auto">
            <a:xfrm>
              <a:off x="3648" y="23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2" name="Oval 10"/>
            <p:cNvSpPr>
              <a:spLocks noChangeArrowheads="1"/>
            </p:cNvSpPr>
            <p:nvPr/>
          </p:nvSpPr>
          <p:spPr bwMode="auto">
            <a:xfrm>
              <a:off x="3648" y="2736"/>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402452" name="Group 20"/>
          <p:cNvGrpSpPr>
            <a:grpSpLocks/>
          </p:cNvGrpSpPr>
          <p:nvPr/>
        </p:nvGrpSpPr>
        <p:grpSpPr bwMode="auto">
          <a:xfrm>
            <a:off x="1752600" y="3581400"/>
            <a:ext cx="2819400" cy="1143000"/>
            <a:chOff x="1104" y="2400"/>
            <a:chExt cx="2352" cy="528"/>
          </a:xfrm>
        </p:grpSpPr>
        <p:sp>
          <p:nvSpPr>
            <p:cNvPr id="402438" name="Rectangle 6"/>
            <p:cNvSpPr>
              <a:spLocks noChangeArrowheads="1"/>
            </p:cNvSpPr>
            <p:nvPr/>
          </p:nvSpPr>
          <p:spPr bwMode="auto">
            <a:xfrm>
              <a:off x="1104" y="2400"/>
              <a:ext cx="2352" cy="528"/>
            </a:xfrm>
            <a:prstGeom prst="rect">
              <a:avLst/>
            </a:prstGeom>
            <a:solidFill>
              <a:srgbClr val="C3A6F8"/>
            </a:solidFill>
            <a:ln w="9525">
              <a:solidFill>
                <a:schemeClr val="tx1"/>
              </a:solidFill>
              <a:miter lim="800000"/>
              <a:headEnd/>
              <a:tailEnd/>
            </a:ln>
            <a:effectLst/>
          </p:spPr>
          <p:txBody>
            <a:bodyPr wrap="none" anchor="ctr"/>
            <a:lstStyle/>
            <a:p>
              <a:endParaRPr lang="en-US"/>
            </a:p>
          </p:txBody>
        </p:sp>
        <p:grpSp>
          <p:nvGrpSpPr>
            <p:cNvPr id="402443" name="Group 11"/>
            <p:cNvGrpSpPr>
              <a:grpSpLocks/>
            </p:cNvGrpSpPr>
            <p:nvPr/>
          </p:nvGrpSpPr>
          <p:grpSpPr bwMode="auto">
            <a:xfrm>
              <a:off x="1296" y="2544"/>
              <a:ext cx="1872" cy="240"/>
              <a:chOff x="2808" y="3168"/>
              <a:chExt cx="1056" cy="480"/>
            </a:xfrm>
          </p:grpSpPr>
          <p:sp>
            <p:nvSpPr>
              <p:cNvPr id="402444" name="Oval 12"/>
              <p:cNvSpPr>
                <a:spLocks noChangeArrowheads="1"/>
              </p:cNvSpPr>
              <p:nvPr/>
            </p:nvSpPr>
            <p:spPr bwMode="auto">
              <a:xfrm>
                <a:off x="3264"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5" name="Oval 13"/>
              <p:cNvSpPr>
                <a:spLocks noChangeArrowheads="1"/>
              </p:cNvSpPr>
              <p:nvPr/>
            </p:nvSpPr>
            <p:spPr bwMode="auto">
              <a:xfrm>
                <a:off x="3264"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6" name="Oval 14"/>
              <p:cNvSpPr>
                <a:spLocks noChangeArrowheads="1"/>
              </p:cNvSpPr>
              <p:nvPr/>
            </p:nvSpPr>
            <p:spPr bwMode="auto">
              <a:xfrm>
                <a:off x="2808"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7" name="Oval 15"/>
              <p:cNvSpPr>
                <a:spLocks noChangeArrowheads="1"/>
              </p:cNvSpPr>
              <p:nvPr/>
            </p:nvSpPr>
            <p:spPr bwMode="auto">
              <a:xfrm>
                <a:off x="2808"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8" name="Oval 16"/>
              <p:cNvSpPr>
                <a:spLocks noChangeArrowheads="1"/>
              </p:cNvSpPr>
              <p:nvPr/>
            </p:nvSpPr>
            <p:spPr bwMode="auto">
              <a:xfrm>
                <a:off x="3720"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2449" name="Oval 17"/>
              <p:cNvSpPr>
                <a:spLocks noChangeArrowheads="1"/>
              </p:cNvSpPr>
              <p:nvPr/>
            </p:nvSpPr>
            <p:spPr bwMode="auto">
              <a:xfrm>
                <a:off x="3720"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Stretching factor (    )</a:t>
            </a:r>
          </a:p>
        </p:txBody>
      </p:sp>
      <p:sp>
        <p:nvSpPr>
          <p:cNvPr id="367619" name="Rectangle 3"/>
          <p:cNvSpPr>
            <a:spLocks noGrp="1" noChangeArrowheads="1"/>
          </p:cNvSpPr>
          <p:nvPr>
            <p:ph type="body" idx="1"/>
          </p:nvPr>
        </p:nvSpPr>
        <p:spPr/>
        <p:txBody>
          <a:bodyPr/>
          <a:lstStyle/>
          <a:p>
            <a:r>
              <a:rPr lang="en-US"/>
              <a:t>Is the ratio of final lithospheric thickness to original lithospheric thickness.</a:t>
            </a:r>
          </a:p>
          <a:p>
            <a:endParaRPr lang="en-US"/>
          </a:p>
          <a:p>
            <a:r>
              <a:rPr lang="en-US"/>
              <a:t>For example, a beta of 2 means that the lithosphere has been thinned by </a:t>
            </a:r>
          </a:p>
          <a:p>
            <a:endParaRPr lang="en-US"/>
          </a:p>
          <a:p>
            <a:pPr lvl="4">
              <a:buFontTx/>
              <a:buNone/>
            </a:pPr>
            <a:r>
              <a:rPr lang="en-US"/>
              <a:t>(a) ¼</a:t>
            </a:r>
          </a:p>
          <a:p>
            <a:pPr lvl="4">
              <a:buFontTx/>
              <a:buNone/>
            </a:pPr>
            <a:r>
              <a:rPr lang="en-US"/>
              <a:t>(b) ½</a:t>
            </a:r>
          </a:p>
          <a:p>
            <a:pPr lvl="4">
              <a:buFontTx/>
              <a:buNone/>
            </a:pPr>
            <a:r>
              <a:rPr lang="en-US"/>
              <a:t>(c) none of the above?</a:t>
            </a:r>
          </a:p>
        </p:txBody>
      </p:sp>
      <p:graphicFrame>
        <p:nvGraphicFramePr>
          <p:cNvPr id="367620" name="Object 4"/>
          <p:cNvGraphicFramePr>
            <a:graphicFrameLocks noChangeAspect="1"/>
          </p:cNvGraphicFramePr>
          <p:nvPr/>
        </p:nvGraphicFramePr>
        <p:xfrm>
          <a:off x="5334000" y="609600"/>
          <a:ext cx="254000" cy="330200"/>
        </p:xfrm>
        <a:graphic>
          <a:graphicData uri="http://schemas.openxmlformats.org/presentationml/2006/ole">
            <p:oleObj spid="_x0000_s367620" name="Equation" r:id="rId3" imgW="253800" imgH="330120" progId="Equation.DSMT4">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McKenzie’s rifting model</a:t>
            </a:r>
          </a:p>
        </p:txBody>
      </p:sp>
      <p:sp>
        <p:nvSpPr>
          <p:cNvPr id="398339" name="Rectangle 3"/>
          <p:cNvSpPr>
            <a:spLocks noGrp="1" noChangeArrowheads="1"/>
          </p:cNvSpPr>
          <p:nvPr>
            <p:ph type="body" idx="1"/>
          </p:nvPr>
        </p:nvSpPr>
        <p:spPr/>
        <p:txBody>
          <a:bodyPr/>
          <a:lstStyle/>
          <a:p>
            <a:r>
              <a:rPr lang="en-US"/>
              <a:t>Time = 0+, beta=?</a:t>
            </a:r>
          </a:p>
        </p:txBody>
      </p:sp>
      <p:sp>
        <p:nvSpPr>
          <p:cNvPr id="398365" name="Rectangle 29"/>
          <p:cNvSpPr>
            <a:spLocks noChangeArrowheads="1"/>
          </p:cNvSpPr>
          <p:nvPr/>
        </p:nvSpPr>
        <p:spPr bwMode="auto">
          <a:xfrm>
            <a:off x="5486400" y="3429000"/>
            <a:ext cx="9144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8366" name="Rectangle 30"/>
          <p:cNvSpPr>
            <a:spLocks noChangeArrowheads="1"/>
          </p:cNvSpPr>
          <p:nvPr/>
        </p:nvSpPr>
        <p:spPr bwMode="auto">
          <a:xfrm>
            <a:off x="914400" y="3429000"/>
            <a:ext cx="8382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8367" name="Rectangle 31"/>
          <p:cNvSpPr>
            <a:spLocks noChangeArrowheads="1"/>
          </p:cNvSpPr>
          <p:nvPr/>
        </p:nvSpPr>
        <p:spPr bwMode="auto">
          <a:xfrm>
            <a:off x="1752600" y="3810000"/>
            <a:ext cx="3733800" cy="838200"/>
          </a:xfrm>
          <a:prstGeom prst="rect">
            <a:avLst/>
          </a:prstGeom>
          <a:solidFill>
            <a:srgbClr val="C3A6F8"/>
          </a:solidFill>
          <a:ln w="9525">
            <a:solidFill>
              <a:schemeClr val="tx1"/>
            </a:solidFill>
            <a:miter lim="800000"/>
            <a:headEnd/>
            <a:tailEnd/>
          </a:ln>
          <a:effectLst/>
        </p:spPr>
        <p:txBody>
          <a:bodyPr wrap="none" anchor="ctr"/>
          <a:lstStyle/>
          <a:p>
            <a:endParaRPr lang="en-US"/>
          </a:p>
        </p:txBody>
      </p:sp>
      <p:sp>
        <p:nvSpPr>
          <p:cNvPr id="398368" name="Oval 32"/>
          <p:cNvSpPr>
            <a:spLocks noChangeArrowheads="1"/>
          </p:cNvSpPr>
          <p:nvPr/>
        </p:nvSpPr>
        <p:spPr bwMode="auto">
          <a:xfrm>
            <a:off x="1219200" y="3657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69" name="Oval 33"/>
          <p:cNvSpPr>
            <a:spLocks noChangeArrowheads="1"/>
          </p:cNvSpPr>
          <p:nvPr/>
        </p:nvSpPr>
        <p:spPr bwMode="auto">
          <a:xfrm>
            <a:off x="1219200" y="4343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0" name="Oval 34"/>
          <p:cNvSpPr>
            <a:spLocks noChangeArrowheads="1"/>
          </p:cNvSpPr>
          <p:nvPr/>
        </p:nvSpPr>
        <p:spPr bwMode="auto">
          <a:xfrm>
            <a:off x="57912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1" name="Oval 35"/>
          <p:cNvSpPr>
            <a:spLocks noChangeArrowheads="1"/>
          </p:cNvSpPr>
          <p:nvPr/>
        </p:nvSpPr>
        <p:spPr bwMode="auto">
          <a:xfrm>
            <a:off x="57912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398372" name="Group 36"/>
          <p:cNvGrpSpPr>
            <a:grpSpLocks/>
          </p:cNvGrpSpPr>
          <p:nvPr/>
        </p:nvGrpSpPr>
        <p:grpSpPr bwMode="auto">
          <a:xfrm>
            <a:off x="2057400" y="4038600"/>
            <a:ext cx="2971800" cy="381000"/>
            <a:chOff x="2808" y="3168"/>
            <a:chExt cx="1056" cy="480"/>
          </a:xfrm>
        </p:grpSpPr>
        <p:sp>
          <p:nvSpPr>
            <p:cNvPr id="398373" name="Oval 37"/>
            <p:cNvSpPr>
              <a:spLocks noChangeArrowheads="1"/>
            </p:cNvSpPr>
            <p:nvPr/>
          </p:nvSpPr>
          <p:spPr bwMode="auto">
            <a:xfrm>
              <a:off x="3264"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4" name="Oval 38"/>
            <p:cNvSpPr>
              <a:spLocks noChangeArrowheads="1"/>
            </p:cNvSpPr>
            <p:nvPr/>
          </p:nvSpPr>
          <p:spPr bwMode="auto">
            <a:xfrm>
              <a:off x="3264"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5" name="Oval 39"/>
            <p:cNvSpPr>
              <a:spLocks noChangeArrowheads="1"/>
            </p:cNvSpPr>
            <p:nvPr/>
          </p:nvSpPr>
          <p:spPr bwMode="auto">
            <a:xfrm>
              <a:off x="2808"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6" name="Oval 40"/>
            <p:cNvSpPr>
              <a:spLocks noChangeArrowheads="1"/>
            </p:cNvSpPr>
            <p:nvPr/>
          </p:nvSpPr>
          <p:spPr bwMode="auto">
            <a:xfrm>
              <a:off x="2808"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7" name="Oval 41"/>
            <p:cNvSpPr>
              <a:spLocks noChangeArrowheads="1"/>
            </p:cNvSpPr>
            <p:nvPr/>
          </p:nvSpPr>
          <p:spPr bwMode="auto">
            <a:xfrm>
              <a:off x="3720"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8378" name="Oval 42"/>
            <p:cNvSpPr>
              <a:spLocks noChangeArrowheads="1"/>
            </p:cNvSpPr>
            <p:nvPr/>
          </p:nvSpPr>
          <p:spPr bwMode="auto">
            <a:xfrm>
              <a:off x="3720"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McKenzie’s rifting model</a:t>
            </a:r>
          </a:p>
        </p:txBody>
      </p:sp>
      <p:sp>
        <p:nvSpPr>
          <p:cNvPr id="405507" name="Rectangle 3"/>
          <p:cNvSpPr>
            <a:spLocks noGrp="1" noChangeArrowheads="1"/>
          </p:cNvSpPr>
          <p:nvPr>
            <p:ph type="body" idx="1"/>
          </p:nvPr>
        </p:nvSpPr>
        <p:spPr/>
        <p:txBody>
          <a:bodyPr/>
          <a:lstStyle/>
          <a:p>
            <a:r>
              <a:rPr lang="en-US"/>
              <a:t>Time = &gt;&gt; 0</a:t>
            </a:r>
          </a:p>
        </p:txBody>
      </p:sp>
      <p:sp>
        <p:nvSpPr>
          <p:cNvPr id="405508" name="Rectangle 4"/>
          <p:cNvSpPr>
            <a:spLocks noChangeArrowheads="1"/>
          </p:cNvSpPr>
          <p:nvPr/>
        </p:nvSpPr>
        <p:spPr bwMode="auto">
          <a:xfrm>
            <a:off x="5486400" y="3429000"/>
            <a:ext cx="9144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5509" name="Rectangle 5"/>
          <p:cNvSpPr>
            <a:spLocks noChangeArrowheads="1"/>
          </p:cNvSpPr>
          <p:nvPr/>
        </p:nvSpPr>
        <p:spPr bwMode="auto">
          <a:xfrm>
            <a:off x="914400" y="3429000"/>
            <a:ext cx="8382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5510" name="Rectangle 6"/>
          <p:cNvSpPr>
            <a:spLocks noChangeArrowheads="1"/>
          </p:cNvSpPr>
          <p:nvPr/>
        </p:nvSpPr>
        <p:spPr bwMode="auto">
          <a:xfrm>
            <a:off x="1752600" y="3962400"/>
            <a:ext cx="3733800" cy="762000"/>
          </a:xfrm>
          <a:prstGeom prst="rect">
            <a:avLst/>
          </a:prstGeom>
          <a:solidFill>
            <a:srgbClr val="C3A6F8"/>
          </a:solidFill>
          <a:ln w="9525">
            <a:solidFill>
              <a:schemeClr val="tx1"/>
            </a:solidFill>
            <a:miter lim="800000"/>
            <a:headEnd/>
            <a:tailEnd/>
          </a:ln>
          <a:effectLst/>
        </p:spPr>
        <p:txBody>
          <a:bodyPr wrap="none" anchor="ctr"/>
          <a:lstStyle/>
          <a:p>
            <a:endParaRPr lang="en-US"/>
          </a:p>
        </p:txBody>
      </p:sp>
      <p:sp>
        <p:nvSpPr>
          <p:cNvPr id="405511" name="Oval 7"/>
          <p:cNvSpPr>
            <a:spLocks noChangeArrowheads="1"/>
          </p:cNvSpPr>
          <p:nvPr/>
        </p:nvSpPr>
        <p:spPr bwMode="auto">
          <a:xfrm>
            <a:off x="1219200" y="3657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2" name="Oval 8"/>
          <p:cNvSpPr>
            <a:spLocks noChangeArrowheads="1"/>
          </p:cNvSpPr>
          <p:nvPr/>
        </p:nvSpPr>
        <p:spPr bwMode="auto">
          <a:xfrm>
            <a:off x="1219200" y="4343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3" name="Oval 9"/>
          <p:cNvSpPr>
            <a:spLocks noChangeArrowheads="1"/>
          </p:cNvSpPr>
          <p:nvPr/>
        </p:nvSpPr>
        <p:spPr bwMode="auto">
          <a:xfrm>
            <a:off x="57912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4" name="Oval 10"/>
          <p:cNvSpPr>
            <a:spLocks noChangeArrowheads="1"/>
          </p:cNvSpPr>
          <p:nvPr/>
        </p:nvSpPr>
        <p:spPr bwMode="auto">
          <a:xfrm>
            <a:off x="57912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405515" name="Group 11"/>
          <p:cNvGrpSpPr>
            <a:grpSpLocks/>
          </p:cNvGrpSpPr>
          <p:nvPr/>
        </p:nvGrpSpPr>
        <p:grpSpPr bwMode="auto">
          <a:xfrm>
            <a:off x="2057400" y="4149725"/>
            <a:ext cx="2971800" cy="346075"/>
            <a:chOff x="2808" y="3168"/>
            <a:chExt cx="1056" cy="480"/>
          </a:xfrm>
        </p:grpSpPr>
        <p:sp>
          <p:nvSpPr>
            <p:cNvPr id="405516" name="Oval 12"/>
            <p:cNvSpPr>
              <a:spLocks noChangeArrowheads="1"/>
            </p:cNvSpPr>
            <p:nvPr/>
          </p:nvSpPr>
          <p:spPr bwMode="auto">
            <a:xfrm>
              <a:off x="3264"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7" name="Oval 13"/>
            <p:cNvSpPr>
              <a:spLocks noChangeArrowheads="1"/>
            </p:cNvSpPr>
            <p:nvPr/>
          </p:nvSpPr>
          <p:spPr bwMode="auto">
            <a:xfrm>
              <a:off x="3264"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8" name="Oval 14"/>
            <p:cNvSpPr>
              <a:spLocks noChangeArrowheads="1"/>
            </p:cNvSpPr>
            <p:nvPr/>
          </p:nvSpPr>
          <p:spPr bwMode="auto">
            <a:xfrm>
              <a:off x="2808"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19" name="Oval 15"/>
            <p:cNvSpPr>
              <a:spLocks noChangeArrowheads="1"/>
            </p:cNvSpPr>
            <p:nvPr/>
          </p:nvSpPr>
          <p:spPr bwMode="auto">
            <a:xfrm>
              <a:off x="2808"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20" name="Oval 16"/>
            <p:cNvSpPr>
              <a:spLocks noChangeArrowheads="1"/>
            </p:cNvSpPr>
            <p:nvPr/>
          </p:nvSpPr>
          <p:spPr bwMode="auto">
            <a:xfrm>
              <a:off x="3720"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5521" name="Oval 17"/>
            <p:cNvSpPr>
              <a:spLocks noChangeArrowheads="1"/>
            </p:cNvSpPr>
            <p:nvPr/>
          </p:nvSpPr>
          <p:spPr bwMode="auto">
            <a:xfrm>
              <a:off x="3720"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405522" name="Text Box 18"/>
          <p:cNvSpPr txBox="1">
            <a:spLocks noChangeArrowheads="1"/>
          </p:cNvSpPr>
          <p:nvPr/>
        </p:nvSpPr>
        <p:spPr bwMode="auto">
          <a:xfrm>
            <a:off x="2057400" y="4757738"/>
            <a:ext cx="3810000" cy="2100262"/>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Beta =</a:t>
            </a:r>
          </a:p>
          <a:p>
            <a:pPr>
              <a:spcBef>
                <a:spcPct val="50000"/>
              </a:spcBef>
            </a:pPr>
            <a:r>
              <a:rPr lang="en-US">
                <a:solidFill>
                  <a:srgbClr val="FFFF00"/>
                </a:solidFill>
              </a:rPr>
              <a:t>Extension by %</a:t>
            </a:r>
          </a:p>
          <a:p>
            <a:pPr>
              <a:spcBef>
                <a:spcPct val="50000"/>
              </a:spcBef>
            </a:pPr>
            <a:r>
              <a:rPr lang="en-US">
                <a:solidFill>
                  <a:srgbClr val="FFFF00"/>
                </a:solidFill>
              </a:rPr>
              <a:t>Volume …</a:t>
            </a:r>
          </a:p>
          <a:p>
            <a:pPr>
              <a:spcBef>
                <a:spcPct val="50000"/>
              </a:spcBef>
            </a:pPr>
            <a:r>
              <a:rPr lang="en-US">
                <a:solidFill>
                  <a:srgbClr val="FFFF00"/>
                </a:solidFill>
              </a:rPr>
              <a:t>….. Isostasy (…..)</a:t>
            </a:r>
          </a:p>
        </p:txBody>
      </p:sp>
      <p:sp>
        <p:nvSpPr>
          <p:cNvPr id="405528" name="Freeform 24"/>
          <p:cNvSpPr>
            <a:spLocks/>
          </p:cNvSpPr>
          <p:nvPr/>
        </p:nvSpPr>
        <p:spPr bwMode="auto">
          <a:xfrm>
            <a:off x="2286000" y="3200400"/>
            <a:ext cx="406400" cy="685800"/>
          </a:xfrm>
          <a:custGeom>
            <a:avLst/>
            <a:gdLst/>
            <a:ahLst/>
            <a:cxnLst>
              <a:cxn ang="0">
                <a:pos x="240" y="432"/>
              </a:cxn>
              <a:cxn ang="0">
                <a:pos x="0" y="336"/>
              </a:cxn>
              <a:cxn ang="0">
                <a:pos x="240" y="240"/>
              </a:cxn>
              <a:cxn ang="0">
                <a:pos x="96" y="192"/>
              </a:cxn>
              <a:cxn ang="0">
                <a:pos x="96" y="0"/>
              </a:cxn>
            </a:cxnLst>
            <a:rect l="0" t="0" r="r" b="b"/>
            <a:pathLst>
              <a:path w="256" h="432">
                <a:moveTo>
                  <a:pt x="240" y="432"/>
                </a:moveTo>
                <a:cubicBezTo>
                  <a:pt x="120" y="400"/>
                  <a:pt x="0" y="368"/>
                  <a:pt x="0" y="336"/>
                </a:cubicBezTo>
                <a:cubicBezTo>
                  <a:pt x="0" y="304"/>
                  <a:pt x="224" y="264"/>
                  <a:pt x="240" y="240"/>
                </a:cubicBezTo>
                <a:cubicBezTo>
                  <a:pt x="256" y="216"/>
                  <a:pt x="120" y="232"/>
                  <a:pt x="96" y="192"/>
                </a:cubicBezTo>
                <a:cubicBezTo>
                  <a:pt x="72" y="152"/>
                  <a:pt x="84" y="76"/>
                  <a:pt x="96" y="0"/>
                </a:cubicBezTo>
              </a:path>
            </a:pathLst>
          </a:custGeom>
          <a:noFill/>
          <a:ln w="57150" cmpd="sng">
            <a:solidFill>
              <a:srgbClr val="FF0066"/>
            </a:solidFill>
            <a:round/>
            <a:headEnd type="none" w="med" len="med"/>
            <a:tailEnd type="triangle" w="med" len="med"/>
          </a:ln>
          <a:effectLst/>
        </p:spPr>
        <p:txBody>
          <a:bodyPr/>
          <a:lstStyle/>
          <a:p>
            <a:endParaRPr lang="en-US"/>
          </a:p>
        </p:txBody>
      </p:sp>
      <p:sp>
        <p:nvSpPr>
          <p:cNvPr id="405529" name="Freeform 25"/>
          <p:cNvSpPr>
            <a:spLocks/>
          </p:cNvSpPr>
          <p:nvPr/>
        </p:nvSpPr>
        <p:spPr bwMode="auto">
          <a:xfrm>
            <a:off x="3352800" y="3200400"/>
            <a:ext cx="406400" cy="685800"/>
          </a:xfrm>
          <a:custGeom>
            <a:avLst/>
            <a:gdLst/>
            <a:ahLst/>
            <a:cxnLst>
              <a:cxn ang="0">
                <a:pos x="240" y="432"/>
              </a:cxn>
              <a:cxn ang="0">
                <a:pos x="0" y="336"/>
              </a:cxn>
              <a:cxn ang="0">
                <a:pos x="240" y="240"/>
              </a:cxn>
              <a:cxn ang="0">
                <a:pos x="96" y="192"/>
              </a:cxn>
              <a:cxn ang="0">
                <a:pos x="96" y="0"/>
              </a:cxn>
            </a:cxnLst>
            <a:rect l="0" t="0" r="r" b="b"/>
            <a:pathLst>
              <a:path w="256" h="432">
                <a:moveTo>
                  <a:pt x="240" y="432"/>
                </a:moveTo>
                <a:cubicBezTo>
                  <a:pt x="120" y="400"/>
                  <a:pt x="0" y="368"/>
                  <a:pt x="0" y="336"/>
                </a:cubicBezTo>
                <a:cubicBezTo>
                  <a:pt x="0" y="304"/>
                  <a:pt x="224" y="264"/>
                  <a:pt x="240" y="240"/>
                </a:cubicBezTo>
                <a:cubicBezTo>
                  <a:pt x="256" y="216"/>
                  <a:pt x="120" y="232"/>
                  <a:pt x="96" y="192"/>
                </a:cubicBezTo>
                <a:cubicBezTo>
                  <a:pt x="72" y="152"/>
                  <a:pt x="84" y="76"/>
                  <a:pt x="96" y="0"/>
                </a:cubicBezTo>
              </a:path>
            </a:pathLst>
          </a:custGeom>
          <a:noFill/>
          <a:ln w="57150" cmpd="sng">
            <a:solidFill>
              <a:srgbClr val="FF0066"/>
            </a:solidFill>
            <a:round/>
            <a:headEnd type="none" w="med" len="med"/>
            <a:tailEnd type="triangle" w="med" len="med"/>
          </a:ln>
          <a:effectLst/>
        </p:spPr>
        <p:txBody>
          <a:bodyPr/>
          <a:lstStyle/>
          <a:p>
            <a:endParaRPr lang="en-US"/>
          </a:p>
        </p:txBody>
      </p:sp>
      <p:sp>
        <p:nvSpPr>
          <p:cNvPr id="405530" name="Freeform 26"/>
          <p:cNvSpPr>
            <a:spLocks/>
          </p:cNvSpPr>
          <p:nvPr/>
        </p:nvSpPr>
        <p:spPr bwMode="auto">
          <a:xfrm>
            <a:off x="4572000" y="3200400"/>
            <a:ext cx="406400" cy="685800"/>
          </a:xfrm>
          <a:custGeom>
            <a:avLst/>
            <a:gdLst/>
            <a:ahLst/>
            <a:cxnLst>
              <a:cxn ang="0">
                <a:pos x="240" y="432"/>
              </a:cxn>
              <a:cxn ang="0">
                <a:pos x="0" y="336"/>
              </a:cxn>
              <a:cxn ang="0">
                <a:pos x="240" y="240"/>
              </a:cxn>
              <a:cxn ang="0">
                <a:pos x="96" y="192"/>
              </a:cxn>
              <a:cxn ang="0">
                <a:pos x="96" y="0"/>
              </a:cxn>
            </a:cxnLst>
            <a:rect l="0" t="0" r="r" b="b"/>
            <a:pathLst>
              <a:path w="256" h="432">
                <a:moveTo>
                  <a:pt x="240" y="432"/>
                </a:moveTo>
                <a:cubicBezTo>
                  <a:pt x="120" y="400"/>
                  <a:pt x="0" y="368"/>
                  <a:pt x="0" y="336"/>
                </a:cubicBezTo>
                <a:cubicBezTo>
                  <a:pt x="0" y="304"/>
                  <a:pt x="224" y="264"/>
                  <a:pt x="240" y="240"/>
                </a:cubicBezTo>
                <a:cubicBezTo>
                  <a:pt x="256" y="216"/>
                  <a:pt x="120" y="232"/>
                  <a:pt x="96" y="192"/>
                </a:cubicBezTo>
                <a:cubicBezTo>
                  <a:pt x="72" y="152"/>
                  <a:pt x="84" y="76"/>
                  <a:pt x="96" y="0"/>
                </a:cubicBezTo>
              </a:path>
            </a:pathLst>
          </a:custGeom>
          <a:noFill/>
          <a:ln w="57150" cmpd="sng">
            <a:solidFill>
              <a:srgbClr val="FF0066"/>
            </a:solidFill>
            <a:round/>
            <a:headEnd type="none" w="med" len="med"/>
            <a:tailEnd type="triangle" w="med" len="med"/>
          </a:ln>
          <a:effectLst/>
        </p:spPr>
        <p:txBody>
          <a:bodyPr/>
          <a:lstStyle/>
          <a:p>
            <a:endParaRPr lang="en-US"/>
          </a:p>
        </p:txBody>
      </p:sp>
      <p:sp>
        <p:nvSpPr>
          <p:cNvPr id="405531" name="Text Box 27"/>
          <p:cNvSpPr txBox="1">
            <a:spLocks noChangeArrowheads="1"/>
          </p:cNvSpPr>
          <p:nvPr/>
        </p:nvSpPr>
        <p:spPr bwMode="auto">
          <a:xfrm>
            <a:off x="3276600" y="2667000"/>
            <a:ext cx="838200" cy="466725"/>
          </a:xfrm>
          <a:prstGeom prst="rect">
            <a:avLst/>
          </a:prstGeom>
          <a:solidFill>
            <a:srgbClr val="FFFF00"/>
          </a:solidFill>
          <a:ln w="9525">
            <a:solidFill>
              <a:srgbClr val="FF0066"/>
            </a:solidFill>
            <a:miter lim="800000"/>
            <a:headEnd/>
            <a:tailEnd/>
          </a:ln>
          <a:effectLst/>
        </p:spPr>
        <p:txBody>
          <a:bodyPr>
            <a:spAutoFit/>
          </a:bodyPr>
          <a:lstStyle/>
          <a:p>
            <a:pPr>
              <a:spcBef>
                <a:spcPct val="50000"/>
              </a:spcBef>
            </a:pPr>
            <a:r>
              <a:rPr lang="en-US" u="sng">
                <a:solidFill>
                  <a:srgbClr val="FF0066"/>
                </a:solidFill>
                <a:effectLst>
                  <a:outerShdw blurRad="38100" dist="38100" dir="2700000" algn="tl">
                    <a:srgbClr val="000000"/>
                  </a:outerShdw>
                </a:effectLst>
              </a:rPr>
              <a:t>heat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a:t>McKenzie’s rifting model</a:t>
            </a:r>
          </a:p>
        </p:txBody>
      </p:sp>
      <p:sp>
        <p:nvSpPr>
          <p:cNvPr id="404483" name="Rectangle 3"/>
          <p:cNvSpPr>
            <a:spLocks noGrp="1" noChangeArrowheads="1"/>
          </p:cNvSpPr>
          <p:nvPr>
            <p:ph type="body" idx="1"/>
          </p:nvPr>
        </p:nvSpPr>
        <p:spPr/>
        <p:txBody>
          <a:bodyPr/>
          <a:lstStyle/>
          <a:p>
            <a:r>
              <a:rPr lang="en-US"/>
              <a:t>Time = end</a:t>
            </a:r>
          </a:p>
        </p:txBody>
      </p:sp>
      <p:sp>
        <p:nvSpPr>
          <p:cNvPr id="404484" name="Rectangle 4"/>
          <p:cNvSpPr>
            <a:spLocks noChangeArrowheads="1"/>
          </p:cNvSpPr>
          <p:nvPr/>
        </p:nvSpPr>
        <p:spPr bwMode="auto">
          <a:xfrm>
            <a:off x="5486400" y="3429000"/>
            <a:ext cx="9144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85" name="Rectangle 5"/>
          <p:cNvSpPr>
            <a:spLocks noChangeArrowheads="1"/>
          </p:cNvSpPr>
          <p:nvPr/>
        </p:nvSpPr>
        <p:spPr bwMode="auto">
          <a:xfrm>
            <a:off x="914400" y="3429000"/>
            <a:ext cx="8382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87" name="Oval 7"/>
          <p:cNvSpPr>
            <a:spLocks noChangeArrowheads="1"/>
          </p:cNvSpPr>
          <p:nvPr/>
        </p:nvSpPr>
        <p:spPr bwMode="auto">
          <a:xfrm>
            <a:off x="1219200" y="3657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488" name="Oval 8"/>
          <p:cNvSpPr>
            <a:spLocks noChangeArrowheads="1"/>
          </p:cNvSpPr>
          <p:nvPr/>
        </p:nvSpPr>
        <p:spPr bwMode="auto">
          <a:xfrm>
            <a:off x="1219200" y="4343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489" name="Oval 9"/>
          <p:cNvSpPr>
            <a:spLocks noChangeArrowheads="1"/>
          </p:cNvSpPr>
          <p:nvPr/>
        </p:nvSpPr>
        <p:spPr bwMode="auto">
          <a:xfrm>
            <a:off x="5791200" y="3733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490" name="Oval 10"/>
          <p:cNvSpPr>
            <a:spLocks noChangeArrowheads="1"/>
          </p:cNvSpPr>
          <p:nvPr/>
        </p:nvSpPr>
        <p:spPr bwMode="auto">
          <a:xfrm>
            <a:off x="57912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498" name="Text Box 18"/>
          <p:cNvSpPr txBox="1">
            <a:spLocks noChangeArrowheads="1"/>
          </p:cNvSpPr>
          <p:nvPr/>
        </p:nvSpPr>
        <p:spPr bwMode="auto">
          <a:xfrm>
            <a:off x="2057400" y="4757738"/>
            <a:ext cx="3810000" cy="2100262"/>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Beta = 2</a:t>
            </a:r>
          </a:p>
          <a:p>
            <a:pPr>
              <a:spcBef>
                <a:spcPct val="50000"/>
              </a:spcBef>
            </a:pPr>
            <a:r>
              <a:rPr lang="en-US">
                <a:solidFill>
                  <a:srgbClr val="FFFF00"/>
                </a:solidFill>
              </a:rPr>
              <a:t>Extension by 200%</a:t>
            </a:r>
          </a:p>
          <a:p>
            <a:pPr>
              <a:spcBef>
                <a:spcPct val="50000"/>
              </a:spcBef>
            </a:pPr>
            <a:r>
              <a:rPr lang="en-US">
                <a:solidFill>
                  <a:srgbClr val="FFFF00"/>
                </a:solidFill>
              </a:rPr>
              <a:t>Volume conserved</a:t>
            </a:r>
          </a:p>
          <a:p>
            <a:pPr>
              <a:spcBef>
                <a:spcPct val="50000"/>
              </a:spcBef>
            </a:pPr>
            <a:r>
              <a:rPr lang="en-US">
                <a:solidFill>
                  <a:srgbClr val="FFFF00"/>
                </a:solidFill>
              </a:rPr>
              <a:t>Local Isostasy (Airy)</a:t>
            </a:r>
          </a:p>
        </p:txBody>
      </p:sp>
      <p:sp>
        <p:nvSpPr>
          <p:cNvPr id="404499" name="Rectangle 19"/>
          <p:cNvSpPr>
            <a:spLocks noChangeArrowheads="1"/>
          </p:cNvSpPr>
          <p:nvPr/>
        </p:nvSpPr>
        <p:spPr bwMode="auto">
          <a:xfrm>
            <a:off x="1752600" y="3962400"/>
            <a:ext cx="3733800" cy="762000"/>
          </a:xfrm>
          <a:prstGeom prst="rect">
            <a:avLst/>
          </a:prstGeom>
          <a:solidFill>
            <a:srgbClr val="C3A6F8"/>
          </a:solidFill>
          <a:ln w="9525">
            <a:solidFill>
              <a:schemeClr val="tx1"/>
            </a:solidFill>
            <a:miter lim="800000"/>
            <a:headEnd/>
            <a:tailEnd/>
          </a:ln>
          <a:effectLst/>
        </p:spPr>
        <p:txBody>
          <a:bodyPr wrap="none" anchor="ctr"/>
          <a:lstStyle/>
          <a:p>
            <a:endParaRPr lang="en-US"/>
          </a:p>
        </p:txBody>
      </p:sp>
      <p:grpSp>
        <p:nvGrpSpPr>
          <p:cNvPr id="404500" name="Group 20"/>
          <p:cNvGrpSpPr>
            <a:grpSpLocks/>
          </p:cNvGrpSpPr>
          <p:nvPr/>
        </p:nvGrpSpPr>
        <p:grpSpPr bwMode="auto">
          <a:xfrm>
            <a:off x="2057400" y="4149725"/>
            <a:ext cx="2971800" cy="346075"/>
            <a:chOff x="2808" y="3168"/>
            <a:chExt cx="1056" cy="480"/>
          </a:xfrm>
        </p:grpSpPr>
        <p:sp>
          <p:nvSpPr>
            <p:cNvPr id="404501" name="Oval 21"/>
            <p:cNvSpPr>
              <a:spLocks noChangeArrowheads="1"/>
            </p:cNvSpPr>
            <p:nvPr/>
          </p:nvSpPr>
          <p:spPr bwMode="auto">
            <a:xfrm>
              <a:off x="3264"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502" name="Oval 22"/>
            <p:cNvSpPr>
              <a:spLocks noChangeArrowheads="1"/>
            </p:cNvSpPr>
            <p:nvPr/>
          </p:nvSpPr>
          <p:spPr bwMode="auto">
            <a:xfrm>
              <a:off x="3264"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503" name="Oval 23"/>
            <p:cNvSpPr>
              <a:spLocks noChangeArrowheads="1"/>
            </p:cNvSpPr>
            <p:nvPr/>
          </p:nvSpPr>
          <p:spPr bwMode="auto">
            <a:xfrm>
              <a:off x="2808"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504" name="Oval 24"/>
            <p:cNvSpPr>
              <a:spLocks noChangeArrowheads="1"/>
            </p:cNvSpPr>
            <p:nvPr/>
          </p:nvSpPr>
          <p:spPr bwMode="auto">
            <a:xfrm>
              <a:off x="2808"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505" name="Oval 25"/>
            <p:cNvSpPr>
              <a:spLocks noChangeArrowheads="1"/>
            </p:cNvSpPr>
            <p:nvPr/>
          </p:nvSpPr>
          <p:spPr bwMode="auto">
            <a:xfrm>
              <a:off x="3720" y="3168"/>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4506" name="Oval 26"/>
            <p:cNvSpPr>
              <a:spLocks noChangeArrowheads="1"/>
            </p:cNvSpPr>
            <p:nvPr/>
          </p:nvSpPr>
          <p:spPr bwMode="auto">
            <a:xfrm>
              <a:off x="3720" y="3504"/>
              <a:ext cx="144" cy="144"/>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McKenzie’s rifting model</a:t>
            </a:r>
          </a:p>
        </p:txBody>
      </p:sp>
      <p:pic>
        <p:nvPicPr>
          <p:cNvPr id="406531" name="Picture 3"/>
          <p:cNvPicPr>
            <a:picLocks noGrp="1" noChangeAspect="1" noChangeArrowheads="1"/>
          </p:cNvPicPr>
          <p:nvPr>
            <p:ph type="body" idx="1"/>
          </p:nvPr>
        </p:nvPicPr>
        <p:blipFill>
          <a:blip r:embed="rId2"/>
          <a:srcRect/>
          <a:stretch>
            <a:fillRect/>
          </a:stretch>
        </p:blipFill>
        <p:spPr>
          <a:xfrm>
            <a:off x="381000" y="1828800"/>
            <a:ext cx="5334000" cy="4297363"/>
          </a:xfrm>
        </p:spPr>
      </p:pic>
      <p:sp>
        <p:nvSpPr>
          <p:cNvPr id="406532" name="Text Box 4"/>
          <p:cNvSpPr txBox="1">
            <a:spLocks noChangeArrowheads="1"/>
          </p:cNvSpPr>
          <p:nvPr/>
        </p:nvSpPr>
        <p:spPr bwMode="auto">
          <a:xfrm>
            <a:off x="6324600" y="2057400"/>
            <a:ext cx="2438400" cy="2862322"/>
          </a:xfrm>
          <a:prstGeom prst="rect">
            <a:avLst/>
          </a:prstGeom>
          <a:noFill/>
          <a:ln w="9525">
            <a:noFill/>
            <a:miter lim="800000"/>
            <a:headEnd/>
            <a:tailEnd/>
          </a:ln>
          <a:effectLst/>
        </p:spPr>
        <p:txBody>
          <a:bodyPr>
            <a:spAutoFit/>
          </a:bodyPr>
          <a:lstStyle/>
          <a:p>
            <a:pPr>
              <a:spcBef>
                <a:spcPct val="50000"/>
              </a:spcBef>
            </a:pPr>
            <a:r>
              <a:rPr lang="en-US" dirty="0" smtClean="0">
                <a:solidFill>
                  <a:srgbClr val="FFFF00"/>
                </a:solidFill>
              </a:rPr>
              <a:t>Crust </a:t>
            </a:r>
            <a:r>
              <a:rPr lang="en-US" dirty="0">
                <a:solidFill>
                  <a:srgbClr val="FFFF00"/>
                </a:solidFill>
              </a:rPr>
              <a:t>usually sinks…..</a:t>
            </a:r>
          </a:p>
          <a:p>
            <a:pPr>
              <a:spcBef>
                <a:spcPct val="50000"/>
              </a:spcBef>
            </a:pPr>
            <a:r>
              <a:rPr lang="en-US" dirty="0" smtClean="0">
                <a:solidFill>
                  <a:srgbClr val="FFFF00"/>
                </a:solidFill>
              </a:rPr>
              <a:t>as </a:t>
            </a:r>
            <a:r>
              <a:rPr lang="en-US" dirty="0">
                <a:solidFill>
                  <a:srgbClr val="FFFF00"/>
                </a:solidFill>
              </a:rPr>
              <a:t>long as it is &gt; 12% of total original </a:t>
            </a:r>
            <a:r>
              <a:rPr lang="en-US" dirty="0" err="1">
                <a:solidFill>
                  <a:srgbClr val="FFFF00"/>
                </a:solidFill>
              </a:rPr>
              <a:t>lithospheric</a:t>
            </a:r>
            <a:r>
              <a:rPr lang="en-US" dirty="0">
                <a:solidFill>
                  <a:srgbClr val="FFFF00"/>
                </a:solidFill>
              </a:rPr>
              <a:t> thickness</a:t>
            </a:r>
          </a:p>
        </p:txBody>
      </p:sp>
      <p:sp>
        <p:nvSpPr>
          <p:cNvPr id="406533" name="Text Box 5"/>
          <p:cNvSpPr txBox="1">
            <a:spLocks noChangeArrowheads="1"/>
          </p:cNvSpPr>
          <p:nvPr/>
        </p:nvSpPr>
        <p:spPr bwMode="auto">
          <a:xfrm>
            <a:off x="990600" y="6172200"/>
            <a:ext cx="4343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Instantaneous stretching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Rifting thermal </a:t>
            </a:r>
            <a:r>
              <a:rPr lang="en-US" dirty="0"/>
              <a:t>conditions</a:t>
            </a:r>
          </a:p>
        </p:txBody>
      </p:sp>
      <p:sp>
        <p:nvSpPr>
          <p:cNvPr id="407555" name="Rectangle 3"/>
          <p:cNvSpPr>
            <a:spLocks noGrp="1" noChangeArrowheads="1"/>
          </p:cNvSpPr>
          <p:nvPr>
            <p:ph type="body" idx="1"/>
          </p:nvPr>
        </p:nvSpPr>
        <p:spPr>
          <a:xfrm>
            <a:off x="457200" y="1371600"/>
            <a:ext cx="8382000" cy="4678363"/>
          </a:xfrm>
        </p:spPr>
        <p:txBody>
          <a:bodyPr/>
          <a:lstStyle/>
          <a:p>
            <a:pPr>
              <a:buFontTx/>
              <a:buNone/>
            </a:pPr>
            <a:endParaRPr lang="en-US" dirty="0"/>
          </a:p>
        </p:txBody>
      </p:sp>
      <p:sp>
        <p:nvSpPr>
          <p:cNvPr id="407556" name="Line 4"/>
          <p:cNvSpPr>
            <a:spLocks noChangeShapeType="1"/>
          </p:cNvSpPr>
          <p:nvPr/>
        </p:nvSpPr>
        <p:spPr bwMode="auto">
          <a:xfrm>
            <a:off x="1371600" y="2438400"/>
            <a:ext cx="3124200" cy="0"/>
          </a:xfrm>
          <a:prstGeom prst="line">
            <a:avLst/>
          </a:prstGeom>
          <a:noFill/>
          <a:ln w="9525">
            <a:solidFill>
              <a:schemeClr val="tx1"/>
            </a:solidFill>
            <a:round/>
            <a:headEnd/>
            <a:tailEnd type="triangle" w="med" len="med"/>
          </a:ln>
          <a:effectLst/>
        </p:spPr>
        <p:txBody>
          <a:bodyPr/>
          <a:lstStyle/>
          <a:p>
            <a:endParaRPr lang="en-US"/>
          </a:p>
        </p:txBody>
      </p:sp>
      <p:sp>
        <p:nvSpPr>
          <p:cNvPr id="407557" name="Line 5"/>
          <p:cNvSpPr>
            <a:spLocks noChangeShapeType="1"/>
          </p:cNvSpPr>
          <p:nvPr/>
        </p:nvSpPr>
        <p:spPr bwMode="auto">
          <a:xfrm>
            <a:off x="1371600" y="2438400"/>
            <a:ext cx="0" cy="2971800"/>
          </a:xfrm>
          <a:prstGeom prst="line">
            <a:avLst/>
          </a:prstGeom>
          <a:noFill/>
          <a:ln w="9525">
            <a:solidFill>
              <a:schemeClr val="tx1"/>
            </a:solidFill>
            <a:round/>
            <a:headEnd/>
            <a:tailEnd type="triangle" w="med" len="med"/>
          </a:ln>
          <a:effectLst/>
        </p:spPr>
        <p:txBody>
          <a:bodyPr/>
          <a:lstStyle/>
          <a:p>
            <a:endParaRPr lang="en-US"/>
          </a:p>
        </p:txBody>
      </p:sp>
      <p:sp>
        <p:nvSpPr>
          <p:cNvPr id="407558" name="Line 6"/>
          <p:cNvSpPr>
            <a:spLocks noChangeShapeType="1"/>
          </p:cNvSpPr>
          <p:nvPr/>
        </p:nvSpPr>
        <p:spPr bwMode="auto">
          <a:xfrm>
            <a:off x="1371600" y="2438400"/>
            <a:ext cx="2057400" cy="2819400"/>
          </a:xfrm>
          <a:prstGeom prst="line">
            <a:avLst/>
          </a:prstGeom>
          <a:noFill/>
          <a:ln w="28575">
            <a:solidFill>
              <a:srgbClr val="FF0066"/>
            </a:solidFill>
            <a:round/>
            <a:headEnd/>
            <a:tailEnd/>
          </a:ln>
          <a:effectLst/>
        </p:spPr>
        <p:txBody>
          <a:bodyPr/>
          <a:lstStyle/>
          <a:p>
            <a:endParaRPr lang="en-US"/>
          </a:p>
        </p:txBody>
      </p:sp>
      <p:sp>
        <p:nvSpPr>
          <p:cNvPr id="407559" name="Line 7"/>
          <p:cNvSpPr>
            <a:spLocks noChangeShapeType="1"/>
          </p:cNvSpPr>
          <p:nvPr/>
        </p:nvSpPr>
        <p:spPr bwMode="auto">
          <a:xfrm>
            <a:off x="1371600" y="2438400"/>
            <a:ext cx="2057400" cy="1295400"/>
          </a:xfrm>
          <a:prstGeom prst="line">
            <a:avLst/>
          </a:prstGeom>
          <a:noFill/>
          <a:ln w="28575">
            <a:solidFill>
              <a:srgbClr val="FFFF00"/>
            </a:solidFill>
            <a:round/>
            <a:headEnd/>
            <a:tailEnd/>
          </a:ln>
          <a:effectLst/>
        </p:spPr>
        <p:txBody>
          <a:bodyPr/>
          <a:lstStyle/>
          <a:p>
            <a:endParaRPr lang="en-US"/>
          </a:p>
        </p:txBody>
      </p:sp>
      <p:sp>
        <p:nvSpPr>
          <p:cNvPr id="407560" name="Line 8"/>
          <p:cNvSpPr>
            <a:spLocks noChangeShapeType="1"/>
          </p:cNvSpPr>
          <p:nvPr/>
        </p:nvSpPr>
        <p:spPr bwMode="auto">
          <a:xfrm>
            <a:off x="3429000" y="3733800"/>
            <a:ext cx="0" cy="1524000"/>
          </a:xfrm>
          <a:prstGeom prst="line">
            <a:avLst/>
          </a:prstGeom>
          <a:noFill/>
          <a:ln w="28575">
            <a:solidFill>
              <a:srgbClr val="FFFF00"/>
            </a:solidFill>
            <a:round/>
            <a:headEnd/>
            <a:tailEnd/>
          </a:ln>
          <a:effectLst/>
        </p:spPr>
        <p:txBody>
          <a:bodyPr/>
          <a:lstStyle/>
          <a:p>
            <a:endParaRPr lang="en-US"/>
          </a:p>
        </p:txBody>
      </p:sp>
      <p:sp>
        <p:nvSpPr>
          <p:cNvPr id="407561" name="Line 9"/>
          <p:cNvSpPr>
            <a:spLocks noChangeShapeType="1"/>
          </p:cNvSpPr>
          <p:nvPr/>
        </p:nvSpPr>
        <p:spPr bwMode="auto">
          <a:xfrm flipV="1">
            <a:off x="2133600" y="4343400"/>
            <a:ext cx="609600" cy="685800"/>
          </a:xfrm>
          <a:prstGeom prst="line">
            <a:avLst/>
          </a:prstGeom>
          <a:noFill/>
          <a:ln w="9525">
            <a:solidFill>
              <a:srgbClr val="FFFF00"/>
            </a:solidFill>
            <a:round/>
            <a:headEnd/>
            <a:tailEnd type="triangle" w="med" len="med"/>
          </a:ln>
          <a:effectLst/>
        </p:spPr>
        <p:txBody>
          <a:bodyPr/>
          <a:lstStyle/>
          <a:p>
            <a:endParaRPr lang="en-US"/>
          </a:p>
        </p:txBody>
      </p:sp>
      <p:sp>
        <p:nvSpPr>
          <p:cNvPr id="407562" name="Text Box 10"/>
          <p:cNvSpPr txBox="1">
            <a:spLocks noChangeArrowheads="1"/>
          </p:cNvSpPr>
          <p:nvPr/>
        </p:nvSpPr>
        <p:spPr bwMode="auto">
          <a:xfrm>
            <a:off x="1676400" y="5029200"/>
            <a:ext cx="1219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final</a:t>
            </a:r>
          </a:p>
        </p:txBody>
      </p:sp>
      <p:sp>
        <p:nvSpPr>
          <p:cNvPr id="407563" name="Line 11"/>
          <p:cNvSpPr>
            <a:spLocks noChangeShapeType="1"/>
          </p:cNvSpPr>
          <p:nvPr/>
        </p:nvSpPr>
        <p:spPr bwMode="auto">
          <a:xfrm flipH="1">
            <a:off x="2971800" y="3048000"/>
            <a:ext cx="685800" cy="304800"/>
          </a:xfrm>
          <a:prstGeom prst="line">
            <a:avLst/>
          </a:prstGeom>
          <a:noFill/>
          <a:ln w="9525">
            <a:solidFill>
              <a:srgbClr val="FFFF00"/>
            </a:solidFill>
            <a:round/>
            <a:headEnd/>
            <a:tailEnd type="triangle" w="med" len="med"/>
          </a:ln>
          <a:effectLst/>
        </p:spPr>
        <p:txBody>
          <a:bodyPr/>
          <a:lstStyle/>
          <a:p>
            <a:endParaRPr lang="en-US"/>
          </a:p>
        </p:txBody>
      </p:sp>
      <p:sp>
        <p:nvSpPr>
          <p:cNvPr id="407564" name="Text Box 12"/>
          <p:cNvSpPr txBox="1">
            <a:spLocks noChangeArrowheads="1"/>
          </p:cNvSpPr>
          <p:nvPr/>
        </p:nvSpPr>
        <p:spPr bwMode="auto">
          <a:xfrm>
            <a:off x="3657600" y="2743200"/>
            <a:ext cx="1524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Initial </a:t>
            </a:r>
          </a:p>
        </p:txBody>
      </p:sp>
      <p:sp>
        <p:nvSpPr>
          <p:cNvPr id="407565" name="Freeform 13"/>
          <p:cNvSpPr>
            <a:spLocks/>
          </p:cNvSpPr>
          <p:nvPr/>
        </p:nvSpPr>
        <p:spPr bwMode="auto">
          <a:xfrm>
            <a:off x="1447800" y="2514600"/>
            <a:ext cx="1981200" cy="2667000"/>
          </a:xfrm>
          <a:custGeom>
            <a:avLst/>
            <a:gdLst/>
            <a:ahLst/>
            <a:cxnLst>
              <a:cxn ang="0">
                <a:pos x="0" y="0"/>
              </a:cxn>
              <a:cxn ang="0">
                <a:pos x="1008" y="768"/>
              </a:cxn>
              <a:cxn ang="0">
                <a:pos x="1248" y="1680"/>
              </a:cxn>
            </a:cxnLst>
            <a:rect l="0" t="0" r="r" b="b"/>
            <a:pathLst>
              <a:path w="1248" h="1680">
                <a:moveTo>
                  <a:pt x="0" y="0"/>
                </a:moveTo>
                <a:cubicBezTo>
                  <a:pt x="400" y="244"/>
                  <a:pt x="800" y="488"/>
                  <a:pt x="1008" y="768"/>
                </a:cubicBezTo>
                <a:cubicBezTo>
                  <a:pt x="1216" y="1048"/>
                  <a:pt x="1232" y="1364"/>
                  <a:pt x="1248" y="1680"/>
                </a:cubicBezTo>
              </a:path>
            </a:pathLst>
          </a:custGeom>
          <a:noFill/>
          <a:ln w="9525">
            <a:solidFill>
              <a:schemeClr val="tx1"/>
            </a:solidFill>
            <a:round/>
            <a:headEnd/>
            <a:tailEnd/>
          </a:ln>
          <a:effectLst/>
        </p:spPr>
        <p:txBody>
          <a:bodyPr/>
          <a:lstStyle/>
          <a:p>
            <a:endParaRPr lang="en-US"/>
          </a:p>
        </p:txBody>
      </p:sp>
      <p:sp>
        <p:nvSpPr>
          <p:cNvPr id="407566" name="Freeform 14"/>
          <p:cNvSpPr>
            <a:spLocks/>
          </p:cNvSpPr>
          <p:nvPr/>
        </p:nvSpPr>
        <p:spPr bwMode="auto">
          <a:xfrm>
            <a:off x="1447800" y="2514600"/>
            <a:ext cx="1981200" cy="2667000"/>
          </a:xfrm>
          <a:custGeom>
            <a:avLst/>
            <a:gdLst/>
            <a:ahLst/>
            <a:cxnLst>
              <a:cxn ang="0">
                <a:pos x="0" y="0"/>
              </a:cxn>
              <a:cxn ang="0">
                <a:pos x="768" y="720"/>
              </a:cxn>
              <a:cxn ang="0">
                <a:pos x="1248" y="1680"/>
              </a:cxn>
            </a:cxnLst>
            <a:rect l="0" t="0" r="r" b="b"/>
            <a:pathLst>
              <a:path w="1248" h="1680">
                <a:moveTo>
                  <a:pt x="0" y="0"/>
                </a:moveTo>
                <a:cubicBezTo>
                  <a:pt x="280" y="220"/>
                  <a:pt x="560" y="440"/>
                  <a:pt x="768" y="720"/>
                </a:cubicBezTo>
                <a:cubicBezTo>
                  <a:pt x="976" y="1000"/>
                  <a:pt x="1112" y="1340"/>
                  <a:pt x="1248" y="1680"/>
                </a:cubicBezTo>
              </a:path>
            </a:pathLst>
          </a:custGeom>
          <a:noFill/>
          <a:ln w="9525">
            <a:solidFill>
              <a:schemeClr val="tx1"/>
            </a:solidFill>
            <a:round/>
            <a:headEnd/>
            <a:tailEnd/>
          </a:ln>
          <a:effectLst/>
        </p:spPr>
        <p:txBody>
          <a:bodyPr/>
          <a:lstStyle/>
          <a:p>
            <a:endParaRPr lang="en-US"/>
          </a:p>
        </p:txBody>
      </p:sp>
      <p:sp>
        <p:nvSpPr>
          <p:cNvPr id="407567" name="Text Box 15"/>
          <p:cNvSpPr txBox="1">
            <a:spLocks noChangeArrowheads="1"/>
          </p:cNvSpPr>
          <p:nvPr/>
        </p:nvSpPr>
        <p:spPr bwMode="auto">
          <a:xfrm>
            <a:off x="2971800" y="3657600"/>
            <a:ext cx="381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1</a:t>
            </a:r>
          </a:p>
        </p:txBody>
      </p:sp>
      <p:sp>
        <p:nvSpPr>
          <p:cNvPr id="407568" name="Text Box 16"/>
          <p:cNvSpPr txBox="1">
            <a:spLocks noChangeArrowheads="1"/>
          </p:cNvSpPr>
          <p:nvPr/>
        </p:nvSpPr>
        <p:spPr bwMode="auto">
          <a:xfrm>
            <a:off x="2590800" y="3657600"/>
            <a:ext cx="381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2</a:t>
            </a:r>
          </a:p>
        </p:txBody>
      </p:sp>
      <p:sp>
        <p:nvSpPr>
          <p:cNvPr id="407569" name="Line 17"/>
          <p:cNvSpPr>
            <a:spLocks noChangeShapeType="1"/>
          </p:cNvSpPr>
          <p:nvPr/>
        </p:nvSpPr>
        <p:spPr bwMode="auto">
          <a:xfrm flipV="1">
            <a:off x="3429000" y="2133600"/>
            <a:ext cx="0" cy="1524000"/>
          </a:xfrm>
          <a:prstGeom prst="line">
            <a:avLst/>
          </a:prstGeom>
          <a:noFill/>
          <a:ln w="9525">
            <a:solidFill>
              <a:schemeClr val="tx1"/>
            </a:solidFill>
            <a:prstDash val="lgDashDot"/>
            <a:round/>
            <a:headEnd/>
            <a:tailEnd/>
          </a:ln>
          <a:effectLst/>
        </p:spPr>
        <p:txBody>
          <a:bodyPr/>
          <a:lstStyle/>
          <a:p>
            <a:endParaRPr lang="en-US"/>
          </a:p>
        </p:txBody>
      </p:sp>
      <p:sp>
        <p:nvSpPr>
          <p:cNvPr id="407572" name="Text Box 20"/>
          <p:cNvSpPr txBox="1">
            <a:spLocks noChangeArrowheads="1"/>
          </p:cNvSpPr>
          <p:nvPr/>
        </p:nvSpPr>
        <p:spPr bwMode="auto">
          <a:xfrm>
            <a:off x="3200400" y="1981200"/>
            <a:ext cx="628650" cy="457200"/>
          </a:xfrm>
          <a:prstGeom prst="rect">
            <a:avLst/>
          </a:prstGeom>
          <a:noFill/>
          <a:ln w="9525">
            <a:noFill/>
            <a:miter lim="800000"/>
            <a:headEnd/>
            <a:tailEnd/>
          </a:ln>
          <a:effectLst/>
        </p:spPr>
        <p:txBody>
          <a:bodyPr wrap="none">
            <a:spAutoFit/>
          </a:bodyPr>
          <a:lstStyle/>
          <a:p>
            <a:r>
              <a:rPr lang="en-US">
                <a:solidFill>
                  <a:srgbClr val="FFFF00"/>
                </a:solidFill>
              </a:rPr>
              <a:t>Tm</a:t>
            </a:r>
          </a:p>
        </p:txBody>
      </p:sp>
      <p:sp>
        <p:nvSpPr>
          <p:cNvPr id="407573" name="Text Box 21"/>
          <p:cNvSpPr txBox="1">
            <a:spLocks noChangeArrowheads="1"/>
          </p:cNvSpPr>
          <p:nvPr/>
        </p:nvSpPr>
        <p:spPr bwMode="auto">
          <a:xfrm>
            <a:off x="457200" y="3429000"/>
            <a:ext cx="1066800" cy="82232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Depth (km)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Predictions of McKenzie’s model</a:t>
            </a:r>
          </a:p>
        </p:txBody>
      </p:sp>
      <p:pic>
        <p:nvPicPr>
          <p:cNvPr id="409603" name="Picture 3"/>
          <p:cNvPicPr>
            <a:picLocks noGrp="1" noChangeAspect="1" noChangeArrowheads="1"/>
          </p:cNvPicPr>
          <p:nvPr>
            <p:ph type="body" idx="1"/>
          </p:nvPr>
        </p:nvPicPr>
        <p:blipFill>
          <a:blip r:embed="rId2"/>
          <a:srcRect/>
          <a:stretch>
            <a:fillRect/>
          </a:stretch>
        </p:blipFill>
        <p:spPr>
          <a:xfrm>
            <a:off x="228600" y="1828800"/>
            <a:ext cx="8382000" cy="429736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dirty="0"/>
              <a:t>Use </a:t>
            </a:r>
            <a:r>
              <a:rPr lang="en-US" dirty="0" smtClean="0"/>
              <a:t>of McKenzie’s </a:t>
            </a:r>
            <a:r>
              <a:rPr lang="en-US" dirty="0"/>
              <a:t>model</a:t>
            </a:r>
          </a:p>
        </p:txBody>
      </p:sp>
      <p:pic>
        <p:nvPicPr>
          <p:cNvPr id="410627" name="Picture 3"/>
          <p:cNvPicPr>
            <a:picLocks noGrp="1" noChangeAspect="1" noChangeArrowheads="1"/>
          </p:cNvPicPr>
          <p:nvPr>
            <p:ph type="body" idx="1"/>
          </p:nvPr>
        </p:nvPicPr>
        <p:blipFill>
          <a:blip r:embed="rId2"/>
          <a:srcRect/>
          <a:stretch>
            <a:fillRect/>
          </a:stretch>
        </p:blipFill>
        <p:spPr>
          <a:xfrm>
            <a:off x="1066800" y="1752600"/>
            <a:ext cx="5867400" cy="4064000"/>
          </a:xfrm>
        </p:spPr>
      </p:pic>
      <p:cxnSp>
        <p:nvCxnSpPr>
          <p:cNvPr id="5" name="Straight Connector 4"/>
          <p:cNvCxnSpPr/>
          <p:nvPr/>
        </p:nvCxnSpPr>
        <p:spPr>
          <a:xfrm flipV="1">
            <a:off x="2819400" y="2438400"/>
            <a:ext cx="152400" cy="762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0" y="32004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Approaches  (homework seismic line)</a:t>
            </a:r>
            <a:endParaRPr lang="en-US" dirty="0"/>
          </a:p>
        </p:txBody>
      </p:sp>
      <p:pic>
        <p:nvPicPr>
          <p:cNvPr id="386050" name="Picture 2"/>
          <p:cNvPicPr>
            <a:picLocks noGrp="1" noChangeAspect="1" noChangeArrowheads="1"/>
          </p:cNvPicPr>
          <p:nvPr>
            <p:ph idx="1"/>
          </p:nvPr>
        </p:nvPicPr>
        <p:blipFill>
          <a:blip r:embed="rId2"/>
          <a:srcRect/>
          <a:stretch>
            <a:fillRect/>
          </a:stretch>
        </p:blipFill>
        <p:spPr bwMode="auto">
          <a:xfrm>
            <a:off x="1647825" y="2277269"/>
            <a:ext cx="6000750" cy="3248025"/>
          </a:xfrm>
          <a:prstGeom prst="rect">
            <a:avLst/>
          </a:prstGeom>
          <a:noFill/>
          <a:ln w="9525">
            <a:noFill/>
            <a:miter lim="800000"/>
            <a:headEnd/>
            <a:tailEnd/>
          </a:ln>
          <a:effectLst/>
        </p:spPr>
      </p:pic>
      <p:cxnSp>
        <p:nvCxnSpPr>
          <p:cNvPr id="5" name="Straight Connector 4"/>
          <p:cNvCxnSpPr/>
          <p:nvPr/>
        </p:nvCxnSpPr>
        <p:spPr>
          <a:xfrm flipV="1">
            <a:off x="6477000" y="3733800"/>
            <a:ext cx="152400" cy="762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Bay of Biscay (120 My old)</a:t>
            </a:r>
          </a:p>
        </p:txBody>
      </p:sp>
      <p:pic>
        <p:nvPicPr>
          <p:cNvPr id="411651" name="Picture 3"/>
          <p:cNvPicPr>
            <a:picLocks noGrp="1" noChangeAspect="1" noChangeArrowheads="1"/>
          </p:cNvPicPr>
          <p:nvPr>
            <p:ph type="body" idx="1"/>
          </p:nvPr>
        </p:nvPicPr>
        <p:blipFill>
          <a:blip r:embed="rId2"/>
          <a:srcRect/>
          <a:stretch>
            <a:fillRect/>
          </a:stretch>
        </p:blipFill>
        <p:spPr>
          <a:xfrm>
            <a:off x="-7620000" y="1981200"/>
            <a:ext cx="17257713" cy="11953875"/>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0211"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 </a:t>
            </a:r>
          </a:p>
          <a:p>
            <a:pPr lvl="1"/>
            <a:r>
              <a:rPr lang="en-US" b="1"/>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350212"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5091"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r>
              <a:rPr lang="en-US" b="1">
                <a:solidFill>
                  <a:schemeClr val="accent1"/>
                </a:solidFill>
              </a:rPr>
              <a:t>and passive continental margins</a:t>
            </a:r>
          </a:p>
          <a:p>
            <a:pPr lvl="1">
              <a:buFontTx/>
              <a:buNone/>
            </a:pPr>
            <a:r>
              <a:rPr lang="en-US" b="1">
                <a:solidFill>
                  <a:schemeClr val="accent1"/>
                </a:solidFill>
              </a:rPr>
              <a:t>-</a:t>
            </a:r>
            <a:r>
              <a:rPr lang="en-US" b="1"/>
              <a:t>Observations on continental extension</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a:t>
            </a:r>
          </a:p>
          <a:p>
            <a:pPr lvl="1"/>
            <a:r>
              <a:rPr lang="en-US" b="1">
                <a:solidFill>
                  <a:schemeClr val="accent1"/>
                </a:solidFill>
              </a:rPr>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345092"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Assumptions of Pure Shear Model</a:t>
            </a:r>
          </a:p>
        </p:txBody>
      </p:sp>
      <p:sp>
        <p:nvSpPr>
          <p:cNvPr id="421891" name="Rectangle 3"/>
          <p:cNvSpPr>
            <a:spLocks noGrp="1" noChangeArrowheads="1"/>
          </p:cNvSpPr>
          <p:nvPr>
            <p:ph type="body" idx="1"/>
          </p:nvPr>
        </p:nvSpPr>
        <p:spPr>
          <a:xfrm>
            <a:off x="1066800" y="2057400"/>
            <a:ext cx="6858000" cy="4297363"/>
          </a:xfrm>
        </p:spPr>
        <p:txBody>
          <a:bodyPr/>
          <a:lstStyle/>
          <a:p>
            <a:pPr>
              <a:buFontTx/>
              <a:buNone/>
            </a:pPr>
            <a:r>
              <a:rPr lang="en-US"/>
              <a:t>(1) Uniform stretching with depth</a:t>
            </a:r>
          </a:p>
          <a:p>
            <a:pPr>
              <a:buFontTx/>
              <a:buNone/>
            </a:pPr>
            <a:r>
              <a:rPr lang="en-US"/>
              <a:t>(2) Instantaneous stretching</a:t>
            </a:r>
          </a:p>
          <a:p>
            <a:pPr>
              <a:buFontTx/>
              <a:buNone/>
            </a:pPr>
            <a:r>
              <a:rPr lang="en-US"/>
              <a:t>(3) Pure shear stretching</a:t>
            </a:r>
          </a:p>
          <a:p>
            <a:pPr>
              <a:buFontTx/>
              <a:buNone/>
            </a:pPr>
            <a:r>
              <a:rPr lang="en-US"/>
              <a:t>(4) necking depth is at the surface</a:t>
            </a:r>
          </a:p>
          <a:p>
            <a:pPr>
              <a:buFontTx/>
              <a:buNone/>
            </a:pPr>
            <a:r>
              <a:rPr lang="en-US"/>
              <a:t>(5) Airy Isostasy</a:t>
            </a:r>
          </a:p>
          <a:p>
            <a:pPr>
              <a:buFontTx/>
              <a:buNone/>
            </a:pPr>
            <a:r>
              <a:rPr lang="en-US"/>
              <a:t>(6) No radiogenic heat production</a:t>
            </a:r>
          </a:p>
          <a:p>
            <a:pPr>
              <a:buFontTx/>
              <a:buNone/>
            </a:pPr>
            <a:r>
              <a:rPr lang="en-US"/>
              <a:t>(7) Heat flow is only vertical (one-dimensional)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428035"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 </a:t>
            </a:r>
          </a:p>
          <a:p>
            <a:pPr lvl="1"/>
            <a:r>
              <a:rPr lang="en-US" b="1"/>
              <a:t>Modification of the uniform stretching model</a:t>
            </a:r>
          </a:p>
          <a:p>
            <a:pPr lvl="2"/>
            <a:r>
              <a:rPr lang="en-US" b="1"/>
              <a:t>Non-uniform stretching model</a:t>
            </a:r>
          </a:p>
          <a:p>
            <a:pPr lvl="2"/>
            <a:r>
              <a:rPr lang="en-US" b="1">
                <a:solidFill>
                  <a:schemeClr val="accent1"/>
                </a:solidFill>
              </a:rPr>
              <a:t>Pure shear versus simple shear models</a:t>
            </a:r>
          </a:p>
          <a:p>
            <a:pPr lvl="2"/>
            <a:r>
              <a:rPr lang="en-US" b="1">
                <a:solidFill>
                  <a:schemeClr val="accent1"/>
                </a:solidFill>
              </a:rPr>
              <a:t>Magmatic activity and finite rifting</a:t>
            </a:r>
          </a:p>
        </p:txBody>
      </p:sp>
      <p:pic>
        <p:nvPicPr>
          <p:cNvPr id="428036"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Non-uniform extension</a:t>
            </a:r>
          </a:p>
        </p:txBody>
      </p:sp>
      <p:pic>
        <p:nvPicPr>
          <p:cNvPr id="418819" name="Picture 3"/>
          <p:cNvPicPr>
            <a:picLocks noGrp="1" noChangeAspect="1" noChangeArrowheads="1"/>
          </p:cNvPicPr>
          <p:nvPr>
            <p:ph type="body" idx="1"/>
          </p:nvPr>
        </p:nvPicPr>
        <p:blipFill>
          <a:blip r:embed="rId2"/>
          <a:srcRect/>
          <a:stretch>
            <a:fillRect/>
          </a:stretch>
        </p:blipFill>
        <p:spPr>
          <a:xfrm>
            <a:off x="381000" y="1828800"/>
            <a:ext cx="8382000" cy="42973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dirty="0" smtClean="0"/>
              <a:t>Non-uniform extension--</a:t>
            </a:r>
            <a:r>
              <a:rPr lang="en-US" dirty="0"/>
              <a:t/>
            </a:r>
            <a:br>
              <a:rPr lang="en-US" dirty="0"/>
            </a:br>
            <a:r>
              <a:rPr lang="en-US" dirty="0"/>
              <a:t>laterally discontinuous</a:t>
            </a:r>
          </a:p>
        </p:txBody>
      </p:sp>
      <p:pic>
        <p:nvPicPr>
          <p:cNvPr id="422915" name="Picture 3"/>
          <p:cNvPicPr>
            <a:picLocks noGrp="1" noChangeAspect="1" noChangeArrowheads="1"/>
          </p:cNvPicPr>
          <p:nvPr>
            <p:ph type="body" idx="1"/>
          </p:nvPr>
        </p:nvPicPr>
        <p:blipFill>
          <a:blip r:embed="rId2"/>
          <a:srcRect/>
          <a:stretch>
            <a:fillRect/>
          </a:stretch>
        </p:blipFill>
        <p:spPr>
          <a:xfrm>
            <a:off x="457200" y="1447800"/>
            <a:ext cx="3810000" cy="4297363"/>
          </a:xfrm>
        </p:spPr>
      </p:pic>
      <p:sp>
        <p:nvSpPr>
          <p:cNvPr id="422916" name="Text Box 4"/>
          <p:cNvSpPr txBox="1">
            <a:spLocks noChangeArrowheads="1"/>
          </p:cNvSpPr>
          <p:nvPr/>
        </p:nvSpPr>
        <p:spPr bwMode="auto">
          <a:xfrm>
            <a:off x="4572000" y="3352800"/>
            <a:ext cx="3657600" cy="3046988"/>
          </a:xfrm>
          <a:prstGeom prst="rect">
            <a:avLst/>
          </a:prstGeom>
          <a:noFill/>
          <a:ln w="9525">
            <a:noFill/>
            <a:miter lim="800000"/>
            <a:headEnd/>
            <a:tailEnd/>
          </a:ln>
          <a:effectLst/>
        </p:spPr>
        <p:txBody>
          <a:bodyPr>
            <a:spAutoFit/>
          </a:bodyPr>
          <a:lstStyle/>
          <a:p>
            <a:pPr>
              <a:spcBef>
                <a:spcPct val="50000"/>
              </a:spcBef>
            </a:pPr>
            <a:r>
              <a:rPr lang="en-US" dirty="0">
                <a:solidFill>
                  <a:srgbClr val="FFFF00"/>
                </a:solidFill>
              </a:rPr>
              <a:t>(b) No </a:t>
            </a:r>
            <a:r>
              <a:rPr lang="en-US" u="sng" dirty="0">
                <a:solidFill>
                  <a:srgbClr val="FFFF00"/>
                </a:solidFill>
              </a:rPr>
              <a:t>Jurassic landward of hinge zone</a:t>
            </a:r>
            <a:r>
              <a:rPr lang="en-US" dirty="0">
                <a:solidFill>
                  <a:srgbClr val="FFFF00"/>
                </a:solidFill>
              </a:rPr>
              <a:t>. Lithosphere thinned uniformly seaward of hinge zone. Only mantle thinned landward of hinge zone. Rift-flank uplift</a:t>
            </a:r>
            <a:r>
              <a:rPr lang="en-US" dirty="0" smtClean="0">
                <a:solidFill>
                  <a:srgbClr val="FFFF00"/>
                </a:solidFill>
              </a:rPr>
              <a:t>. (Matches data)</a:t>
            </a:r>
            <a:endParaRPr lang="en-US" dirty="0">
              <a:solidFill>
                <a:srgbClr val="FFFF00"/>
              </a:solidFill>
            </a:endParaRPr>
          </a:p>
        </p:txBody>
      </p:sp>
      <p:sp>
        <p:nvSpPr>
          <p:cNvPr id="422917" name="Text Box 5"/>
          <p:cNvSpPr txBox="1">
            <a:spLocks noChangeArrowheads="1"/>
          </p:cNvSpPr>
          <p:nvPr/>
        </p:nvSpPr>
        <p:spPr bwMode="auto">
          <a:xfrm>
            <a:off x="4495800" y="1447800"/>
            <a:ext cx="3505200" cy="155257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(a) </a:t>
            </a:r>
            <a:r>
              <a:rPr lang="en-US" u="sng">
                <a:solidFill>
                  <a:srgbClr val="FFFF00"/>
                </a:solidFill>
              </a:rPr>
              <a:t>Jurassic landward of hinge zone</a:t>
            </a:r>
            <a:r>
              <a:rPr lang="en-US">
                <a:solidFill>
                  <a:srgbClr val="FFFF00"/>
                </a:solidFill>
              </a:rPr>
              <a:t>. Uniform stretching but only seaward of hinge zone.  </a:t>
            </a:r>
          </a:p>
        </p:txBody>
      </p:sp>
      <p:cxnSp>
        <p:nvCxnSpPr>
          <p:cNvPr id="7" name="Straight Connector 6"/>
          <p:cNvCxnSpPr/>
          <p:nvPr/>
        </p:nvCxnSpPr>
        <p:spPr>
          <a:xfrm>
            <a:off x="4495800" y="1447800"/>
            <a:ext cx="3505200" cy="1752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724400" y="1601788"/>
            <a:ext cx="3200400" cy="1598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t>Why use a continuous-stretching-with-depth model</a:t>
            </a:r>
          </a:p>
        </p:txBody>
      </p:sp>
      <p:sp>
        <p:nvSpPr>
          <p:cNvPr id="420868" name="Rectangle 4"/>
          <p:cNvSpPr>
            <a:spLocks noGrp="1" noChangeArrowheads="1"/>
          </p:cNvSpPr>
          <p:nvPr>
            <p:ph type="body" idx="1"/>
          </p:nvPr>
        </p:nvSpPr>
        <p:spPr/>
        <p:txBody>
          <a:bodyPr/>
          <a:lstStyle/>
          <a:p>
            <a:r>
              <a:rPr lang="en-US" dirty="0"/>
              <a:t>Sometimes the jump in physical properties between crust and mantle can not be observed (Biscay Margin), so a continuous increase of stretching with depth is used.  </a:t>
            </a:r>
            <a:endParaRPr lang="en-US" dirty="0" smtClean="0"/>
          </a:p>
          <a:p>
            <a:r>
              <a:rPr lang="en-US" dirty="0" smtClean="0"/>
              <a:t>This simple model can </a:t>
            </a:r>
            <a:r>
              <a:rPr lang="en-US" dirty="0"/>
              <a:t>also explain rift-sag or </a:t>
            </a:r>
            <a:r>
              <a:rPr lang="en-US" dirty="0" smtClean="0"/>
              <a:t>steer’s-head-</a:t>
            </a:r>
            <a:r>
              <a:rPr lang="en-US" dirty="0" err="1" smtClean="0"/>
              <a:t>stratigraphy</a:t>
            </a:r>
            <a:r>
              <a:rPr lang="en-US" dirty="0" smtClean="0"/>
              <a:t>- </a:t>
            </a:r>
            <a:r>
              <a:rPr lang="en-US" dirty="0"/>
              <a:t>type basins.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429059"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 </a:t>
            </a:r>
          </a:p>
          <a:p>
            <a:pPr lvl="1"/>
            <a:r>
              <a:rPr lang="en-US" b="1"/>
              <a:t>Modification of the uniform stretching model</a:t>
            </a:r>
          </a:p>
          <a:p>
            <a:pPr lvl="2"/>
            <a:r>
              <a:rPr lang="en-US" b="1">
                <a:solidFill>
                  <a:schemeClr val="accent1"/>
                </a:solidFill>
              </a:rPr>
              <a:t>Non-uniform stretching model</a:t>
            </a:r>
          </a:p>
          <a:p>
            <a:pPr lvl="2"/>
            <a:r>
              <a:rPr lang="en-US" b="1"/>
              <a:t>Pure shear versus simple shear models</a:t>
            </a:r>
          </a:p>
          <a:p>
            <a:pPr lvl="2"/>
            <a:r>
              <a:rPr lang="en-US" b="1">
                <a:solidFill>
                  <a:schemeClr val="accent1"/>
                </a:solidFill>
              </a:rPr>
              <a:t>Magmatic activity and finite rifting</a:t>
            </a:r>
          </a:p>
        </p:txBody>
      </p:sp>
      <p:pic>
        <p:nvPicPr>
          <p:cNvPr id="429060"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t>Simple Shear vs. Pure Shear</a:t>
            </a:r>
          </a:p>
        </p:txBody>
      </p:sp>
      <p:pic>
        <p:nvPicPr>
          <p:cNvPr id="423939" name="Picture 3"/>
          <p:cNvPicPr>
            <a:picLocks noGrp="1" noChangeAspect="1" noChangeArrowheads="1"/>
          </p:cNvPicPr>
          <p:nvPr>
            <p:ph type="body" idx="1"/>
          </p:nvPr>
        </p:nvPicPr>
        <p:blipFill>
          <a:blip r:embed="rId2"/>
          <a:srcRect/>
          <a:stretch>
            <a:fillRect/>
          </a:stretch>
        </p:blipFill>
        <p:spPr>
          <a:xfrm>
            <a:off x="1066800" y="1295400"/>
            <a:ext cx="6477000" cy="522605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t>Simple Shear</a:t>
            </a:r>
          </a:p>
        </p:txBody>
      </p:sp>
      <p:sp>
        <p:nvSpPr>
          <p:cNvPr id="425987" name="Rectangle 3"/>
          <p:cNvSpPr>
            <a:spLocks noGrp="1" noChangeArrowheads="1"/>
          </p:cNvSpPr>
          <p:nvPr>
            <p:ph type="body" idx="1"/>
          </p:nvPr>
        </p:nvSpPr>
        <p:spPr/>
        <p:txBody>
          <a:bodyPr/>
          <a:lstStyle/>
          <a:p>
            <a:pPr>
              <a:buFontTx/>
              <a:buNone/>
            </a:pPr>
            <a:endParaRPr lang="en-US"/>
          </a:p>
        </p:txBody>
      </p:sp>
      <p:sp>
        <p:nvSpPr>
          <p:cNvPr id="425989" name="Freeform 5"/>
          <p:cNvSpPr>
            <a:spLocks/>
          </p:cNvSpPr>
          <p:nvPr/>
        </p:nvSpPr>
        <p:spPr bwMode="auto">
          <a:xfrm>
            <a:off x="2514600" y="3200400"/>
            <a:ext cx="3657600" cy="1676400"/>
          </a:xfrm>
          <a:custGeom>
            <a:avLst/>
            <a:gdLst/>
            <a:ahLst/>
            <a:cxnLst>
              <a:cxn ang="0">
                <a:pos x="0" y="0"/>
              </a:cxn>
              <a:cxn ang="0">
                <a:pos x="2304" y="0"/>
              </a:cxn>
              <a:cxn ang="0">
                <a:pos x="2304" y="1056"/>
              </a:cxn>
              <a:cxn ang="0">
                <a:pos x="0" y="0"/>
              </a:cxn>
            </a:cxnLst>
            <a:rect l="0" t="0" r="r" b="b"/>
            <a:pathLst>
              <a:path w="2304" h="1056">
                <a:moveTo>
                  <a:pt x="0" y="0"/>
                </a:moveTo>
                <a:lnTo>
                  <a:pt x="2304" y="0"/>
                </a:lnTo>
                <a:lnTo>
                  <a:pt x="2304" y="1056"/>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425990" name="Freeform 6"/>
          <p:cNvSpPr>
            <a:spLocks/>
          </p:cNvSpPr>
          <p:nvPr/>
        </p:nvSpPr>
        <p:spPr bwMode="auto">
          <a:xfrm>
            <a:off x="1676400" y="3200400"/>
            <a:ext cx="3657600" cy="1676400"/>
          </a:xfrm>
          <a:custGeom>
            <a:avLst/>
            <a:gdLst/>
            <a:ahLst/>
            <a:cxnLst>
              <a:cxn ang="0">
                <a:pos x="0" y="0"/>
              </a:cxn>
              <a:cxn ang="0">
                <a:pos x="0" y="1056"/>
              </a:cxn>
              <a:cxn ang="0">
                <a:pos x="2304" y="1056"/>
              </a:cxn>
              <a:cxn ang="0">
                <a:pos x="0" y="0"/>
              </a:cxn>
            </a:cxnLst>
            <a:rect l="0" t="0" r="r" b="b"/>
            <a:pathLst>
              <a:path w="2304" h="1056">
                <a:moveTo>
                  <a:pt x="0" y="0"/>
                </a:moveTo>
                <a:lnTo>
                  <a:pt x="0" y="1056"/>
                </a:lnTo>
                <a:lnTo>
                  <a:pt x="2304" y="1056"/>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425991" name="Freeform 7"/>
          <p:cNvSpPr>
            <a:spLocks/>
          </p:cNvSpPr>
          <p:nvPr/>
        </p:nvSpPr>
        <p:spPr bwMode="auto">
          <a:xfrm>
            <a:off x="1676400" y="3200400"/>
            <a:ext cx="4495800" cy="1676400"/>
          </a:xfrm>
          <a:custGeom>
            <a:avLst/>
            <a:gdLst/>
            <a:ahLst/>
            <a:cxnLst>
              <a:cxn ang="0">
                <a:pos x="528" y="0"/>
              </a:cxn>
              <a:cxn ang="0">
                <a:pos x="0" y="0"/>
              </a:cxn>
              <a:cxn ang="0">
                <a:pos x="2304" y="1056"/>
              </a:cxn>
              <a:cxn ang="0">
                <a:pos x="2832" y="1056"/>
              </a:cxn>
              <a:cxn ang="0">
                <a:pos x="528" y="0"/>
              </a:cxn>
            </a:cxnLst>
            <a:rect l="0" t="0" r="r" b="b"/>
            <a:pathLst>
              <a:path w="2832" h="1056">
                <a:moveTo>
                  <a:pt x="528" y="0"/>
                </a:moveTo>
                <a:lnTo>
                  <a:pt x="0" y="0"/>
                </a:lnTo>
                <a:lnTo>
                  <a:pt x="2304" y="1056"/>
                </a:lnTo>
                <a:lnTo>
                  <a:pt x="2832" y="1056"/>
                </a:lnTo>
                <a:lnTo>
                  <a:pt x="528" y="0"/>
                </a:lnTo>
                <a:close/>
              </a:path>
            </a:pathLst>
          </a:custGeom>
          <a:solidFill>
            <a:srgbClr val="BCB0EE"/>
          </a:solidFill>
          <a:ln w="9525">
            <a:solidFill>
              <a:schemeClr val="tx1"/>
            </a:solidFill>
            <a:round/>
            <a:headEnd/>
            <a:tailEnd/>
          </a:ln>
          <a:effectLst/>
        </p:spPr>
        <p:txBody>
          <a:bodyPr/>
          <a:lstStyle/>
          <a:p>
            <a:endParaRPr lang="en-US"/>
          </a:p>
        </p:txBody>
      </p:sp>
      <p:sp>
        <p:nvSpPr>
          <p:cNvPr id="425992" name="Oval 8"/>
          <p:cNvSpPr>
            <a:spLocks noChangeArrowheads="1"/>
          </p:cNvSpPr>
          <p:nvPr/>
        </p:nvSpPr>
        <p:spPr bwMode="auto">
          <a:xfrm>
            <a:off x="2743200" y="3429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25993" name="Oval 9"/>
          <p:cNvSpPr>
            <a:spLocks noChangeArrowheads="1"/>
          </p:cNvSpPr>
          <p:nvPr/>
        </p:nvSpPr>
        <p:spPr bwMode="auto">
          <a:xfrm>
            <a:off x="3810000" y="3962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25994" name="Oval 10"/>
          <p:cNvSpPr>
            <a:spLocks noChangeArrowheads="1"/>
          </p:cNvSpPr>
          <p:nvPr/>
        </p:nvSpPr>
        <p:spPr bwMode="auto">
          <a:xfrm>
            <a:off x="4876800" y="4419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Simple Shear</a:t>
            </a:r>
          </a:p>
        </p:txBody>
      </p:sp>
      <p:sp>
        <p:nvSpPr>
          <p:cNvPr id="427011" name="Rectangle 3"/>
          <p:cNvSpPr>
            <a:spLocks noGrp="1" noChangeArrowheads="1"/>
          </p:cNvSpPr>
          <p:nvPr>
            <p:ph type="body" idx="1"/>
          </p:nvPr>
        </p:nvSpPr>
        <p:spPr/>
        <p:txBody>
          <a:bodyPr/>
          <a:lstStyle/>
          <a:p>
            <a:endParaRPr lang="en-US" dirty="0"/>
          </a:p>
        </p:txBody>
      </p:sp>
      <p:sp>
        <p:nvSpPr>
          <p:cNvPr id="427012" name="Freeform 4"/>
          <p:cNvSpPr>
            <a:spLocks/>
          </p:cNvSpPr>
          <p:nvPr/>
        </p:nvSpPr>
        <p:spPr bwMode="auto">
          <a:xfrm>
            <a:off x="4267200" y="3962400"/>
            <a:ext cx="3657600" cy="1676400"/>
          </a:xfrm>
          <a:custGeom>
            <a:avLst/>
            <a:gdLst/>
            <a:ahLst/>
            <a:cxnLst>
              <a:cxn ang="0">
                <a:pos x="0" y="0"/>
              </a:cxn>
              <a:cxn ang="0">
                <a:pos x="2304" y="0"/>
              </a:cxn>
              <a:cxn ang="0">
                <a:pos x="2304" y="1056"/>
              </a:cxn>
              <a:cxn ang="0">
                <a:pos x="0" y="0"/>
              </a:cxn>
            </a:cxnLst>
            <a:rect l="0" t="0" r="r" b="b"/>
            <a:pathLst>
              <a:path w="2304" h="1056">
                <a:moveTo>
                  <a:pt x="0" y="0"/>
                </a:moveTo>
                <a:lnTo>
                  <a:pt x="2304" y="0"/>
                </a:lnTo>
                <a:lnTo>
                  <a:pt x="2304" y="1056"/>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427013" name="Freeform 5"/>
          <p:cNvSpPr>
            <a:spLocks/>
          </p:cNvSpPr>
          <p:nvPr/>
        </p:nvSpPr>
        <p:spPr bwMode="auto">
          <a:xfrm>
            <a:off x="1676400" y="3200400"/>
            <a:ext cx="3657600" cy="1676400"/>
          </a:xfrm>
          <a:custGeom>
            <a:avLst/>
            <a:gdLst/>
            <a:ahLst/>
            <a:cxnLst>
              <a:cxn ang="0">
                <a:pos x="0" y="0"/>
              </a:cxn>
              <a:cxn ang="0">
                <a:pos x="0" y="1056"/>
              </a:cxn>
              <a:cxn ang="0">
                <a:pos x="2304" y="1056"/>
              </a:cxn>
              <a:cxn ang="0">
                <a:pos x="0" y="0"/>
              </a:cxn>
            </a:cxnLst>
            <a:rect l="0" t="0" r="r" b="b"/>
            <a:pathLst>
              <a:path w="2304" h="1056">
                <a:moveTo>
                  <a:pt x="0" y="0"/>
                </a:moveTo>
                <a:lnTo>
                  <a:pt x="0" y="1056"/>
                </a:lnTo>
                <a:lnTo>
                  <a:pt x="2304" y="1056"/>
                </a:lnTo>
                <a:lnTo>
                  <a:pt x="0" y="0"/>
                </a:lnTo>
                <a:close/>
              </a:path>
            </a:pathLst>
          </a:custGeom>
          <a:solidFill>
            <a:schemeClr val="accent1"/>
          </a:solidFill>
          <a:ln w="9525">
            <a:solidFill>
              <a:schemeClr val="tx1"/>
            </a:solidFill>
            <a:round/>
            <a:headEnd/>
            <a:tailEnd/>
          </a:ln>
          <a:effectLst/>
        </p:spPr>
        <p:txBody>
          <a:bodyPr/>
          <a:lstStyle/>
          <a:p>
            <a:endParaRPr lang="en-US"/>
          </a:p>
        </p:txBody>
      </p:sp>
      <p:sp>
        <p:nvSpPr>
          <p:cNvPr id="427014" name="Freeform 6"/>
          <p:cNvSpPr>
            <a:spLocks/>
          </p:cNvSpPr>
          <p:nvPr/>
        </p:nvSpPr>
        <p:spPr bwMode="auto">
          <a:xfrm>
            <a:off x="1676400" y="3200400"/>
            <a:ext cx="6172200" cy="2438400"/>
          </a:xfrm>
          <a:custGeom>
            <a:avLst/>
            <a:gdLst/>
            <a:ahLst/>
            <a:cxnLst>
              <a:cxn ang="0">
                <a:pos x="1728" y="488"/>
              </a:cxn>
              <a:cxn ang="0">
                <a:pos x="0" y="0"/>
              </a:cxn>
              <a:cxn ang="0">
                <a:pos x="2168" y="1048"/>
              </a:cxn>
              <a:cxn ang="0">
                <a:pos x="3888" y="1536"/>
              </a:cxn>
              <a:cxn ang="0">
                <a:pos x="1728" y="488"/>
              </a:cxn>
            </a:cxnLst>
            <a:rect l="0" t="0" r="r" b="b"/>
            <a:pathLst>
              <a:path w="3888" h="1536">
                <a:moveTo>
                  <a:pt x="1728" y="488"/>
                </a:moveTo>
                <a:lnTo>
                  <a:pt x="0" y="0"/>
                </a:lnTo>
                <a:lnTo>
                  <a:pt x="2168" y="1048"/>
                </a:lnTo>
                <a:lnTo>
                  <a:pt x="3888" y="1536"/>
                </a:lnTo>
                <a:lnTo>
                  <a:pt x="1728" y="488"/>
                </a:lnTo>
                <a:close/>
              </a:path>
            </a:pathLst>
          </a:custGeom>
          <a:solidFill>
            <a:srgbClr val="BCB0EE"/>
          </a:solidFill>
          <a:ln w="9525">
            <a:solidFill>
              <a:schemeClr val="tx1"/>
            </a:solidFill>
            <a:round/>
            <a:headEnd/>
            <a:tailEnd/>
          </a:ln>
          <a:effectLst/>
        </p:spPr>
        <p:txBody>
          <a:bodyPr/>
          <a:lstStyle/>
          <a:p>
            <a:endParaRPr lang="en-US"/>
          </a:p>
        </p:txBody>
      </p:sp>
      <p:sp>
        <p:nvSpPr>
          <p:cNvPr id="427022" name="Oval 14"/>
          <p:cNvSpPr>
            <a:spLocks noChangeArrowheads="1"/>
          </p:cNvSpPr>
          <p:nvPr/>
        </p:nvSpPr>
        <p:spPr bwMode="auto">
          <a:xfrm rot="799297" flipV="1">
            <a:off x="5111750" y="4775200"/>
            <a:ext cx="1285875" cy="101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27026" name="Line 18"/>
          <p:cNvSpPr>
            <a:spLocks noChangeShapeType="1"/>
          </p:cNvSpPr>
          <p:nvPr/>
        </p:nvSpPr>
        <p:spPr bwMode="auto">
          <a:xfrm>
            <a:off x="5638800" y="4343400"/>
            <a:ext cx="1066800" cy="457200"/>
          </a:xfrm>
          <a:prstGeom prst="line">
            <a:avLst/>
          </a:prstGeom>
          <a:noFill/>
          <a:ln w="57150">
            <a:solidFill>
              <a:schemeClr val="tx1"/>
            </a:solidFill>
            <a:round/>
            <a:headEnd/>
            <a:tailEnd type="triangle" w="med" len="med"/>
          </a:ln>
          <a:effectLst/>
        </p:spPr>
        <p:txBody>
          <a:bodyPr/>
          <a:lstStyle/>
          <a:p>
            <a:endParaRPr lang="en-US"/>
          </a:p>
        </p:txBody>
      </p:sp>
      <p:sp>
        <p:nvSpPr>
          <p:cNvPr id="427028" name="Line 20"/>
          <p:cNvSpPr>
            <a:spLocks noChangeShapeType="1"/>
          </p:cNvSpPr>
          <p:nvPr/>
        </p:nvSpPr>
        <p:spPr bwMode="auto">
          <a:xfrm flipH="1" flipV="1">
            <a:off x="2895600" y="4114800"/>
            <a:ext cx="838200" cy="381000"/>
          </a:xfrm>
          <a:prstGeom prst="line">
            <a:avLst/>
          </a:prstGeom>
          <a:noFill/>
          <a:ln w="57150">
            <a:solidFill>
              <a:schemeClr val="tx1"/>
            </a:solidFill>
            <a:round/>
            <a:headEnd/>
            <a:tailEnd type="triangle" w="med" len="med"/>
          </a:ln>
          <a:effectLst/>
        </p:spPr>
        <p:txBody>
          <a:bodyPr/>
          <a:lstStyle/>
          <a:p>
            <a:endParaRPr lang="en-US"/>
          </a:p>
        </p:txBody>
      </p:sp>
      <p:sp>
        <p:nvSpPr>
          <p:cNvPr id="427031" name="Oval 23"/>
          <p:cNvSpPr>
            <a:spLocks noChangeArrowheads="1"/>
          </p:cNvSpPr>
          <p:nvPr/>
        </p:nvSpPr>
        <p:spPr bwMode="auto">
          <a:xfrm rot="799297" flipV="1">
            <a:off x="4192588" y="4356100"/>
            <a:ext cx="1143000" cy="746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27032" name="Oval 24"/>
          <p:cNvSpPr>
            <a:spLocks noChangeArrowheads="1"/>
          </p:cNvSpPr>
          <p:nvPr/>
        </p:nvSpPr>
        <p:spPr bwMode="auto">
          <a:xfrm rot="799297" flipV="1">
            <a:off x="3200400" y="3908425"/>
            <a:ext cx="1295400" cy="87313"/>
          </a:xfrm>
          <a:prstGeom prst="ellipse">
            <a:avLst/>
          </a:prstGeom>
          <a:solidFill>
            <a:schemeClr val="accent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Simple Shear vs. Pure Shear</a:t>
            </a:r>
          </a:p>
        </p:txBody>
      </p:sp>
      <p:pic>
        <p:nvPicPr>
          <p:cNvPr id="424964" name="Picture 4"/>
          <p:cNvPicPr>
            <a:picLocks noGrp="1" noChangeAspect="1" noChangeArrowheads="1"/>
          </p:cNvPicPr>
          <p:nvPr>
            <p:ph type="body" idx="1"/>
          </p:nvPr>
        </p:nvPicPr>
        <p:blipFill>
          <a:blip r:embed="rId2"/>
          <a:srcRect/>
          <a:stretch>
            <a:fillRect/>
          </a:stretch>
        </p:blipFill>
        <p:spPr>
          <a:xfrm>
            <a:off x="1981200" y="1676400"/>
            <a:ext cx="3886200" cy="42973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b="1"/>
              <a:t>Observations on continental extension</a:t>
            </a:r>
          </a:p>
        </p:txBody>
      </p:sp>
      <p:sp>
        <p:nvSpPr>
          <p:cNvPr id="368643" name="Rectangle 3"/>
          <p:cNvSpPr>
            <a:spLocks noGrp="1" noChangeArrowheads="1"/>
          </p:cNvSpPr>
          <p:nvPr>
            <p:ph type="body" idx="1"/>
          </p:nvPr>
        </p:nvSpPr>
        <p:spPr/>
        <p:txBody>
          <a:bodyPr/>
          <a:lstStyle/>
          <a:p>
            <a:pPr>
              <a:buFontTx/>
              <a:buNone/>
            </a:pPr>
            <a:r>
              <a:rPr lang="en-US"/>
              <a:t>Heat flow:</a:t>
            </a:r>
          </a:p>
          <a:p>
            <a:pPr>
              <a:buFontTx/>
              <a:buNone/>
            </a:pPr>
            <a:endParaRPr lang="en-US"/>
          </a:p>
        </p:txBody>
      </p:sp>
      <p:pic>
        <p:nvPicPr>
          <p:cNvPr id="368644" name="Picture 4" descr="heatflow in contexte"/>
          <p:cNvPicPr>
            <a:picLocks noChangeAspect="1" noChangeArrowheads="1"/>
          </p:cNvPicPr>
          <p:nvPr/>
        </p:nvPicPr>
        <p:blipFill>
          <a:blip r:embed="rId2"/>
          <a:srcRect/>
          <a:stretch>
            <a:fillRect/>
          </a:stretch>
        </p:blipFill>
        <p:spPr bwMode="auto">
          <a:xfrm>
            <a:off x="2209800" y="1295400"/>
            <a:ext cx="5265738" cy="497522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1235" name="Rectangle 3"/>
          <p:cNvSpPr>
            <a:spLocks noGrp="1" noChangeArrowheads="1"/>
          </p:cNvSpPr>
          <p:nvPr>
            <p:ph type="body" idx="1"/>
          </p:nvPr>
        </p:nvSpPr>
        <p:spPr>
          <a:xfrm>
            <a:off x="228600" y="1371600"/>
            <a:ext cx="8229600" cy="4221163"/>
          </a:xfrm>
        </p:spPr>
        <p:txBody>
          <a:bodyPr/>
          <a:lstStyle/>
          <a:p>
            <a:pPr lvl="1">
              <a:buFontTx/>
              <a:buNone/>
            </a:pPr>
            <a:r>
              <a:rPr lang="en-US" b="1">
                <a:solidFill>
                  <a:schemeClr val="accent1"/>
                </a:solidFill>
              </a:rPr>
              <a:t>-Rifts, failed rifts</a:t>
            </a:r>
            <a:r>
              <a:rPr lang="en-US" b="1"/>
              <a:t> </a:t>
            </a:r>
          </a:p>
          <a:p>
            <a:pPr lvl="1"/>
            <a:r>
              <a:rPr lang="en-US" b="1">
                <a:solidFill>
                  <a:schemeClr val="accent1"/>
                </a:solidFill>
              </a:rPr>
              <a:t>Passive continental margins</a:t>
            </a:r>
          </a:p>
          <a:p>
            <a:pPr lvl="1"/>
            <a:r>
              <a:rPr lang="en-US" b="1">
                <a:solidFill>
                  <a:schemeClr val="accent1"/>
                </a:solidFill>
              </a:rPr>
              <a:t>Models of continental extension</a:t>
            </a:r>
          </a:p>
          <a:p>
            <a:pPr lvl="2"/>
            <a:r>
              <a:rPr lang="en-US" b="1">
                <a:solidFill>
                  <a:schemeClr val="accent1"/>
                </a:solidFill>
              </a:rPr>
              <a:t>Active rifting versus passive rifting</a:t>
            </a:r>
          </a:p>
          <a:p>
            <a:pPr lvl="2"/>
            <a:r>
              <a:rPr lang="en-US" b="1">
                <a:solidFill>
                  <a:schemeClr val="accent1"/>
                </a:solidFill>
              </a:rPr>
              <a:t>Postrift subsidence of continental margins</a:t>
            </a:r>
          </a:p>
          <a:p>
            <a:pPr lvl="2"/>
            <a:r>
              <a:rPr lang="en-US" b="1">
                <a:solidFill>
                  <a:schemeClr val="accent1"/>
                </a:solidFill>
              </a:rPr>
              <a:t>Dynamical models</a:t>
            </a:r>
          </a:p>
          <a:p>
            <a:pPr lvl="1"/>
            <a:r>
              <a:rPr lang="en-US" b="1">
                <a:solidFill>
                  <a:schemeClr val="accent1"/>
                </a:solidFill>
              </a:rPr>
              <a:t>McKenzie’s Uniform Stretching Model</a:t>
            </a:r>
          </a:p>
          <a:p>
            <a:pPr lvl="1"/>
            <a:r>
              <a:rPr lang="en-US" b="1"/>
              <a:t>Modification of the uniform stretching model</a:t>
            </a:r>
          </a:p>
          <a:p>
            <a:pPr lvl="2"/>
            <a:r>
              <a:rPr lang="en-US" b="1">
                <a:solidFill>
                  <a:schemeClr val="accent1"/>
                </a:solidFill>
              </a:rPr>
              <a:t>Non-uniform stretching model</a:t>
            </a:r>
          </a:p>
          <a:p>
            <a:pPr lvl="2"/>
            <a:r>
              <a:rPr lang="en-US" b="1">
                <a:solidFill>
                  <a:schemeClr val="accent1"/>
                </a:solidFill>
              </a:rPr>
              <a:t>Pure shear versus simple shear models</a:t>
            </a:r>
          </a:p>
          <a:p>
            <a:pPr lvl="2"/>
            <a:r>
              <a:rPr lang="en-US" b="1"/>
              <a:t>Magmatic activity and finite rifting</a:t>
            </a:r>
          </a:p>
          <a:p>
            <a:pPr lvl="2"/>
            <a:endParaRPr lang="en-US" b="1">
              <a:solidFill>
                <a:schemeClr val="accent1"/>
              </a:solidFill>
            </a:endParaRPr>
          </a:p>
        </p:txBody>
      </p:sp>
      <p:pic>
        <p:nvPicPr>
          <p:cNvPr id="351236"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5867400" y="2057400"/>
            <a:ext cx="2971800" cy="3657600"/>
          </a:xfrm>
        </p:spPr>
        <p:txBody>
          <a:bodyPr/>
          <a:lstStyle/>
          <a:p>
            <a:pPr algn="l"/>
            <a:r>
              <a:rPr lang="en-US" sz="2400"/>
              <a:t>Heat advected by magma formed at a rifted margin that becomes a divergent plate boundary decreases initial synrift subsidence</a:t>
            </a:r>
          </a:p>
        </p:txBody>
      </p:sp>
      <p:pic>
        <p:nvPicPr>
          <p:cNvPr id="408579" name="Picture 3"/>
          <p:cNvPicPr>
            <a:picLocks noGrp="1" noChangeAspect="1" noChangeArrowheads="1"/>
          </p:cNvPicPr>
          <p:nvPr>
            <p:ph type="body" idx="1"/>
          </p:nvPr>
        </p:nvPicPr>
        <p:blipFill>
          <a:blip r:embed="rId2"/>
          <a:srcRect/>
          <a:stretch>
            <a:fillRect/>
          </a:stretch>
        </p:blipFill>
        <p:spPr>
          <a:xfrm>
            <a:off x="381000" y="1676400"/>
            <a:ext cx="5410200" cy="4603750"/>
          </a:xfrm>
        </p:spPr>
      </p:pic>
      <p:sp>
        <p:nvSpPr>
          <p:cNvPr id="408580" name="Text Box 4"/>
          <p:cNvSpPr txBox="1">
            <a:spLocks noChangeArrowheads="1"/>
          </p:cNvSpPr>
          <p:nvPr/>
        </p:nvSpPr>
        <p:spPr bwMode="auto">
          <a:xfrm>
            <a:off x="3505200" y="3581400"/>
            <a:ext cx="2590800" cy="457200"/>
          </a:xfrm>
          <a:prstGeom prst="rect">
            <a:avLst/>
          </a:prstGeom>
          <a:noFill/>
          <a:ln w="9525">
            <a:noFill/>
            <a:miter lim="800000"/>
            <a:headEnd/>
            <a:tailEnd/>
          </a:ln>
          <a:effectLst/>
        </p:spPr>
        <p:txBody>
          <a:bodyPr>
            <a:spAutoFit/>
          </a:bodyPr>
          <a:lstStyle/>
          <a:p>
            <a:pPr>
              <a:spcBef>
                <a:spcPct val="50000"/>
              </a:spcBef>
            </a:pPr>
            <a:r>
              <a:rPr lang="en-US"/>
              <a:t>Added magma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44067" name="Rectangle 3"/>
          <p:cNvSpPr>
            <a:spLocks noGrp="1" noChangeArrowheads="1"/>
          </p:cNvSpPr>
          <p:nvPr>
            <p:ph type="body" idx="1"/>
          </p:nvPr>
        </p:nvSpPr>
        <p:spPr>
          <a:xfrm>
            <a:off x="228600" y="1295400"/>
            <a:ext cx="8229600" cy="4525963"/>
          </a:xfrm>
        </p:spPr>
        <p:txBody>
          <a:bodyPr/>
          <a:lstStyle/>
          <a:p>
            <a:pPr>
              <a:buFontTx/>
              <a:buNone/>
            </a:pPr>
            <a:r>
              <a:rPr lang="en-US" b="1"/>
              <a:t>Modification of the uniform stretching model</a:t>
            </a:r>
            <a:endParaRPr lang="en-US" b="1">
              <a:solidFill>
                <a:schemeClr val="accent1"/>
              </a:solidFill>
            </a:endParaRPr>
          </a:p>
          <a:p>
            <a:pPr lvl="1"/>
            <a:r>
              <a:rPr lang="en-US" b="1"/>
              <a:t>Induced mantle convection</a:t>
            </a:r>
          </a:p>
          <a:p>
            <a:pPr lvl="1"/>
            <a:r>
              <a:rPr lang="en-US" b="1">
                <a:solidFill>
                  <a:schemeClr val="accent1"/>
                </a:solidFill>
              </a:rPr>
              <a:t>Flexural compensation</a:t>
            </a:r>
          </a:p>
          <a:p>
            <a:pPr lvl="1"/>
            <a:r>
              <a:rPr lang="en-US" b="1">
                <a:solidFill>
                  <a:schemeClr val="accent1"/>
                </a:solidFill>
              </a:rPr>
              <a:t>Lithospheric necking</a:t>
            </a:r>
          </a:p>
          <a:p>
            <a:pPr lvl="1"/>
            <a:r>
              <a:rPr lang="en-US" b="1">
                <a:solidFill>
                  <a:schemeClr val="accent1"/>
                </a:solidFill>
              </a:rPr>
              <a:t>Narrow vs. wide rifts</a:t>
            </a:r>
          </a:p>
          <a:p>
            <a:pPr lvl="1"/>
            <a:r>
              <a:rPr lang="en-US" b="1">
                <a:solidFill>
                  <a:schemeClr val="accent1"/>
                </a:solidFill>
              </a:rPr>
              <a:t>Rheology of continental lithosphere</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44068"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sz="2400"/>
              <a:t>Induced mantle convection (Rift-flank-uplift)</a:t>
            </a:r>
            <a:br>
              <a:rPr lang="en-US" sz="2400"/>
            </a:br>
            <a:r>
              <a:rPr lang="en-US" sz="2400"/>
              <a:t>(I- “observations”)</a:t>
            </a:r>
          </a:p>
        </p:txBody>
      </p:sp>
      <p:sp>
        <p:nvSpPr>
          <p:cNvPr id="430083" name="Rectangle 3"/>
          <p:cNvSpPr>
            <a:spLocks noGrp="1" noChangeArrowheads="1"/>
          </p:cNvSpPr>
          <p:nvPr>
            <p:ph type="body" idx="1"/>
          </p:nvPr>
        </p:nvSpPr>
        <p:spPr/>
        <p:txBody>
          <a:bodyPr/>
          <a:lstStyle/>
          <a:p>
            <a:endParaRPr lang="en-US"/>
          </a:p>
        </p:txBody>
      </p:sp>
      <p:pic>
        <p:nvPicPr>
          <p:cNvPr id="430084" name="Picture 4" descr="redseariftflankuplift"/>
          <p:cNvPicPr>
            <a:picLocks noChangeAspect="1" noChangeArrowheads="1"/>
          </p:cNvPicPr>
          <p:nvPr/>
        </p:nvPicPr>
        <p:blipFill>
          <a:blip r:embed="rId2"/>
          <a:srcRect/>
          <a:stretch>
            <a:fillRect/>
          </a:stretch>
        </p:blipFill>
        <p:spPr bwMode="auto">
          <a:xfrm>
            <a:off x="914400" y="1752600"/>
            <a:ext cx="6705600" cy="1198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Induced mantl convection (Rift-flank-uplift)</a:t>
            </a:r>
          </a:p>
        </p:txBody>
      </p:sp>
      <p:sp>
        <p:nvSpPr>
          <p:cNvPr id="431107" name="Rectangle 3"/>
          <p:cNvSpPr>
            <a:spLocks noGrp="1" noChangeArrowheads="1"/>
          </p:cNvSpPr>
          <p:nvPr>
            <p:ph type="body" idx="1"/>
          </p:nvPr>
        </p:nvSpPr>
        <p:spPr/>
        <p:txBody>
          <a:bodyPr/>
          <a:lstStyle/>
          <a:p>
            <a:endParaRPr lang="en-US"/>
          </a:p>
        </p:txBody>
      </p:sp>
      <p:pic>
        <p:nvPicPr>
          <p:cNvPr id="431108" name="Picture 4" descr="redseariftflankuplift"/>
          <p:cNvPicPr>
            <a:picLocks noChangeAspect="1" noChangeArrowheads="1"/>
          </p:cNvPicPr>
          <p:nvPr/>
        </p:nvPicPr>
        <p:blipFill>
          <a:blip r:embed="rId2"/>
          <a:srcRect/>
          <a:stretch>
            <a:fillRect/>
          </a:stretch>
        </p:blipFill>
        <p:spPr bwMode="auto">
          <a:xfrm>
            <a:off x="762000" y="-3505200"/>
            <a:ext cx="6705600" cy="11982450"/>
          </a:xfrm>
          <a:prstGeom prst="rect">
            <a:avLst/>
          </a:prstGeom>
          <a:noFill/>
          <a:ln w="9525">
            <a:noFill/>
            <a:miter lim="800000"/>
            <a:headEnd/>
            <a:tailEnd/>
          </a:ln>
        </p:spPr>
      </p:pic>
      <p:sp>
        <p:nvSpPr>
          <p:cNvPr id="431109" name="Text Box 5"/>
          <p:cNvSpPr txBox="1">
            <a:spLocks noChangeArrowheads="1"/>
          </p:cNvSpPr>
          <p:nvPr/>
        </p:nvSpPr>
        <p:spPr bwMode="auto">
          <a:xfrm>
            <a:off x="4953000" y="3352800"/>
            <a:ext cx="3505200" cy="457200"/>
          </a:xfrm>
          <a:prstGeom prst="rect">
            <a:avLst/>
          </a:prstGeom>
          <a:noFill/>
          <a:ln w="9525">
            <a:noFill/>
            <a:miter lim="800000"/>
            <a:headEnd/>
            <a:tailEnd/>
          </a:ln>
          <a:effectLst/>
        </p:spPr>
        <p:txBody>
          <a:bodyPr>
            <a:spAutoFit/>
          </a:bodyPr>
          <a:lstStyle/>
          <a:p>
            <a:pPr>
              <a:spcBef>
                <a:spcPct val="50000"/>
              </a:spcBef>
            </a:pPr>
            <a:r>
              <a:rPr lang="en-US"/>
              <a:t>Sedimentary infill</a:t>
            </a:r>
          </a:p>
        </p:txBody>
      </p:sp>
      <p:sp>
        <p:nvSpPr>
          <p:cNvPr id="431110" name="Text Box 6"/>
          <p:cNvSpPr txBox="1">
            <a:spLocks noChangeArrowheads="1"/>
          </p:cNvSpPr>
          <p:nvPr/>
        </p:nvSpPr>
        <p:spPr bwMode="auto">
          <a:xfrm>
            <a:off x="5486400" y="5257800"/>
            <a:ext cx="3048000" cy="822325"/>
          </a:xfrm>
          <a:prstGeom prst="rect">
            <a:avLst/>
          </a:prstGeom>
          <a:noFill/>
          <a:ln w="9525">
            <a:noFill/>
            <a:miter lim="800000"/>
            <a:headEnd/>
            <a:tailEnd/>
          </a:ln>
          <a:effectLst/>
        </p:spPr>
        <p:txBody>
          <a:bodyPr>
            <a:spAutoFit/>
          </a:bodyPr>
          <a:lstStyle/>
          <a:p>
            <a:pPr>
              <a:spcBef>
                <a:spcPct val="50000"/>
              </a:spcBef>
            </a:pPr>
            <a:r>
              <a:rPr lang="en-US"/>
              <a:t>Without erosion or sediments (Airy)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Induced mantl convection (Rift-flank-uplift)</a:t>
            </a:r>
          </a:p>
        </p:txBody>
      </p:sp>
      <p:sp>
        <p:nvSpPr>
          <p:cNvPr id="432131" name="Rectangle 3"/>
          <p:cNvSpPr>
            <a:spLocks noGrp="1" noChangeArrowheads="1"/>
          </p:cNvSpPr>
          <p:nvPr>
            <p:ph type="body" idx="1"/>
          </p:nvPr>
        </p:nvSpPr>
        <p:spPr/>
        <p:txBody>
          <a:bodyPr/>
          <a:lstStyle/>
          <a:p>
            <a:endParaRPr lang="en-US"/>
          </a:p>
        </p:txBody>
      </p:sp>
      <p:pic>
        <p:nvPicPr>
          <p:cNvPr id="432132" name="Picture 4" descr="redseariftflankuplift"/>
          <p:cNvPicPr>
            <a:picLocks noChangeAspect="1" noChangeArrowheads="1"/>
          </p:cNvPicPr>
          <p:nvPr/>
        </p:nvPicPr>
        <p:blipFill>
          <a:blip r:embed="rId2"/>
          <a:srcRect/>
          <a:stretch>
            <a:fillRect/>
          </a:stretch>
        </p:blipFill>
        <p:spPr bwMode="auto">
          <a:xfrm>
            <a:off x="533400" y="-5334000"/>
            <a:ext cx="6705600" cy="11982450"/>
          </a:xfrm>
          <a:prstGeom prst="rect">
            <a:avLst/>
          </a:prstGeom>
          <a:noFill/>
          <a:ln w="9525">
            <a:noFill/>
            <a:miter lim="800000"/>
            <a:headEnd/>
            <a:tailEnd/>
          </a:ln>
        </p:spPr>
      </p:pic>
      <p:sp>
        <p:nvSpPr>
          <p:cNvPr id="432133" name="Rectangle 5"/>
          <p:cNvSpPr>
            <a:spLocks noChangeArrowheads="1"/>
          </p:cNvSpPr>
          <p:nvPr/>
        </p:nvSpPr>
        <p:spPr bwMode="auto">
          <a:xfrm>
            <a:off x="5181600" y="4114800"/>
            <a:ext cx="2173288" cy="457200"/>
          </a:xfrm>
          <a:prstGeom prst="rect">
            <a:avLst/>
          </a:prstGeom>
          <a:noFill/>
          <a:ln w="9525">
            <a:noFill/>
            <a:miter lim="800000"/>
            <a:headEnd/>
            <a:tailEnd/>
          </a:ln>
          <a:effectLst/>
        </p:spPr>
        <p:txBody>
          <a:bodyPr wrap="none">
            <a:spAutoFit/>
          </a:bodyPr>
          <a:lstStyle/>
          <a:p>
            <a:r>
              <a:rPr lang="en-US"/>
              <a:t>thermal uplift</a:t>
            </a:r>
          </a:p>
        </p:txBody>
      </p:sp>
      <p:sp>
        <p:nvSpPr>
          <p:cNvPr id="432134" name="Line 6"/>
          <p:cNvSpPr>
            <a:spLocks noChangeShapeType="1"/>
          </p:cNvSpPr>
          <p:nvPr/>
        </p:nvSpPr>
        <p:spPr bwMode="auto">
          <a:xfrm flipH="1">
            <a:off x="4572000" y="43434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432135" name="Line 7"/>
          <p:cNvSpPr>
            <a:spLocks noChangeShapeType="1"/>
          </p:cNvSpPr>
          <p:nvPr/>
        </p:nvSpPr>
        <p:spPr bwMode="auto">
          <a:xfrm flipH="1" flipV="1">
            <a:off x="4648200" y="5867400"/>
            <a:ext cx="990600" cy="152400"/>
          </a:xfrm>
          <a:prstGeom prst="line">
            <a:avLst/>
          </a:prstGeom>
          <a:noFill/>
          <a:ln w="9525">
            <a:solidFill>
              <a:schemeClr val="tx1"/>
            </a:solidFill>
            <a:round/>
            <a:headEnd/>
            <a:tailEnd type="triangle" w="med" len="med"/>
          </a:ln>
          <a:effectLst/>
        </p:spPr>
        <p:txBody>
          <a:bodyPr/>
          <a:lstStyle/>
          <a:p>
            <a:endParaRPr lang="en-US"/>
          </a:p>
        </p:txBody>
      </p:sp>
      <p:sp>
        <p:nvSpPr>
          <p:cNvPr id="432136" name="Text Box 8"/>
          <p:cNvSpPr txBox="1">
            <a:spLocks noChangeArrowheads="1"/>
          </p:cNvSpPr>
          <p:nvPr/>
        </p:nvSpPr>
        <p:spPr bwMode="auto">
          <a:xfrm>
            <a:off x="5715000" y="5791200"/>
            <a:ext cx="1828800" cy="457200"/>
          </a:xfrm>
          <a:prstGeom prst="rect">
            <a:avLst/>
          </a:prstGeom>
          <a:noFill/>
          <a:ln w="9525">
            <a:noFill/>
            <a:miter lim="800000"/>
            <a:headEnd/>
            <a:tailEnd/>
          </a:ln>
          <a:effectLst/>
        </p:spPr>
        <p:txBody>
          <a:bodyPr>
            <a:spAutoFit/>
          </a:bodyPr>
          <a:lstStyle/>
          <a:p>
            <a:pPr>
              <a:spcBef>
                <a:spcPct val="50000"/>
              </a:spcBef>
            </a:pPr>
            <a:r>
              <a:rPr lang="en-US"/>
              <a:t>faulting</a:t>
            </a:r>
          </a:p>
        </p:txBody>
      </p:sp>
      <p:sp>
        <p:nvSpPr>
          <p:cNvPr id="432137" name="Text Box 9"/>
          <p:cNvSpPr txBox="1">
            <a:spLocks noChangeArrowheads="1"/>
          </p:cNvSpPr>
          <p:nvPr/>
        </p:nvSpPr>
        <p:spPr bwMode="auto">
          <a:xfrm>
            <a:off x="5638800" y="2286000"/>
            <a:ext cx="3048000" cy="822325"/>
          </a:xfrm>
          <a:prstGeom prst="rect">
            <a:avLst/>
          </a:prstGeom>
          <a:noFill/>
          <a:ln w="9525">
            <a:noFill/>
            <a:miter lim="800000"/>
            <a:headEnd/>
            <a:tailEnd/>
          </a:ln>
          <a:effectLst/>
        </p:spPr>
        <p:txBody>
          <a:bodyPr>
            <a:spAutoFit/>
          </a:bodyPr>
          <a:lstStyle/>
          <a:p>
            <a:pPr>
              <a:spcBef>
                <a:spcPct val="50000"/>
              </a:spcBef>
            </a:pPr>
            <a:r>
              <a:rPr lang="en-US"/>
              <a:t>Without erosion or sediments (Airy)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Induced mantle convection</a:t>
            </a:r>
          </a:p>
        </p:txBody>
      </p:sp>
      <p:sp>
        <p:nvSpPr>
          <p:cNvPr id="434179" name="Rectangle 3"/>
          <p:cNvSpPr>
            <a:spLocks noGrp="1" noChangeArrowheads="1"/>
          </p:cNvSpPr>
          <p:nvPr>
            <p:ph type="body" idx="1"/>
          </p:nvPr>
        </p:nvSpPr>
        <p:spPr/>
        <p:txBody>
          <a:bodyPr/>
          <a:lstStyle/>
          <a:p>
            <a:r>
              <a:rPr lang="en-US" dirty="0" err="1"/>
              <a:t>Steckler’s</a:t>
            </a:r>
            <a:r>
              <a:rPr lang="en-US" dirty="0"/>
              <a:t> Red Sea Rift study suggests that rift-flank erosion occurred during the </a:t>
            </a:r>
            <a:r>
              <a:rPr lang="en-US" dirty="0" smtClean="0"/>
              <a:t>main phase </a:t>
            </a:r>
            <a:r>
              <a:rPr lang="en-US" dirty="0"/>
              <a:t>of extension.</a:t>
            </a:r>
          </a:p>
          <a:p>
            <a:r>
              <a:rPr lang="en-US" dirty="0"/>
              <a:t>Uniform extension cannot explain observed flank uplift and erosion</a:t>
            </a:r>
          </a:p>
          <a:p>
            <a:endParaRPr lang="en-US" dirty="0"/>
          </a:p>
          <a:p>
            <a:endParaRPr lang="en-US" dirty="0"/>
          </a:p>
          <a:p>
            <a:r>
              <a:rPr lang="en-US" dirty="0"/>
              <a:t>Secondary </a:t>
            </a:r>
            <a:r>
              <a:rPr lang="en-US" dirty="0" smtClean="0"/>
              <a:t>convection </a:t>
            </a:r>
            <a:r>
              <a:rPr lang="en-US" dirty="0"/>
              <a:t>induced by sharp lateral temperature gradients could have </a:t>
            </a:r>
            <a:r>
              <a:rPr lang="en-US" dirty="0" err="1"/>
              <a:t>advected</a:t>
            </a:r>
            <a:r>
              <a:rPr lang="en-US" dirty="0"/>
              <a:t> additional heat without the need for non-uniform extension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Induced mantle convection</a:t>
            </a:r>
          </a:p>
        </p:txBody>
      </p:sp>
      <p:sp>
        <p:nvSpPr>
          <p:cNvPr id="435203" name="Rectangle 3"/>
          <p:cNvSpPr>
            <a:spLocks noGrp="1" noChangeArrowheads="1"/>
          </p:cNvSpPr>
          <p:nvPr>
            <p:ph type="body" idx="1"/>
          </p:nvPr>
        </p:nvSpPr>
        <p:spPr/>
        <p:txBody>
          <a:bodyPr/>
          <a:lstStyle/>
          <a:p>
            <a:endParaRPr lang="en-US"/>
          </a:p>
        </p:txBody>
      </p:sp>
      <p:pic>
        <p:nvPicPr>
          <p:cNvPr id="435204" name="Picture 4" descr="secondaryconvection"/>
          <p:cNvPicPr>
            <a:picLocks noChangeAspect="1" noChangeArrowheads="1"/>
          </p:cNvPicPr>
          <p:nvPr/>
        </p:nvPicPr>
        <p:blipFill>
          <a:blip r:embed="rId2"/>
          <a:srcRect/>
          <a:stretch>
            <a:fillRect/>
          </a:stretch>
        </p:blipFill>
        <p:spPr bwMode="auto">
          <a:xfrm>
            <a:off x="533400" y="1447800"/>
            <a:ext cx="5762625" cy="4781550"/>
          </a:xfrm>
          <a:prstGeom prst="rect">
            <a:avLst/>
          </a:prstGeom>
          <a:noFill/>
          <a:ln w="9525">
            <a:solidFill>
              <a:srgbClr val="FF0066"/>
            </a:solidFill>
            <a:miter lim="800000"/>
            <a:headEnd/>
            <a:tailEnd/>
          </a:ln>
        </p:spPr>
      </p:pic>
      <p:sp>
        <p:nvSpPr>
          <p:cNvPr id="435208" name="Freeform 8"/>
          <p:cNvSpPr>
            <a:spLocks/>
          </p:cNvSpPr>
          <p:nvPr/>
        </p:nvSpPr>
        <p:spPr bwMode="auto">
          <a:xfrm>
            <a:off x="1028700" y="2971800"/>
            <a:ext cx="1104900" cy="838200"/>
          </a:xfrm>
          <a:custGeom>
            <a:avLst/>
            <a:gdLst/>
            <a:ahLst/>
            <a:cxnLst>
              <a:cxn ang="0">
                <a:pos x="0" y="528"/>
              </a:cxn>
              <a:cxn ang="0">
                <a:pos x="56" y="528"/>
              </a:cxn>
              <a:cxn ang="0">
                <a:pos x="456" y="528"/>
              </a:cxn>
              <a:cxn ang="0">
                <a:pos x="696" y="0"/>
              </a:cxn>
            </a:cxnLst>
            <a:rect l="0" t="0" r="r" b="b"/>
            <a:pathLst>
              <a:path w="696" h="528">
                <a:moveTo>
                  <a:pt x="0" y="528"/>
                </a:moveTo>
                <a:cubicBezTo>
                  <a:pt x="19" y="528"/>
                  <a:pt x="37" y="528"/>
                  <a:pt x="56" y="528"/>
                </a:cubicBezTo>
                <a:lnTo>
                  <a:pt x="456" y="528"/>
                </a:lnTo>
                <a:lnTo>
                  <a:pt x="696" y="0"/>
                </a:lnTo>
              </a:path>
            </a:pathLst>
          </a:custGeom>
          <a:noFill/>
          <a:ln w="28575" cmpd="sng">
            <a:solidFill>
              <a:srgbClr val="FF0066"/>
            </a:solidFill>
            <a:round/>
            <a:headEnd/>
            <a:tailEnd/>
          </a:ln>
          <a:effectLst/>
        </p:spPr>
        <p:txBody>
          <a:bodyPr/>
          <a:lstStyle/>
          <a:p>
            <a:endParaRPr lang="en-US"/>
          </a:p>
        </p:txBody>
      </p:sp>
      <p:sp>
        <p:nvSpPr>
          <p:cNvPr id="435209" name="Freeform 9"/>
          <p:cNvSpPr>
            <a:spLocks/>
          </p:cNvSpPr>
          <p:nvPr/>
        </p:nvSpPr>
        <p:spPr bwMode="auto">
          <a:xfrm>
            <a:off x="2362200" y="3200400"/>
            <a:ext cx="1066800" cy="1524000"/>
          </a:xfrm>
          <a:custGeom>
            <a:avLst/>
            <a:gdLst/>
            <a:ahLst/>
            <a:cxnLst>
              <a:cxn ang="0">
                <a:pos x="672" y="0"/>
              </a:cxn>
              <a:cxn ang="0">
                <a:pos x="528" y="96"/>
              </a:cxn>
              <a:cxn ang="0">
                <a:pos x="384" y="240"/>
              </a:cxn>
              <a:cxn ang="0">
                <a:pos x="288" y="336"/>
              </a:cxn>
              <a:cxn ang="0">
                <a:pos x="96" y="384"/>
              </a:cxn>
              <a:cxn ang="0">
                <a:pos x="0" y="528"/>
              </a:cxn>
              <a:cxn ang="0">
                <a:pos x="0" y="720"/>
              </a:cxn>
              <a:cxn ang="0">
                <a:pos x="48" y="912"/>
              </a:cxn>
              <a:cxn ang="0">
                <a:pos x="0" y="960"/>
              </a:cxn>
            </a:cxnLst>
            <a:rect l="0" t="0" r="r" b="b"/>
            <a:pathLst>
              <a:path w="672" h="960">
                <a:moveTo>
                  <a:pt x="672" y="0"/>
                </a:moveTo>
                <a:lnTo>
                  <a:pt x="528" y="96"/>
                </a:lnTo>
                <a:lnTo>
                  <a:pt x="384" y="240"/>
                </a:lnTo>
                <a:lnTo>
                  <a:pt x="288" y="336"/>
                </a:lnTo>
                <a:lnTo>
                  <a:pt x="96" y="384"/>
                </a:lnTo>
                <a:lnTo>
                  <a:pt x="0" y="528"/>
                </a:lnTo>
                <a:lnTo>
                  <a:pt x="0" y="720"/>
                </a:lnTo>
                <a:lnTo>
                  <a:pt x="48" y="912"/>
                </a:lnTo>
                <a:lnTo>
                  <a:pt x="0" y="960"/>
                </a:lnTo>
              </a:path>
            </a:pathLst>
          </a:custGeom>
          <a:noFill/>
          <a:ln w="38100" cmpd="sng">
            <a:solidFill>
              <a:srgbClr val="FF0066"/>
            </a:solidFill>
            <a:round/>
            <a:headEnd/>
            <a:tailEnd/>
          </a:ln>
          <a:effectLst/>
        </p:spPr>
        <p:txBody>
          <a:bodyPr/>
          <a:lstStyle/>
          <a:p>
            <a:endParaRPr lang="en-US"/>
          </a:p>
        </p:txBody>
      </p:sp>
      <p:sp>
        <p:nvSpPr>
          <p:cNvPr id="435210" name="Text Box 10"/>
          <p:cNvSpPr txBox="1">
            <a:spLocks noChangeArrowheads="1"/>
          </p:cNvSpPr>
          <p:nvPr/>
        </p:nvSpPr>
        <p:spPr bwMode="auto">
          <a:xfrm>
            <a:off x="2514600" y="3886200"/>
            <a:ext cx="4648200" cy="457200"/>
          </a:xfrm>
          <a:prstGeom prst="rect">
            <a:avLst/>
          </a:prstGeom>
          <a:noFill/>
          <a:ln w="9525">
            <a:noFill/>
            <a:miter lim="800000"/>
            <a:headEnd/>
            <a:tailEnd/>
          </a:ln>
          <a:effectLst/>
        </p:spPr>
        <p:txBody>
          <a:bodyPr>
            <a:spAutoFit/>
          </a:bodyPr>
          <a:lstStyle/>
          <a:p>
            <a:pPr>
              <a:spcBef>
                <a:spcPct val="50000"/>
              </a:spcBef>
            </a:pPr>
            <a:r>
              <a:rPr lang="en-US"/>
              <a:t>Convection and conduction</a:t>
            </a:r>
          </a:p>
        </p:txBody>
      </p:sp>
      <p:sp>
        <p:nvSpPr>
          <p:cNvPr id="435211" name="Freeform 11"/>
          <p:cNvSpPr>
            <a:spLocks/>
          </p:cNvSpPr>
          <p:nvPr/>
        </p:nvSpPr>
        <p:spPr bwMode="auto">
          <a:xfrm>
            <a:off x="3657600" y="3276600"/>
            <a:ext cx="1066800" cy="838200"/>
          </a:xfrm>
          <a:custGeom>
            <a:avLst/>
            <a:gdLst/>
            <a:ahLst/>
            <a:cxnLst>
              <a:cxn ang="0">
                <a:pos x="672" y="0"/>
              </a:cxn>
              <a:cxn ang="0">
                <a:pos x="480" y="96"/>
              </a:cxn>
              <a:cxn ang="0">
                <a:pos x="288" y="240"/>
              </a:cxn>
              <a:cxn ang="0">
                <a:pos x="96" y="336"/>
              </a:cxn>
              <a:cxn ang="0">
                <a:pos x="0" y="480"/>
              </a:cxn>
              <a:cxn ang="0">
                <a:pos x="0" y="528"/>
              </a:cxn>
            </a:cxnLst>
            <a:rect l="0" t="0" r="r" b="b"/>
            <a:pathLst>
              <a:path w="672" h="528">
                <a:moveTo>
                  <a:pt x="672" y="0"/>
                </a:moveTo>
                <a:lnTo>
                  <a:pt x="480" y="96"/>
                </a:lnTo>
                <a:lnTo>
                  <a:pt x="288" y="240"/>
                </a:lnTo>
                <a:lnTo>
                  <a:pt x="96" y="336"/>
                </a:lnTo>
                <a:lnTo>
                  <a:pt x="0" y="480"/>
                </a:lnTo>
                <a:lnTo>
                  <a:pt x="0" y="528"/>
                </a:lnTo>
              </a:path>
            </a:pathLst>
          </a:custGeom>
          <a:noFill/>
          <a:ln w="38100" cmpd="sng">
            <a:solidFill>
              <a:srgbClr val="FF0066"/>
            </a:solidFill>
            <a:round/>
            <a:headEnd/>
            <a:tailEnd/>
          </a:ln>
          <a:effectLst/>
        </p:spPr>
        <p:txBody>
          <a:bodyPr/>
          <a:lstStyle/>
          <a:p>
            <a:endParaRPr lang="en-US"/>
          </a:p>
        </p:txBody>
      </p:sp>
      <p:sp>
        <p:nvSpPr>
          <p:cNvPr id="435212" name="Freeform 12"/>
          <p:cNvSpPr>
            <a:spLocks/>
          </p:cNvSpPr>
          <p:nvPr/>
        </p:nvSpPr>
        <p:spPr bwMode="auto">
          <a:xfrm>
            <a:off x="4953000" y="3276600"/>
            <a:ext cx="1143000" cy="838200"/>
          </a:xfrm>
          <a:custGeom>
            <a:avLst/>
            <a:gdLst/>
            <a:ahLst/>
            <a:cxnLst>
              <a:cxn ang="0">
                <a:pos x="720" y="0"/>
              </a:cxn>
              <a:cxn ang="0">
                <a:pos x="384" y="144"/>
              </a:cxn>
              <a:cxn ang="0">
                <a:pos x="144" y="288"/>
              </a:cxn>
              <a:cxn ang="0">
                <a:pos x="48" y="432"/>
              </a:cxn>
              <a:cxn ang="0">
                <a:pos x="0" y="528"/>
              </a:cxn>
            </a:cxnLst>
            <a:rect l="0" t="0" r="r" b="b"/>
            <a:pathLst>
              <a:path w="720" h="528">
                <a:moveTo>
                  <a:pt x="720" y="0"/>
                </a:moveTo>
                <a:lnTo>
                  <a:pt x="384" y="144"/>
                </a:lnTo>
                <a:lnTo>
                  <a:pt x="144" y="288"/>
                </a:lnTo>
                <a:lnTo>
                  <a:pt x="48" y="432"/>
                </a:lnTo>
                <a:lnTo>
                  <a:pt x="0" y="528"/>
                </a:lnTo>
              </a:path>
            </a:pathLst>
          </a:custGeom>
          <a:noFill/>
          <a:ln w="38100" cmpd="sng">
            <a:solidFill>
              <a:srgbClr val="FF0066"/>
            </a:solidFill>
            <a:round/>
            <a:headEnd/>
            <a:tailEnd/>
          </a:ln>
          <a:effectLst/>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433155" name="Rectangle 3"/>
          <p:cNvSpPr>
            <a:spLocks noGrp="1" noChangeArrowheads="1"/>
          </p:cNvSpPr>
          <p:nvPr>
            <p:ph type="body" idx="1"/>
          </p:nvPr>
        </p:nvSpPr>
        <p:spPr>
          <a:xfrm>
            <a:off x="228600" y="1295400"/>
            <a:ext cx="8229600" cy="4525963"/>
          </a:xfrm>
        </p:spPr>
        <p:txBody>
          <a:bodyPr/>
          <a:lstStyle/>
          <a:p>
            <a:pPr>
              <a:buFontTx/>
              <a:buNone/>
            </a:pPr>
            <a:r>
              <a:rPr lang="en-US" b="1"/>
              <a:t>Modification of the uniform stretching model</a:t>
            </a:r>
            <a:endParaRPr lang="en-US" b="1">
              <a:solidFill>
                <a:schemeClr val="accent1"/>
              </a:solidFill>
            </a:endParaRPr>
          </a:p>
          <a:p>
            <a:pPr lvl="1"/>
            <a:r>
              <a:rPr lang="en-US" b="1">
                <a:solidFill>
                  <a:schemeClr val="accent1"/>
                </a:solidFill>
              </a:rPr>
              <a:t>Induced mantle convection</a:t>
            </a:r>
          </a:p>
          <a:p>
            <a:pPr lvl="1"/>
            <a:r>
              <a:rPr lang="en-US" b="1"/>
              <a:t>Flexural compensation</a:t>
            </a:r>
          </a:p>
          <a:p>
            <a:pPr lvl="1"/>
            <a:r>
              <a:rPr lang="en-US" b="1">
                <a:solidFill>
                  <a:schemeClr val="accent1"/>
                </a:solidFill>
              </a:rPr>
              <a:t>Lithospheric necking</a:t>
            </a:r>
          </a:p>
          <a:p>
            <a:pPr lvl="1"/>
            <a:r>
              <a:rPr lang="en-US" b="1">
                <a:solidFill>
                  <a:schemeClr val="accent1"/>
                </a:solidFill>
              </a:rPr>
              <a:t>Narrow vs. wide rifts</a:t>
            </a:r>
          </a:p>
          <a:p>
            <a:pPr lvl="1"/>
            <a:r>
              <a:rPr lang="en-US" b="1">
                <a:solidFill>
                  <a:schemeClr val="accent1"/>
                </a:solidFill>
              </a:rPr>
              <a:t>Rheology of continental lithosphere</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433156"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Flexural Compensation</a:t>
            </a:r>
          </a:p>
        </p:txBody>
      </p:sp>
      <p:sp>
        <p:nvSpPr>
          <p:cNvPr id="436227" name="Rectangle 3"/>
          <p:cNvSpPr>
            <a:spLocks noGrp="1" noChangeArrowheads="1"/>
          </p:cNvSpPr>
          <p:nvPr>
            <p:ph type="body" idx="1"/>
          </p:nvPr>
        </p:nvSpPr>
        <p:spPr/>
        <p:txBody>
          <a:bodyPr/>
          <a:lstStyle/>
          <a:p>
            <a:r>
              <a:rPr lang="en-US" dirty="0"/>
              <a:t>Local (Airy </a:t>
            </a:r>
            <a:r>
              <a:rPr lang="en-US" dirty="0" err="1"/>
              <a:t>isostasy</a:t>
            </a:r>
            <a:r>
              <a:rPr lang="en-US" dirty="0"/>
              <a:t>) when lithosphere is hot, young and weak and lateral strength is minimal. (J.L.)</a:t>
            </a:r>
          </a:p>
          <a:p>
            <a:endParaRPr lang="en-US" dirty="0"/>
          </a:p>
          <a:p>
            <a:r>
              <a:rPr lang="en-US" dirty="0"/>
              <a:t>General case of </a:t>
            </a:r>
            <a:r>
              <a:rPr lang="en-US" dirty="0" smtClean="0"/>
              <a:t>low-flexure-to-no-flexure</a:t>
            </a:r>
            <a:endParaRPr lang="en-US" dirty="0"/>
          </a:p>
          <a:p>
            <a:pPr>
              <a:buFontTx/>
              <a:buNone/>
            </a:pPr>
            <a:endParaRPr lang="en-US" dirty="0"/>
          </a:p>
          <a:p>
            <a:pPr>
              <a:buFontTx/>
              <a:buNone/>
            </a:pP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b="1"/>
              <a:t>Observations on continental extension</a:t>
            </a:r>
          </a:p>
        </p:txBody>
      </p:sp>
      <p:sp>
        <p:nvSpPr>
          <p:cNvPr id="369667" name="Rectangle 3"/>
          <p:cNvSpPr>
            <a:spLocks noGrp="1" noChangeArrowheads="1"/>
          </p:cNvSpPr>
          <p:nvPr>
            <p:ph type="body" idx="1"/>
          </p:nvPr>
        </p:nvSpPr>
        <p:spPr/>
        <p:txBody>
          <a:bodyPr/>
          <a:lstStyle/>
          <a:p>
            <a:pPr>
              <a:buFontTx/>
              <a:buNone/>
            </a:pPr>
            <a:r>
              <a:rPr lang="en-US"/>
              <a:t>Seismicity: </a:t>
            </a:r>
          </a:p>
          <a:p>
            <a:pPr>
              <a:buFontTx/>
              <a:buNone/>
            </a:pPr>
            <a:r>
              <a:rPr lang="en-US"/>
              <a:t>			Magnitudes &lt;5</a:t>
            </a:r>
          </a:p>
          <a:p>
            <a:pPr>
              <a:buFontTx/>
              <a:buNone/>
            </a:pPr>
            <a:r>
              <a:rPr lang="en-US"/>
              <a:t>			hypocenter: &lt; 30 km</a:t>
            </a:r>
          </a:p>
          <a:p>
            <a:pPr>
              <a:buFontTx/>
              <a:buNone/>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3283"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t>Lithospheric necking</a:t>
            </a:r>
          </a:p>
          <a:p>
            <a:pPr lvl="1"/>
            <a:r>
              <a:rPr lang="en-US" b="1">
                <a:solidFill>
                  <a:schemeClr val="accent1"/>
                </a:solidFill>
              </a:rPr>
              <a:t>Narrow vs. wide rifts</a:t>
            </a:r>
          </a:p>
          <a:p>
            <a:pPr lvl="1"/>
            <a:r>
              <a:rPr lang="en-US" b="1">
                <a:solidFill>
                  <a:schemeClr val="accent1"/>
                </a:solidFill>
              </a:rPr>
              <a:t>Rheology of continental lithosphere</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53284"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Lithospheric Necking</a:t>
            </a:r>
          </a:p>
        </p:txBody>
      </p:sp>
      <p:sp>
        <p:nvSpPr>
          <p:cNvPr id="437251" name="Rectangle 3"/>
          <p:cNvSpPr>
            <a:spLocks noGrp="1" noChangeArrowheads="1"/>
          </p:cNvSpPr>
          <p:nvPr>
            <p:ph type="body" idx="1"/>
          </p:nvPr>
        </p:nvSpPr>
        <p:spPr/>
        <p:txBody>
          <a:bodyPr/>
          <a:lstStyle/>
          <a:p>
            <a:pPr>
              <a:buFontTx/>
              <a:buNone/>
            </a:pPr>
            <a:r>
              <a:rPr lang="en-US"/>
              <a:t>Lithosphere is rheologically layered: intermingled weak and strong layers depending on temperature, strain rate, fluid content etc.</a:t>
            </a:r>
          </a:p>
          <a:p>
            <a:pPr>
              <a:buFontTx/>
              <a:buNone/>
            </a:pPr>
            <a:endParaRPr lang="en-US"/>
          </a:p>
          <a:p>
            <a:pPr>
              <a:buFontTx/>
              <a:buNone/>
            </a:pP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t>Lithospheric necking</a:t>
            </a:r>
          </a:p>
        </p:txBody>
      </p:sp>
      <p:sp>
        <p:nvSpPr>
          <p:cNvPr id="438275" name="Rectangle 3"/>
          <p:cNvSpPr>
            <a:spLocks noGrp="1" noChangeArrowheads="1"/>
          </p:cNvSpPr>
          <p:nvPr>
            <p:ph type="body" idx="1"/>
          </p:nvPr>
        </p:nvSpPr>
        <p:spPr/>
        <p:txBody>
          <a:bodyPr/>
          <a:lstStyle/>
          <a:p>
            <a:endParaRPr lang="en-US"/>
          </a:p>
        </p:txBody>
      </p:sp>
      <p:pic>
        <p:nvPicPr>
          <p:cNvPr id="438276" name="Picture 4" descr="necking"/>
          <p:cNvPicPr>
            <a:picLocks noChangeAspect="1" noChangeArrowheads="1"/>
          </p:cNvPicPr>
          <p:nvPr/>
        </p:nvPicPr>
        <p:blipFill>
          <a:blip r:embed="rId2"/>
          <a:srcRect/>
          <a:stretch>
            <a:fillRect/>
          </a:stretch>
        </p:blipFill>
        <p:spPr bwMode="auto">
          <a:xfrm>
            <a:off x="457200" y="1828800"/>
            <a:ext cx="8553450" cy="3981450"/>
          </a:xfrm>
          <a:prstGeom prst="rect">
            <a:avLst/>
          </a:prstGeom>
          <a:noFill/>
        </p:spPr>
      </p:pic>
      <p:sp>
        <p:nvSpPr>
          <p:cNvPr id="438277" name="Rectangle 5"/>
          <p:cNvSpPr>
            <a:spLocks noChangeArrowheads="1"/>
          </p:cNvSpPr>
          <p:nvPr/>
        </p:nvSpPr>
        <p:spPr bwMode="auto">
          <a:xfrm>
            <a:off x="914400" y="2667000"/>
            <a:ext cx="3962400" cy="152400"/>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438278" name="Rectangle 6"/>
          <p:cNvSpPr>
            <a:spLocks noChangeArrowheads="1"/>
          </p:cNvSpPr>
          <p:nvPr/>
        </p:nvSpPr>
        <p:spPr bwMode="auto">
          <a:xfrm>
            <a:off x="914400" y="4953000"/>
            <a:ext cx="3962400" cy="152400"/>
          </a:xfrm>
          <a:prstGeom prst="rect">
            <a:avLst/>
          </a:prstGeom>
          <a:solidFill>
            <a:srgbClr val="FF006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4307"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solidFill>
                  <a:schemeClr val="accent1"/>
                </a:solidFill>
              </a:rPr>
              <a:t>Lithospheric necking</a:t>
            </a:r>
          </a:p>
          <a:p>
            <a:pPr lvl="1"/>
            <a:r>
              <a:rPr lang="en-US" b="1"/>
              <a:t>Narrow vs. wide rifts</a:t>
            </a:r>
            <a:endParaRPr lang="en-US" b="1">
              <a:solidFill>
                <a:schemeClr val="accent1"/>
              </a:solidFill>
            </a:endParaRPr>
          </a:p>
          <a:p>
            <a:pPr lvl="1"/>
            <a:r>
              <a:rPr lang="en-US" b="1">
                <a:solidFill>
                  <a:schemeClr val="accent1"/>
                </a:solidFill>
              </a:rPr>
              <a:t>Rheology of continental lithosphere</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54308"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b="1"/>
              <a:t>Observations on continental extension</a:t>
            </a:r>
          </a:p>
        </p:txBody>
      </p:sp>
      <p:sp>
        <p:nvSpPr>
          <p:cNvPr id="439299" name="Rectangle 3"/>
          <p:cNvSpPr>
            <a:spLocks noGrp="1" noChangeArrowheads="1"/>
          </p:cNvSpPr>
          <p:nvPr>
            <p:ph type="body" idx="1"/>
          </p:nvPr>
        </p:nvSpPr>
        <p:spPr>
          <a:xfrm>
            <a:off x="228600" y="1295400"/>
            <a:ext cx="8382000" cy="4297363"/>
          </a:xfrm>
        </p:spPr>
        <p:txBody>
          <a:bodyPr/>
          <a:lstStyle/>
          <a:p>
            <a:pPr>
              <a:buFontTx/>
              <a:buNone/>
            </a:pPr>
            <a:r>
              <a:rPr lang="en-US"/>
              <a:t>Time scale and extension – </a:t>
            </a:r>
            <a:r>
              <a:rPr lang="en-US" b="1">
                <a:effectLst>
                  <a:outerShdw blurRad="38100" dist="38100" dir="2700000" algn="tl">
                    <a:srgbClr val="000000"/>
                  </a:outerShdw>
                </a:effectLst>
              </a:rPr>
              <a:t>PIZZA MODELS</a:t>
            </a:r>
          </a:p>
          <a:p>
            <a:pPr>
              <a:buFontTx/>
              <a:buNone/>
            </a:pPr>
            <a:r>
              <a:rPr lang="en-US"/>
              <a:t>			</a:t>
            </a:r>
          </a:p>
          <a:p>
            <a:pPr>
              <a:buFontTx/>
              <a:buNone/>
            </a:pPr>
            <a:endParaRPr lang="en-US"/>
          </a:p>
        </p:txBody>
      </p:sp>
      <p:sp>
        <p:nvSpPr>
          <p:cNvPr id="439300" name="Line 4"/>
          <p:cNvSpPr>
            <a:spLocks noChangeShapeType="1"/>
          </p:cNvSpPr>
          <p:nvPr/>
        </p:nvSpPr>
        <p:spPr bwMode="auto">
          <a:xfrm flipV="1">
            <a:off x="990600" y="2667000"/>
            <a:ext cx="0" cy="2819400"/>
          </a:xfrm>
          <a:prstGeom prst="line">
            <a:avLst/>
          </a:prstGeom>
          <a:noFill/>
          <a:ln w="9525">
            <a:solidFill>
              <a:schemeClr val="tx1"/>
            </a:solidFill>
            <a:round/>
            <a:headEnd/>
            <a:tailEnd type="triangle" w="med" len="med"/>
          </a:ln>
          <a:effectLst/>
        </p:spPr>
        <p:txBody>
          <a:bodyPr/>
          <a:lstStyle/>
          <a:p>
            <a:endParaRPr lang="en-US"/>
          </a:p>
        </p:txBody>
      </p:sp>
      <p:sp>
        <p:nvSpPr>
          <p:cNvPr id="439301" name="Line 5"/>
          <p:cNvSpPr>
            <a:spLocks noChangeShapeType="1"/>
          </p:cNvSpPr>
          <p:nvPr/>
        </p:nvSpPr>
        <p:spPr bwMode="auto">
          <a:xfrm>
            <a:off x="990600" y="5486400"/>
            <a:ext cx="2819400" cy="0"/>
          </a:xfrm>
          <a:prstGeom prst="line">
            <a:avLst/>
          </a:prstGeom>
          <a:noFill/>
          <a:ln w="9525">
            <a:solidFill>
              <a:schemeClr val="tx1"/>
            </a:solidFill>
            <a:round/>
            <a:headEnd/>
            <a:tailEnd type="triangle" w="med" len="med"/>
          </a:ln>
          <a:effectLst/>
        </p:spPr>
        <p:txBody>
          <a:bodyPr/>
          <a:lstStyle/>
          <a:p>
            <a:endParaRPr lang="en-US"/>
          </a:p>
        </p:txBody>
      </p:sp>
      <p:sp>
        <p:nvSpPr>
          <p:cNvPr id="439302" name="Line 6"/>
          <p:cNvSpPr>
            <a:spLocks noChangeShapeType="1"/>
          </p:cNvSpPr>
          <p:nvPr/>
        </p:nvSpPr>
        <p:spPr bwMode="auto">
          <a:xfrm flipV="1">
            <a:off x="5181600" y="2667000"/>
            <a:ext cx="0" cy="2819400"/>
          </a:xfrm>
          <a:prstGeom prst="line">
            <a:avLst/>
          </a:prstGeom>
          <a:noFill/>
          <a:ln w="9525">
            <a:solidFill>
              <a:schemeClr val="tx1"/>
            </a:solidFill>
            <a:round/>
            <a:headEnd/>
            <a:tailEnd type="triangle" w="med" len="med"/>
          </a:ln>
          <a:effectLst/>
        </p:spPr>
        <p:txBody>
          <a:bodyPr/>
          <a:lstStyle/>
          <a:p>
            <a:endParaRPr lang="en-US"/>
          </a:p>
        </p:txBody>
      </p:sp>
      <p:sp>
        <p:nvSpPr>
          <p:cNvPr id="439303" name="Line 7"/>
          <p:cNvSpPr>
            <a:spLocks noChangeShapeType="1"/>
          </p:cNvSpPr>
          <p:nvPr/>
        </p:nvSpPr>
        <p:spPr bwMode="auto">
          <a:xfrm>
            <a:off x="5181600" y="5486400"/>
            <a:ext cx="2819400" cy="0"/>
          </a:xfrm>
          <a:prstGeom prst="line">
            <a:avLst/>
          </a:prstGeom>
          <a:noFill/>
          <a:ln w="9525">
            <a:solidFill>
              <a:schemeClr val="tx1"/>
            </a:solidFill>
            <a:round/>
            <a:headEnd/>
            <a:tailEnd type="triangle" w="med" len="med"/>
          </a:ln>
          <a:effectLst/>
        </p:spPr>
        <p:txBody>
          <a:bodyPr/>
          <a:lstStyle/>
          <a:p>
            <a:endParaRPr lang="en-US"/>
          </a:p>
        </p:txBody>
      </p:sp>
      <p:sp>
        <p:nvSpPr>
          <p:cNvPr id="439304" name="Text Box 8"/>
          <p:cNvSpPr txBox="1">
            <a:spLocks noChangeArrowheads="1"/>
          </p:cNvSpPr>
          <p:nvPr/>
        </p:nvSpPr>
        <p:spPr bwMode="auto">
          <a:xfrm>
            <a:off x="5715000" y="6019800"/>
            <a:ext cx="2933700" cy="457200"/>
          </a:xfrm>
          <a:prstGeom prst="rect">
            <a:avLst/>
          </a:prstGeom>
          <a:noFill/>
          <a:ln w="9525">
            <a:noFill/>
            <a:miter lim="800000"/>
            <a:headEnd/>
            <a:tailEnd/>
          </a:ln>
          <a:effectLst/>
        </p:spPr>
        <p:txBody>
          <a:bodyPr wrap="none">
            <a:spAutoFit/>
          </a:bodyPr>
          <a:lstStyle/>
          <a:p>
            <a:r>
              <a:rPr lang="en-US">
                <a:solidFill>
                  <a:srgbClr val="FFFF00"/>
                </a:solidFill>
              </a:rPr>
              <a:t>Dip of master fault</a:t>
            </a:r>
          </a:p>
        </p:txBody>
      </p:sp>
      <p:sp>
        <p:nvSpPr>
          <p:cNvPr id="439305" name="Text Box 9"/>
          <p:cNvSpPr txBox="1">
            <a:spLocks noChangeArrowheads="1"/>
          </p:cNvSpPr>
          <p:nvPr/>
        </p:nvSpPr>
        <p:spPr bwMode="auto">
          <a:xfrm>
            <a:off x="990600" y="6096000"/>
            <a:ext cx="31242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Rate of extension</a:t>
            </a:r>
          </a:p>
        </p:txBody>
      </p:sp>
      <p:sp>
        <p:nvSpPr>
          <p:cNvPr id="439306" name="Line 10"/>
          <p:cNvSpPr>
            <a:spLocks noChangeShapeType="1"/>
          </p:cNvSpPr>
          <p:nvPr/>
        </p:nvSpPr>
        <p:spPr bwMode="auto">
          <a:xfrm>
            <a:off x="2209800" y="5410200"/>
            <a:ext cx="0" cy="152400"/>
          </a:xfrm>
          <a:prstGeom prst="line">
            <a:avLst/>
          </a:prstGeom>
          <a:noFill/>
          <a:ln w="9525">
            <a:solidFill>
              <a:schemeClr val="tx1"/>
            </a:solidFill>
            <a:round/>
            <a:headEnd/>
            <a:tailEnd/>
          </a:ln>
          <a:effectLst/>
        </p:spPr>
        <p:txBody>
          <a:bodyPr/>
          <a:lstStyle/>
          <a:p>
            <a:endParaRPr lang="en-US"/>
          </a:p>
        </p:txBody>
      </p:sp>
      <p:sp>
        <p:nvSpPr>
          <p:cNvPr id="439307" name="Line 11"/>
          <p:cNvSpPr>
            <a:spLocks noChangeShapeType="1"/>
          </p:cNvSpPr>
          <p:nvPr/>
        </p:nvSpPr>
        <p:spPr bwMode="auto">
          <a:xfrm>
            <a:off x="3429000" y="5410200"/>
            <a:ext cx="0" cy="152400"/>
          </a:xfrm>
          <a:prstGeom prst="line">
            <a:avLst/>
          </a:prstGeom>
          <a:noFill/>
          <a:ln w="9525">
            <a:solidFill>
              <a:schemeClr val="tx1"/>
            </a:solidFill>
            <a:round/>
            <a:headEnd/>
            <a:tailEnd/>
          </a:ln>
          <a:effectLst/>
        </p:spPr>
        <p:txBody>
          <a:bodyPr/>
          <a:lstStyle/>
          <a:p>
            <a:endParaRPr lang="en-US"/>
          </a:p>
        </p:txBody>
      </p:sp>
      <p:sp>
        <p:nvSpPr>
          <p:cNvPr id="439308" name="Text Box 12"/>
          <p:cNvSpPr txBox="1">
            <a:spLocks noChangeArrowheads="1"/>
          </p:cNvSpPr>
          <p:nvPr/>
        </p:nvSpPr>
        <p:spPr bwMode="auto">
          <a:xfrm>
            <a:off x="3276600" y="5715000"/>
            <a:ext cx="1676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10 mm/yr</a:t>
            </a:r>
          </a:p>
        </p:txBody>
      </p:sp>
      <p:sp>
        <p:nvSpPr>
          <p:cNvPr id="439309" name="Line 13"/>
          <p:cNvSpPr>
            <a:spLocks noChangeShapeType="1"/>
          </p:cNvSpPr>
          <p:nvPr/>
        </p:nvSpPr>
        <p:spPr bwMode="auto">
          <a:xfrm>
            <a:off x="6172200" y="5410200"/>
            <a:ext cx="0" cy="152400"/>
          </a:xfrm>
          <a:prstGeom prst="line">
            <a:avLst/>
          </a:prstGeom>
          <a:noFill/>
          <a:ln w="9525">
            <a:solidFill>
              <a:schemeClr val="tx1"/>
            </a:solidFill>
            <a:round/>
            <a:headEnd/>
            <a:tailEnd/>
          </a:ln>
          <a:effectLst/>
        </p:spPr>
        <p:txBody>
          <a:bodyPr/>
          <a:lstStyle/>
          <a:p>
            <a:endParaRPr lang="en-US"/>
          </a:p>
        </p:txBody>
      </p:sp>
      <p:sp>
        <p:nvSpPr>
          <p:cNvPr id="439310" name="Line 14"/>
          <p:cNvSpPr>
            <a:spLocks noChangeShapeType="1"/>
          </p:cNvSpPr>
          <p:nvPr/>
        </p:nvSpPr>
        <p:spPr bwMode="auto">
          <a:xfrm>
            <a:off x="7391400" y="5410200"/>
            <a:ext cx="0" cy="152400"/>
          </a:xfrm>
          <a:prstGeom prst="line">
            <a:avLst/>
          </a:prstGeom>
          <a:noFill/>
          <a:ln w="9525">
            <a:solidFill>
              <a:schemeClr val="tx1"/>
            </a:solidFill>
            <a:round/>
            <a:headEnd/>
            <a:tailEnd/>
          </a:ln>
          <a:effectLst/>
        </p:spPr>
        <p:txBody>
          <a:bodyPr/>
          <a:lstStyle/>
          <a:p>
            <a:endParaRPr lang="en-US"/>
          </a:p>
        </p:txBody>
      </p:sp>
      <p:sp>
        <p:nvSpPr>
          <p:cNvPr id="439311" name="Text Box 15"/>
          <p:cNvSpPr txBox="1">
            <a:spLocks noChangeArrowheads="1"/>
          </p:cNvSpPr>
          <p:nvPr/>
        </p:nvSpPr>
        <p:spPr bwMode="auto">
          <a:xfrm>
            <a:off x="5791200" y="5638800"/>
            <a:ext cx="914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30</a:t>
            </a:r>
          </a:p>
        </p:txBody>
      </p:sp>
      <p:sp>
        <p:nvSpPr>
          <p:cNvPr id="439312" name="Text Box 16"/>
          <p:cNvSpPr txBox="1">
            <a:spLocks noChangeArrowheads="1"/>
          </p:cNvSpPr>
          <p:nvPr/>
        </p:nvSpPr>
        <p:spPr bwMode="auto">
          <a:xfrm>
            <a:off x="7086600" y="5638800"/>
            <a:ext cx="9144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60</a:t>
            </a:r>
          </a:p>
        </p:txBody>
      </p:sp>
      <p:sp>
        <p:nvSpPr>
          <p:cNvPr id="439313" name="Text Box 17"/>
          <p:cNvSpPr txBox="1">
            <a:spLocks noChangeArrowheads="1"/>
          </p:cNvSpPr>
          <p:nvPr/>
        </p:nvSpPr>
        <p:spPr bwMode="auto">
          <a:xfrm>
            <a:off x="228600" y="36576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km</a:t>
            </a:r>
          </a:p>
        </p:txBody>
      </p:sp>
      <p:sp>
        <p:nvSpPr>
          <p:cNvPr id="439314" name="Text Box 18"/>
          <p:cNvSpPr txBox="1">
            <a:spLocks noChangeArrowheads="1"/>
          </p:cNvSpPr>
          <p:nvPr/>
        </p:nvSpPr>
        <p:spPr bwMode="auto">
          <a:xfrm>
            <a:off x="4343400" y="3657600"/>
            <a:ext cx="609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km</a:t>
            </a:r>
          </a:p>
        </p:txBody>
      </p:sp>
      <p:sp>
        <p:nvSpPr>
          <p:cNvPr id="439317" name="Oval 21"/>
          <p:cNvSpPr>
            <a:spLocks noChangeArrowheads="1"/>
          </p:cNvSpPr>
          <p:nvPr/>
        </p:nvSpPr>
        <p:spPr bwMode="auto">
          <a:xfrm>
            <a:off x="1066800" y="49530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439318" name="Oval 22"/>
          <p:cNvSpPr>
            <a:spLocks noChangeArrowheads="1"/>
          </p:cNvSpPr>
          <p:nvPr/>
        </p:nvSpPr>
        <p:spPr bwMode="auto">
          <a:xfrm>
            <a:off x="7162800" y="49530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439319" name="Line 23"/>
          <p:cNvSpPr>
            <a:spLocks noChangeShapeType="1"/>
          </p:cNvSpPr>
          <p:nvPr/>
        </p:nvSpPr>
        <p:spPr bwMode="auto">
          <a:xfrm>
            <a:off x="838200" y="5105400"/>
            <a:ext cx="152400" cy="0"/>
          </a:xfrm>
          <a:prstGeom prst="line">
            <a:avLst/>
          </a:prstGeom>
          <a:noFill/>
          <a:ln w="9525">
            <a:solidFill>
              <a:schemeClr val="tx1"/>
            </a:solidFill>
            <a:round/>
            <a:headEnd/>
            <a:tailEnd/>
          </a:ln>
          <a:effectLst/>
        </p:spPr>
        <p:txBody>
          <a:bodyPr/>
          <a:lstStyle/>
          <a:p>
            <a:endParaRPr lang="en-US"/>
          </a:p>
        </p:txBody>
      </p:sp>
      <p:sp>
        <p:nvSpPr>
          <p:cNvPr id="439320" name="Line 24"/>
          <p:cNvSpPr>
            <a:spLocks noChangeShapeType="1"/>
          </p:cNvSpPr>
          <p:nvPr/>
        </p:nvSpPr>
        <p:spPr bwMode="auto">
          <a:xfrm>
            <a:off x="5029200" y="5181600"/>
            <a:ext cx="152400" cy="0"/>
          </a:xfrm>
          <a:prstGeom prst="line">
            <a:avLst/>
          </a:prstGeom>
          <a:noFill/>
          <a:ln w="9525">
            <a:solidFill>
              <a:schemeClr val="tx1"/>
            </a:solidFill>
            <a:round/>
            <a:headEnd/>
            <a:tailEnd/>
          </a:ln>
          <a:effectLst/>
        </p:spPr>
        <p:txBody>
          <a:bodyPr/>
          <a:lstStyle/>
          <a:p>
            <a:endParaRPr lang="en-US"/>
          </a:p>
        </p:txBody>
      </p:sp>
      <p:sp>
        <p:nvSpPr>
          <p:cNvPr id="439321" name="Oval 25"/>
          <p:cNvSpPr>
            <a:spLocks noChangeArrowheads="1"/>
          </p:cNvSpPr>
          <p:nvPr/>
        </p:nvSpPr>
        <p:spPr bwMode="auto">
          <a:xfrm>
            <a:off x="6781800" y="2057400"/>
            <a:ext cx="533400" cy="457200"/>
          </a:xfrm>
          <a:prstGeom prst="ellipse">
            <a:avLst/>
          </a:prstGeom>
          <a:solidFill>
            <a:schemeClr val="tx1"/>
          </a:solidFill>
          <a:ln w="9525">
            <a:solidFill>
              <a:srgbClr val="FF00FF"/>
            </a:solidFill>
            <a:round/>
            <a:headEnd/>
            <a:tailEnd/>
          </a:ln>
          <a:effectLst/>
        </p:spPr>
        <p:txBody>
          <a:bodyPr wrap="none" anchor="ctr"/>
          <a:lstStyle/>
          <a:p>
            <a:endParaRPr lang="en-US"/>
          </a:p>
        </p:txBody>
      </p:sp>
      <p:sp>
        <p:nvSpPr>
          <p:cNvPr id="439322" name="Text Box 26"/>
          <p:cNvSpPr txBox="1">
            <a:spLocks noChangeArrowheads="1"/>
          </p:cNvSpPr>
          <p:nvPr/>
        </p:nvSpPr>
        <p:spPr bwMode="auto">
          <a:xfrm>
            <a:off x="7239000" y="1905000"/>
            <a:ext cx="2362200" cy="366713"/>
          </a:xfrm>
          <a:prstGeom prst="rect">
            <a:avLst/>
          </a:prstGeom>
          <a:noFill/>
          <a:ln w="9525">
            <a:noFill/>
            <a:miter lim="800000"/>
            <a:headEnd/>
            <a:tailEnd/>
          </a:ln>
          <a:effectLst/>
        </p:spPr>
        <p:txBody>
          <a:bodyPr>
            <a:spAutoFit/>
          </a:bodyPr>
          <a:lstStyle/>
          <a:p>
            <a:pPr>
              <a:spcBef>
                <a:spcPct val="50000"/>
              </a:spcBef>
            </a:pPr>
            <a:r>
              <a:rPr lang="en-US" sz="1800"/>
              <a:t>Thin crust</a:t>
            </a:r>
          </a:p>
        </p:txBody>
      </p:sp>
      <p:sp>
        <p:nvSpPr>
          <p:cNvPr id="439323" name="Oval 27"/>
          <p:cNvSpPr>
            <a:spLocks noChangeArrowheads="1"/>
          </p:cNvSpPr>
          <p:nvPr/>
        </p:nvSpPr>
        <p:spPr bwMode="auto">
          <a:xfrm>
            <a:off x="2362200" y="2971800"/>
            <a:ext cx="1143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39324" name="Oval 28"/>
          <p:cNvSpPr>
            <a:spLocks noChangeArrowheads="1"/>
          </p:cNvSpPr>
          <p:nvPr/>
        </p:nvSpPr>
        <p:spPr bwMode="auto">
          <a:xfrm>
            <a:off x="5257800" y="2895600"/>
            <a:ext cx="1143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39325" name="Line 29"/>
          <p:cNvSpPr>
            <a:spLocks noChangeShapeType="1"/>
          </p:cNvSpPr>
          <p:nvPr/>
        </p:nvSpPr>
        <p:spPr bwMode="auto">
          <a:xfrm>
            <a:off x="838200" y="3352800"/>
            <a:ext cx="152400" cy="0"/>
          </a:xfrm>
          <a:prstGeom prst="line">
            <a:avLst/>
          </a:prstGeom>
          <a:noFill/>
          <a:ln w="9525">
            <a:solidFill>
              <a:schemeClr val="tx1"/>
            </a:solidFill>
            <a:round/>
            <a:headEnd/>
            <a:tailEnd/>
          </a:ln>
          <a:effectLst/>
        </p:spPr>
        <p:txBody>
          <a:bodyPr/>
          <a:lstStyle/>
          <a:p>
            <a:endParaRPr lang="en-US"/>
          </a:p>
        </p:txBody>
      </p:sp>
      <p:sp>
        <p:nvSpPr>
          <p:cNvPr id="439326" name="Line 30"/>
          <p:cNvSpPr>
            <a:spLocks noChangeShapeType="1"/>
          </p:cNvSpPr>
          <p:nvPr/>
        </p:nvSpPr>
        <p:spPr bwMode="auto">
          <a:xfrm>
            <a:off x="5029200" y="3352800"/>
            <a:ext cx="152400" cy="0"/>
          </a:xfrm>
          <a:prstGeom prst="line">
            <a:avLst/>
          </a:prstGeom>
          <a:noFill/>
          <a:ln w="9525">
            <a:solidFill>
              <a:schemeClr val="tx1"/>
            </a:solidFill>
            <a:round/>
            <a:headEnd/>
            <a:tailEnd/>
          </a:ln>
          <a:effectLst/>
        </p:spPr>
        <p:txBody>
          <a:bodyPr/>
          <a:lstStyle/>
          <a:p>
            <a:endParaRPr lang="en-US"/>
          </a:p>
        </p:txBody>
      </p:sp>
      <p:sp>
        <p:nvSpPr>
          <p:cNvPr id="439327" name="Oval 31"/>
          <p:cNvSpPr>
            <a:spLocks noChangeArrowheads="1"/>
          </p:cNvSpPr>
          <p:nvPr/>
        </p:nvSpPr>
        <p:spPr bwMode="auto">
          <a:xfrm>
            <a:off x="6858000" y="2819400"/>
            <a:ext cx="4572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39328" name="Text Box 32"/>
          <p:cNvSpPr txBox="1">
            <a:spLocks noChangeArrowheads="1"/>
          </p:cNvSpPr>
          <p:nvPr/>
        </p:nvSpPr>
        <p:spPr bwMode="auto">
          <a:xfrm>
            <a:off x="7391400" y="2743200"/>
            <a:ext cx="2362200" cy="366713"/>
          </a:xfrm>
          <a:prstGeom prst="rect">
            <a:avLst/>
          </a:prstGeom>
          <a:noFill/>
          <a:ln w="9525">
            <a:noFill/>
            <a:miter lim="800000"/>
            <a:headEnd/>
            <a:tailEnd/>
          </a:ln>
          <a:effectLst/>
        </p:spPr>
        <p:txBody>
          <a:bodyPr>
            <a:spAutoFit/>
          </a:bodyPr>
          <a:lstStyle/>
          <a:p>
            <a:pPr>
              <a:spcBef>
                <a:spcPct val="50000"/>
              </a:spcBef>
            </a:pPr>
            <a:r>
              <a:rPr lang="en-US" sz="1800"/>
              <a:t>Thick crust</a:t>
            </a:r>
          </a:p>
        </p:txBody>
      </p:sp>
      <p:sp>
        <p:nvSpPr>
          <p:cNvPr id="439329" name="Text Box 33"/>
          <p:cNvSpPr txBox="1">
            <a:spLocks noChangeArrowheads="1"/>
          </p:cNvSpPr>
          <p:nvPr/>
        </p:nvSpPr>
        <p:spPr bwMode="auto">
          <a:xfrm>
            <a:off x="2133600" y="2209800"/>
            <a:ext cx="19050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wide rifts</a:t>
            </a:r>
          </a:p>
        </p:txBody>
      </p:sp>
      <p:sp>
        <p:nvSpPr>
          <p:cNvPr id="439330" name="Text Box 34"/>
          <p:cNvSpPr txBox="1">
            <a:spLocks noChangeArrowheads="1"/>
          </p:cNvSpPr>
          <p:nvPr/>
        </p:nvSpPr>
        <p:spPr bwMode="auto">
          <a:xfrm>
            <a:off x="1828800" y="4800600"/>
            <a:ext cx="2514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narrow rifts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t>Narrow rifts with low extension</a:t>
            </a:r>
          </a:p>
        </p:txBody>
      </p:sp>
      <p:pic>
        <p:nvPicPr>
          <p:cNvPr id="440324" name="Picture 4" descr="narrowvswiderift"/>
          <p:cNvPicPr>
            <a:picLocks noChangeAspect="1" noChangeArrowheads="1"/>
          </p:cNvPicPr>
          <p:nvPr/>
        </p:nvPicPr>
        <p:blipFill>
          <a:blip r:embed="rId2"/>
          <a:srcRect/>
          <a:stretch>
            <a:fillRect/>
          </a:stretch>
        </p:blipFill>
        <p:spPr bwMode="auto">
          <a:xfrm>
            <a:off x="1219200" y="1447800"/>
            <a:ext cx="6172200" cy="11830050"/>
          </a:xfrm>
          <a:prstGeom prst="rect">
            <a:avLst/>
          </a:prstGeom>
          <a:noFill/>
        </p:spPr>
      </p:pic>
      <p:sp>
        <p:nvSpPr>
          <p:cNvPr id="440325" name="Rectangle 5"/>
          <p:cNvSpPr>
            <a:spLocks noChangeArrowheads="1"/>
          </p:cNvSpPr>
          <p:nvPr/>
        </p:nvSpPr>
        <p:spPr bwMode="auto">
          <a:xfrm>
            <a:off x="457200" y="6324600"/>
            <a:ext cx="8458200" cy="1295400"/>
          </a:xfrm>
          <a:prstGeom prst="rect">
            <a:avLst/>
          </a:prstGeom>
          <a:solidFill>
            <a:srgbClr val="CC00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endParaRPr lang="en-US"/>
          </a:p>
        </p:txBody>
      </p:sp>
      <p:sp>
        <p:nvSpPr>
          <p:cNvPr id="441347" name="Rectangle 3"/>
          <p:cNvSpPr>
            <a:spLocks noGrp="1" noChangeArrowheads="1"/>
          </p:cNvSpPr>
          <p:nvPr>
            <p:ph type="body" idx="1"/>
          </p:nvPr>
        </p:nvSpPr>
        <p:spPr/>
        <p:txBody>
          <a:bodyPr/>
          <a:lstStyle/>
          <a:p>
            <a:endParaRPr lang="en-US"/>
          </a:p>
        </p:txBody>
      </p:sp>
      <p:pic>
        <p:nvPicPr>
          <p:cNvPr id="441348" name="Picture 4" descr="narrowvswiderift"/>
          <p:cNvPicPr>
            <a:picLocks noChangeAspect="1" noChangeArrowheads="1"/>
          </p:cNvPicPr>
          <p:nvPr/>
        </p:nvPicPr>
        <p:blipFill>
          <a:blip r:embed="rId2"/>
          <a:srcRect/>
          <a:stretch>
            <a:fillRect/>
          </a:stretch>
        </p:blipFill>
        <p:spPr bwMode="auto">
          <a:xfrm>
            <a:off x="762000" y="-5410200"/>
            <a:ext cx="6172200" cy="11830050"/>
          </a:xfrm>
          <a:prstGeom prst="rect">
            <a:avLst/>
          </a:prstGeom>
          <a:noFill/>
        </p:spPr>
      </p:pic>
      <p:sp>
        <p:nvSpPr>
          <p:cNvPr id="441349" name="Rectangle 5"/>
          <p:cNvSpPr>
            <a:spLocks noChangeArrowheads="1"/>
          </p:cNvSpPr>
          <p:nvPr/>
        </p:nvSpPr>
        <p:spPr bwMode="auto">
          <a:xfrm>
            <a:off x="304800" y="-533400"/>
            <a:ext cx="7162800" cy="1981200"/>
          </a:xfrm>
          <a:prstGeom prst="rect">
            <a:avLst/>
          </a:prstGeom>
          <a:solidFill>
            <a:srgbClr val="CC00FF"/>
          </a:solidFill>
          <a:ln w="9525">
            <a:noFill/>
            <a:miter lim="800000"/>
            <a:headEnd/>
            <a:tailEnd/>
          </a:ln>
          <a:effectLst/>
        </p:spPr>
        <p:txBody>
          <a:bodyPr wrap="none" anchor="ctr"/>
          <a:lstStyle/>
          <a:p>
            <a:endParaRPr lang="en-US"/>
          </a:p>
        </p:txBody>
      </p:sp>
      <p:sp>
        <p:nvSpPr>
          <p:cNvPr id="441350" name="Text Box 6"/>
          <p:cNvSpPr txBox="1">
            <a:spLocks noChangeArrowheads="1"/>
          </p:cNvSpPr>
          <p:nvPr/>
        </p:nvSpPr>
        <p:spPr bwMode="auto">
          <a:xfrm>
            <a:off x="1981200" y="457200"/>
            <a:ext cx="2057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41351" name="Text Box 7"/>
          <p:cNvSpPr txBox="1">
            <a:spLocks noChangeArrowheads="1"/>
          </p:cNvSpPr>
          <p:nvPr/>
        </p:nvSpPr>
        <p:spPr bwMode="auto">
          <a:xfrm>
            <a:off x="990600" y="685800"/>
            <a:ext cx="60198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Basin and Range wide rift zone</a:t>
            </a:r>
          </a:p>
        </p:txBody>
      </p:sp>
      <p:sp>
        <p:nvSpPr>
          <p:cNvPr id="441352" name="Text Box 8"/>
          <p:cNvSpPr txBox="1">
            <a:spLocks noChangeArrowheads="1"/>
          </p:cNvSpPr>
          <p:nvPr/>
        </p:nvSpPr>
        <p:spPr bwMode="auto">
          <a:xfrm>
            <a:off x="0" y="5305425"/>
            <a:ext cx="2743200" cy="1552575"/>
          </a:xfrm>
          <a:prstGeom prst="rect">
            <a:avLst/>
          </a:prstGeom>
          <a:solidFill>
            <a:srgbClr val="CC00FF"/>
          </a:solidFill>
          <a:ln w="9525">
            <a:noFill/>
            <a:miter lim="800000"/>
            <a:headEnd/>
            <a:tailEnd/>
          </a:ln>
          <a:effectLst/>
        </p:spPr>
        <p:txBody>
          <a:bodyPr>
            <a:spAutoFit/>
          </a:bodyPr>
          <a:lstStyle/>
          <a:p>
            <a:pPr>
              <a:spcBef>
                <a:spcPct val="50000"/>
              </a:spcBef>
            </a:pPr>
            <a:r>
              <a:rPr lang="en-US">
                <a:solidFill>
                  <a:srgbClr val="FFFF00"/>
                </a:solidFill>
              </a:rPr>
              <a:t>Extension ends when crust reaches 30-40 km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5331"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solidFill>
                  <a:schemeClr val="accent1"/>
                </a:solidFill>
              </a:rPr>
              <a:t>Narrow vs. wide rifts</a:t>
            </a:r>
          </a:p>
          <a:p>
            <a:pPr lvl="1"/>
            <a:r>
              <a:rPr lang="en-US" b="1">
                <a:solidFill>
                  <a:schemeClr val="accent1"/>
                </a:solidFill>
              </a:rPr>
              <a:t>Lithospheric necking</a:t>
            </a:r>
          </a:p>
          <a:p>
            <a:pPr lvl="1"/>
            <a:r>
              <a:rPr lang="en-US" b="1"/>
              <a:t>Rheology of continental lithosphere</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55332"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sz="2400"/>
              <a:t>Rheology of the continental lithosphere</a:t>
            </a:r>
            <a:br>
              <a:rPr lang="en-US" sz="2400"/>
            </a:br>
            <a:r>
              <a:rPr lang="en-US" sz="2400" b="1"/>
              <a:t>October 11 - due October 18</a:t>
            </a:r>
            <a:r>
              <a:rPr lang="en-US" sz="2400"/>
              <a:t/>
            </a:r>
            <a:br>
              <a:rPr lang="en-US" sz="2400"/>
            </a:br>
            <a:endParaRPr lang="en-US" sz="2400"/>
          </a:p>
        </p:txBody>
      </p:sp>
      <p:sp>
        <p:nvSpPr>
          <p:cNvPr id="442371" name="Rectangle 3"/>
          <p:cNvSpPr>
            <a:spLocks noGrp="1" noChangeArrowheads="1"/>
          </p:cNvSpPr>
          <p:nvPr>
            <p:ph type="body" idx="1"/>
          </p:nvPr>
        </p:nvSpPr>
        <p:spPr>
          <a:xfrm>
            <a:off x="152400" y="1600200"/>
            <a:ext cx="8305800" cy="5029200"/>
          </a:xfrm>
        </p:spPr>
        <p:txBody>
          <a:bodyPr/>
          <a:lstStyle/>
          <a:p>
            <a:pPr marL="63500" indent="0">
              <a:buFontTx/>
              <a:buNone/>
            </a:pPr>
            <a:r>
              <a:rPr lang="en-US"/>
              <a:t>Please compare the YSE model (“jelly sandwich”) </a:t>
            </a:r>
          </a:p>
          <a:p>
            <a:pPr marL="63500" indent="0">
              <a:buFontTx/>
              <a:buNone/>
            </a:pPr>
            <a:r>
              <a:rPr lang="en-US"/>
              <a:t>with a model where the mantle is also weak (“creme brulee”).</a:t>
            </a:r>
          </a:p>
          <a:p>
            <a:pPr marL="63500" indent="0">
              <a:buFontTx/>
              <a:buNone/>
            </a:pPr>
            <a:endParaRPr lang="en-US"/>
          </a:p>
        </p:txBody>
      </p:sp>
      <p:pic>
        <p:nvPicPr>
          <p:cNvPr id="442372" name="Picture 4" descr="creme brulee"/>
          <p:cNvPicPr>
            <a:picLocks noChangeAspect="1" noChangeArrowheads="1"/>
          </p:cNvPicPr>
          <p:nvPr/>
        </p:nvPicPr>
        <p:blipFill>
          <a:blip r:embed="rId2" cstate="print"/>
          <a:srcRect/>
          <a:stretch>
            <a:fillRect/>
          </a:stretch>
        </p:blipFill>
        <p:spPr bwMode="auto">
          <a:xfrm>
            <a:off x="1219200" y="3657600"/>
            <a:ext cx="2038350" cy="1528763"/>
          </a:xfrm>
          <a:prstGeom prst="rect">
            <a:avLst/>
          </a:prstGeom>
          <a:noFill/>
          <a:ln w="9525">
            <a:noFill/>
            <a:miter lim="800000"/>
            <a:headEnd/>
            <a:tailEnd/>
          </a:ln>
        </p:spPr>
      </p:pic>
      <p:pic>
        <p:nvPicPr>
          <p:cNvPr id="442374" name="Picture 6" descr="The image “http://www.foodcourtrecipes.com/images/pandj-sandwich.jpg” cannot be displayed, because it contains errors."/>
          <p:cNvPicPr>
            <a:picLocks noChangeAspect="1" noChangeArrowheads="1"/>
          </p:cNvPicPr>
          <p:nvPr/>
        </p:nvPicPr>
        <p:blipFill>
          <a:blip r:embed="rId3"/>
          <a:srcRect/>
          <a:stretch>
            <a:fillRect/>
          </a:stretch>
        </p:blipFill>
        <p:spPr bwMode="auto">
          <a:xfrm>
            <a:off x="4724400" y="3505200"/>
            <a:ext cx="2286000" cy="173355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6355"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solidFill>
                  <a:schemeClr val="accent1"/>
                </a:solidFill>
              </a:rPr>
              <a:t>Narrow vs. wide rifts</a:t>
            </a:r>
          </a:p>
          <a:p>
            <a:pPr lvl="1"/>
            <a:r>
              <a:rPr lang="en-US" b="1">
                <a:solidFill>
                  <a:schemeClr val="accent1"/>
                </a:solidFill>
              </a:rPr>
              <a:t>Lithospheric necking</a:t>
            </a:r>
          </a:p>
          <a:p>
            <a:pPr lvl="1"/>
            <a:r>
              <a:rPr lang="en-US" b="1">
                <a:solidFill>
                  <a:schemeClr val="accent1"/>
                </a:solidFill>
              </a:rPr>
              <a:t>Rheology of continental crust</a:t>
            </a:r>
          </a:p>
          <a:p>
            <a:pPr lvl="1"/>
            <a:r>
              <a:rPr lang="en-US" b="1"/>
              <a:t>Mantle plumes</a:t>
            </a:r>
          </a:p>
          <a:p>
            <a:pPr lvl="2"/>
            <a:r>
              <a:rPr lang="en-US" b="1">
                <a:solidFill>
                  <a:schemeClr val="accent1"/>
                </a:solidFill>
              </a:rPr>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56356"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b="1"/>
              <a:t>Observations on continental extension</a:t>
            </a:r>
          </a:p>
        </p:txBody>
      </p:sp>
      <p:sp>
        <p:nvSpPr>
          <p:cNvPr id="370691" name="Rectangle 3"/>
          <p:cNvSpPr>
            <a:spLocks noGrp="1" noChangeArrowheads="1"/>
          </p:cNvSpPr>
          <p:nvPr>
            <p:ph type="body" idx="1"/>
          </p:nvPr>
        </p:nvSpPr>
        <p:spPr/>
        <p:txBody>
          <a:bodyPr/>
          <a:lstStyle/>
          <a:p>
            <a:pPr>
              <a:buFontTx/>
              <a:buNone/>
            </a:pPr>
            <a:r>
              <a:rPr lang="en-US" dirty="0"/>
              <a:t>Crustal thickness: </a:t>
            </a:r>
          </a:p>
          <a:p>
            <a:pPr>
              <a:buFontTx/>
              <a:buNone/>
            </a:pPr>
            <a:r>
              <a:rPr lang="en-US" dirty="0"/>
              <a:t>			</a:t>
            </a:r>
            <a:r>
              <a:rPr lang="en-US" dirty="0" smtClean="0"/>
              <a:t>beta=1 </a:t>
            </a:r>
            <a:r>
              <a:rPr lang="en-US" dirty="0"/>
              <a:t>=&gt; </a:t>
            </a:r>
            <a:r>
              <a:rPr lang="en-US" dirty="0" smtClean="0"/>
              <a:t>no thinning%</a:t>
            </a:r>
          </a:p>
          <a:p>
            <a:pPr>
              <a:buFontTx/>
              <a:buNone/>
            </a:pPr>
            <a:r>
              <a:rPr lang="en-US" dirty="0" smtClean="0"/>
              <a:t>			beta=2 =&gt; thinning by 50 %</a:t>
            </a:r>
          </a:p>
          <a:p>
            <a:pPr>
              <a:buFontTx/>
              <a:buNone/>
            </a:pPr>
            <a:endParaRPr lang="en-US" dirty="0" smtClean="0"/>
          </a:p>
          <a:p>
            <a:pPr>
              <a:buFontTx/>
              <a:buNone/>
            </a:pPr>
            <a:r>
              <a:rPr lang="en-US" dirty="0" smtClean="0"/>
              <a:t>                     beta  = </a:t>
            </a:r>
          </a:p>
          <a:p>
            <a:pPr>
              <a:buFontTx/>
              <a:buNone/>
            </a:pPr>
            <a:r>
              <a:rPr lang="en-US" dirty="0" smtClean="0"/>
              <a:t>                       original thickness/ final crustal thickness</a:t>
            </a: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Mantle Plumes</a:t>
            </a:r>
          </a:p>
        </p:txBody>
      </p:sp>
      <p:sp>
        <p:nvSpPr>
          <p:cNvPr id="444419" name="Rectangle 3"/>
          <p:cNvSpPr>
            <a:spLocks noGrp="1" noChangeArrowheads="1"/>
          </p:cNvSpPr>
          <p:nvPr>
            <p:ph type="body" idx="1"/>
          </p:nvPr>
        </p:nvSpPr>
        <p:spPr/>
        <p:txBody>
          <a:bodyPr/>
          <a:lstStyle/>
          <a:p>
            <a:r>
              <a:rPr lang="en-US"/>
              <a:t>In some places mantle plumes are known to exist:</a:t>
            </a:r>
          </a:p>
          <a:p>
            <a:r>
              <a:rPr lang="en-US"/>
              <a:t>Deccan Traps, Karoo of South Africa… areas of former rifting associated with anomalously hot asthenosphere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Mantle Plumes</a:t>
            </a:r>
          </a:p>
        </p:txBody>
      </p:sp>
      <p:sp>
        <p:nvSpPr>
          <p:cNvPr id="445443" name="Rectangle 3"/>
          <p:cNvSpPr>
            <a:spLocks noGrp="1" noChangeArrowheads="1"/>
          </p:cNvSpPr>
          <p:nvPr>
            <p:ph type="body" idx="1"/>
          </p:nvPr>
        </p:nvSpPr>
        <p:spPr/>
        <p:txBody>
          <a:bodyPr/>
          <a:lstStyle/>
          <a:p>
            <a:pPr>
              <a:buFontTx/>
              <a:buNone/>
            </a:pPr>
            <a:r>
              <a:rPr lang="en-US"/>
              <a:t>“Mushroom” shape:</a:t>
            </a:r>
          </a:p>
          <a:p>
            <a:pPr>
              <a:buFontTx/>
              <a:buNone/>
            </a:pPr>
            <a:r>
              <a:rPr lang="en-US"/>
              <a:t>For example, the Cape Verde swell temperature distribution in the mantle is best modelled as:</a:t>
            </a:r>
          </a:p>
          <a:p>
            <a:pPr>
              <a:buFontTx/>
              <a:buNone/>
            </a:pPr>
            <a:endParaRPr lang="en-US"/>
          </a:p>
        </p:txBody>
      </p:sp>
      <p:sp>
        <p:nvSpPr>
          <p:cNvPr id="445444" name="Freeform 4"/>
          <p:cNvSpPr>
            <a:spLocks/>
          </p:cNvSpPr>
          <p:nvPr/>
        </p:nvSpPr>
        <p:spPr bwMode="auto">
          <a:xfrm>
            <a:off x="2108200" y="3924300"/>
            <a:ext cx="3238500" cy="1790700"/>
          </a:xfrm>
          <a:custGeom>
            <a:avLst/>
            <a:gdLst/>
            <a:ahLst/>
            <a:cxnLst>
              <a:cxn ang="0">
                <a:pos x="880" y="1032"/>
              </a:cxn>
              <a:cxn ang="0">
                <a:pos x="880" y="216"/>
              </a:cxn>
              <a:cxn ang="0">
                <a:pos x="16" y="72"/>
              </a:cxn>
              <a:cxn ang="0">
                <a:pos x="784" y="24"/>
              </a:cxn>
              <a:cxn ang="0">
                <a:pos x="1984" y="24"/>
              </a:cxn>
              <a:cxn ang="0">
                <a:pos x="1120" y="168"/>
              </a:cxn>
              <a:cxn ang="0">
                <a:pos x="1072" y="504"/>
              </a:cxn>
              <a:cxn ang="0">
                <a:pos x="1072" y="1032"/>
              </a:cxn>
              <a:cxn ang="0">
                <a:pos x="1072" y="1080"/>
              </a:cxn>
            </a:cxnLst>
            <a:rect l="0" t="0" r="r" b="b"/>
            <a:pathLst>
              <a:path w="2040" h="1128">
                <a:moveTo>
                  <a:pt x="880" y="1032"/>
                </a:moveTo>
                <a:cubicBezTo>
                  <a:pt x="952" y="704"/>
                  <a:pt x="1024" y="376"/>
                  <a:pt x="880" y="216"/>
                </a:cubicBezTo>
                <a:cubicBezTo>
                  <a:pt x="736" y="56"/>
                  <a:pt x="32" y="104"/>
                  <a:pt x="16" y="72"/>
                </a:cubicBezTo>
                <a:cubicBezTo>
                  <a:pt x="0" y="40"/>
                  <a:pt x="456" y="32"/>
                  <a:pt x="784" y="24"/>
                </a:cubicBezTo>
                <a:cubicBezTo>
                  <a:pt x="1112" y="16"/>
                  <a:pt x="1928" y="0"/>
                  <a:pt x="1984" y="24"/>
                </a:cubicBezTo>
                <a:cubicBezTo>
                  <a:pt x="2040" y="48"/>
                  <a:pt x="1272" y="88"/>
                  <a:pt x="1120" y="168"/>
                </a:cubicBezTo>
                <a:cubicBezTo>
                  <a:pt x="968" y="248"/>
                  <a:pt x="1080" y="360"/>
                  <a:pt x="1072" y="504"/>
                </a:cubicBezTo>
                <a:cubicBezTo>
                  <a:pt x="1064" y="648"/>
                  <a:pt x="1072" y="936"/>
                  <a:pt x="1072" y="1032"/>
                </a:cubicBezTo>
                <a:cubicBezTo>
                  <a:pt x="1072" y="1128"/>
                  <a:pt x="1072" y="1104"/>
                  <a:pt x="1072" y="1080"/>
                </a:cubicBezTo>
              </a:path>
            </a:pathLst>
          </a:custGeom>
          <a:solidFill>
            <a:srgbClr val="FF0066"/>
          </a:solidFill>
          <a:ln w="9525">
            <a:solidFill>
              <a:schemeClr val="tx1"/>
            </a:solidFill>
            <a:round/>
            <a:headEnd/>
            <a:tailEnd/>
          </a:ln>
          <a:effectLst/>
        </p:spPr>
        <p:txBody>
          <a:bodyPr/>
          <a:lstStyle/>
          <a:p>
            <a:endParaRPr lang="en-US"/>
          </a:p>
        </p:txBody>
      </p:sp>
      <p:sp>
        <p:nvSpPr>
          <p:cNvPr id="445445" name="Line 5"/>
          <p:cNvSpPr>
            <a:spLocks noChangeShapeType="1"/>
          </p:cNvSpPr>
          <p:nvPr/>
        </p:nvSpPr>
        <p:spPr bwMode="auto">
          <a:xfrm>
            <a:off x="3048000" y="5181600"/>
            <a:ext cx="533400" cy="0"/>
          </a:xfrm>
          <a:prstGeom prst="line">
            <a:avLst/>
          </a:prstGeom>
          <a:noFill/>
          <a:ln w="9525">
            <a:solidFill>
              <a:schemeClr val="tx1"/>
            </a:solidFill>
            <a:round/>
            <a:headEnd/>
            <a:tailEnd type="triangle" w="med" len="med"/>
          </a:ln>
          <a:effectLst/>
        </p:spPr>
        <p:txBody>
          <a:bodyPr/>
          <a:lstStyle/>
          <a:p>
            <a:endParaRPr lang="en-US"/>
          </a:p>
        </p:txBody>
      </p:sp>
      <p:sp>
        <p:nvSpPr>
          <p:cNvPr id="445446" name="Line 6"/>
          <p:cNvSpPr>
            <a:spLocks noChangeShapeType="1"/>
          </p:cNvSpPr>
          <p:nvPr/>
        </p:nvSpPr>
        <p:spPr bwMode="auto">
          <a:xfrm flipH="1">
            <a:off x="3810000" y="5181600"/>
            <a:ext cx="609600" cy="0"/>
          </a:xfrm>
          <a:prstGeom prst="line">
            <a:avLst/>
          </a:prstGeom>
          <a:noFill/>
          <a:ln w="9525">
            <a:solidFill>
              <a:schemeClr val="tx1"/>
            </a:solidFill>
            <a:round/>
            <a:headEnd/>
            <a:tailEnd type="triangle" w="med" len="med"/>
          </a:ln>
          <a:effectLst/>
        </p:spPr>
        <p:txBody>
          <a:bodyPr/>
          <a:lstStyle/>
          <a:p>
            <a:endParaRPr lang="en-US"/>
          </a:p>
        </p:txBody>
      </p:sp>
      <p:sp>
        <p:nvSpPr>
          <p:cNvPr id="445447" name="Text Box 7"/>
          <p:cNvSpPr txBox="1">
            <a:spLocks noChangeArrowheads="1"/>
          </p:cNvSpPr>
          <p:nvPr/>
        </p:nvSpPr>
        <p:spPr bwMode="auto">
          <a:xfrm>
            <a:off x="4572000" y="4953000"/>
            <a:ext cx="1828800" cy="457200"/>
          </a:xfrm>
          <a:prstGeom prst="rect">
            <a:avLst/>
          </a:prstGeom>
          <a:noFill/>
          <a:ln w="9525">
            <a:noFill/>
            <a:miter lim="800000"/>
            <a:headEnd/>
            <a:tailEnd/>
          </a:ln>
          <a:effectLst/>
        </p:spPr>
        <p:txBody>
          <a:bodyPr>
            <a:spAutoFit/>
          </a:bodyPr>
          <a:lstStyle/>
          <a:p>
            <a:pPr>
              <a:spcBef>
                <a:spcPct val="50000"/>
              </a:spcBef>
            </a:pPr>
            <a:r>
              <a:rPr lang="en-US"/>
              <a:t>150 km</a:t>
            </a:r>
          </a:p>
        </p:txBody>
      </p:sp>
      <p:sp>
        <p:nvSpPr>
          <p:cNvPr id="445448" name="Text Box 8"/>
          <p:cNvSpPr txBox="1">
            <a:spLocks noChangeArrowheads="1"/>
          </p:cNvSpPr>
          <p:nvPr/>
        </p:nvSpPr>
        <p:spPr bwMode="auto">
          <a:xfrm>
            <a:off x="3048000" y="3505200"/>
            <a:ext cx="2057400" cy="457200"/>
          </a:xfrm>
          <a:prstGeom prst="rect">
            <a:avLst/>
          </a:prstGeom>
          <a:noFill/>
          <a:ln w="9525">
            <a:noFill/>
            <a:miter lim="800000"/>
            <a:headEnd/>
            <a:tailEnd/>
          </a:ln>
          <a:effectLst/>
        </p:spPr>
        <p:txBody>
          <a:bodyPr>
            <a:spAutoFit/>
          </a:bodyPr>
          <a:lstStyle/>
          <a:p>
            <a:pPr>
              <a:spcBef>
                <a:spcPct val="50000"/>
              </a:spcBef>
            </a:pPr>
            <a:r>
              <a:rPr lang="en-US"/>
              <a:t>1500 km</a:t>
            </a:r>
          </a:p>
        </p:txBody>
      </p:sp>
      <p:sp>
        <p:nvSpPr>
          <p:cNvPr id="445449" name="Text Box 9"/>
          <p:cNvSpPr txBox="1">
            <a:spLocks noChangeArrowheads="1"/>
          </p:cNvSpPr>
          <p:nvPr/>
        </p:nvSpPr>
        <p:spPr bwMode="auto">
          <a:xfrm>
            <a:off x="3886200" y="4038600"/>
            <a:ext cx="1389063" cy="457200"/>
          </a:xfrm>
          <a:prstGeom prst="rect">
            <a:avLst/>
          </a:prstGeom>
          <a:noFill/>
          <a:ln w="9525">
            <a:noFill/>
            <a:miter lim="800000"/>
            <a:headEnd/>
            <a:tailEnd/>
          </a:ln>
          <a:effectLst/>
        </p:spPr>
        <p:txBody>
          <a:bodyPr wrap="none">
            <a:spAutoFit/>
          </a:bodyPr>
          <a:lstStyle/>
          <a:p>
            <a:r>
              <a:rPr lang="en-US"/>
              <a:t>1300 + C</a:t>
            </a:r>
          </a:p>
        </p:txBody>
      </p:sp>
      <p:sp>
        <p:nvSpPr>
          <p:cNvPr id="445450" name="Line 10"/>
          <p:cNvSpPr>
            <a:spLocks noChangeShapeType="1"/>
          </p:cNvSpPr>
          <p:nvPr/>
        </p:nvSpPr>
        <p:spPr bwMode="auto">
          <a:xfrm>
            <a:off x="4495800" y="3733800"/>
            <a:ext cx="609600" cy="0"/>
          </a:xfrm>
          <a:prstGeom prst="line">
            <a:avLst/>
          </a:prstGeom>
          <a:noFill/>
          <a:ln w="9525">
            <a:solidFill>
              <a:schemeClr val="tx1"/>
            </a:solidFill>
            <a:round/>
            <a:headEnd/>
            <a:tailEnd type="triangle" w="med" len="med"/>
          </a:ln>
          <a:effectLst/>
        </p:spPr>
        <p:txBody>
          <a:bodyPr/>
          <a:lstStyle/>
          <a:p>
            <a:endParaRPr lang="en-US"/>
          </a:p>
        </p:txBody>
      </p:sp>
      <p:sp>
        <p:nvSpPr>
          <p:cNvPr id="445451" name="Line 11"/>
          <p:cNvSpPr>
            <a:spLocks noChangeShapeType="1"/>
          </p:cNvSpPr>
          <p:nvPr/>
        </p:nvSpPr>
        <p:spPr bwMode="auto">
          <a:xfrm flipH="1">
            <a:off x="2209800" y="3733800"/>
            <a:ext cx="609600" cy="0"/>
          </a:xfrm>
          <a:prstGeom prst="line">
            <a:avLst/>
          </a:prstGeom>
          <a:noFill/>
          <a:ln w="9525">
            <a:solidFill>
              <a:schemeClr val="tx1"/>
            </a:solidFill>
            <a:round/>
            <a:headEnd/>
            <a:tailEnd type="triangle" w="med" len="med"/>
          </a:ln>
          <a:effectLst/>
        </p:spPr>
        <p:txBody>
          <a:bodyPr/>
          <a:lstStyle/>
          <a:p>
            <a:endParaRPr lang="en-US"/>
          </a:p>
        </p:txBody>
      </p:sp>
      <p:sp>
        <p:nvSpPr>
          <p:cNvPr id="445452" name="Freeform 12"/>
          <p:cNvSpPr>
            <a:spLocks/>
          </p:cNvSpPr>
          <p:nvPr/>
        </p:nvSpPr>
        <p:spPr bwMode="auto">
          <a:xfrm>
            <a:off x="1219200" y="3352800"/>
            <a:ext cx="5943600" cy="228600"/>
          </a:xfrm>
          <a:custGeom>
            <a:avLst/>
            <a:gdLst/>
            <a:ahLst/>
            <a:cxnLst>
              <a:cxn ang="0">
                <a:pos x="0" y="96"/>
              </a:cxn>
              <a:cxn ang="0">
                <a:pos x="960" y="48"/>
              </a:cxn>
              <a:cxn ang="0">
                <a:pos x="1632" y="0"/>
              </a:cxn>
              <a:cxn ang="0">
                <a:pos x="2640" y="96"/>
              </a:cxn>
              <a:cxn ang="0">
                <a:pos x="3744" y="144"/>
              </a:cxn>
            </a:cxnLst>
            <a:rect l="0" t="0" r="r" b="b"/>
            <a:pathLst>
              <a:path w="3744" h="144">
                <a:moveTo>
                  <a:pt x="0" y="96"/>
                </a:moveTo>
                <a:lnTo>
                  <a:pt x="960" y="48"/>
                </a:lnTo>
                <a:lnTo>
                  <a:pt x="1632" y="0"/>
                </a:lnTo>
                <a:lnTo>
                  <a:pt x="2640" y="96"/>
                </a:lnTo>
                <a:lnTo>
                  <a:pt x="3744" y="144"/>
                </a:lnTo>
              </a:path>
            </a:pathLst>
          </a:custGeom>
          <a:noFill/>
          <a:ln w="9525">
            <a:solidFill>
              <a:schemeClr val="tx1"/>
            </a:solidFill>
            <a:round/>
            <a:headEnd/>
            <a:tailEnd/>
          </a:ln>
          <a:effectLst/>
        </p:spPr>
        <p:txBody>
          <a:bodyPr/>
          <a:lstStyle/>
          <a:p>
            <a:endParaRPr lang="en-US"/>
          </a:p>
        </p:txBody>
      </p:sp>
      <p:sp>
        <p:nvSpPr>
          <p:cNvPr id="445453" name="Freeform 13"/>
          <p:cNvSpPr>
            <a:spLocks/>
          </p:cNvSpPr>
          <p:nvPr/>
        </p:nvSpPr>
        <p:spPr bwMode="auto">
          <a:xfrm>
            <a:off x="1219200" y="3048000"/>
            <a:ext cx="5867400" cy="533400"/>
          </a:xfrm>
          <a:custGeom>
            <a:avLst/>
            <a:gdLst/>
            <a:ahLst/>
            <a:cxnLst>
              <a:cxn ang="0">
                <a:pos x="0" y="288"/>
              </a:cxn>
              <a:cxn ang="0">
                <a:pos x="48" y="0"/>
              </a:cxn>
              <a:cxn ang="0">
                <a:pos x="3696" y="0"/>
              </a:cxn>
              <a:cxn ang="0">
                <a:pos x="3696" y="336"/>
              </a:cxn>
              <a:cxn ang="0">
                <a:pos x="3072" y="288"/>
              </a:cxn>
              <a:cxn ang="0">
                <a:pos x="3040" y="304"/>
              </a:cxn>
              <a:cxn ang="0">
                <a:pos x="2688" y="288"/>
              </a:cxn>
              <a:cxn ang="0">
                <a:pos x="2016" y="240"/>
              </a:cxn>
              <a:cxn ang="0">
                <a:pos x="1632" y="192"/>
              </a:cxn>
              <a:cxn ang="0">
                <a:pos x="1104" y="240"/>
              </a:cxn>
              <a:cxn ang="0">
                <a:pos x="464" y="264"/>
              </a:cxn>
              <a:cxn ang="0">
                <a:pos x="0" y="288"/>
              </a:cxn>
            </a:cxnLst>
            <a:rect l="0" t="0" r="r" b="b"/>
            <a:pathLst>
              <a:path w="3696" h="336">
                <a:moveTo>
                  <a:pt x="0" y="288"/>
                </a:moveTo>
                <a:lnTo>
                  <a:pt x="48" y="0"/>
                </a:lnTo>
                <a:lnTo>
                  <a:pt x="3696" y="0"/>
                </a:lnTo>
                <a:lnTo>
                  <a:pt x="3696" y="336"/>
                </a:lnTo>
                <a:lnTo>
                  <a:pt x="3072" y="288"/>
                </a:lnTo>
                <a:lnTo>
                  <a:pt x="3040" y="304"/>
                </a:lnTo>
                <a:lnTo>
                  <a:pt x="2688" y="288"/>
                </a:lnTo>
                <a:lnTo>
                  <a:pt x="2016" y="240"/>
                </a:lnTo>
                <a:lnTo>
                  <a:pt x="1632" y="192"/>
                </a:lnTo>
                <a:lnTo>
                  <a:pt x="1104" y="240"/>
                </a:lnTo>
                <a:lnTo>
                  <a:pt x="464" y="264"/>
                </a:lnTo>
                <a:lnTo>
                  <a:pt x="0" y="288"/>
                </a:lnTo>
                <a:close/>
              </a:path>
            </a:pathLst>
          </a:custGeom>
          <a:solidFill>
            <a:srgbClr val="3366FF"/>
          </a:solidFill>
          <a:ln w="9525">
            <a:solidFill>
              <a:schemeClr val="tx1"/>
            </a:solidFill>
            <a:round/>
            <a:headEnd/>
            <a:tailEnd/>
          </a:ln>
          <a:effectLst/>
        </p:spPr>
        <p:txBody>
          <a:bodyPr/>
          <a:lstStyle/>
          <a:p>
            <a:endParaRPr lang="en-US"/>
          </a:p>
        </p:txBody>
      </p:sp>
      <p:sp>
        <p:nvSpPr>
          <p:cNvPr id="445454" name="Line 14"/>
          <p:cNvSpPr>
            <a:spLocks noChangeShapeType="1"/>
          </p:cNvSpPr>
          <p:nvPr/>
        </p:nvSpPr>
        <p:spPr bwMode="auto">
          <a:xfrm>
            <a:off x="4114800" y="3276600"/>
            <a:ext cx="4114800" cy="0"/>
          </a:xfrm>
          <a:prstGeom prst="line">
            <a:avLst/>
          </a:prstGeom>
          <a:noFill/>
          <a:ln w="9525">
            <a:solidFill>
              <a:schemeClr val="tx1"/>
            </a:solidFill>
            <a:round/>
            <a:headEnd/>
            <a:tailEnd/>
          </a:ln>
          <a:effectLst/>
        </p:spPr>
        <p:txBody>
          <a:bodyPr/>
          <a:lstStyle/>
          <a:p>
            <a:endParaRPr lang="en-US"/>
          </a:p>
        </p:txBody>
      </p:sp>
      <p:sp>
        <p:nvSpPr>
          <p:cNvPr id="445455" name="Line 15"/>
          <p:cNvSpPr>
            <a:spLocks noChangeShapeType="1"/>
          </p:cNvSpPr>
          <p:nvPr/>
        </p:nvSpPr>
        <p:spPr bwMode="auto">
          <a:xfrm>
            <a:off x="7239000" y="3581400"/>
            <a:ext cx="1143000" cy="0"/>
          </a:xfrm>
          <a:prstGeom prst="line">
            <a:avLst/>
          </a:prstGeom>
          <a:noFill/>
          <a:ln w="9525">
            <a:solidFill>
              <a:schemeClr val="tx1"/>
            </a:solidFill>
            <a:round/>
            <a:headEnd/>
            <a:tailEnd/>
          </a:ln>
          <a:effectLst/>
        </p:spPr>
        <p:txBody>
          <a:bodyPr/>
          <a:lstStyle/>
          <a:p>
            <a:endParaRPr lang="en-US"/>
          </a:p>
        </p:txBody>
      </p:sp>
      <p:sp>
        <p:nvSpPr>
          <p:cNvPr id="445456" name="Line 16"/>
          <p:cNvSpPr>
            <a:spLocks noChangeShapeType="1"/>
          </p:cNvSpPr>
          <p:nvPr/>
        </p:nvSpPr>
        <p:spPr bwMode="auto">
          <a:xfrm>
            <a:off x="8001000" y="2819400"/>
            <a:ext cx="0" cy="457200"/>
          </a:xfrm>
          <a:prstGeom prst="line">
            <a:avLst/>
          </a:prstGeom>
          <a:noFill/>
          <a:ln w="9525">
            <a:solidFill>
              <a:schemeClr val="tx1"/>
            </a:solidFill>
            <a:round/>
            <a:headEnd/>
            <a:tailEnd type="triangle" w="med" len="med"/>
          </a:ln>
          <a:effectLst/>
        </p:spPr>
        <p:txBody>
          <a:bodyPr/>
          <a:lstStyle/>
          <a:p>
            <a:endParaRPr lang="en-US"/>
          </a:p>
        </p:txBody>
      </p:sp>
      <p:sp>
        <p:nvSpPr>
          <p:cNvPr id="445457" name="Line 17"/>
          <p:cNvSpPr>
            <a:spLocks noChangeShapeType="1"/>
          </p:cNvSpPr>
          <p:nvPr/>
        </p:nvSpPr>
        <p:spPr bwMode="auto">
          <a:xfrm flipV="1">
            <a:off x="8001000" y="3581400"/>
            <a:ext cx="0" cy="533400"/>
          </a:xfrm>
          <a:prstGeom prst="line">
            <a:avLst/>
          </a:prstGeom>
          <a:noFill/>
          <a:ln w="9525">
            <a:solidFill>
              <a:schemeClr val="tx1"/>
            </a:solidFill>
            <a:round/>
            <a:headEnd/>
            <a:tailEnd type="triangle" w="med" len="med"/>
          </a:ln>
          <a:effectLst/>
        </p:spPr>
        <p:txBody>
          <a:bodyPr/>
          <a:lstStyle/>
          <a:p>
            <a:endParaRPr lang="en-US"/>
          </a:p>
        </p:txBody>
      </p:sp>
      <p:sp>
        <p:nvSpPr>
          <p:cNvPr id="445458" name="Text Box 18"/>
          <p:cNvSpPr txBox="1">
            <a:spLocks noChangeArrowheads="1"/>
          </p:cNvSpPr>
          <p:nvPr/>
        </p:nvSpPr>
        <p:spPr bwMode="auto">
          <a:xfrm>
            <a:off x="7467600" y="3200400"/>
            <a:ext cx="1371600" cy="457200"/>
          </a:xfrm>
          <a:prstGeom prst="rect">
            <a:avLst/>
          </a:prstGeom>
          <a:noFill/>
          <a:ln w="9525">
            <a:noFill/>
            <a:miter lim="800000"/>
            <a:headEnd/>
            <a:tailEnd/>
          </a:ln>
          <a:effectLst/>
        </p:spPr>
        <p:txBody>
          <a:bodyPr>
            <a:spAutoFit/>
          </a:bodyPr>
          <a:lstStyle/>
          <a:p>
            <a:pPr>
              <a:spcBef>
                <a:spcPct val="50000"/>
              </a:spcBef>
            </a:pPr>
            <a:r>
              <a:rPr lang="en-US"/>
              <a:t>1900 m</a:t>
            </a:r>
          </a:p>
        </p:txBody>
      </p:sp>
      <p:sp>
        <p:nvSpPr>
          <p:cNvPr id="445459" name="Line 19"/>
          <p:cNvSpPr>
            <a:spLocks noChangeShapeType="1"/>
          </p:cNvSpPr>
          <p:nvPr/>
        </p:nvSpPr>
        <p:spPr bwMode="auto">
          <a:xfrm flipV="1">
            <a:off x="2895600" y="3429000"/>
            <a:ext cx="0" cy="228600"/>
          </a:xfrm>
          <a:prstGeom prst="line">
            <a:avLst/>
          </a:prstGeom>
          <a:noFill/>
          <a:ln w="9525">
            <a:solidFill>
              <a:schemeClr val="tx1"/>
            </a:solidFill>
            <a:round/>
            <a:headEnd/>
            <a:tailEnd type="triangle" w="med" len="med"/>
          </a:ln>
          <a:effectLst/>
        </p:spPr>
        <p:txBody>
          <a:bodyPr/>
          <a:lstStyle/>
          <a:p>
            <a:endParaRPr lang="en-US"/>
          </a:p>
        </p:txBody>
      </p:sp>
      <p:sp>
        <p:nvSpPr>
          <p:cNvPr id="445463" name="Line 23"/>
          <p:cNvSpPr>
            <a:spLocks noChangeShapeType="1"/>
          </p:cNvSpPr>
          <p:nvPr/>
        </p:nvSpPr>
        <p:spPr bwMode="auto">
          <a:xfrm flipV="1">
            <a:off x="3886200" y="3352800"/>
            <a:ext cx="0" cy="228600"/>
          </a:xfrm>
          <a:prstGeom prst="line">
            <a:avLst/>
          </a:prstGeom>
          <a:noFill/>
          <a:ln w="9525">
            <a:solidFill>
              <a:schemeClr val="tx1"/>
            </a:solidFill>
            <a:round/>
            <a:headEnd/>
            <a:tailEnd type="triangle" w="med" len="med"/>
          </a:ln>
          <a:effectLst/>
        </p:spPr>
        <p:txBody>
          <a:bodyPr/>
          <a:lstStyle/>
          <a:p>
            <a:endParaRPr lang="en-US"/>
          </a:p>
        </p:txBody>
      </p:sp>
      <p:sp>
        <p:nvSpPr>
          <p:cNvPr id="445464" name="Line 24"/>
          <p:cNvSpPr>
            <a:spLocks noChangeShapeType="1"/>
          </p:cNvSpPr>
          <p:nvPr/>
        </p:nvSpPr>
        <p:spPr bwMode="auto">
          <a:xfrm flipV="1">
            <a:off x="4495800" y="3429000"/>
            <a:ext cx="0" cy="228600"/>
          </a:xfrm>
          <a:prstGeom prst="line">
            <a:avLst/>
          </a:prstGeom>
          <a:noFill/>
          <a:ln w="9525">
            <a:solidFill>
              <a:schemeClr val="tx1"/>
            </a:solidFill>
            <a:round/>
            <a:headEnd/>
            <a:tailEnd type="triangle" w="med" len="med"/>
          </a:ln>
          <a:effectLst/>
        </p:spPr>
        <p:txBody>
          <a:bodyPr/>
          <a:lstStyle/>
          <a:p>
            <a:endParaRPr lang="en-US"/>
          </a:p>
        </p:txBody>
      </p:sp>
      <p:sp>
        <p:nvSpPr>
          <p:cNvPr id="445465" name="Line 25"/>
          <p:cNvSpPr>
            <a:spLocks noChangeShapeType="1"/>
          </p:cNvSpPr>
          <p:nvPr/>
        </p:nvSpPr>
        <p:spPr bwMode="auto">
          <a:xfrm flipV="1">
            <a:off x="3429000" y="3352800"/>
            <a:ext cx="0" cy="228600"/>
          </a:xfrm>
          <a:prstGeom prst="line">
            <a:avLst/>
          </a:prstGeom>
          <a:noFill/>
          <a:ln w="9525">
            <a:solidFill>
              <a:schemeClr val="tx1"/>
            </a:solidFill>
            <a:round/>
            <a:headEnd/>
            <a:tailEnd type="triangle" w="med" len="med"/>
          </a:ln>
          <a:effectLst/>
        </p:spPr>
        <p:txBody>
          <a:bodyPr/>
          <a:lstStyle/>
          <a:p>
            <a:endParaRPr lang="en-US"/>
          </a:p>
        </p:txBody>
      </p:sp>
      <p:sp>
        <p:nvSpPr>
          <p:cNvPr id="445466" name="Text Box 26"/>
          <p:cNvSpPr txBox="1">
            <a:spLocks noChangeArrowheads="1"/>
          </p:cNvSpPr>
          <p:nvPr/>
        </p:nvSpPr>
        <p:spPr bwMode="auto">
          <a:xfrm>
            <a:off x="6477000" y="4114800"/>
            <a:ext cx="2362200" cy="457200"/>
          </a:xfrm>
          <a:prstGeom prst="rect">
            <a:avLst/>
          </a:prstGeom>
          <a:noFill/>
          <a:ln w="9525">
            <a:noFill/>
            <a:miter lim="800000"/>
            <a:headEnd/>
            <a:tailEnd/>
          </a:ln>
          <a:effectLst/>
        </p:spPr>
        <p:txBody>
          <a:bodyPr>
            <a:spAutoFit/>
          </a:bodyPr>
          <a:lstStyle/>
          <a:p>
            <a:pPr>
              <a:spcBef>
                <a:spcPct val="50000"/>
              </a:spcBef>
            </a:pPr>
            <a:r>
              <a:rPr lang="en-US"/>
              <a:t>Dynamic uplift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357379"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solidFill>
                  <a:schemeClr val="accent1"/>
                </a:solidFill>
              </a:rPr>
              <a:t>Narrow vs. wide rifts</a:t>
            </a:r>
          </a:p>
          <a:p>
            <a:pPr lvl="1"/>
            <a:r>
              <a:rPr lang="en-US" b="1">
                <a:solidFill>
                  <a:schemeClr val="accent1"/>
                </a:solidFill>
              </a:rPr>
              <a:t>Lithospheric necking</a:t>
            </a:r>
          </a:p>
          <a:p>
            <a:pPr lvl="1"/>
            <a:r>
              <a:rPr lang="en-US" b="1">
                <a:solidFill>
                  <a:schemeClr val="accent1"/>
                </a:solidFill>
              </a:rPr>
              <a:t>Dynamic lithospheric extension</a:t>
            </a:r>
          </a:p>
          <a:p>
            <a:pPr lvl="1"/>
            <a:r>
              <a:rPr lang="en-US" b="1">
                <a:solidFill>
                  <a:schemeClr val="accent1"/>
                </a:solidFill>
              </a:rPr>
              <a:t>Rheology of continental crust</a:t>
            </a:r>
          </a:p>
          <a:p>
            <a:pPr lvl="1"/>
            <a:r>
              <a:rPr lang="en-US" b="1">
                <a:solidFill>
                  <a:schemeClr val="accent1"/>
                </a:solidFill>
              </a:rPr>
              <a:t>Mantle plumes</a:t>
            </a:r>
          </a:p>
          <a:p>
            <a:pPr lvl="2"/>
            <a:r>
              <a:rPr lang="en-US" b="1"/>
              <a:t>Melt generation during continental extension</a:t>
            </a:r>
          </a:p>
          <a:p>
            <a:pPr lvl="1">
              <a:buFontTx/>
              <a:buNone/>
            </a:pPr>
            <a:r>
              <a:rPr lang="en-US" b="1">
                <a:solidFill>
                  <a:schemeClr val="accent1"/>
                </a:solidFill>
              </a:rPr>
              <a:t>- Stretch factor and strain rate history</a:t>
            </a:r>
          </a:p>
          <a:p>
            <a:endParaRPr lang="en-US" sz="2000">
              <a:solidFill>
                <a:schemeClr val="accent1"/>
              </a:solidFill>
            </a:endParaRPr>
          </a:p>
        </p:txBody>
      </p:sp>
      <p:pic>
        <p:nvPicPr>
          <p:cNvPr id="357380"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Underplating</a:t>
            </a:r>
          </a:p>
        </p:txBody>
      </p:sp>
      <p:sp>
        <p:nvSpPr>
          <p:cNvPr id="446467" name="Rectangle 3"/>
          <p:cNvSpPr>
            <a:spLocks noGrp="1" noChangeArrowheads="1"/>
          </p:cNvSpPr>
          <p:nvPr>
            <p:ph type="body" idx="1"/>
          </p:nvPr>
        </p:nvSpPr>
        <p:spPr/>
        <p:txBody>
          <a:bodyPr/>
          <a:lstStyle/>
          <a:p>
            <a:r>
              <a:rPr lang="en-US"/>
              <a:t>During rifting, igneous melt can pond under continental crust.</a:t>
            </a:r>
          </a:p>
          <a:p>
            <a:endParaRPr lang="en-US"/>
          </a:p>
          <a:p>
            <a:r>
              <a:rPr lang="en-US"/>
              <a:t>Igneous rock generated by adiabatic decompression has a density greater than continental crust and less than mantle.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Underplating</a:t>
            </a:r>
          </a:p>
        </p:txBody>
      </p:sp>
      <p:sp>
        <p:nvSpPr>
          <p:cNvPr id="447492" name="Freeform 4"/>
          <p:cNvSpPr>
            <a:spLocks/>
          </p:cNvSpPr>
          <p:nvPr/>
        </p:nvSpPr>
        <p:spPr bwMode="auto">
          <a:xfrm>
            <a:off x="1981200" y="2133600"/>
            <a:ext cx="2438400" cy="381000"/>
          </a:xfrm>
          <a:custGeom>
            <a:avLst/>
            <a:gdLst/>
            <a:ahLst/>
            <a:cxnLst>
              <a:cxn ang="0">
                <a:pos x="432" y="0"/>
              </a:cxn>
              <a:cxn ang="0">
                <a:pos x="1536" y="0"/>
              </a:cxn>
              <a:cxn ang="0">
                <a:pos x="1536" y="240"/>
              </a:cxn>
              <a:cxn ang="0">
                <a:pos x="0" y="240"/>
              </a:cxn>
              <a:cxn ang="0">
                <a:pos x="0" y="0"/>
              </a:cxn>
              <a:cxn ang="0">
                <a:pos x="480" y="0"/>
              </a:cxn>
            </a:cxnLst>
            <a:rect l="0" t="0" r="r" b="b"/>
            <a:pathLst>
              <a:path w="1536" h="240">
                <a:moveTo>
                  <a:pt x="432" y="0"/>
                </a:moveTo>
                <a:lnTo>
                  <a:pt x="1536" y="0"/>
                </a:lnTo>
                <a:lnTo>
                  <a:pt x="1536" y="240"/>
                </a:lnTo>
                <a:lnTo>
                  <a:pt x="0" y="240"/>
                </a:lnTo>
                <a:lnTo>
                  <a:pt x="0" y="0"/>
                </a:lnTo>
                <a:lnTo>
                  <a:pt x="480" y="0"/>
                </a:lnTo>
              </a:path>
            </a:pathLst>
          </a:custGeom>
          <a:solidFill>
            <a:srgbClr val="C3A6F8"/>
          </a:solidFill>
          <a:ln w="9525">
            <a:solidFill>
              <a:schemeClr val="tx1"/>
            </a:solidFill>
            <a:round/>
            <a:headEnd/>
            <a:tailEnd/>
          </a:ln>
          <a:effectLst/>
        </p:spPr>
        <p:txBody>
          <a:bodyPr/>
          <a:lstStyle/>
          <a:p>
            <a:endParaRPr lang="en-US"/>
          </a:p>
        </p:txBody>
      </p:sp>
      <p:sp>
        <p:nvSpPr>
          <p:cNvPr id="447493" name="Rectangle 5"/>
          <p:cNvSpPr>
            <a:spLocks noChangeArrowheads="1"/>
          </p:cNvSpPr>
          <p:nvPr/>
        </p:nvSpPr>
        <p:spPr bwMode="auto">
          <a:xfrm>
            <a:off x="5334000" y="1828800"/>
            <a:ext cx="9144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7494" name="Freeform 6"/>
          <p:cNvSpPr>
            <a:spLocks/>
          </p:cNvSpPr>
          <p:nvPr/>
        </p:nvSpPr>
        <p:spPr bwMode="auto">
          <a:xfrm>
            <a:off x="1981200" y="2514600"/>
            <a:ext cx="4267200" cy="762000"/>
          </a:xfrm>
          <a:custGeom>
            <a:avLst/>
            <a:gdLst/>
            <a:ahLst/>
            <a:cxnLst>
              <a:cxn ang="0">
                <a:pos x="48" y="0"/>
              </a:cxn>
              <a:cxn ang="0">
                <a:pos x="1584" y="0"/>
              </a:cxn>
              <a:cxn ang="0">
                <a:pos x="1584" y="144"/>
              </a:cxn>
              <a:cxn ang="0">
                <a:pos x="2736" y="144"/>
              </a:cxn>
              <a:cxn ang="0">
                <a:pos x="2736" y="480"/>
              </a:cxn>
              <a:cxn ang="0">
                <a:pos x="0" y="480"/>
              </a:cxn>
              <a:cxn ang="0">
                <a:pos x="0" y="0"/>
              </a:cxn>
              <a:cxn ang="0">
                <a:pos x="48" y="0"/>
              </a:cxn>
            </a:cxnLst>
            <a:rect l="0" t="0" r="r" b="b"/>
            <a:pathLst>
              <a:path w="2736" h="480">
                <a:moveTo>
                  <a:pt x="48" y="0"/>
                </a:moveTo>
                <a:lnTo>
                  <a:pt x="1584" y="0"/>
                </a:lnTo>
                <a:lnTo>
                  <a:pt x="1584" y="144"/>
                </a:lnTo>
                <a:lnTo>
                  <a:pt x="2736" y="144"/>
                </a:lnTo>
                <a:lnTo>
                  <a:pt x="2736" y="480"/>
                </a:lnTo>
                <a:lnTo>
                  <a:pt x="0" y="480"/>
                </a:lnTo>
                <a:lnTo>
                  <a:pt x="0" y="0"/>
                </a:lnTo>
                <a:lnTo>
                  <a:pt x="48" y="0"/>
                </a:lnTo>
                <a:close/>
              </a:path>
            </a:pathLst>
          </a:custGeom>
          <a:solidFill>
            <a:srgbClr val="FF0066"/>
          </a:solidFill>
          <a:ln w="9525">
            <a:solidFill>
              <a:schemeClr val="tx1"/>
            </a:solidFill>
            <a:round/>
            <a:headEnd/>
            <a:tailEnd/>
          </a:ln>
          <a:effectLst/>
        </p:spPr>
        <p:txBody>
          <a:bodyPr/>
          <a:lstStyle/>
          <a:p>
            <a:endParaRPr lang="en-US"/>
          </a:p>
        </p:txBody>
      </p:sp>
      <p:sp>
        <p:nvSpPr>
          <p:cNvPr id="447495" name="Rectangle 7"/>
          <p:cNvSpPr>
            <a:spLocks noChangeArrowheads="1"/>
          </p:cNvSpPr>
          <p:nvPr/>
        </p:nvSpPr>
        <p:spPr bwMode="auto">
          <a:xfrm>
            <a:off x="4419600" y="1828800"/>
            <a:ext cx="9144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7496" name="Rectangle 8"/>
          <p:cNvSpPr>
            <a:spLocks noChangeArrowheads="1"/>
          </p:cNvSpPr>
          <p:nvPr/>
        </p:nvSpPr>
        <p:spPr bwMode="auto">
          <a:xfrm>
            <a:off x="1981200" y="1828800"/>
            <a:ext cx="2438400" cy="3048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447499" name="Freeform 11"/>
          <p:cNvSpPr>
            <a:spLocks/>
          </p:cNvSpPr>
          <p:nvPr/>
        </p:nvSpPr>
        <p:spPr bwMode="auto">
          <a:xfrm>
            <a:off x="1981200" y="4800600"/>
            <a:ext cx="2438400" cy="381000"/>
          </a:xfrm>
          <a:custGeom>
            <a:avLst/>
            <a:gdLst/>
            <a:ahLst/>
            <a:cxnLst>
              <a:cxn ang="0">
                <a:pos x="432" y="0"/>
              </a:cxn>
              <a:cxn ang="0">
                <a:pos x="1536" y="0"/>
              </a:cxn>
              <a:cxn ang="0">
                <a:pos x="1536" y="240"/>
              </a:cxn>
              <a:cxn ang="0">
                <a:pos x="0" y="240"/>
              </a:cxn>
              <a:cxn ang="0">
                <a:pos x="0" y="0"/>
              </a:cxn>
              <a:cxn ang="0">
                <a:pos x="480" y="0"/>
              </a:cxn>
            </a:cxnLst>
            <a:rect l="0" t="0" r="r" b="b"/>
            <a:pathLst>
              <a:path w="1536" h="240">
                <a:moveTo>
                  <a:pt x="432" y="0"/>
                </a:moveTo>
                <a:lnTo>
                  <a:pt x="1536" y="0"/>
                </a:lnTo>
                <a:lnTo>
                  <a:pt x="1536" y="240"/>
                </a:lnTo>
                <a:lnTo>
                  <a:pt x="0" y="240"/>
                </a:lnTo>
                <a:lnTo>
                  <a:pt x="0" y="0"/>
                </a:lnTo>
                <a:lnTo>
                  <a:pt x="480" y="0"/>
                </a:lnTo>
              </a:path>
            </a:pathLst>
          </a:custGeom>
          <a:solidFill>
            <a:srgbClr val="C3A6F8"/>
          </a:solidFill>
          <a:ln w="9525">
            <a:solidFill>
              <a:schemeClr val="tx1"/>
            </a:solidFill>
            <a:round/>
            <a:headEnd/>
            <a:tailEnd/>
          </a:ln>
          <a:effectLst/>
        </p:spPr>
        <p:txBody>
          <a:bodyPr/>
          <a:lstStyle/>
          <a:p>
            <a:endParaRPr lang="en-US"/>
          </a:p>
        </p:txBody>
      </p:sp>
      <p:sp>
        <p:nvSpPr>
          <p:cNvPr id="447500" name="Rectangle 12"/>
          <p:cNvSpPr>
            <a:spLocks noChangeArrowheads="1"/>
          </p:cNvSpPr>
          <p:nvPr/>
        </p:nvSpPr>
        <p:spPr bwMode="auto">
          <a:xfrm>
            <a:off x="5334000" y="4495800"/>
            <a:ext cx="9144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7501" name="Freeform 13"/>
          <p:cNvSpPr>
            <a:spLocks/>
          </p:cNvSpPr>
          <p:nvPr/>
        </p:nvSpPr>
        <p:spPr bwMode="auto">
          <a:xfrm>
            <a:off x="1981200" y="5181600"/>
            <a:ext cx="4267200" cy="762000"/>
          </a:xfrm>
          <a:custGeom>
            <a:avLst/>
            <a:gdLst/>
            <a:ahLst/>
            <a:cxnLst>
              <a:cxn ang="0">
                <a:pos x="48" y="0"/>
              </a:cxn>
              <a:cxn ang="0">
                <a:pos x="1584" y="0"/>
              </a:cxn>
              <a:cxn ang="0">
                <a:pos x="1584" y="144"/>
              </a:cxn>
              <a:cxn ang="0">
                <a:pos x="2736" y="144"/>
              </a:cxn>
              <a:cxn ang="0">
                <a:pos x="2736" y="480"/>
              </a:cxn>
              <a:cxn ang="0">
                <a:pos x="0" y="480"/>
              </a:cxn>
              <a:cxn ang="0">
                <a:pos x="0" y="0"/>
              </a:cxn>
              <a:cxn ang="0">
                <a:pos x="48" y="0"/>
              </a:cxn>
            </a:cxnLst>
            <a:rect l="0" t="0" r="r" b="b"/>
            <a:pathLst>
              <a:path w="2736" h="480">
                <a:moveTo>
                  <a:pt x="48" y="0"/>
                </a:moveTo>
                <a:lnTo>
                  <a:pt x="1584" y="0"/>
                </a:lnTo>
                <a:lnTo>
                  <a:pt x="1584" y="144"/>
                </a:lnTo>
                <a:lnTo>
                  <a:pt x="2736" y="144"/>
                </a:lnTo>
                <a:lnTo>
                  <a:pt x="2736" y="480"/>
                </a:lnTo>
                <a:lnTo>
                  <a:pt x="0" y="480"/>
                </a:lnTo>
                <a:lnTo>
                  <a:pt x="0" y="0"/>
                </a:lnTo>
                <a:lnTo>
                  <a:pt x="48" y="0"/>
                </a:lnTo>
                <a:close/>
              </a:path>
            </a:pathLst>
          </a:custGeom>
          <a:solidFill>
            <a:srgbClr val="FF0066"/>
          </a:solidFill>
          <a:ln w="9525">
            <a:solidFill>
              <a:schemeClr val="tx1"/>
            </a:solidFill>
            <a:round/>
            <a:headEnd/>
            <a:tailEnd/>
          </a:ln>
          <a:effectLst/>
        </p:spPr>
        <p:txBody>
          <a:bodyPr/>
          <a:lstStyle/>
          <a:p>
            <a:endParaRPr lang="en-US"/>
          </a:p>
        </p:txBody>
      </p:sp>
      <p:sp>
        <p:nvSpPr>
          <p:cNvPr id="447502" name="Rectangle 14"/>
          <p:cNvSpPr>
            <a:spLocks noChangeArrowheads="1"/>
          </p:cNvSpPr>
          <p:nvPr/>
        </p:nvSpPr>
        <p:spPr bwMode="auto">
          <a:xfrm>
            <a:off x="4419600" y="4267200"/>
            <a:ext cx="9144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7503" name="Rectangle 15"/>
          <p:cNvSpPr>
            <a:spLocks noChangeArrowheads="1"/>
          </p:cNvSpPr>
          <p:nvPr/>
        </p:nvSpPr>
        <p:spPr bwMode="auto">
          <a:xfrm>
            <a:off x="1981200" y="4495800"/>
            <a:ext cx="2438400" cy="3048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447504" name="Rectangle 16"/>
          <p:cNvSpPr>
            <a:spLocks noChangeArrowheads="1"/>
          </p:cNvSpPr>
          <p:nvPr/>
        </p:nvSpPr>
        <p:spPr bwMode="auto">
          <a:xfrm>
            <a:off x="4419600" y="5181600"/>
            <a:ext cx="914400" cy="381000"/>
          </a:xfrm>
          <a:prstGeom prst="rect">
            <a:avLst/>
          </a:prstGeom>
          <a:solidFill>
            <a:srgbClr val="C3A6F8"/>
          </a:solidFill>
          <a:ln w="9525">
            <a:solidFill>
              <a:schemeClr val="tx1"/>
            </a:solidFill>
            <a:miter lim="800000"/>
            <a:headEnd/>
            <a:tailEnd/>
          </a:ln>
          <a:effectLst/>
        </p:spPr>
        <p:txBody>
          <a:bodyPr wrap="none" anchor="ctr"/>
          <a:lstStyle/>
          <a:p>
            <a:endParaRPr lang="en-US"/>
          </a:p>
        </p:txBody>
      </p:sp>
      <p:sp>
        <p:nvSpPr>
          <p:cNvPr id="447505" name="Line 17"/>
          <p:cNvSpPr>
            <a:spLocks noChangeShapeType="1"/>
          </p:cNvSpPr>
          <p:nvPr/>
        </p:nvSpPr>
        <p:spPr bwMode="auto">
          <a:xfrm flipV="1">
            <a:off x="4876800" y="3886200"/>
            <a:ext cx="0" cy="533400"/>
          </a:xfrm>
          <a:prstGeom prst="line">
            <a:avLst/>
          </a:prstGeom>
          <a:noFill/>
          <a:ln w="9525">
            <a:solidFill>
              <a:schemeClr val="tx1"/>
            </a:solidFill>
            <a:round/>
            <a:headEnd/>
            <a:tailEnd type="triangle" w="med" len="med"/>
          </a:ln>
          <a:effectLst/>
        </p:spPr>
        <p:txBody>
          <a:bodyPr/>
          <a:lstStyle/>
          <a:p>
            <a:endParaRPr lang="en-US"/>
          </a:p>
        </p:txBody>
      </p:sp>
      <p:sp>
        <p:nvSpPr>
          <p:cNvPr id="447506" name="Text Box 18"/>
          <p:cNvSpPr txBox="1">
            <a:spLocks noChangeArrowheads="1"/>
          </p:cNvSpPr>
          <p:nvPr/>
        </p:nvSpPr>
        <p:spPr bwMode="auto">
          <a:xfrm>
            <a:off x="2209800" y="5486400"/>
            <a:ext cx="14478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447507" name="Text Box 19"/>
          <p:cNvSpPr txBox="1">
            <a:spLocks noChangeArrowheads="1"/>
          </p:cNvSpPr>
          <p:nvPr/>
        </p:nvSpPr>
        <p:spPr bwMode="auto">
          <a:xfrm>
            <a:off x="2057400" y="4737100"/>
            <a:ext cx="2514600" cy="457200"/>
          </a:xfrm>
          <a:prstGeom prst="rect">
            <a:avLst/>
          </a:prstGeom>
          <a:noFill/>
          <a:ln w="9525">
            <a:noFill/>
            <a:miter lim="800000"/>
            <a:headEnd/>
            <a:tailEnd/>
          </a:ln>
          <a:effectLst/>
        </p:spPr>
        <p:txBody>
          <a:bodyPr>
            <a:spAutoFit/>
          </a:bodyPr>
          <a:lstStyle/>
          <a:p>
            <a:pPr>
              <a:spcBef>
                <a:spcPct val="50000"/>
              </a:spcBef>
            </a:pPr>
            <a:r>
              <a:rPr lang="en-US"/>
              <a:t>Oceanic crust</a:t>
            </a:r>
          </a:p>
        </p:txBody>
      </p:sp>
      <p:sp>
        <p:nvSpPr>
          <p:cNvPr id="447508" name="Text Box 20"/>
          <p:cNvSpPr txBox="1">
            <a:spLocks noChangeArrowheads="1"/>
          </p:cNvSpPr>
          <p:nvPr/>
        </p:nvSpPr>
        <p:spPr bwMode="auto">
          <a:xfrm>
            <a:off x="4495800" y="4572000"/>
            <a:ext cx="2819400" cy="457200"/>
          </a:xfrm>
          <a:prstGeom prst="rect">
            <a:avLst/>
          </a:prstGeom>
          <a:noFill/>
          <a:ln w="9525">
            <a:noFill/>
            <a:miter lim="800000"/>
            <a:headEnd/>
            <a:tailEnd/>
          </a:ln>
          <a:effectLst/>
        </p:spPr>
        <p:txBody>
          <a:bodyPr>
            <a:spAutoFit/>
          </a:bodyPr>
          <a:lstStyle/>
          <a:p>
            <a:pPr>
              <a:spcBef>
                <a:spcPct val="50000"/>
              </a:spcBef>
            </a:pPr>
            <a:r>
              <a:rPr lang="en-US"/>
              <a:t>Continental crust</a:t>
            </a:r>
          </a:p>
        </p:txBody>
      </p:sp>
      <p:sp>
        <p:nvSpPr>
          <p:cNvPr id="447509" name="Text Box 21"/>
          <p:cNvSpPr txBox="1">
            <a:spLocks noChangeArrowheads="1"/>
          </p:cNvSpPr>
          <p:nvPr/>
        </p:nvSpPr>
        <p:spPr bwMode="auto">
          <a:xfrm>
            <a:off x="2286000" y="2667000"/>
            <a:ext cx="1295400" cy="457200"/>
          </a:xfrm>
          <a:prstGeom prst="rect">
            <a:avLst/>
          </a:prstGeom>
          <a:noFill/>
          <a:ln w="9525">
            <a:noFill/>
            <a:miter lim="800000"/>
            <a:headEnd/>
            <a:tailEnd/>
          </a:ln>
          <a:effectLst/>
        </p:spPr>
        <p:txBody>
          <a:bodyPr>
            <a:spAutoFit/>
          </a:bodyPr>
          <a:lstStyle/>
          <a:p>
            <a:pPr>
              <a:spcBef>
                <a:spcPct val="50000"/>
              </a:spcBef>
            </a:pPr>
            <a:r>
              <a:rPr lang="en-US"/>
              <a:t>3.3</a:t>
            </a:r>
          </a:p>
        </p:txBody>
      </p:sp>
      <p:sp>
        <p:nvSpPr>
          <p:cNvPr id="447510" name="Text Box 22"/>
          <p:cNvSpPr txBox="1">
            <a:spLocks noChangeArrowheads="1"/>
          </p:cNvSpPr>
          <p:nvPr/>
        </p:nvSpPr>
        <p:spPr bwMode="auto">
          <a:xfrm>
            <a:off x="2362200" y="2133600"/>
            <a:ext cx="1295400" cy="457200"/>
          </a:xfrm>
          <a:prstGeom prst="rect">
            <a:avLst/>
          </a:prstGeom>
          <a:noFill/>
          <a:ln w="9525">
            <a:noFill/>
            <a:miter lim="800000"/>
            <a:headEnd/>
            <a:tailEnd/>
          </a:ln>
          <a:effectLst/>
        </p:spPr>
        <p:txBody>
          <a:bodyPr>
            <a:spAutoFit/>
          </a:bodyPr>
          <a:lstStyle/>
          <a:p>
            <a:pPr>
              <a:spcBef>
                <a:spcPct val="50000"/>
              </a:spcBef>
            </a:pPr>
            <a:r>
              <a:rPr lang="en-US"/>
              <a:t>2.8</a:t>
            </a:r>
          </a:p>
        </p:txBody>
      </p:sp>
      <p:sp>
        <p:nvSpPr>
          <p:cNvPr id="447511" name="Text Box 23"/>
          <p:cNvSpPr txBox="1">
            <a:spLocks noChangeArrowheads="1"/>
          </p:cNvSpPr>
          <p:nvPr/>
        </p:nvSpPr>
        <p:spPr bwMode="auto">
          <a:xfrm>
            <a:off x="4800600" y="2057400"/>
            <a:ext cx="1295400" cy="457200"/>
          </a:xfrm>
          <a:prstGeom prst="rect">
            <a:avLst/>
          </a:prstGeom>
          <a:noFill/>
          <a:ln w="9525">
            <a:noFill/>
            <a:miter lim="800000"/>
            <a:headEnd/>
            <a:tailEnd/>
          </a:ln>
          <a:effectLst/>
        </p:spPr>
        <p:txBody>
          <a:bodyPr>
            <a:spAutoFit/>
          </a:bodyPr>
          <a:lstStyle/>
          <a:p>
            <a:pPr>
              <a:spcBef>
                <a:spcPct val="50000"/>
              </a:spcBef>
            </a:pPr>
            <a:r>
              <a:rPr lang="en-US"/>
              <a:t>2.7</a:t>
            </a:r>
          </a:p>
        </p:txBody>
      </p:sp>
      <p:sp>
        <p:nvSpPr>
          <p:cNvPr id="447512" name="Text Box 24"/>
          <p:cNvSpPr txBox="1">
            <a:spLocks noChangeArrowheads="1"/>
          </p:cNvSpPr>
          <p:nvPr/>
        </p:nvSpPr>
        <p:spPr bwMode="auto">
          <a:xfrm>
            <a:off x="4572000" y="5181600"/>
            <a:ext cx="1371600" cy="457200"/>
          </a:xfrm>
          <a:prstGeom prst="rect">
            <a:avLst/>
          </a:prstGeom>
          <a:noFill/>
          <a:ln w="9525">
            <a:noFill/>
            <a:miter lim="800000"/>
            <a:headEnd/>
            <a:tailEnd/>
          </a:ln>
          <a:effectLst/>
        </p:spPr>
        <p:txBody>
          <a:bodyPr>
            <a:spAutoFit/>
          </a:bodyPr>
          <a:lstStyle/>
          <a:p>
            <a:pPr>
              <a:spcBef>
                <a:spcPct val="50000"/>
              </a:spcBef>
            </a:pPr>
            <a:r>
              <a:rPr lang="en-US"/>
              <a:t>3.0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t>Underplating</a:t>
            </a:r>
          </a:p>
        </p:txBody>
      </p:sp>
      <p:sp>
        <p:nvSpPr>
          <p:cNvPr id="448515" name="Rectangle 3"/>
          <p:cNvSpPr>
            <a:spLocks noGrp="1" noChangeArrowheads="1"/>
          </p:cNvSpPr>
          <p:nvPr>
            <p:ph type="body" idx="1"/>
          </p:nvPr>
        </p:nvSpPr>
        <p:spPr/>
        <p:txBody>
          <a:bodyPr/>
          <a:lstStyle/>
          <a:p>
            <a:r>
              <a:rPr lang="en-US"/>
              <a:t>Produces permanent uplift:</a:t>
            </a:r>
          </a:p>
          <a:p>
            <a:endParaRPr lang="en-US"/>
          </a:p>
          <a:p>
            <a:endParaRPr lang="en-US"/>
          </a:p>
          <a:p>
            <a:pPr>
              <a:buFontTx/>
              <a:buNone/>
            </a:pPr>
            <a:r>
              <a:rPr lang="en-US"/>
              <a:t>Uplift = Underplated thickness (1 – density underplating/density mantle)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754188" y="304800"/>
            <a:ext cx="4868862" cy="990600"/>
          </a:xfrm>
        </p:spPr>
        <p:txBody>
          <a:bodyPr/>
          <a:lstStyle/>
          <a:p>
            <a:r>
              <a:rPr lang="en-US"/>
              <a:t>Basins due to lithospheric stretching</a:t>
            </a:r>
          </a:p>
        </p:txBody>
      </p:sp>
      <p:sp>
        <p:nvSpPr>
          <p:cNvPr id="449539" name="Rectangle 3"/>
          <p:cNvSpPr>
            <a:spLocks noGrp="1" noChangeArrowheads="1"/>
          </p:cNvSpPr>
          <p:nvPr>
            <p:ph type="body" idx="1"/>
          </p:nvPr>
        </p:nvSpPr>
        <p:spPr>
          <a:xfrm>
            <a:off x="228600" y="1295400"/>
            <a:ext cx="8229600" cy="4525963"/>
          </a:xfrm>
        </p:spPr>
        <p:txBody>
          <a:bodyPr/>
          <a:lstStyle/>
          <a:p>
            <a:pPr>
              <a:buFontTx/>
              <a:buNone/>
            </a:pPr>
            <a:endParaRPr lang="en-US" b="1">
              <a:solidFill>
                <a:schemeClr val="accent1"/>
              </a:solidFill>
            </a:endParaRPr>
          </a:p>
          <a:p>
            <a:pPr lvl="1"/>
            <a:r>
              <a:rPr lang="en-US" b="1">
                <a:solidFill>
                  <a:schemeClr val="accent1"/>
                </a:solidFill>
              </a:rPr>
              <a:t>Magmatic activity</a:t>
            </a:r>
          </a:p>
          <a:p>
            <a:pPr lvl="1"/>
            <a:r>
              <a:rPr lang="en-US" b="1">
                <a:solidFill>
                  <a:schemeClr val="accent1"/>
                </a:solidFill>
              </a:rPr>
              <a:t>Induced mantle convection</a:t>
            </a:r>
          </a:p>
          <a:p>
            <a:pPr lvl="1"/>
            <a:r>
              <a:rPr lang="en-US" b="1">
                <a:solidFill>
                  <a:schemeClr val="accent1"/>
                </a:solidFill>
              </a:rPr>
              <a:t>Flexural compensation</a:t>
            </a:r>
          </a:p>
          <a:p>
            <a:pPr lvl="1"/>
            <a:r>
              <a:rPr lang="en-US" b="1">
                <a:solidFill>
                  <a:schemeClr val="accent1"/>
                </a:solidFill>
              </a:rPr>
              <a:t>Narrow vs. wide rifts</a:t>
            </a:r>
          </a:p>
          <a:p>
            <a:pPr lvl="1"/>
            <a:r>
              <a:rPr lang="en-US" b="1">
                <a:solidFill>
                  <a:schemeClr val="accent1"/>
                </a:solidFill>
              </a:rPr>
              <a:t>Lithospheric necking</a:t>
            </a:r>
          </a:p>
          <a:p>
            <a:pPr lvl="1"/>
            <a:r>
              <a:rPr lang="en-US" b="1">
                <a:solidFill>
                  <a:schemeClr val="accent1"/>
                </a:solidFill>
              </a:rPr>
              <a:t>Dynamic lithospheric extension</a:t>
            </a:r>
          </a:p>
          <a:p>
            <a:pPr lvl="1"/>
            <a:r>
              <a:rPr lang="en-US" b="1">
                <a:solidFill>
                  <a:schemeClr val="accent1"/>
                </a:solidFill>
              </a:rPr>
              <a:t>Rheology of continental crust</a:t>
            </a:r>
          </a:p>
          <a:p>
            <a:pPr lvl="1"/>
            <a:r>
              <a:rPr lang="en-US" b="1">
                <a:solidFill>
                  <a:schemeClr val="accent1"/>
                </a:solidFill>
              </a:rPr>
              <a:t>Mantle plumes</a:t>
            </a:r>
          </a:p>
          <a:p>
            <a:pPr lvl="2"/>
            <a:r>
              <a:rPr lang="en-US" b="1">
                <a:solidFill>
                  <a:schemeClr val="accent1"/>
                </a:solidFill>
              </a:rPr>
              <a:t>Melt generation during continental extension</a:t>
            </a:r>
          </a:p>
          <a:p>
            <a:pPr lvl="1">
              <a:buFontTx/>
              <a:buNone/>
            </a:pPr>
            <a:r>
              <a:rPr lang="en-US" b="1"/>
              <a:t>- Stretch factor and strain rate history</a:t>
            </a:r>
          </a:p>
          <a:p>
            <a:endParaRPr lang="en-US" sz="2000"/>
          </a:p>
        </p:txBody>
      </p:sp>
      <p:pic>
        <p:nvPicPr>
          <p:cNvPr id="449540" name="Picture 4" descr="index"/>
          <p:cNvPicPr>
            <a:picLocks noChangeAspect="1" noChangeArrowheads="1"/>
          </p:cNvPicPr>
          <p:nvPr/>
        </p:nvPicPr>
        <p:blipFill>
          <a:blip r:embed="rId2"/>
          <a:srcRect/>
          <a:stretch>
            <a:fillRect/>
          </a:stretch>
        </p:blipFill>
        <p:spPr bwMode="auto">
          <a:xfrm>
            <a:off x="7848600" y="304800"/>
            <a:ext cx="1060450" cy="1476375"/>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b="1"/>
              <a:t>Stretch factor and strain rate history</a:t>
            </a:r>
          </a:p>
        </p:txBody>
      </p:sp>
      <p:sp>
        <p:nvSpPr>
          <p:cNvPr id="450563" name="Rectangle 3"/>
          <p:cNvSpPr>
            <a:spLocks noGrp="1" noChangeArrowheads="1"/>
          </p:cNvSpPr>
          <p:nvPr>
            <p:ph type="body" idx="1"/>
          </p:nvPr>
        </p:nvSpPr>
        <p:spPr/>
        <p:txBody>
          <a:bodyPr/>
          <a:lstStyle/>
          <a:p>
            <a:r>
              <a:rPr lang="en-US"/>
              <a:t>Mapping Moho</a:t>
            </a:r>
          </a:p>
          <a:p>
            <a:r>
              <a:rPr lang="en-US"/>
              <a:t>Inverting stratigraphic data</a:t>
            </a:r>
          </a:p>
          <a:p>
            <a:r>
              <a:rPr lang="en-US"/>
              <a:t>Forward modeling stratigraphic data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3" name="Picture 5" descr="modeling beta NorthSea"/>
          <p:cNvPicPr>
            <a:picLocks noChangeAspect="1" noChangeArrowheads="1"/>
          </p:cNvPicPr>
          <p:nvPr/>
        </p:nvPicPr>
        <p:blipFill>
          <a:blip r:embed="rId2"/>
          <a:srcRect/>
          <a:stretch>
            <a:fillRect/>
          </a:stretch>
        </p:blipFill>
        <p:spPr bwMode="auto">
          <a:xfrm>
            <a:off x="609600" y="-2209800"/>
            <a:ext cx="7086600" cy="8867775"/>
          </a:xfrm>
          <a:prstGeom prst="rect">
            <a:avLst/>
          </a:prstGeom>
          <a:noFill/>
          <a:ln w="9525">
            <a:noFill/>
            <a:miter lim="800000"/>
            <a:headEnd/>
            <a:tailEnd/>
          </a:ln>
        </p:spPr>
      </p:pic>
      <p:sp>
        <p:nvSpPr>
          <p:cNvPr id="452614" name="Rectangle 6"/>
          <p:cNvSpPr>
            <a:spLocks noChangeArrowheads="1"/>
          </p:cNvSpPr>
          <p:nvPr/>
        </p:nvSpPr>
        <p:spPr bwMode="auto">
          <a:xfrm>
            <a:off x="152400" y="0"/>
            <a:ext cx="7696200" cy="2057400"/>
          </a:xfrm>
          <a:prstGeom prst="rect">
            <a:avLst/>
          </a:prstGeom>
          <a:solidFill>
            <a:srgbClr val="CC00FF"/>
          </a:solidFill>
          <a:ln w="9525">
            <a:noFill/>
            <a:miter lim="800000"/>
            <a:headEnd/>
            <a:tailEnd/>
          </a:ln>
          <a:effectLst/>
        </p:spPr>
        <p:txBody>
          <a:bodyPr wrap="none" anchor="ctr"/>
          <a:lstStyle/>
          <a:p>
            <a:endParaRPr lang="en-US"/>
          </a:p>
        </p:txBody>
      </p:sp>
      <p:sp>
        <p:nvSpPr>
          <p:cNvPr id="452610" name="Rectangle 2"/>
          <p:cNvSpPr>
            <a:spLocks noGrp="1" noChangeArrowheads="1"/>
          </p:cNvSpPr>
          <p:nvPr>
            <p:ph type="title"/>
          </p:nvPr>
        </p:nvSpPr>
        <p:spPr>
          <a:xfrm>
            <a:off x="457200" y="914400"/>
            <a:ext cx="7010400" cy="990600"/>
          </a:xfrm>
        </p:spPr>
        <p:txBody>
          <a:bodyPr/>
          <a:lstStyle/>
          <a:p>
            <a:r>
              <a:rPr lang="en-US"/>
              <a:t>Inverse (2) and forward(3) modeled beta factors</a:t>
            </a:r>
          </a:p>
        </p:txBody>
      </p:sp>
    </p:spTree>
  </p:cSld>
  <p:clrMapOvr>
    <a:masterClrMapping/>
  </p:clrMapOvr>
</p:sld>
</file>

<file path=ppt/theme/theme1.xml><?xml version="1.0" encoding="utf-8"?>
<a:theme xmlns:a="http://schemas.openxmlformats.org/drawingml/2006/main" name="ch2">
  <a:themeElements>
    <a:clrScheme name="ch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ch2</Template>
  <TotalTime>1241</TotalTime>
  <Words>2595</Words>
  <Application>Microsoft Office PowerPoint</Application>
  <PresentationFormat>On-screen Show (4:3)</PresentationFormat>
  <Paragraphs>550</Paragraphs>
  <Slides>98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ch2</vt:lpstr>
      <vt:lpstr>Equation</vt:lpstr>
      <vt:lpstr>Slide 1</vt:lpstr>
      <vt:lpstr>Basins due to lithospheric stretching</vt:lpstr>
      <vt:lpstr>Rifts, failed rifts and passive continental margins</vt:lpstr>
      <vt:lpstr>Extensional basins as a function of strain</vt:lpstr>
      <vt:lpstr>Stretching factor (    )</vt:lpstr>
      <vt:lpstr>Basins due to lithospheric stretching</vt:lpstr>
      <vt:lpstr>Observations on continental extension</vt:lpstr>
      <vt:lpstr>Observations on continental extension</vt:lpstr>
      <vt:lpstr>Observations on continental extension</vt:lpstr>
      <vt:lpstr>Slide 10</vt:lpstr>
      <vt:lpstr>Observations on continental extension</vt:lpstr>
      <vt:lpstr>Observations on continental extension</vt:lpstr>
      <vt:lpstr>Observations on continental extension</vt:lpstr>
      <vt:lpstr>Observations on continental extension</vt:lpstr>
      <vt:lpstr>Observations on continental extension</vt:lpstr>
      <vt:lpstr>Observations on continental extension</vt:lpstr>
      <vt:lpstr>Observations on continental extension</vt:lpstr>
      <vt:lpstr>Observations on continental extension</vt:lpstr>
      <vt:lpstr>Basins due to lithospheric stretching</vt:lpstr>
      <vt:lpstr>Passive vs. Active rifting</vt:lpstr>
      <vt:lpstr>Active Rifting </vt:lpstr>
      <vt:lpstr>Active (by mantle)</vt:lpstr>
      <vt:lpstr>Active Rifting</vt:lpstr>
      <vt:lpstr>LITHOSTATIC AND DEVIATORIC STRESS</vt:lpstr>
      <vt:lpstr>Passive Rifting </vt:lpstr>
      <vt:lpstr>Passive Rifting </vt:lpstr>
      <vt:lpstr>East African Rift System – active rifting</vt:lpstr>
      <vt:lpstr>Basin and Range-passive rifting</vt:lpstr>
      <vt:lpstr>Basin and Range-passive rifting</vt:lpstr>
      <vt:lpstr>Basin and Range</vt:lpstr>
      <vt:lpstr>Active vs. Passive rifting</vt:lpstr>
      <vt:lpstr>Active (by mantle)</vt:lpstr>
      <vt:lpstr>Passive (by lithosphere)</vt:lpstr>
      <vt:lpstr>Failed rifts and Continental Rifts Active or passive?</vt:lpstr>
      <vt:lpstr>Basins due to lithospheric stretching</vt:lpstr>
      <vt:lpstr>Why and how do basins subside?</vt:lpstr>
      <vt:lpstr>Complications during rifting</vt:lpstr>
      <vt:lpstr>How does an abnormally hot mantle affect initial crustal subsidence?</vt:lpstr>
      <vt:lpstr>Cooling lithosphere becomes stronger</vt:lpstr>
      <vt:lpstr>Basins due to lithospheric stretching</vt:lpstr>
      <vt:lpstr>Dynamical  “= Why?”</vt:lpstr>
      <vt:lpstr>Mountains are weaker than thinned crust</vt:lpstr>
      <vt:lpstr>Slide 43</vt:lpstr>
      <vt:lpstr>Basins due to lithospheric stretching</vt:lpstr>
      <vt:lpstr>McKenzie’s model</vt:lpstr>
      <vt:lpstr>McKenzie’s Model</vt:lpstr>
      <vt:lpstr>McKenzie’s rifting model</vt:lpstr>
      <vt:lpstr>McKenzie’s rifting model</vt:lpstr>
      <vt:lpstr>McKenzie’s rifting model</vt:lpstr>
      <vt:lpstr>McKenzie’s rifting model</vt:lpstr>
      <vt:lpstr>McKenzie’s rifting model</vt:lpstr>
      <vt:lpstr>McKenzie’s rifting model</vt:lpstr>
      <vt:lpstr>McKenzie’s rifting model</vt:lpstr>
      <vt:lpstr>Rifting thermal conditions</vt:lpstr>
      <vt:lpstr>Predictions of McKenzie’s model</vt:lpstr>
      <vt:lpstr>Use of McKenzie’s model</vt:lpstr>
      <vt:lpstr>Western Approaches  (homework seismic line)</vt:lpstr>
      <vt:lpstr>Bay of Biscay (120 My old)</vt:lpstr>
      <vt:lpstr>Basins due to lithospheric stretching</vt:lpstr>
      <vt:lpstr>Assumptions of Pure Shear Model</vt:lpstr>
      <vt:lpstr>Basins due to lithospheric stretching</vt:lpstr>
      <vt:lpstr>Non-uniform extension</vt:lpstr>
      <vt:lpstr>Non-uniform extension-- laterally discontinuous</vt:lpstr>
      <vt:lpstr>Why use a continuous-stretching-with-depth model</vt:lpstr>
      <vt:lpstr>Basins due to lithospheric stretching</vt:lpstr>
      <vt:lpstr>Simple Shear vs. Pure Shear</vt:lpstr>
      <vt:lpstr>Simple Shear</vt:lpstr>
      <vt:lpstr>Simple Shear</vt:lpstr>
      <vt:lpstr>Simple Shear vs. Pure Shear</vt:lpstr>
      <vt:lpstr>Basins due to lithospheric stretching</vt:lpstr>
      <vt:lpstr>Heat advected by magma formed at a rifted margin that becomes a divergent plate boundary decreases initial synrift subsidence</vt:lpstr>
      <vt:lpstr>Basins due to lithospheric stretching</vt:lpstr>
      <vt:lpstr>Induced mantle convection (Rift-flank-uplift) (I- “observations”)</vt:lpstr>
      <vt:lpstr>Induced mantl convection (Rift-flank-uplift)</vt:lpstr>
      <vt:lpstr>Induced mantl convection (Rift-flank-uplift)</vt:lpstr>
      <vt:lpstr>Induced mantle convection</vt:lpstr>
      <vt:lpstr>Induced mantle convection</vt:lpstr>
      <vt:lpstr>Basins due to lithospheric stretching</vt:lpstr>
      <vt:lpstr>Flexural Compensation</vt:lpstr>
      <vt:lpstr>Basins due to lithospheric stretching</vt:lpstr>
      <vt:lpstr>Lithospheric Necking</vt:lpstr>
      <vt:lpstr>Lithospheric necking</vt:lpstr>
      <vt:lpstr>Basins due to lithospheric stretching</vt:lpstr>
      <vt:lpstr>Observations on continental extension</vt:lpstr>
      <vt:lpstr>Narrow rifts with low extension</vt:lpstr>
      <vt:lpstr>Slide 86</vt:lpstr>
      <vt:lpstr>Basins due to lithospheric stretching</vt:lpstr>
      <vt:lpstr>Rheology of the continental lithosphere October 11 - due October 18 </vt:lpstr>
      <vt:lpstr>Basins due to lithospheric stretching</vt:lpstr>
      <vt:lpstr>Mantle Plumes</vt:lpstr>
      <vt:lpstr>Mantle Plumes</vt:lpstr>
      <vt:lpstr>Basins due to lithospheric stretching</vt:lpstr>
      <vt:lpstr>Underplating</vt:lpstr>
      <vt:lpstr>Underplating</vt:lpstr>
      <vt:lpstr>Underplating</vt:lpstr>
      <vt:lpstr>Basins due to lithospheric stretching</vt:lpstr>
      <vt:lpstr>Stretch factor and strain rate history</vt:lpstr>
      <vt:lpstr>Inverse (2) and forward(3) modeled beta factors</vt:lpstr>
    </vt:vector>
  </TitlesOfParts>
  <Company>LSU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Lorenzo</dc:creator>
  <cp:lastModifiedBy>juan</cp:lastModifiedBy>
  <cp:revision>231</cp:revision>
  <dcterms:created xsi:type="dcterms:W3CDTF">2006-09-19T02:32:51Z</dcterms:created>
  <dcterms:modified xsi:type="dcterms:W3CDTF">2008-10-21T16:55:22Z</dcterms:modified>
</cp:coreProperties>
</file>