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22"/>
  </p:notesMasterIdLst>
  <p:sldIdLst>
    <p:sldId id="256" r:id="rId2"/>
    <p:sldId id="257" r:id="rId3"/>
    <p:sldId id="259" r:id="rId4"/>
    <p:sldId id="275" r:id="rId5"/>
    <p:sldId id="303" r:id="rId6"/>
    <p:sldId id="305" r:id="rId7"/>
    <p:sldId id="304" r:id="rId8"/>
    <p:sldId id="276" r:id="rId9"/>
    <p:sldId id="277" r:id="rId10"/>
    <p:sldId id="279" r:id="rId11"/>
    <p:sldId id="280" r:id="rId12"/>
    <p:sldId id="287" r:id="rId13"/>
    <p:sldId id="306" r:id="rId14"/>
    <p:sldId id="288" r:id="rId15"/>
    <p:sldId id="282" r:id="rId16"/>
    <p:sldId id="307" r:id="rId17"/>
    <p:sldId id="272" r:id="rId18"/>
    <p:sldId id="327" r:id="rId19"/>
    <p:sldId id="274" r:id="rId20"/>
    <p:sldId id="273" r:id="rId21"/>
    <p:sldId id="308" r:id="rId22"/>
    <p:sldId id="392" r:id="rId23"/>
    <p:sldId id="261" r:id="rId24"/>
    <p:sldId id="289" r:id="rId25"/>
    <p:sldId id="393" r:id="rId26"/>
    <p:sldId id="291" r:id="rId27"/>
    <p:sldId id="309" r:id="rId28"/>
    <p:sldId id="394" r:id="rId29"/>
    <p:sldId id="395" r:id="rId30"/>
    <p:sldId id="313" r:id="rId31"/>
    <p:sldId id="315" r:id="rId32"/>
    <p:sldId id="314" r:id="rId33"/>
    <p:sldId id="316" r:id="rId34"/>
    <p:sldId id="317" r:id="rId35"/>
    <p:sldId id="312" r:id="rId36"/>
    <p:sldId id="310" r:id="rId37"/>
    <p:sldId id="378" r:id="rId38"/>
    <p:sldId id="319" r:id="rId39"/>
    <p:sldId id="320" r:id="rId40"/>
    <p:sldId id="379" r:id="rId41"/>
    <p:sldId id="380" r:id="rId42"/>
    <p:sldId id="381" r:id="rId43"/>
    <p:sldId id="293" r:id="rId44"/>
    <p:sldId id="398" r:id="rId45"/>
    <p:sldId id="399" r:id="rId46"/>
    <p:sldId id="326" r:id="rId47"/>
    <p:sldId id="295" r:id="rId48"/>
    <p:sldId id="297" r:id="rId49"/>
    <p:sldId id="301" r:id="rId50"/>
    <p:sldId id="382" r:id="rId51"/>
    <p:sldId id="329" r:id="rId52"/>
    <p:sldId id="298" r:id="rId53"/>
    <p:sldId id="302" r:id="rId54"/>
    <p:sldId id="294" r:id="rId55"/>
    <p:sldId id="262" r:id="rId56"/>
    <p:sldId id="331" r:id="rId57"/>
    <p:sldId id="333" r:id="rId58"/>
    <p:sldId id="337" r:id="rId59"/>
    <p:sldId id="336" r:id="rId60"/>
    <p:sldId id="338" r:id="rId61"/>
    <p:sldId id="334" r:id="rId62"/>
    <p:sldId id="335" r:id="rId63"/>
    <p:sldId id="339" r:id="rId64"/>
    <p:sldId id="340" r:id="rId65"/>
    <p:sldId id="341" r:id="rId66"/>
    <p:sldId id="342" r:id="rId67"/>
    <p:sldId id="343" r:id="rId68"/>
    <p:sldId id="345" r:id="rId69"/>
    <p:sldId id="344" r:id="rId70"/>
    <p:sldId id="328" r:id="rId71"/>
    <p:sldId id="401" r:id="rId72"/>
    <p:sldId id="402" r:id="rId73"/>
    <p:sldId id="285" r:id="rId74"/>
    <p:sldId id="283" r:id="rId75"/>
    <p:sldId id="330" r:id="rId76"/>
    <p:sldId id="408" r:id="rId77"/>
    <p:sldId id="409" r:id="rId78"/>
    <p:sldId id="410" r:id="rId79"/>
    <p:sldId id="346" r:id="rId80"/>
    <p:sldId id="348" r:id="rId81"/>
    <p:sldId id="347" r:id="rId82"/>
    <p:sldId id="349" r:id="rId83"/>
    <p:sldId id="350" r:id="rId84"/>
    <p:sldId id="351" r:id="rId85"/>
    <p:sldId id="411" r:id="rId86"/>
    <p:sldId id="353" r:id="rId87"/>
    <p:sldId id="352" r:id="rId88"/>
    <p:sldId id="412" r:id="rId89"/>
    <p:sldId id="354" r:id="rId90"/>
    <p:sldId id="355" r:id="rId91"/>
    <p:sldId id="356" r:id="rId92"/>
    <p:sldId id="376" r:id="rId93"/>
    <p:sldId id="357" r:id="rId94"/>
    <p:sldId id="358" r:id="rId95"/>
    <p:sldId id="359" r:id="rId96"/>
    <p:sldId id="377" r:id="rId97"/>
    <p:sldId id="360" r:id="rId98"/>
    <p:sldId id="362" r:id="rId99"/>
    <p:sldId id="363" r:id="rId100"/>
    <p:sldId id="364" r:id="rId101"/>
    <p:sldId id="365" r:id="rId102"/>
    <p:sldId id="368" r:id="rId103"/>
    <p:sldId id="369" r:id="rId104"/>
    <p:sldId id="370" r:id="rId105"/>
    <p:sldId id="371" r:id="rId106"/>
    <p:sldId id="372" r:id="rId107"/>
    <p:sldId id="373" r:id="rId108"/>
    <p:sldId id="374" r:id="rId109"/>
    <p:sldId id="367" r:id="rId110"/>
    <p:sldId id="375" r:id="rId111"/>
    <p:sldId id="383" r:id="rId112"/>
    <p:sldId id="386" r:id="rId113"/>
    <p:sldId id="387" r:id="rId114"/>
    <p:sldId id="388" r:id="rId115"/>
    <p:sldId id="390" r:id="rId116"/>
    <p:sldId id="391" r:id="rId117"/>
    <p:sldId id="397" r:id="rId118"/>
    <p:sldId id="407" r:id="rId119"/>
    <p:sldId id="396" r:id="rId120"/>
    <p:sldId id="406" r:id="rId1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CC00FF"/>
    <a:srgbClr val="FF33CC"/>
    <a:srgbClr val="FF00FF"/>
    <a:srgbClr val="FFFFFF"/>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0" autoAdjust="0"/>
    <p:restoredTop sz="94660"/>
  </p:normalViewPr>
  <p:slideViewPr>
    <p:cSldViewPr>
      <p:cViewPr>
        <p:scale>
          <a:sx n="154" d="100"/>
          <a:sy n="154" d="100"/>
        </p:scale>
        <p:origin x="-348"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3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C9426-F73B-49ED-8948-744FA29FB1FA}" type="doc">
      <dgm:prSet loTypeId="urn:microsoft.com/office/officeart/2005/8/layout/radial2" loCatId="relationship" qsTypeId="urn:microsoft.com/office/officeart/2005/8/quickstyle/simple1#2" qsCatId="simple" csTypeId="urn:microsoft.com/office/officeart/2005/8/colors/accent1_2#2" csCatId="accent1" phldr="1"/>
      <dgm:spPr/>
      <dgm:t>
        <a:bodyPr/>
        <a:lstStyle/>
        <a:p>
          <a:endParaRPr lang="en-US"/>
        </a:p>
      </dgm:t>
    </dgm:pt>
    <dgm:pt modelId="{2225029D-48E3-4BD1-91FF-0381089EAACF}">
      <dgm:prSet phldrT="[Text]" custT="1"/>
      <dgm:spPr/>
      <dgm:t>
        <a:bodyPr/>
        <a:lstStyle/>
        <a:p>
          <a:r>
            <a:rPr lang="en-US" sz="2400" dirty="0" smtClean="0"/>
            <a:t>Tension</a:t>
          </a:r>
          <a:endParaRPr lang="en-US" sz="2400" dirty="0"/>
        </a:p>
      </dgm:t>
    </dgm:pt>
    <dgm:pt modelId="{FDFBA066-9301-4A4E-85EA-58CACC4204CC}" type="parTrans" cxnId="{0E12ECF6-1E27-4A7F-8414-D3A162C797E2}">
      <dgm:prSet/>
      <dgm:spPr/>
      <dgm:t>
        <a:bodyPr/>
        <a:lstStyle/>
        <a:p>
          <a:endParaRPr lang="en-US" sz="2400"/>
        </a:p>
      </dgm:t>
    </dgm:pt>
    <dgm:pt modelId="{240CC452-730C-4A94-91F5-B98A8CB80130}" type="sibTrans" cxnId="{0E12ECF6-1E27-4A7F-8414-D3A162C797E2}">
      <dgm:prSet/>
      <dgm:spPr/>
      <dgm:t>
        <a:bodyPr/>
        <a:lstStyle/>
        <a:p>
          <a:endParaRPr lang="en-US" sz="2400"/>
        </a:p>
      </dgm:t>
    </dgm:pt>
    <dgm:pt modelId="{D6FAE8BC-0941-432F-ACE7-4F14F71970D8}">
      <dgm:prSet phldrT="[Text]" custT="1"/>
      <dgm:spPr/>
      <dgm:t>
        <a:bodyPr/>
        <a:lstStyle/>
        <a:p>
          <a:r>
            <a:rPr lang="en-US" sz="2400" dirty="0" smtClean="0"/>
            <a:t>           </a:t>
          </a:r>
          <a:r>
            <a:rPr lang="en-US" sz="2400" dirty="0" err="1" smtClean="0"/>
            <a:t>Boudinage</a:t>
          </a:r>
          <a:endParaRPr lang="en-US" sz="2400" dirty="0"/>
        </a:p>
      </dgm:t>
    </dgm:pt>
    <dgm:pt modelId="{9808095D-6778-48C3-9FB0-8B126FB94F40}" type="parTrans" cxnId="{4BAEC3D0-068E-42DD-BB84-2ECB8E970039}">
      <dgm:prSet/>
      <dgm:spPr/>
      <dgm:t>
        <a:bodyPr/>
        <a:lstStyle/>
        <a:p>
          <a:endParaRPr lang="en-US" sz="2400"/>
        </a:p>
      </dgm:t>
    </dgm:pt>
    <dgm:pt modelId="{45256F2D-A23F-4C5E-B998-4FE2629692BE}" type="sibTrans" cxnId="{4BAEC3D0-068E-42DD-BB84-2ECB8E970039}">
      <dgm:prSet/>
      <dgm:spPr/>
      <dgm:t>
        <a:bodyPr/>
        <a:lstStyle/>
        <a:p>
          <a:endParaRPr lang="en-US" sz="2400"/>
        </a:p>
      </dgm:t>
    </dgm:pt>
    <dgm:pt modelId="{9AF34586-3E72-415C-8F2F-BB713ECE2982}">
      <dgm:prSet phldrT="[Text]" custT="1"/>
      <dgm:spPr/>
      <dgm:t>
        <a:bodyPr/>
        <a:lstStyle/>
        <a:p>
          <a:r>
            <a:rPr lang="en-US" sz="2400" dirty="0" smtClean="0"/>
            <a:t>Compression</a:t>
          </a:r>
          <a:endParaRPr lang="en-US" sz="2400" dirty="0"/>
        </a:p>
      </dgm:t>
    </dgm:pt>
    <dgm:pt modelId="{61AEEAD6-FD38-4F11-9AA0-0D079FED6803}" type="parTrans" cxnId="{99A375AD-0552-4801-93DE-220CE2598B48}">
      <dgm:prSet/>
      <dgm:spPr/>
      <dgm:t>
        <a:bodyPr/>
        <a:lstStyle/>
        <a:p>
          <a:endParaRPr lang="en-US" sz="2400"/>
        </a:p>
      </dgm:t>
    </dgm:pt>
    <dgm:pt modelId="{C44A6817-BDFB-4AFA-A437-BAC840ADDC7F}" type="sibTrans" cxnId="{99A375AD-0552-4801-93DE-220CE2598B48}">
      <dgm:prSet/>
      <dgm:spPr/>
      <dgm:t>
        <a:bodyPr/>
        <a:lstStyle/>
        <a:p>
          <a:endParaRPr lang="en-US" sz="2400"/>
        </a:p>
      </dgm:t>
    </dgm:pt>
    <dgm:pt modelId="{8CC7BAF9-AE11-47E7-AEBE-09251C77A273}">
      <dgm:prSet phldrT="[Text]" custT="1"/>
      <dgm:spPr/>
      <dgm:t>
        <a:bodyPr/>
        <a:lstStyle/>
        <a:p>
          <a:r>
            <a:rPr lang="en-US" sz="2400" dirty="0" smtClean="0"/>
            <a:t>    Fold</a:t>
          </a:r>
          <a:endParaRPr lang="en-US" sz="2400" dirty="0"/>
        </a:p>
      </dgm:t>
    </dgm:pt>
    <dgm:pt modelId="{D46CE315-D6B0-4D93-A298-716FE64F4B65}" type="parTrans" cxnId="{2641DE9C-70FC-4068-A93F-FE2131645663}">
      <dgm:prSet/>
      <dgm:spPr/>
      <dgm:t>
        <a:bodyPr/>
        <a:lstStyle/>
        <a:p>
          <a:endParaRPr lang="en-US" sz="2400"/>
        </a:p>
      </dgm:t>
    </dgm:pt>
    <dgm:pt modelId="{422DD835-06D8-447C-B045-468E0206B1C0}" type="sibTrans" cxnId="{2641DE9C-70FC-4068-A93F-FE2131645663}">
      <dgm:prSet/>
      <dgm:spPr/>
      <dgm:t>
        <a:bodyPr/>
        <a:lstStyle/>
        <a:p>
          <a:endParaRPr lang="en-US" sz="2400"/>
        </a:p>
      </dgm:t>
    </dgm:pt>
    <dgm:pt modelId="{CE2B6F68-29F5-43F0-8FC6-9D4C52528AFF}">
      <dgm:prSet phldrT="[Text]" custT="1"/>
      <dgm:spPr/>
      <dgm:t>
        <a:bodyPr/>
        <a:lstStyle/>
        <a:p>
          <a:r>
            <a:rPr lang="en-US" sz="2400" dirty="0" smtClean="0"/>
            <a:t>Shear</a:t>
          </a:r>
          <a:endParaRPr lang="en-US" sz="2400" dirty="0"/>
        </a:p>
      </dgm:t>
    </dgm:pt>
    <dgm:pt modelId="{B7D2636B-88C9-44E6-9938-90FA15F35757}" type="parTrans" cxnId="{21B5DC95-8A69-4DEE-BD4A-7757E70456F7}">
      <dgm:prSet/>
      <dgm:spPr/>
      <dgm:t>
        <a:bodyPr/>
        <a:lstStyle/>
        <a:p>
          <a:endParaRPr lang="en-US" sz="2400"/>
        </a:p>
      </dgm:t>
    </dgm:pt>
    <dgm:pt modelId="{4F016686-EA4E-45DC-859F-E9B6C16F4C9F}" type="sibTrans" cxnId="{21B5DC95-8A69-4DEE-BD4A-7757E70456F7}">
      <dgm:prSet/>
      <dgm:spPr/>
      <dgm:t>
        <a:bodyPr/>
        <a:lstStyle/>
        <a:p>
          <a:endParaRPr lang="en-US" sz="2400"/>
        </a:p>
      </dgm:t>
    </dgm:pt>
    <dgm:pt modelId="{CC86D04C-023B-4472-BAEB-A02D5B8BFA97}">
      <dgm:prSet phldrT="[Text]" custT="1"/>
      <dgm:spPr/>
      <dgm:t>
        <a:bodyPr/>
        <a:lstStyle/>
        <a:p>
          <a:r>
            <a:rPr lang="en-US" sz="2400" dirty="0" smtClean="0"/>
            <a:t>         Fractures</a:t>
          </a:r>
          <a:endParaRPr lang="en-US" sz="2400" dirty="0"/>
        </a:p>
      </dgm:t>
    </dgm:pt>
    <dgm:pt modelId="{EC137643-4166-464E-83D6-3292E72D6B21}" type="parTrans" cxnId="{C6ED0082-D4C4-4253-AECF-E46B1869A6CD}">
      <dgm:prSet/>
      <dgm:spPr/>
      <dgm:t>
        <a:bodyPr/>
        <a:lstStyle/>
        <a:p>
          <a:endParaRPr lang="en-US" sz="2400"/>
        </a:p>
      </dgm:t>
    </dgm:pt>
    <dgm:pt modelId="{8B0F1FA8-99EA-4936-830D-AA6F2E7055F4}" type="sibTrans" cxnId="{C6ED0082-D4C4-4253-AECF-E46B1869A6CD}">
      <dgm:prSet/>
      <dgm:spPr/>
      <dgm:t>
        <a:bodyPr/>
        <a:lstStyle/>
        <a:p>
          <a:endParaRPr lang="en-US" sz="2400"/>
        </a:p>
      </dgm:t>
    </dgm:pt>
    <dgm:pt modelId="{FCFF3F69-7AB4-4CF9-8E01-F01BC4A1B446}" type="pres">
      <dgm:prSet presAssocID="{FB1C9426-F73B-49ED-8948-744FA29FB1FA}" presName="composite" presStyleCnt="0">
        <dgm:presLayoutVars>
          <dgm:chMax val="5"/>
          <dgm:dir/>
          <dgm:animLvl val="ctr"/>
          <dgm:resizeHandles val="exact"/>
        </dgm:presLayoutVars>
      </dgm:prSet>
      <dgm:spPr/>
      <dgm:t>
        <a:bodyPr/>
        <a:lstStyle/>
        <a:p>
          <a:endParaRPr lang="en-US"/>
        </a:p>
      </dgm:t>
    </dgm:pt>
    <dgm:pt modelId="{8212563F-F3AB-4B27-9F64-5AFEECDC14E0}" type="pres">
      <dgm:prSet presAssocID="{FB1C9426-F73B-49ED-8948-744FA29FB1FA}" presName="cycle" presStyleCnt="0"/>
      <dgm:spPr/>
    </dgm:pt>
    <dgm:pt modelId="{8A150593-AB2C-44A8-BFE1-2C6A9A59B959}" type="pres">
      <dgm:prSet presAssocID="{FB1C9426-F73B-49ED-8948-744FA29FB1FA}" presName="centerShape" presStyleCnt="0"/>
      <dgm:spPr/>
    </dgm:pt>
    <dgm:pt modelId="{5F94F88C-65FF-471A-AC69-CF14959AFC65}" type="pres">
      <dgm:prSet presAssocID="{FB1C9426-F73B-49ED-8948-744FA29FB1FA}" presName="connSite" presStyleLbl="node1" presStyleIdx="0" presStyleCnt="4"/>
      <dgm:spPr/>
    </dgm:pt>
    <dgm:pt modelId="{61255BFB-5C3B-4AA0-B6E0-37A6922DD8E8}" type="pres">
      <dgm:prSet presAssocID="{FB1C9426-F73B-49ED-8948-744FA29FB1FA}" presName="visible" presStyleLbl="node1" presStyleIdx="0" presStyleCnt="4" custLinFactNeighborX="-58802" custLinFactNeighborY="-6437"/>
      <dgm:spPr/>
    </dgm:pt>
    <dgm:pt modelId="{60FB4F7B-5814-4B9E-9592-958DD93755FB}" type="pres">
      <dgm:prSet presAssocID="{FDFBA066-9301-4A4E-85EA-58CACC4204CC}" presName="Name25" presStyleLbl="parChTrans1D1" presStyleIdx="0" presStyleCnt="3"/>
      <dgm:spPr/>
      <dgm:t>
        <a:bodyPr/>
        <a:lstStyle/>
        <a:p>
          <a:endParaRPr lang="en-US"/>
        </a:p>
      </dgm:t>
    </dgm:pt>
    <dgm:pt modelId="{3AD45AB7-47AA-42FD-A264-3355788D1149}" type="pres">
      <dgm:prSet presAssocID="{2225029D-48E3-4BD1-91FF-0381089EAACF}" presName="node" presStyleCnt="0"/>
      <dgm:spPr/>
    </dgm:pt>
    <dgm:pt modelId="{002EE592-8CF3-4DAE-99BB-EF8DAAB0AF88}" type="pres">
      <dgm:prSet presAssocID="{2225029D-48E3-4BD1-91FF-0381089EAACF}" presName="parentNode" presStyleLbl="node1" presStyleIdx="1" presStyleCnt="4" custScaleX="128431" custScaleY="87732" custLinFactNeighborX="-192" custLinFactNeighborY="2020">
        <dgm:presLayoutVars>
          <dgm:chMax val="1"/>
          <dgm:bulletEnabled val="1"/>
        </dgm:presLayoutVars>
      </dgm:prSet>
      <dgm:spPr/>
      <dgm:t>
        <a:bodyPr/>
        <a:lstStyle/>
        <a:p>
          <a:endParaRPr lang="en-US"/>
        </a:p>
      </dgm:t>
    </dgm:pt>
    <dgm:pt modelId="{1D562D1A-47EE-496D-BCC2-61C041ECFEAD}" type="pres">
      <dgm:prSet presAssocID="{2225029D-48E3-4BD1-91FF-0381089EAACF}" presName="childNode" presStyleLbl="revTx" presStyleIdx="0" presStyleCnt="3">
        <dgm:presLayoutVars>
          <dgm:bulletEnabled val="1"/>
        </dgm:presLayoutVars>
      </dgm:prSet>
      <dgm:spPr/>
      <dgm:t>
        <a:bodyPr/>
        <a:lstStyle/>
        <a:p>
          <a:endParaRPr lang="en-US"/>
        </a:p>
      </dgm:t>
    </dgm:pt>
    <dgm:pt modelId="{AE866591-88E2-4FD7-92CF-94FB39FC30D2}" type="pres">
      <dgm:prSet presAssocID="{61AEEAD6-FD38-4F11-9AA0-0D079FED6803}" presName="Name25" presStyleLbl="parChTrans1D1" presStyleIdx="1" presStyleCnt="3"/>
      <dgm:spPr/>
      <dgm:t>
        <a:bodyPr/>
        <a:lstStyle/>
        <a:p>
          <a:endParaRPr lang="en-US"/>
        </a:p>
      </dgm:t>
    </dgm:pt>
    <dgm:pt modelId="{241EECA1-0505-4101-B760-FC3B2CC6D8D9}" type="pres">
      <dgm:prSet presAssocID="{9AF34586-3E72-415C-8F2F-BB713ECE2982}" presName="node" presStyleCnt="0"/>
      <dgm:spPr/>
    </dgm:pt>
    <dgm:pt modelId="{13C683D3-7627-48EE-8004-AA0FA050100C}" type="pres">
      <dgm:prSet presAssocID="{9AF34586-3E72-415C-8F2F-BB713ECE2982}" presName="parentNode" presStyleLbl="node1" presStyleIdx="2" presStyleCnt="4" custScaleX="94373" custScaleY="71561">
        <dgm:presLayoutVars>
          <dgm:chMax val="1"/>
          <dgm:bulletEnabled val="1"/>
        </dgm:presLayoutVars>
      </dgm:prSet>
      <dgm:spPr/>
      <dgm:t>
        <a:bodyPr/>
        <a:lstStyle/>
        <a:p>
          <a:endParaRPr lang="en-US"/>
        </a:p>
      </dgm:t>
    </dgm:pt>
    <dgm:pt modelId="{7D4A3EFF-1002-492F-9A7E-088B44248502}" type="pres">
      <dgm:prSet presAssocID="{9AF34586-3E72-415C-8F2F-BB713ECE2982}" presName="childNode" presStyleLbl="revTx" presStyleIdx="1" presStyleCnt="3">
        <dgm:presLayoutVars>
          <dgm:bulletEnabled val="1"/>
        </dgm:presLayoutVars>
      </dgm:prSet>
      <dgm:spPr/>
      <dgm:t>
        <a:bodyPr/>
        <a:lstStyle/>
        <a:p>
          <a:endParaRPr lang="en-US"/>
        </a:p>
      </dgm:t>
    </dgm:pt>
    <dgm:pt modelId="{EF408B94-4072-4C35-B030-9245244F3E98}" type="pres">
      <dgm:prSet presAssocID="{B7D2636B-88C9-44E6-9938-90FA15F35757}" presName="Name25" presStyleLbl="parChTrans1D1" presStyleIdx="2" presStyleCnt="3"/>
      <dgm:spPr/>
      <dgm:t>
        <a:bodyPr/>
        <a:lstStyle/>
        <a:p>
          <a:endParaRPr lang="en-US"/>
        </a:p>
      </dgm:t>
    </dgm:pt>
    <dgm:pt modelId="{93202616-CDCD-46AA-B20D-DB0BD4292392}" type="pres">
      <dgm:prSet presAssocID="{CE2B6F68-29F5-43F0-8FC6-9D4C52528AFF}" presName="node" presStyleCnt="0"/>
      <dgm:spPr/>
    </dgm:pt>
    <dgm:pt modelId="{ACC77579-DB6E-4501-A9EC-E4740C640B85}" type="pres">
      <dgm:prSet presAssocID="{CE2B6F68-29F5-43F0-8FC6-9D4C52528AFF}" presName="parentNode" presStyleLbl="node1" presStyleIdx="3" presStyleCnt="4" custScaleX="116067" custScaleY="98744">
        <dgm:presLayoutVars>
          <dgm:chMax val="1"/>
          <dgm:bulletEnabled val="1"/>
        </dgm:presLayoutVars>
      </dgm:prSet>
      <dgm:spPr/>
      <dgm:t>
        <a:bodyPr/>
        <a:lstStyle/>
        <a:p>
          <a:endParaRPr lang="en-US"/>
        </a:p>
      </dgm:t>
    </dgm:pt>
    <dgm:pt modelId="{CAD3120C-C0D5-4D63-A8A9-7595548DF70F}" type="pres">
      <dgm:prSet presAssocID="{CE2B6F68-29F5-43F0-8FC6-9D4C52528AFF}" presName="childNode" presStyleLbl="revTx" presStyleIdx="2" presStyleCnt="3">
        <dgm:presLayoutVars>
          <dgm:bulletEnabled val="1"/>
        </dgm:presLayoutVars>
      </dgm:prSet>
      <dgm:spPr/>
      <dgm:t>
        <a:bodyPr/>
        <a:lstStyle/>
        <a:p>
          <a:endParaRPr lang="en-US"/>
        </a:p>
      </dgm:t>
    </dgm:pt>
  </dgm:ptLst>
  <dgm:cxnLst>
    <dgm:cxn modelId="{DA7A1DD9-74AD-4CB2-9998-AC2D281853C7}" type="presOf" srcId="{D6FAE8BC-0941-432F-ACE7-4F14F71970D8}" destId="{1D562D1A-47EE-496D-BCC2-61C041ECFEAD}" srcOrd="0" destOrd="0" presId="urn:microsoft.com/office/officeart/2005/8/layout/radial2"/>
    <dgm:cxn modelId="{99A375AD-0552-4801-93DE-220CE2598B48}" srcId="{FB1C9426-F73B-49ED-8948-744FA29FB1FA}" destId="{9AF34586-3E72-415C-8F2F-BB713ECE2982}" srcOrd="1" destOrd="0" parTransId="{61AEEAD6-FD38-4F11-9AA0-0D079FED6803}" sibTransId="{C44A6817-BDFB-4AFA-A437-BAC840ADDC7F}"/>
    <dgm:cxn modelId="{053D2A7E-841A-458B-955C-B72E1832BF99}" type="presOf" srcId="{8CC7BAF9-AE11-47E7-AEBE-09251C77A273}" destId="{7D4A3EFF-1002-492F-9A7E-088B44248502}" srcOrd="0" destOrd="0" presId="urn:microsoft.com/office/officeart/2005/8/layout/radial2"/>
    <dgm:cxn modelId="{69848E6D-2E41-4A59-8130-9E0DE19156BA}" type="presOf" srcId="{61AEEAD6-FD38-4F11-9AA0-0D079FED6803}" destId="{AE866591-88E2-4FD7-92CF-94FB39FC30D2}" srcOrd="0" destOrd="0" presId="urn:microsoft.com/office/officeart/2005/8/layout/radial2"/>
    <dgm:cxn modelId="{4BAEC3D0-068E-42DD-BB84-2ECB8E970039}" srcId="{2225029D-48E3-4BD1-91FF-0381089EAACF}" destId="{D6FAE8BC-0941-432F-ACE7-4F14F71970D8}" srcOrd="0" destOrd="0" parTransId="{9808095D-6778-48C3-9FB0-8B126FB94F40}" sibTransId="{45256F2D-A23F-4C5E-B998-4FE2629692BE}"/>
    <dgm:cxn modelId="{2641DE9C-70FC-4068-A93F-FE2131645663}" srcId="{9AF34586-3E72-415C-8F2F-BB713ECE2982}" destId="{8CC7BAF9-AE11-47E7-AEBE-09251C77A273}" srcOrd="0" destOrd="0" parTransId="{D46CE315-D6B0-4D93-A298-716FE64F4B65}" sibTransId="{422DD835-06D8-447C-B045-468E0206B1C0}"/>
    <dgm:cxn modelId="{9A49AE4C-2B06-471E-A8FA-4EF0EC816063}" type="presOf" srcId="{FDFBA066-9301-4A4E-85EA-58CACC4204CC}" destId="{60FB4F7B-5814-4B9E-9592-958DD93755FB}" srcOrd="0" destOrd="0" presId="urn:microsoft.com/office/officeart/2005/8/layout/radial2"/>
    <dgm:cxn modelId="{C6ED0082-D4C4-4253-AECF-E46B1869A6CD}" srcId="{CE2B6F68-29F5-43F0-8FC6-9D4C52528AFF}" destId="{CC86D04C-023B-4472-BAEB-A02D5B8BFA97}" srcOrd="0" destOrd="0" parTransId="{EC137643-4166-464E-83D6-3292E72D6B21}" sibTransId="{8B0F1FA8-99EA-4936-830D-AA6F2E7055F4}"/>
    <dgm:cxn modelId="{15C53A6E-8AA8-45CB-8D88-966F83890426}" type="presOf" srcId="{B7D2636B-88C9-44E6-9938-90FA15F35757}" destId="{EF408B94-4072-4C35-B030-9245244F3E98}" srcOrd="0" destOrd="0" presId="urn:microsoft.com/office/officeart/2005/8/layout/radial2"/>
    <dgm:cxn modelId="{84EDED08-1C84-4AC1-AB89-90BB56F41B2E}" type="presOf" srcId="{9AF34586-3E72-415C-8F2F-BB713ECE2982}" destId="{13C683D3-7627-48EE-8004-AA0FA050100C}" srcOrd="0" destOrd="0" presId="urn:microsoft.com/office/officeart/2005/8/layout/radial2"/>
    <dgm:cxn modelId="{FE09B964-BFA4-4C76-84C1-27039E2D9B39}" type="presOf" srcId="{2225029D-48E3-4BD1-91FF-0381089EAACF}" destId="{002EE592-8CF3-4DAE-99BB-EF8DAAB0AF88}" srcOrd="0" destOrd="0" presId="urn:microsoft.com/office/officeart/2005/8/layout/radial2"/>
    <dgm:cxn modelId="{21B5DC95-8A69-4DEE-BD4A-7757E70456F7}" srcId="{FB1C9426-F73B-49ED-8948-744FA29FB1FA}" destId="{CE2B6F68-29F5-43F0-8FC6-9D4C52528AFF}" srcOrd="2" destOrd="0" parTransId="{B7D2636B-88C9-44E6-9938-90FA15F35757}" sibTransId="{4F016686-EA4E-45DC-859F-E9B6C16F4C9F}"/>
    <dgm:cxn modelId="{3E66DDEF-8AD4-4AF7-B638-F01D8E156D87}" type="presOf" srcId="{FB1C9426-F73B-49ED-8948-744FA29FB1FA}" destId="{FCFF3F69-7AB4-4CF9-8E01-F01BC4A1B446}" srcOrd="0" destOrd="0" presId="urn:microsoft.com/office/officeart/2005/8/layout/radial2"/>
    <dgm:cxn modelId="{1EC447E8-1118-4D6A-997F-22CEE07E536F}" type="presOf" srcId="{CE2B6F68-29F5-43F0-8FC6-9D4C52528AFF}" destId="{ACC77579-DB6E-4501-A9EC-E4740C640B85}" srcOrd="0" destOrd="0" presId="urn:microsoft.com/office/officeart/2005/8/layout/radial2"/>
    <dgm:cxn modelId="{C81EC0EB-6E3E-43E1-BDD7-A0C92B8A1703}" type="presOf" srcId="{CC86D04C-023B-4472-BAEB-A02D5B8BFA97}" destId="{CAD3120C-C0D5-4D63-A8A9-7595548DF70F}" srcOrd="0" destOrd="0" presId="urn:microsoft.com/office/officeart/2005/8/layout/radial2"/>
    <dgm:cxn modelId="{0E12ECF6-1E27-4A7F-8414-D3A162C797E2}" srcId="{FB1C9426-F73B-49ED-8948-744FA29FB1FA}" destId="{2225029D-48E3-4BD1-91FF-0381089EAACF}" srcOrd="0" destOrd="0" parTransId="{FDFBA066-9301-4A4E-85EA-58CACC4204CC}" sibTransId="{240CC452-730C-4A94-91F5-B98A8CB80130}"/>
    <dgm:cxn modelId="{0844E1A6-2894-45AB-B987-F59EB3569649}" type="presParOf" srcId="{FCFF3F69-7AB4-4CF9-8E01-F01BC4A1B446}" destId="{8212563F-F3AB-4B27-9F64-5AFEECDC14E0}" srcOrd="0" destOrd="0" presId="urn:microsoft.com/office/officeart/2005/8/layout/radial2"/>
    <dgm:cxn modelId="{E2B29727-3278-43FF-8755-8CC11FA85BDF}" type="presParOf" srcId="{8212563F-F3AB-4B27-9F64-5AFEECDC14E0}" destId="{8A150593-AB2C-44A8-BFE1-2C6A9A59B959}" srcOrd="0" destOrd="0" presId="urn:microsoft.com/office/officeart/2005/8/layout/radial2"/>
    <dgm:cxn modelId="{F132937D-2F93-4CB0-894D-AE5E48A6785B}" type="presParOf" srcId="{8A150593-AB2C-44A8-BFE1-2C6A9A59B959}" destId="{5F94F88C-65FF-471A-AC69-CF14959AFC65}" srcOrd="0" destOrd="0" presId="urn:microsoft.com/office/officeart/2005/8/layout/radial2"/>
    <dgm:cxn modelId="{9ED61FB0-F043-4CE0-86EA-53C1F0E3C394}" type="presParOf" srcId="{8A150593-AB2C-44A8-BFE1-2C6A9A59B959}" destId="{61255BFB-5C3B-4AA0-B6E0-37A6922DD8E8}" srcOrd="1" destOrd="0" presId="urn:microsoft.com/office/officeart/2005/8/layout/radial2"/>
    <dgm:cxn modelId="{322591BB-5D64-4E0F-AED5-993E2B760F9C}" type="presParOf" srcId="{8212563F-F3AB-4B27-9F64-5AFEECDC14E0}" destId="{60FB4F7B-5814-4B9E-9592-958DD93755FB}" srcOrd="1" destOrd="0" presId="urn:microsoft.com/office/officeart/2005/8/layout/radial2"/>
    <dgm:cxn modelId="{142EF761-CAAB-4D90-96AB-408E8EEA98A1}" type="presParOf" srcId="{8212563F-F3AB-4B27-9F64-5AFEECDC14E0}" destId="{3AD45AB7-47AA-42FD-A264-3355788D1149}" srcOrd="2" destOrd="0" presId="urn:microsoft.com/office/officeart/2005/8/layout/radial2"/>
    <dgm:cxn modelId="{434F1784-A3E6-4A26-A07C-4E969BCFD878}" type="presParOf" srcId="{3AD45AB7-47AA-42FD-A264-3355788D1149}" destId="{002EE592-8CF3-4DAE-99BB-EF8DAAB0AF88}" srcOrd="0" destOrd="0" presId="urn:microsoft.com/office/officeart/2005/8/layout/radial2"/>
    <dgm:cxn modelId="{6A9FA820-8A0B-469A-9171-F2DDE0163F06}" type="presParOf" srcId="{3AD45AB7-47AA-42FD-A264-3355788D1149}" destId="{1D562D1A-47EE-496D-BCC2-61C041ECFEAD}" srcOrd="1" destOrd="0" presId="urn:microsoft.com/office/officeart/2005/8/layout/radial2"/>
    <dgm:cxn modelId="{063720A9-876B-4FCE-86E8-81CA2283C8A4}" type="presParOf" srcId="{8212563F-F3AB-4B27-9F64-5AFEECDC14E0}" destId="{AE866591-88E2-4FD7-92CF-94FB39FC30D2}" srcOrd="3" destOrd="0" presId="urn:microsoft.com/office/officeart/2005/8/layout/radial2"/>
    <dgm:cxn modelId="{C0541F1E-A61E-4B22-A51C-850BC3AEEFB2}" type="presParOf" srcId="{8212563F-F3AB-4B27-9F64-5AFEECDC14E0}" destId="{241EECA1-0505-4101-B760-FC3B2CC6D8D9}" srcOrd="4" destOrd="0" presId="urn:microsoft.com/office/officeart/2005/8/layout/radial2"/>
    <dgm:cxn modelId="{B6AB6507-5F04-4C56-B170-3A16C4036FE6}" type="presParOf" srcId="{241EECA1-0505-4101-B760-FC3B2CC6D8D9}" destId="{13C683D3-7627-48EE-8004-AA0FA050100C}" srcOrd="0" destOrd="0" presId="urn:microsoft.com/office/officeart/2005/8/layout/radial2"/>
    <dgm:cxn modelId="{2E7DD794-8DA9-4D9B-AAB5-611F2E4308A9}" type="presParOf" srcId="{241EECA1-0505-4101-B760-FC3B2CC6D8D9}" destId="{7D4A3EFF-1002-492F-9A7E-088B44248502}" srcOrd="1" destOrd="0" presId="urn:microsoft.com/office/officeart/2005/8/layout/radial2"/>
    <dgm:cxn modelId="{7E7EA391-28D3-4538-B842-F87003C850CC}" type="presParOf" srcId="{8212563F-F3AB-4B27-9F64-5AFEECDC14E0}" destId="{EF408B94-4072-4C35-B030-9245244F3E98}" srcOrd="5" destOrd="0" presId="urn:microsoft.com/office/officeart/2005/8/layout/radial2"/>
    <dgm:cxn modelId="{4000995F-9947-4890-B5CD-BE517856B71D}" type="presParOf" srcId="{8212563F-F3AB-4B27-9F64-5AFEECDC14E0}" destId="{93202616-CDCD-46AA-B20D-DB0BD4292392}" srcOrd="6" destOrd="0" presId="urn:microsoft.com/office/officeart/2005/8/layout/radial2"/>
    <dgm:cxn modelId="{07EADF4C-A0C7-4224-9F94-D6464A72987F}" type="presParOf" srcId="{93202616-CDCD-46AA-B20D-DB0BD4292392}" destId="{ACC77579-DB6E-4501-A9EC-E4740C640B85}" srcOrd="0" destOrd="0" presId="urn:microsoft.com/office/officeart/2005/8/layout/radial2"/>
    <dgm:cxn modelId="{AD68ABB3-A0D0-4D66-BE27-A0D7C2890541}" type="presParOf" srcId="{93202616-CDCD-46AA-B20D-DB0BD4292392}" destId="{CAD3120C-C0D5-4D63-A8A9-7595548DF70F}" srcOrd="1" destOrd="0" presId="urn:microsoft.com/office/officeart/2005/8/layout/radial2"/>
  </dgm:cxnLst>
  <dgm:bg/>
  <dgm:whole/>
</dgm:dataModel>
</file>

<file path=ppt/diagrams/data2.xml><?xml version="1.0" encoding="utf-8"?>
<dgm:dataModel xmlns:dgm="http://schemas.openxmlformats.org/drawingml/2006/diagram" xmlns:a="http://schemas.openxmlformats.org/drawingml/2006/main">
  <dgm:ptLst>
    <dgm:pt modelId="{FB1C9426-F73B-49ED-8948-744FA29FB1FA}" type="doc">
      <dgm:prSet loTypeId="urn:microsoft.com/office/officeart/2005/8/layout/radial2" loCatId="relationship" qsTypeId="urn:microsoft.com/office/officeart/2005/8/quickstyle/simple1#2" qsCatId="simple" csTypeId="urn:microsoft.com/office/officeart/2005/8/colors/accent1_2#2" csCatId="accent1" phldr="1"/>
      <dgm:spPr/>
      <dgm:t>
        <a:bodyPr/>
        <a:lstStyle/>
        <a:p>
          <a:endParaRPr lang="en-US"/>
        </a:p>
      </dgm:t>
    </dgm:pt>
    <dgm:pt modelId="{2225029D-48E3-4BD1-91FF-0381089EAACF}">
      <dgm:prSet phldrT="[Text]"/>
      <dgm:spPr/>
      <dgm:t>
        <a:bodyPr/>
        <a:lstStyle/>
        <a:p>
          <a:r>
            <a:rPr lang="en-US" dirty="0" smtClean="0"/>
            <a:t>Tension</a:t>
          </a:r>
          <a:endParaRPr lang="en-US" dirty="0"/>
        </a:p>
      </dgm:t>
    </dgm:pt>
    <dgm:pt modelId="{FDFBA066-9301-4A4E-85EA-58CACC4204CC}" type="parTrans" cxnId="{0E12ECF6-1E27-4A7F-8414-D3A162C797E2}">
      <dgm:prSet/>
      <dgm:spPr/>
      <dgm:t>
        <a:bodyPr/>
        <a:lstStyle/>
        <a:p>
          <a:endParaRPr lang="en-US"/>
        </a:p>
      </dgm:t>
    </dgm:pt>
    <dgm:pt modelId="{240CC452-730C-4A94-91F5-B98A8CB80130}" type="sibTrans" cxnId="{0E12ECF6-1E27-4A7F-8414-D3A162C797E2}">
      <dgm:prSet/>
      <dgm:spPr/>
      <dgm:t>
        <a:bodyPr/>
        <a:lstStyle/>
        <a:p>
          <a:endParaRPr lang="en-US"/>
        </a:p>
      </dgm:t>
    </dgm:pt>
    <dgm:pt modelId="{D6FAE8BC-0941-432F-ACE7-4F14F71970D8}">
      <dgm:prSet phldrT="[Text]"/>
      <dgm:spPr/>
      <dgm:t>
        <a:bodyPr/>
        <a:lstStyle/>
        <a:p>
          <a:r>
            <a:rPr lang="en-US" dirty="0" err="1" smtClean="0"/>
            <a:t>Boudinage</a:t>
          </a:r>
          <a:endParaRPr lang="en-US" dirty="0"/>
        </a:p>
      </dgm:t>
    </dgm:pt>
    <dgm:pt modelId="{9808095D-6778-48C3-9FB0-8B126FB94F40}" type="parTrans" cxnId="{4BAEC3D0-068E-42DD-BB84-2ECB8E970039}">
      <dgm:prSet/>
      <dgm:spPr/>
      <dgm:t>
        <a:bodyPr/>
        <a:lstStyle/>
        <a:p>
          <a:endParaRPr lang="en-US"/>
        </a:p>
      </dgm:t>
    </dgm:pt>
    <dgm:pt modelId="{45256F2D-A23F-4C5E-B998-4FE2629692BE}" type="sibTrans" cxnId="{4BAEC3D0-068E-42DD-BB84-2ECB8E970039}">
      <dgm:prSet/>
      <dgm:spPr/>
      <dgm:t>
        <a:bodyPr/>
        <a:lstStyle/>
        <a:p>
          <a:endParaRPr lang="en-US"/>
        </a:p>
      </dgm:t>
    </dgm:pt>
    <dgm:pt modelId="{C41EBAB0-26F1-44F3-ABFF-28562B78D2C2}">
      <dgm:prSet phldrT="[Text]" phldr="1"/>
      <dgm:spPr/>
      <dgm:t>
        <a:bodyPr/>
        <a:lstStyle/>
        <a:p>
          <a:endParaRPr lang="en-US" dirty="0"/>
        </a:p>
      </dgm:t>
    </dgm:pt>
    <dgm:pt modelId="{6BB0889B-E207-4C53-8A19-6855B00F1151}" type="parTrans" cxnId="{F948F3A0-425A-48C8-AA33-97DBBCE705DC}">
      <dgm:prSet/>
      <dgm:spPr/>
      <dgm:t>
        <a:bodyPr/>
        <a:lstStyle/>
        <a:p>
          <a:endParaRPr lang="en-US"/>
        </a:p>
      </dgm:t>
    </dgm:pt>
    <dgm:pt modelId="{F47DDD7E-DAA9-4925-A261-528DCA38E0FA}" type="sibTrans" cxnId="{F948F3A0-425A-48C8-AA33-97DBBCE705DC}">
      <dgm:prSet/>
      <dgm:spPr/>
      <dgm:t>
        <a:bodyPr/>
        <a:lstStyle/>
        <a:p>
          <a:endParaRPr lang="en-US"/>
        </a:p>
      </dgm:t>
    </dgm:pt>
    <dgm:pt modelId="{9AF34586-3E72-415C-8F2F-BB713ECE2982}">
      <dgm:prSet phldrT="[Text]"/>
      <dgm:spPr/>
      <dgm:t>
        <a:bodyPr/>
        <a:lstStyle/>
        <a:p>
          <a:r>
            <a:rPr lang="en-US" dirty="0" smtClean="0"/>
            <a:t>Compression</a:t>
          </a:r>
          <a:endParaRPr lang="en-US" dirty="0"/>
        </a:p>
      </dgm:t>
    </dgm:pt>
    <dgm:pt modelId="{61AEEAD6-FD38-4F11-9AA0-0D079FED6803}" type="parTrans" cxnId="{99A375AD-0552-4801-93DE-220CE2598B48}">
      <dgm:prSet/>
      <dgm:spPr/>
      <dgm:t>
        <a:bodyPr/>
        <a:lstStyle/>
        <a:p>
          <a:endParaRPr lang="en-US"/>
        </a:p>
      </dgm:t>
    </dgm:pt>
    <dgm:pt modelId="{C44A6817-BDFB-4AFA-A437-BAC840ADDC7F}" type="sibTrans" cxnId="{99A375AD-0552-4801-93DE-220CE2598B48}">
      <dgm:prSet/>
      <dgm:spPr/>
      <dgm:t>
        <a:bodyPr/>
        <a:lstStyle/>
        <a:p>
          <a:endParaRPr lang="en-US"/>
        </a:p>
      </dgm:t>
    </dgm:pt>
    <dgm:pt modelId="{8CC7BAF9-AE11-47E7-AEBE-09251C77A273}">
      <dgm:prSet phldrT="[Text]"/>
      <dgm:spPr/>
      <dgm:t>
        <a:bodyPr/>
        <a:lstStyle/>
        <a:p>
          <a:r>
            <a:rPr lang="en-US" dirty="0" smtClean="0"/>
            <a:t>Folds</a:t>
          </a:r>
          <a:endParaRPr lang="en-US" dirty="0"/>
        </a:p>
      </dgm:t>
    </dgm:pt>
    <dgm:pt modelId="{D46CE315-D6B0-4D93-A298-716FE64F4B65}" type="parTrans" cxnId="{2641DE9C-70FC-4068-A93F-FE2131645663}">
      <dgm:prSet/>
      <dgm:spPr/>
      <dgm:t>
        <a:bodyPr/>
        <a:lstStyle/>
        <a:p>
          <a:endParaRPr lang="en-US"/>
        </a:p>
      </dgm:t>
    </dgm:pt>
    <dgm:pt modelId="{422DD835-06D8-447C-B045-468E0206B1C0}" type="sibTrans" cxnId="{2641DE9C-70FC-4068-A93F-FE2131645663}">
      <dgm:prSet/>
      <dgm:spPr/>
      <dgm:t>
        <a:bodyPr/>
        <a:lstStyle/>
        <a:p>
          <a:endParaRPr lang="en-US"/>
        </a:p>
      </dgm:t>
    </dgm:pt>
    <dgm:pt modelId="{9BD2B8DB-DC71-4165-B0AF-A561A6B9E27D}">
      <dgm:prSet phldrT="[Text]" phldr="1"/>
      <dgm:spPr/>
      <dgm:t>
        <a:bodyPr/>
        <a:lstStyle/>
        <a:p>
          <a:endParaRPr lang="en-US" dirty="0"/>
        </a:p>
      </dgm:t>
    </dgm:pt>
    <dgm:pt modelId="{4F3276C8-1A77-4E2F-90C5-7ECBDE722B78}" type="parTrans" cxnId="{7E8EAE65-C668-43D6-B92A-091ECE93C916}">
      <dgm:prSet/>
      <dgm:spPr/>
      <dgm:t>
        <a:bodyPr/>
        <a:lstStyle/>
        <a:p>
          <a:endParaRPr lang="en-US"/>
        </a:p>
      </dgm:t>
    </dgm:pt>
    <dgm:pt modelId="{E6D5E45F-AC40-4C42-8263-0311782E6CAF}" type="sibTrans" cxnId="{7E8EAE65-C668-43D6-B92A-091ECE93C916}">
      <dgm:prSet/>
      <dgm:spPr/>
      <dgm:t>
        <a:bodyPr/>
        <a:lstStyle/>
        <a:p>
          <a:endParaRPr lang="en-US"/>
        </a:p>
      </dgm:t>
    </dgm:pt>
    <dgm:pt modelId="{CE2B6F68-29F5-43F0-8FC6-9D4C52528AFF}">
      <dgm:prSet phldrT="[Text]"/>
      <dgm:spPr/>
      <dgm:t>
        <a:bodyPr/>
        <a:lstStyle/>
        <a:p>
          <a:r>
            <a:rPr lang="en-US" dirty="0" smtClean="0"/>
            <a:t>Shear</a:t>
          </a:r>
          <a:endParaRPr lang="en-US" dirty="0"/>
        </a:p>
      </dgm:t>
    </dgm:pt>
    <dgm:pt modelId="{B7D2636B-88C9-44E6-9938-90FA15F35757}" type="parTrans" cxnId="{21B5DC95-8A69-4DEE-BD4A-7757E70456F7}">
      <dgm:prSet/>
      <dgm:spPr/>
      <dgm:t>
        <a:bodyPr/>
        <a:lstStyle/>
        <a:p>
          <a:endParaRPr lang="en-US"/>
        </a:p>
      </dgm:t>
    </dgm:pt>
    <dgm:pt modelId="{4F016686-EA4E-45DC-859F-E9B6C16F4C9F}" type="sibTrans" cxnId="{21B5DC95-8A69-4DEE-BD4A-7757E70456F7}">
      <dgm:prSet/>
      <dgm:spPr/>
      <dgm:t>
        <a:bodyPr/>
        <a:lstStyle/>
        <a:p>
          <a:endParaRPr lang="en-US"/>
        </a:p>
      </dgm:t>
    </dgm:pt>
    <dgm:pt modelId="{CC86D04C-023B-4472-BAEB-A02D5B8BFA97}">
      <dgm:prSet phldrT="[Text]"/>
      <dgm:spPr/>
      <dgm:t>
        <a:bodyPr/>
        <a:lstStyle/>
        <a:p>
          <a:r>
            <a:rPr lang="en-US" dirty="0" smtClean="0"/>
            <a:t>Fractures</a:t>
          </a:r>
          <a:endParaRPr lang="en-US" dirty="0"/>
        </a:p>
      </dgm:t>
    </dgm:pt>
    <dgm:pt modelId="{EC137643-4166-464E-83D6-3292E72D6B21}" type="parTrans" cxnId="{C6ED0082-D4C4-4253-AECF-E46B1869A6CD}">
      <dgm:prSet/>
      <dgm:spPr/>
      <dgm:t>
        <a:bodyPr/>
        <a:lstStyle/>
        <a:p>
          <a:endParaRPr lang="en-US"/>
        </a:p>
      </dgm:t>
    </dgm:pt>
    <dgm:pt modelId="{8B0F1FA8-99EA-4936-830D-AA6F2E7055F4}" type="sibTrans" cxnId="{C6ED0082-D4C4-4253-AECF-E46B1869A6CD}">
      <dgm:prSet/>
      <dgm:spPr/>
      <dgm:t>
        <a:bodyPr/>
        <a:lstStyle/>
        <a:p>
          <a:endParaRPr lang="en-US"/>
        </a:p>
      </dgm:t>
    </dgm:pt>
    <dgm:pt modelId="{C4AF1230-B836-4791-B722-D8C5854DF652}">
      <dgm:prSet phldrT="[Text]" phldr="1"/>
      <dgm:spPr/>
      <dgm:t>
        <a:bodyPr/>
        <a:lstStyle/>
        <a:p>
          <a:endParaRPr lang="en-US" dirty="0"/>
        </a:p>
      </dgm:t>
    </dgm:pt>
    <dgm:pt modelId="{C0E5399D-CAA1-4B14-8583-55C77AD61285}" type="parTrans" cxnId="{687D3A16-3E1B-4153-BF8E-02E2CDB76D5B}">
      <dgm:prSet/>
      <dgm:spPr/>
      <dgm:t>
        <a:bodyPr/>
        <a:lstStyle/>
        <a:p>
          <a:endParaRPr lang="en-US"/>
        </a:p>
      </dgm:t>
    </dgm:pt>
    <dgm:pt modelId="{BD076723-C126-4B53-A683-49AA58FA97A5}" type="sibTrans" cxnId="{687D3A16-3E1B-4153-BF8E-02E2CDB76D5B}">
      <dgm:prSet/>
      <dgm:spPr/>
      <dgm:t>
        <a:bodyPr/>
        <a:lstStyle/>
        <a:p>
          <a:endParaRPr lang="en-US"/>
        </a:p>
      </dgm:t>
    </dgm:pt>
    <dgm:pt modelId="{FCFF3F69-7AB4-4CF9-8E01-F01BC4A1B446}" type="pres">
      <dgm:prSet presAssocID="{FB1C9426-F73B-49ED-8948-744FA29FB1FA}" presName="composite" presStyleCnt="0">
        <dgm:presLayoutVars>
          <dgm:chMax val="5"/>
          <dgm:dir/>
          <dgm:animLvl val="ctr"/>
          <dgm:resizeHandles val="exact"/>
        </dgm:presLayoutVars>
      </dgm:prSet>
      <dgm:spPr/>
      <dgm:t>
        <a:bodyPr/>
        <a:lstStyle/>
        <a:p>
          <a:endParaRPr lang="en-US"/>
        </a:p>
      </dgm:t>
    </dgm:pt>
    <dgm:pt modelId="{8212563F-F3AB-4B27-9F64-5AFEECDC14E0}" type="pres">
      <dgm:prSet presAssocID="{FB1C9426-F73B-49ED-8948-744FA29FB1FA}" presName="cycle" presStyleCnt="0"/>
      <dgm:spPr/>
    </dgm:pt>
    <dgm:pt modelId="{8A150593-AB2C-44A8-BFE1-2C6A9A59B959}" type="pres">
      <dgm:prSet presAssocID="{FB1C9426-F73B-49ED-8948-744FA29FB1FA}" presName="centerShape" presStyleCnt="0"/>
      <dgm:spPr/>
    </dgm:pt>
    <dgm:pt modelId="{5F94F88C-65FF-471A-AC69-CF14959AFC65}" type="pres">
      <dgm:prSet presAssocID="{FB1C9426-F73B-49ED-8948-744FA29FB1FA}" presName="connSite" presStyleLbl="node1" presStyleIdx="0" presStyleCnt="4"/>
      <dgm:spPr/>
    </dgm:pt>
    <dgm:pt modelId="{61255BFB-5C3B-4AA0-B6E0-37A6922DD8E8}" type="pres">
      <dgm:prSet presAssocID="{FB1C9426-F73B-49ED-8948-744FA29FB1FA}" presName="visible" presStyleLbl="node1" presStyleIdx="0" presStyleCnt="4" custLinFactNeighborX="-58802" custLinFactNeighborY="-6437"/>
      <dgm:spPr/>
    </dgm:pt>
    <dgm:pt modelId="{60FB4F7B-5814-4B9E-9592-958DD93755FB}" type="pres">
      <dgm:prSet presAssocID="{FDFBA066-9301-4A4E-85EA-58CACC4204CC}" presName="Name25" presStyleLbl="parChTrans1D1" presStyleIdx="0" presStyleCnt="3"/>
      <dgm:spPr/>
      <dgm:t>
        <a:bodyPr/>
        <a:lstStyle/>
        <a:p>
          <a:endParaRPr lang="en-US"/>
        </a:p>
      </dgm:t>
    </dgm:pt>
    <dgm:pt modelId="{3AD45AB7-47AA-42FD-A264-3355788D1149}" type="pres">
      <dgm:prSet presAssocID="{2225029D-48E3-4BD1-91FF-0381089EAACF}" presName="node" presStyleCnt="0"/>
      <dgm:spPr/>
    </dgm:pt>
    <dgm:pt modelId="{002EE592-8CF3-4DAE-99BB-EF8DAAB0AF88}" type="pres">
      <dgm:prSet presAssocID="{2225029D-48E3-4BD1-91FF-0381089EAACF}" presName="parentNode" presStyleLbl="node1" presStyleIdx="1" presStyleCnt="4" custLinFactNeighborX="3537" custLinFactNeighborY="-103">
        <dgm:presLayoutVars>
          <dgm:chMax val="1"/>
          <dgm:bulletEnabled val="1"/>
        </dgm:presLayoutVars>
      </dgm:prSet>
      <dgm:spPr/>
      <dgm:t>
        <a:bodyPr/>
        <a:lstStyle/>
        <a:p>
          <a:endParaRPr lang="en-US"/>
        </a:p>
      </dgm:t>
    </dgm:pt>
    <dgm:pt modelId="{1D562D1A-47EE-496D-BCC2-61C041ECFEAD}" type="pres">
      <dgm:prSet presAssocID="{2225029D-48E3-4BD1-91FF-0381089EAACF}" presName="childNode" presStyleLbl="revTx" presStyleIdx="0" presStyleCnt="3">
        <dgm:presLayoutVars>
          <dgm:bulletEnabled val="1"/>
        </dgm:presLayoutVars>
      </dgm:prSet>
      <dgm:spPr/>
      <dgm:t>
        <a:bodyPr/>
        <a:lstStyle/>
        <a:p>
          <a:endParaRPr lang="en-US"/>
        </a:p>
      </dgm:t>
    </dgm:pt>
    <dgm:pt modelId="{AE866591-88E2-4FD7-92CF-94FB39FC30D2}" type="pres">
      <dgm:prSet presAssocID="{61AEEAD6-FD38-4F11-9AA0-0D079FED6803}" presName="Name25" presStyleLbl="parChTrans1D1" presStyleIdx="1" presStyleCnt="3"/>
      <dgm:spPr/>
      <dgm:t>
        <a:bodyPr/>
        <a:lstStyle/>
        <a:p>
          <a:endParaRPr lang="en-US"/>
        </a:p>
      </dgm:t>
    </dgm:pt>
    <dgm:pt modelId="{241EECA1-0505-4101-B760-FC3B2CC6D8D9}" type="pres">
      <dgm:prSet presAssocID="{9AF34586-3E72-415C-8F2F-BB713ECE2982}" presName="node" presStyleCnt="0"/>
      <dgm:spPr/>
    </dgm:pt>
    <dgm:pt modelId="{13C683D3-7627-48EE-8004-AA0FA050100C}" type="pres">
      <dgm:prSet presAssocID="{9AF34586-3E72-415C-8F2F-BB713ECE2982}" presName="parentNode" presStyleLbl="node1" presStyleIdx="2" presStyleCnt="4">
        <dgm:presLayoutVars>
          <dgm:chMax val="1"/>
          <dgm:bulletEnabled val="1"/>
        </dgm:presLayoutVars>
      </dgm:prSet>
      <dgm:spPr/>
      <dgm:t>
        <a:bodyPr/>
        <a:lstStyle/>
        <a:p>
          <a:endParaRPr lang="en-US"/>
        </a:p>
      </dgm:t>
    </dgm:pt>
    <dgm:pt modelId="{7D4A3EFF-1002-492F-9A7E-088B44248502}" type="pres">
      <dgm:prSet presAssocID="{9AF34586-3E72-415C-8F2F-BB713ECE2982}" presName="childNode" presStyleLbl="revTx" presStyleIdx="1" presStyleCnt="3">
        <dgm:presLayoutVars>
          <dgm:bulletEnabled val="1"/>
        </dgm:presLayoutVars>
      </dgm:prSet>
      <dgm:spPr/>
      <dgm:t>
        <a:bodyPr/>
        <a:lstStyle/>
        <a:p>
          <a:endParaRPr lang="en-US"/>
        </a:p>
      </dgm:t>
    </dgm:pt>
    <dgm:pt modelId="{EF408B94-4072-4C35-B030-9245244F3E98}" type="pres">
      <dgm:prSet presAssocID="{B7D2636B-88C9-44E6-9938-90FA15F35757}" presName="Name25" presStyleLbl="parChTrans1D1" presStyleIdx="2" presStyleCnt="3"/>
      <dgm:spPr/>
      <dgm:t>
        <a:bodyPr/>
        <a:lstStyle/>
        <a:p>
          <a:endParaRPr lang="en-US"/>
        </a:p>
      </dgm:t>
    </dgm:pt>
    <dgm:pt modelId="{93202616-CDCD-46AA-B20D-DB0BD4292392}" type="pres">
      <dgm:prSet presAssocID="{CE2B6F68-29F5-43F0-8FC6-9D4C52528AFF}" presName="node" presStyleCnt="0"/>
      <dgm:spPr/>
    </dgm:pt>
    <dgm:pt modelId="{ACC77579-DB6E-4501-A9EC-E4740C640B85}" type="pres">
      <dgm:prSet presAssocID="{CE2B6F68-29F5-43F0-8FC6-9D4C52528AFF}" presName="parentNode" presStyleLbl="node1" presStyleIdx="3" presStyleCnt="4">
        <dgm:presLayoutVars>
          <dgm:chMax val="1"/>
          <dgm:bulletEnabled val="1"/>
        </dgm:presLayoutVars>
      </dgm:prSet>
      <dgm:spPr/>
      <dgm:t>
        <a:bodyPr/>
        <a:lstStyle/>
        <a:p>
          <a:endParaRPr lang="en-US"/>
        </a:p>
      </dgm:t>
    </dgm:pt>
    <dgm:pt modelId="{CAD3120C-C0D5-4D63-A8A9-7595548DF70F}" type="pres">
      <dgm:prSet presAssocID="{CE2B6F68-29F5-43F0-8FC6-9D4C52528AFF}" presName="childNode" presStyleLbl="revTx" presStyleIdx="2" presStyleCnt="3">
        <dgm:presLayoutVars>
          <dgm:bulletEnabled val="1"/>
        </dgm:presLayoutVars>
      </dgm:prSet>
      <dgm:spPr/>
      <dgm:t>
        <a:bodyPr/>
        <a:lstStyle/>
        <a:p>
          <a:endParaRPr lang="en-US"/>
        </a:p>
      </dgm:t>
    </dgm:pt>
  </dgm:ptLst>
  <dgm:cxnLst>
    <dgm:cxn modelId="{99A375AD-0552-4801-93DE-220CE2598B48}" srcId="{FB1C9426-F73B-49ED-8948-744FA29FB1FA}" destId="{9AF34586-3E72-415C-8F2F-BB713ECE2982}" srcOrd="1" destOrd="0" parTransId="{61AEEAD6-FD38-4F11-9AA0-0D079FED6803}" sibTransId="{C44A6817-BDFB-4AFA-A437-BAC840ADDC7F}"/>
    <dgm:cxn modelId="{C2B023BD-0574-4500-A23B-85F705083A96}" type="presOf" srcId="{61AEEAD6-FD38-4F11-9AA0-0D079FED6803}" destId="{AE866591-88E2-4FD7-92CF-94FB39FC30D2}" srcOrd="0" destOrd="0" presId="urn:microsoft.com/office/officeart/2005/8/layout/radial2"/>
    <dgm:cxn modelId="{687D3A16-3E1B-4153-BF8E-02E2CDB76D5B}" srcId="{CE2B6F68-29F5-43F0-8FC6-9D4C52528AFF}" destId="{C4AF1230-B836-4791-B722-D8C5854DF652}" srcOrd="1" destOrd="0" parTransId="{C0E5399D-CAA1-4B14-8583-55C77AD61285}" sibTransId="{BD076723-C126-4B53-A683-49AA58FA97A5}"/>
    <dgm:cxn modelId="{DCAD8C0C-8C7B-4397-9228-1445C343A407}" type="presOf" srcId="{C41EBAB0-26F1-44F3-ABFF-28562B78D2C2}" destId="{1D562D1A-47EE-496D-BCC2-61C041ECFEAD}" srcOrd="0" destOrd="1" presId="urn:microsoft.com/office/officeart/2005/8/layout/radial2"/>
    <dgm:cxn modelId="{4BAEC3D0-068E-42DD-BB84-2ECB8E970039}" srcId="{2225029D-48E3-4BD1-91FF-0381089EAACF}" destId="{D6FAE8BC-0941-432F-ACE7-4F14F71970D8}" srcOrd="0" destOrd="0" parTransId="{9808095D-6778-48C3-9FB0-8B126FB94F40}" sibTransId="{45256F2D-A23F-4C5E-B998-4FE2629692BE}"/>
    <dgm:cxn modelId="{2641DE9C-70FC-4068-A93F-FE2131645663}" srcId="{9AF34586-3E72-415C-8F2F-BB713ECE2982}" destId="{8CC7BAF9-AE11-47E7-AEBE-09251C77A273}" srcOrd="0" destOrd="0" parTransId="{D46CE315-D6B0-4D93-A298-716FE64F4B65}" sibTransId="{422DD835-06D8-447C-B045-468E0206B1C0}"/>
    <dgm:cxn modelId="{E84F04D2-2323-465D-AE7D-6A3EA6602018}" type="presOf" srcId="{FB1C9426-F73B-49ED-8948-744FA29FB1FA}" destId="{FCFF3F69-7AB4-4CF9-8E01-F01BC4A1B446}" srcOrd="0" destOrd="0" presId="urn:microsoft.com/office/officeart/2005/8/layout/radial2"/>
    <dgm:cxn modelId="{7E8EAE65-C668-43D6-B92A-091ECE93C916}" srcId="{9AF34586-3E72-415C-8F2F-BB713ECE2982}" destId="{9BD2B8DB-DC71-4165-B0AF-A561A6B9E27D}" srcOrd="1" destOrd="0" parTransId="{4F3276C8-1A77-4E2F-90C5-7ECBDE722B78}" sibTransId="{E6D5E45F-AC40-4C42-8263-0311782E6CAF}"/>
    <dgm:cxn modelId="{C6ED0082-D4C4-4253-AECF-E46B1869A6CD}" srcId="{CE2B6F68-29F5-43F0-8FC6-9D4C52528AFF}" destId="{CC86D04C-023B-4472-BAEB-A02D5B8BFA97}" srcOrd="0" destOrd="0" parTransId="{EC137643-4166-464E-83D6-3292E72D6B21}" sibTransId="{8B0F1FA8-99EA-4936-830D-AA6F2E7055F4}"/>
    <dgm:cxn modelId="{3038EDB3-D133-41BB-A1E4-AECF314BEBA8}" type="presOf" srcId="{C4AF1230-B836-4791-B722-D8C5854DF652}" destId="{CAD3120C-C0D5-4D63-A8A9-7595548DF70F}" srcOrd="0" destOrd="1" presId="urn:microsoft.com/office/officeart/2005/8/layout/radial2"/>
    <dgm:cxn modelId="{B0676C5D-EBB3-42D4-B3F0-DC072F6F822B}" type="presOf" srcId="{D6FAE8BC-0941-432F-ACE7-4F14F71970D8}" destId="{1D562D1A-47EE-496D-BCC2-61C041ECFEAD}" srcOrd="0" destOrd="0" presId="urn:microsoft.com/office/officeart/2005/8/layout/radial2"/>
    <dgm:cxn modelId="{7C404D85-1398-4AFF-856F-46A988EB7497}" type="presOf" srcId="{9BD2B8DB-DC71-4165-B0AF-A561A6B9E27D}" destId="{7D4A3EFF-1002-492F-9A7E-088B44248502}" srcOrd="0" destOrd="1" presId="urn:microsoft.com/office/officeart/2005/8/layout/radial2"/>
    <dgm:cxn modelId="{F9649676-1C12-490E-9E8A-2BFAA401CFC4}" type="presOf" srcId="{8CC7BAF9-AE11-47E7-AEBE-09251C77A273}" destId="{7D4A3EFF-1002-492F-9A7E-088B44248502}" srcOrd="0" destOrd="0" presId="urn:microsoft.com/office/officeart/2005/8/layout/radial2"/>
    <dgm:cxn modelId="{941721BE-AAA3-4BFF-9C60-E08FD3110EE6}" type="presOf" srcId="{CE2B6F68-29F5-43F0-8FC6-9D4C52528AFF}" destId="{ACC77579-DB6E-4501-A9EC-E4740C640B85}" srcOrd="0" destOrd="0" presId="urn:microsoft.com/office/officeart/2005/8/layout/radial2"/>
    <dgm:cxn modelId="{3DC4FC0A-CB0C-45A8-8E24-E9D5408FEC80}" type="presOf" srcId="{B7D2636B-88C9-44E6-9938-90FA15F35757}" destId="{EF408B94-4072-4C35-B030-9245244F3E98}" srcOrd="0" destOrd="0" presId="urn:microsoft.com/office/officeart/2005/8/layout/radial2"/>
    <dgm:cxn modelId="{21B5DC95-8A69-4DEE-BD4A-7757E70456F7}" srcId="{FB1C9426-F73B-49ED-8948-744FA29FB1FA}" destId="{CE2B6F68-29F5-43F0-8FC6-9D4C52528AFF}" srcOrd="2" destOrd="0" parTransId="{B7D2636B-88C9-44E6-9938-90FA15F35757}" sibTransId="{4F016686-EA4E-45DC-859F-E9B6C16F4C9F}"/>
    <dgm:cxn modelId="{868D6E1A-08C6-4470-8263-617E1253AD53}" type="presOf" srcId="{FDFBA066-9301-4A4E-85EA-58CACC4204CC}" destId="{60FB4F7B-5814-4B9E-9592-958DD93755FB}" srcOrd="0" destOrd="0" presId="urn:microsoft.com/office/officeart/2005/8/layout/radial2"/>
    <dgm:cxn modelId="{87E37292-FF01-4708-A29C-A90EFA32E1D4}" type="presOf" srcId="{9AF34586-3E72-415C-8F2F-BB713ECE2982}" destId="{13C683D3-7627-48EE-8004-AA0FA050100C}" srcOrd="0" destOrd="0" presId="urn:microsoft.com/office/officeart/2005/8/layout/radial2"/>
    <dgm:cxn modelId="{A474F1D1-4471-46F2-9F8A-BDA8AE750A82}" type="presOf" srcId="{CC86D04C-023B-4472-BAEB-A02D5B8BFA97}" destId="{CAD3120C-C0D5-4D63-A8A9-7595548DF70F}" srcOrd="0" destOrd="0" presId="urn:microsoft.com/office/officeart/2005/8/layout/radial2"/>
    <dgm:cxn modelId="{2D0ACBE0-08D5-4983-B330-C914409FC492}" type="presOf" srcId="{2225029D-48E3-4BD1-91FF-0381089EAACF}" destId="{002EE592-8CF3-4DAE-99BB-EF8DAAB0AF88}" srcOrd="0" destOrd="0" presId="urn:microsoft.com/office/officeart/2005/8/layout/radial2"/>
    <dgm:cxn modelId="{0E12ECF6-1E27-4A7F-8414-D3A162C797E2}" srcId="{FB1C9426-F73B-49ED-8948-744FA29FB1FA}" destId="{2225029D-48E3-4BD1-91FF-0381089EAACF}" srcOrd="0" destOrd="0" parTransId="{FDFBA066-9301-4A4E-85EA-58CACC4204CC}" sibTransId="{240CC452-730C-4A94-91F5-B98A8CB80130}"/>
    <dgm:cxn modelId="{F948F3A0-425A-48C8-AA33-97DBBCE705DC}" srcId="{2225029D-48E3-4BD1-91FF-0381089EAACF}" destId="{C41EBAB0-26F1-44F3-ABFF-28562B78D2C2}" srcOrd="1" destOrd="0" parTransId="{6BB0889B-E207-4C53-8A19-6855B00F1151}" sibTransId="{F47DDD7E-DAA9-4925-A261-528DCA38E0FA}"/>
    <dgm:cxn modelId="{8A7492C8-DF9D-4BD2-A0C3-D7803CF1E70E}" type="presParOf" srcId="{FCFF3F69-7AB4-4CF9-8E01-F01BC4A1B446}" destId="{8212563F-F3AB-4B27-9F64-5AFEECDC14E0}" srcOrd="0" destOrd="0" presId="urn:microsoft.com/office/officeart/2005/8/layout/radial2"/>
    <dgm:cxn modelId="{ACB884CC-8C20-4AFE-8320-FB820904E993}" type="presParOf" srcId="{8212563F-F3AB-4B27-9F64-5AFEECDC14E0}" destId="{8A150593-AB2C-44A8-BFE1-2C6A9A59B959}" srcOrd="0" destOrd="0" presId="urn:microsoft.com/office/officeart/2005/8/layout/radial2"/>
    <dgm:cxn modelId="{2678CDD1-77C3-4A5E-B43D-8C356724750E}" type="presParOf" srcId="{8A150593-AB2C-44A8-BFE1-2C6A9A59B959}" destId="{5F94F88C-65FF-471A-AC69-CF14959AFC65}" srcOrd="0" destOrd="0" presId="urn:microsoft.com/office/officeart/2005/8/layout/radial2"/>
    <dgm:cxn modelId="{ABD6242C-7BB4-4815-99E1-C6114CE2FF05}" type="presParOf" srcId="{8A150593-AB2C-44A8-BFE1-2C6A9A59B959}" destId="{61255BFB-5C3B-4AA0-B6E0-37A6922DD8E8}" srcOrd="1" destOrd="0" presId="urn:microsoft.com/office/officeart/2005/8/layout/radial2"/>
    <dgm:cxn modelId="{E553AB39-85C3-41E1-85CC-98FD201BF95F}" type="presParOf" srcId="{8212563F-F3AB-4B27-9F64-5AFEECDC14E0}" destId="{60FB4F7B-5814-4B9E-9592-958DD93755FB}" srcOrd="1" destOrd="0" presId="urn:microsoft.com/office/officeart/2005/8/layout/radial2"/>
    <dgm:cxn modelId="{C878A2B1-F5F8-4BD9-AFA9-E7570777B330}" type="presParOf" srcId="{8212563F-F3AB-4B27-9F64-5AFEECDC14E0}" destId="{3AD45AB7-47AA-42FD-A264-3355788D1149}" srcOrd="2" destOrd="0" presId="urn:microsoft.com/office/officeart/2005/8/layout/radial2"/>
    <dgm:cxn modelId="{4ED6DC28-B275-4D35-BDEB-73D14DACF36F}" type="presParOf" srcId="{3AD45AB7-47AA-42FD-A264-3355788D1149}" destId="{002EE592-8CF3-4DAE-99BB-EF8DAAB0AF88}" srcOrd="0" destOrd="0" presId="urn:microsoft.com/office/officeart/2005/8/layout/radial2"/>
    <dgm:cxn modelId="{D64B7C7D-E6E0-4406-8CA1-6F97911815A8}" type="presParOf" srcId="{3AD45AB7-47AA-42FD-A264-3355788D1149}" destId="{1D562D1A-47EE-496D-BCC2-61C041ECFEAD}" srcOrd="1" destOrd="0" presId="urn:microsoft.com/office/officeart/2005/8/layout/radial2"/>
    <dgm:cxn modelId="{8A35E111-9D81-4BFF-BD7D-6B641B9B5A80}" type="presParOf" srcId="{8212563F-F3AB-4B27-9F64-5AFEECDC14E0}" destId="{AE866591-88E2-4FD7-92CF-94FB39FC30D2}" srcOrd="3" destOrd="0" presId="urn:microsoft.com/office/officeart/2005/8/layout/radial2"/>
    <dgm:cxn modelId="{02235E09-D9E7-4E27-A73E-BC300EA9B989}" type="presParOf" srcId="{8212563F-F3AB-4B27-9F64-5AFEECDC14E0}" destId="{241EECA1-0505-4101-B760-FC3B2CC6D8D9}" srcOrd="4" destOrd="0" presId="urn:microsoft.com/office/officeart/2005/8/layout/radial2"/>
    <dgm:cxn modelId="{7DF1A086-F4A0-48AD-B2EB-298B91E458EA}" type="presParOf" srcId="{241EECA1-0505-4101-B760-FC3B2CC6D8D9}" destId="{13C683D3-7627-48EE-8004-AA0FA050100C}" srcOrd="0" destOrd="0" presId="urn:microsoft.com/office/officeart/2005/8/layout/radial2"/>
    <dgm:cxn modelId="{5774F44B-A2E4-4268-B1F1-0BC0CB488DBC}" type="presParOf" srcId="{241EECA1-0505-4101-B760-FC3B2CC6D8D9}" destId="{7D4A3EFF-1002-492F-9A7E-088B44248502}" srcOrd="1" destOrd="0" presId="urn:microsoft.com/office/officeart/2005/8/layout/radial2"/>
    <dgm:cxn modelId="{4A747D03-C7C8-4471-AF53-732D194D4C17}" type="presParOf" srcId="{8212563F-F3AB-4B27-9F64-5AFEECDC14E0}" destId="{EF408B94-4072-4C35-B030-9245244F3E98}" srcOrd="5" destOrd="0" presId="urn:microsoft.com/office/officeart/2005/8/layout/radial2"/>
    <dgm:cxn modelId="{D0AB3565-F834-4B41-980C-73954FBC7042}" type="presParOf" srcId="{8212563F-F3AB-4B27-9F64-5AFEECDC14E0}" destId="{93202616-CDCD-46AA-B20D-DB0BD4292392}" srcOrd="6" destOrd="0" presId="urn:microsoft.com/office/officeart/2005/8/layout/radial2"/>
    <dgm:cxn modelId="{1E5C29F2-DA27-4CB6-8EB5-FAD9700C640E}" type="presParOf" srcId="{93202616-CDCD-46AA-B20D-DB0BD4292392}" destId="{ACC77579-DB6E-4501-A9EC-E4740C640B85}" srcOrd="0" destOrd="0" presId="urn:microsoft.com/office/officeart/2005/8/layout/radial2"/>
    <dgm:cxn modelId="{8708523A-51EE-4C18-83CB-24A0CB2125B1}" type="presParOf" srcId="{93202616-CDCD-46AA-B20D-DB0BD4292392}" destId="{CAD3120C-C0D5-4D63-A8A9-7595548DF70F}"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8E4E5-A25D-4F5B-8CCA-C38EF6A5756D}" type="datetimeFigureOut">
              <a:rPr lang="en-US" smtClean="0"/>
              <a:pPr/>
              <a:t>10/7/2008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F31E3-7590-49D5-94F4-DD7101471E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a:lstStyle/>
          <a:p>
            <a:pPr eaLnBrk="1" hangingPunct="1"/>
            <a:endParaRPr 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35AD0781-CBF7-40FA-9857-1DFF4F1C3ADB}"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a:noFill/>
          <a:ln/>
        </p:spPr>
        <p:txBody>
          <a:bodyPr/>
          <a:lstStyle/>
          <a:p>
            <a:endParaRPr lang="en-US" smtClean="0">
              <a:ea typeface="ＭＳ Ｐゴシック" pitchFamily="-6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337D0-14BA-42FC-A9B3-2639AC0314D0}" type="slidenum">
              <a:rPr lang="en-US"/>
              <a:pPr/>
              <a:t>71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9922E-45F8-4B03-A387-A4A2C7D358CE}" type="slidenum">
              <a:rPr lang="en-US"/>
              <a:pPr/>
              <a:t>72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630E029-5D8E-4AC5-A769-69622EEFAECF}" type="slidenum">
              <a:rPr lang="en-US">
                <a:ea typeface="ＭＳ Ｐゴシック" pitchFamily="-60" charset="-128"/>
              </a:rPr>
              <a:pPr/>
              <a:t>111</a:t>
            </a:fld>
            <a:endParaRPr lang="en-US">
              <a:ea typeface="ＭＳ Ｐゴシック" pitchFamily="-6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337D0-14BA-42FC-A9B3-2639AC0314D0}" type="slidenum">
              <a:rPr lang="en-US"/>
              <a:pPr/>
              <a:t>113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9922E-45F8-4B03-A387-A4A2C7D358CE}" type="slidenum">
              <a:rPr lang="en-US"/>
              <a:pPr/>
              <a:t>114</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a:lstStyle/>
          <a:p>
            <a:pPr eaLnBrk="1" hangingPunct="1"/>
            <a:endParaRPr 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35AD0781-CBF7-40FA-9857-1DFF4F1C3ADB}" type="slidenum">
              <a:rPr lang="en-US" smtClean="0"/>
              <a:pPr/>
              <a:t>115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index"/>
          <p:cNvPicPr>
            <a:picLocks noChangeAspect="1" noChangeArrowheads="1"/>
          </p:cNvPicPr>
          <p:nvPr userDrawn="1"/>
        </p:nvPicPr>
        <p:blipFill>
          <a:blip r:embed="rId2"/>
          <a:srcRect/>
          <a:stretch>
            <a:fillRect/>
          </a:stretch>
        </p:blipFill>
        <p:spPr bwMode="auto">
          <a:xfrm>
            <a:off x="7391400" y="533400"/>
            <a:ext cx="1060450" cy="14763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E5B9540-3D1E-44B2-848C-8C43ADC392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9E36692-5241-4743-8D2C-2A98E8DC65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E544125-4804-4415-A619-E9FB292699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A3824E3-7CF0-4B8B-9F3F-3734B20A1D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CEDD8E1-903C-481D-97D7-CA895CD7F09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10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14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752600"/>
            <a:ext cx="41148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76688"/>
            <a:ext cx="41148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64F3CC-D4A3-411B-ABFF-6C73896ACE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0AA1FEC-5DBA-4945-9EAE-F4A281160D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86C24C3-8CEC-4D87-851A-DCDC561CC0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0B2486A-1F10-46B0-A19E-B5F2CF6722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D7E7E3E-8828-4AF9-ABEB-F69785FE1C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AEFEF98-9190-4DEA-AFA2-4DF4FB7035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FA71C26-4FA4-4DB4-86C6-8881E4AAD2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D9336FC-A983-4D2B-8AA8-A2006A7211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CF4E2DB-5E77-4B98-8DC3-035AF3B403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933FF"/>
            </a:gs>
            <a:gs pos="100000">
              <a:srgbClr val="FFC000"/>
            </a:gs>
          </a:gsLst>
          <a:lin ang="540000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answers.com/topic/geoid" TargetMode="External"/><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hyperlink" Target="http://solid_earth.ou.edu/notes/geoid/earths_geoid.htm" TargetMode="Externa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orce" TargetMode="External"/><Relationship Id="rId2" Type="http://schemas.openxmlformats.org/officeDocument/2006/relationships/hyperlink" Target="http://en.wikipedia.org/wiki/Flexural_rigidity" TargetMode="External"/><Relationship Id="rId1" Type="http://schemas.openxmlformats.org/officeDocument/2006/relationships/slideLayout" Target="../slideLayouts/slideLayout2.xml"/><Relationship Id="rId6" Type="http://schemas.openxmlformats.org/officeDocument/2006/relationships/hyperlink" Target="http://en.wikipedia.org/wiki/Curvature" TargetMode="External"/><Relationship Id="rId5" Type="http://schemas.openxmlformats.org/officeDocument/2006/relationships/hyperlink" Target="http://en.wikipedia.org/wiki/Rigid" TargetMode="External"/><Relationship Id="rId4" Type="http://schemas.openxmlformats.org/officeDocument/2006/relationships/hyperlink" Target="http://en.wikipedia.org/wiki/Coupl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defluteglass.co.nz/images/studio_blowing1.jpg"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Office_Word_Document1.docx"/><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myweb.cwpost.liu.edu/vdivener/notes/stress-strain.htm"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7"/>
          <p:cNvSpPr>
            <a:spLocks noGrp="1" noChangeArrowheads="1"/>
          </p:cNvSpPr>
          <p:nvPr>
            <p:ph type="subTitle" idx="1"/>
          </p:nvPr>
        </p:nvSpPr>
        <p:spPr>
          <a:xfrm>
            <a:off x="457200" y="457200"/>
            <a:ext cx="6629400" cy="5562600"/>
          </a:xfrm>
        </p:spPr>
        <p:txBody>
          <a:bodyPr/>
          <a:lstStyle/>
          <a:p>
            <a:r>
              <a:rPr lang="en-US" smtClean="0"/>
              <a:t>Chapter2:  </a:t>
            </a:r>
          </a:p>
          <a:p>
            <a:r>
              <a:rPr lang="en-US" smtClean="0"/>
              <a:t>Lithospheric Mechanics</a:t>
            </a:r>
          </a:p>
          <a:p>
            <a:endParaRPr lang="en-US" smtClean="0"/>
          </a:p>
          <a:p>
            <a:endParaRPr lang="en-US" sz="2800" smtClean="0"/>
          </a:p>
          <a:p>
            <a:endParaRPr lang="en-US" smtClean="0"/>
          </a:p>
          <a:p>
            <a:r>
              <a:rPr lang="en-US" smtClean="0"/>
              <a:t>This presentation contains illustrations from Allen and Allen (2005 )</a:t>
            </a:r>
          </a:p>
          <a:p>
            <a:r>
              <a:rPr lang="en-US" smtClean="0"/>
              <a:t>and Press et al. (2004)</a:t>
            </a:r>
          </a:p>
        </p:txBody>
      </p:sp>
      <p:pic>
        <p:nvPicPr>
          <p:cNvPr id="29699" name="Picture 16"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ext Box 2"/>
          <p:cNvSpPr txBox="1">
            <a:spLocks noChangeArrowheads="1"/>
          </p:cNvSpPr>
          <p:nvPr/>
        </p:nvSpPr>
        <p:spPr bwMode="auto">
          <a:xfrm>
            <a:off x="1066800" y="609600"/>
            <a:ext cx="6705600" cy="2100263"/>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Faults can develop:</a:t>
            </a:r>
            <a:r>
              <a:rPr lang="en-US"/>
              <a:t> </a:t>
            </a:r>
          </a:p>
          <a:p>
            <a:pPr eaLnBrk="0" hangingPunct="0">
              <a:spcBef>
                <a:spcPct val="50000"/>
              </a:spcBef>
            </a:pPr>
            <a:endParaRPr lang="en-US"/>
          </a:p>
          <a:p>
            <a:pPr eaLnBrk="0" hangingPunct="0">
              <a:spcBef>
                <a:spcPct val="50000"/>
              </a:spcBef>
            </a:pPr>
            <a:endParaRPr lang="en-US"/>
          </a:p>
          <a:p>
            <a:pPr eaLnBrk="0" hangingPunct="0">
              <a:spcBef>
                <a:spcPct val="50000"/>
              </a:spcBef>
            </a:pPr>
            <a:endParaRPr lang="en-US"/>
          </a:p>
        </p:txBody>
      </p:sp>
      <p:sp>
        <p:nvSpPr>
          <p:cNvPr id="1038" name="Line 3"/>
          <p:cNvSpPr>
            <a:spLocks noChangeShapeType="1"/>
          </p:cNvSpPr>
          <p:nvPr/>
        </p:nvSpPr>
        <p:spPr bwMode="auto">
          <a:xfrm>
            <a:off x="3048000" y="2819400"/>
            <a:ext cx="990600" cy="0"/>
          </a:xfrm>
          <a:prstGeom prst="line">
            <a:avLst/>
          </a:prstGeom>
          <a:noFill/>
          <a:ln w="9525">
            <a:solidFill>
              <a:srgbClr val="FFFF00"/>
            </a:solidFill>
            <a:round/>
            <a:headEnd/>
            <a:tailEnd type="triangle" w="med" len="med"/>
          </a:ln>
        </p:spPr>
        <p:txBody>
          <a:bodyPr wrap="none" anchor="ctr"/>
          <a:lstStyle/>
          <a:p>
            <a:endParaRPr lang="en-US"/>
          </a:p>
        </p:txBody>
      </p:sp>
      <p:sp>
        <p:nvSpPr>
          <p:cNvPr id="1039" name="Line 4"/>
          <p:cNvSpPr>
            <a:spLocks noChangeShapeType="1"/>
          </p:cNvSpPr>
          <p:nvPr/>
        </p:nvSpPr>
        <p:spPr bwMode="auto">
          <a:xfrm>
            <a:off x="4191000" y="2819400"/>
            <a:ext cx="990600" cy="0"/>
          </a:xfrm>
          <a:prstGeom prst="line">
            <a:avLst/>
          </a:prstGeom>
          <a:noFill/>
          <a:ln w="9525">
            <a:solidFill>
              <a:srgbClr val="FFFF00"/>
            </a:solidFill>
            <a:round/>
            <a:headEnd type="triangle" w="med" len="med"/>
            <a:tailEnd/>
          </a:ln>
        </p:spPr>
        <p:txBody>
          <a:bodyPr wrap="none" anchor="ctr"/>
          <a:lstStyle/>
          <a:p>
            <a:endParaRPr lang="en-US"/>
          </a:p>
        </p:txBody>
      </p:sp>
      <p:sp>
        <p:nvSpPr>
          <p:cNvPr id="1040" name="Line 5"/>
          <p:cNvSpPr>
            <a:spLocks noChangeShapeType="1"/>
          </p:cNvSpPr>
          <p:nvPr/>
        </p:nvSpPr>
        <p:spPr bwMode="auto">
          <a:xfrm>
            <a:off x="685800" y="4038600"/>
            <a:ext cx="304800" cy="0"/>
          </a:xfrm>
          <a:prstGeom prst="line">
            <a:avLst/>
          </a:prstGeom>
          <a:noFill/>
          <a:ln w="9525">
            <a:solidFill>
              <a:srgbClr val="FFFF00"/>
            </a:solidFill>
            <a:round/>
            <a:headEnd/>
            <a:tailEnd type="triangle" w="med" len="med"/>
          </a:ln>
        </p:spPr>
        <p:txBody>
          <a:bodyPr wrap="none" anchor="ctr"/>
          <a:lstStyle/>
          <a:p>
            <a:endParaRPr lang="en-US"/>
          </a:p>
        </p:txBody>
      </p:sp>
      <p:sp>
        <p:nvSpPr>
          <p:cNvPr id="1041" name="Line 6"/>
          <p:cNvSpPr>
            <a:spLocks noChangeShapeType="1"/>
          </p:cNvSpPr>
          <p:nvPr/>
        </p:nvSpPr>
        <p:spPr bwMode="auto">
          <a:xfrm>
            <a:off x="1143000" y="4038600"/>
            <a:ext cx="381000" cy="0"/>
          </a:xfrm>
          <a:prstGeom prst="line">
            <a:avLst/>
          </a:prstGeom>
          <a:noFill/>
          <a:ln w="9525">
            <a:solidFill>
              <a:srgbClr val="FFFF00"/>
            </a:solidFill>
            <a:round/>
            <a:headEnd type="triangle" w="med" len="med"/>
            <a:tailEnd/>
          </a:ln>
        </p:spPr>
        <p:txBody>
          <a:bodyPr wrap="none" anchor="ctr"/>
          <a:lstStyle/>
          <a:p>
            <a:endParaRPr lang="en-US"/>
          </a:p>
        </p:txBody>
      </p:sp>
      <p:sp>
        <p:nvSpPr>
          <p:cNvPr id="1042" name="Line 7"/>
          <p:cNvSpPr>
            <a:spLocks noChangeShapeType="1"/>
          </p:cNvSpPr>
          <p:nvPr/>
        </p:nvSpPr>
        <p:spPr bwMode="auto">
          <a:xfrm>
            <a:off x="3124200" y="5486400"/>
            <a:ext cx="990600" cy="0"/>
          </a:xfrm>
          <a:prstGeom prst="line">
            <a:avLst/>
          </a:prstGeom>
          <a:noFill/>
          <a:ln w="9525">
            <a:solidFill>
              <a:srgbClr val="FFFF00"/>
            </a:solidFill>
            <a:round/>
            <a:headEnd/>
            <a:tailEnd type="triangle" w="med" len="med"/>
          </a:ln>
        </p:spPr>
        <p:txBody>
          <a:bodyPr wrap="none" anchor="ctr"/>
          <a:lstStyle/>
          <a:p>
            <a:endParaRPr lang="en-US"/>
          </a:p>
        </p:txBody>
      </p:sp>
      <p:sp>
        <p:nvSpPr>
          <p:cNvPr id="1043" name="Line 8"/>
          <p:cNvSpPr>
            <a:spLocks noChangeShapeType="1"/>
          </p:cNvSpPr>
          <p:nvPr/>
        </p:nvSpPr>
        <p:spPr bwMode="auto">
          <a:xfrm>
            <a:off x="4343400" y="5486400"/>
            <a:ext cx="990600" cy="0"/>
          </a:xfrm>
          <a:prstGeom prst="line">
            <a:avLst/>
          </a:prstGeom>
          <a:noFill/>
          <a:ln w="9525">
            <a:solidFill>
              <a:srgbClr val="FFFF00"/>
            </a:solidFill>
            <a:round/>
            <a:headEnd type="triangle" w="med" len="med"/>
            <a:tailEnd/>
          </a:ln>
        </p:spPr>
        <p:txBody>
          <a:bodyPr wrap="none" anchor="ctr"/>
          <a:lstStyle/>
          <a:p>
            <a:endParaRPr lang="en-US"/>
          </a:p>
        </p:txBody>
      </p:sp>
      <p:sp>
        <p:nvSpPr>
          <p:cNvPr id="1044" name="Line 9"/>
          <p:cNvSpPr>
            <a:spLocks noChangeShapeType="1"/>
          </p:cNvSpPr>
          <p:nvPr/>
        </p:nvSpPr>
        <p:spPr bwMode="auto">
          <a:xfrm>
            <a:off x="4114800" y="2362200"/>
            <a:ext cx="0" cy="304800"/>
          </a:xfrm>
          <a:prstGeom prst="line">
            <a:avLst/>
          </a:prstGeom>
          <a:noFill/>
          <a:ln w="9525">
            <a:solidFill>
              <a:srgbClr val="FFFF00"/>
            </a:solidFill>
            <a:round/>
            <a:headEnd/>
            <a:tailEnd type="triangle" w="med" len="med"/>
          </a:ln>
        </p:spPr>
        <p:txBody>
          <a:bodyPr wrap="none" anchor="ctr"/>
          <a:lstStyle/>
          <a:p>
            <a:endParaRPr lang="en-US"/>
          </a:p>
        </p:txBody>
      </p:sp>
      <p:sp>
        <p:nvSpPr>
          <p:cNvPr id="1045" name="Line 10"/>
          <p:cNvSpPr>
            <a:spLocks noChangeShapeType="1"/>
          </p:cNvSpPr>
          <p:nvPr/>
        </p:nvSpPr>
        <p:spPr bwMode="auto">
          <a:xfrm>
            <a:off x="4114800" y="2895600"/>
            <a:ext cx="0" cy="304800"/>
          </a:xfrm>
          <a:prstGeom prst="line">
            <a:avLst/>
          </a:prstGeom>
          <a:noFill/>
          <a:ln w="9525">
            <a:solidFill>
              <a:srgbClr val="FFFF00"/>
            </a:solidFill>
            <a:round/>
            <a:headEnd type="triangle" w="med" len="med"/>
            <a:tailEnd/>
          </a:ln>
        </p:spPr>
        <p:txBody>
          <a:bodyPr wrap="none" anchor="ctr"/>
          <a:lstStyle/>
          <a:p>
            <a:endParaRPr lang="en-US"/>
          </a:p>
        </p:txBody>
      </p:sp>
      <p:sp>
        <p:nvSpPr>
          <p:cNvPr id="1046" name="Line 11"/>
          <p:cNvSpPr>
            <a:spLocks noChangeShapeType="1"/>
          </p:cNvSpPr>
          <p:nvPr/>
        </p:nvSpPr>
        <p:spPr bwMode="auto">
          <a:xfrm flipH="1">
            <a:off x="1066800" y="3276600"/>
            <a:ext cx="0" cy="762000"/>
          </a:xfrm>
          <a:prstGeom prst="line">
            <a:avLst/>
          </a:prstGeom>
          <a:noFill/>
          <a:ln w="9525">
            <a:solidFill>
              <a:srgbClr val="FFFF00"/>
            </a:solidFill>
            <a:round/>
            <a:headEnd/>
            <a:tailEnd type="triangle" w="med" len="med"/>
          </a:ln>
        </p:spPr>
        <p:txBody>
          <a:bodyPr wrap="none" anchor="ctr"/>
          <a:lstStyle/>
          <a:p>
            <a:endParaRPr lang="en-US"/>
          </a:p>
        </p:txBody>
      </p:sp>
      <p:sp>
        <p:nvSpPr>
          <p:cNvPr id="1047" name="Line 12"/>
          <p:cNvSpPr>
            <a:spLocks noChangeShapeType="1"/>
          </p:cNvSpPr>
          <p:nvPr/>
        </p:nvSpPr>
        <p:spPr bwMode="auto">
          <a:xfrm flipV="1">
            <a:off x="1066800" y="4114800"/>
            <a:ext cx="0" cy="914400"/>
          </a:xfrm>
          <a:prstGeom prst="line">
            <a:avLst/>
          </a:prstGeom>
          <a:noFill/>
          <a:ln w="9525">
            <a:solidFill>
              <a:srgbClr val="FFFF00"/>
            </a:solidFill>
            <a:round/>
            <a:headEnd/>
            <a:tailEnd type="triangle" w="med" len="med"/>
          </a:ln>
        </p:spPr>
        <p:txBody>
          <a:bodyPr wrap="none" anchor="ctr"/>
          <a:lstStyle/>
          <a:p>
            <a:endParaRPr lang="en-US"/>
          </a:p>
        </p:txBody>
      </p:sp>
      <p:sp>
        <p:nvSpPr>
          <p:cNvPr id="1048" name="Text Box 13"/>
          <p:cNvSpPr txBox="1">
            <a:spLocks noChangeArrowheads="1"/>
          </p:cNvSpPr>
          <p:nvPr/>
        </p:nvSpPr>
        <p:spPr bwMode="auto">
          <a:xfrm>
            <a:off x="5715000" y="2438400"/>
            <a:ext cx="2895600" cy="457200"/>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(Side view)</a:t>
            </a:r>
          </a:p>
        </p:txBody>
      </p:sp>
      <p:sp>
        <p:nvSpPr>
          <p:cNvPr id="1049" name="Text Box 14"/>
          <p:cNvSpPr txBox="1">
            <a:spLocks noChangeArrowheads="1"/>
          </p:cNvSpPr>
          <p:nvPr/>
        </p:nvSpPr>
        <p:spPr bwMode="auto">
          <a:xfrm>
            <a:off x="2133600" y="3886200"/>
            <a:ext cx="2209800" cy="457200"/>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(Side View)</a:t>
            </a:r>
          </a:p>
        </p:txBody>
      </p:sp>
      <p:sp>
        <p:nvSpPr>
          <p:cNvPr id="1050" name="Text Box 15"/>
          <p:cNvSpPr txBox="1">
            <a:spLocks noChangeArrowheads="1"/>
          </p:cNvSpPr>
          <p:nvPr/>
        </p:nvSpPr>
        <p:spPr bwMode="auto">
          <a:xfrm>
            <a:off x="5791200" y="5105400"/>
            <a:ext cx="2438400" cy="822325"/>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(Bird’s Eye View)</a:t>
            </a:r>
          </a:p>
        </p:txBody>
      </p:sp>
      <p:sp>
        <p:nvSpPr>
          <p:cNvPr id="1051" name="Line 16"/>
          <p:cNvSpPr>
            <a:spLocks noChangeShapeType="1"/>
          </p:cNvSpPr>
          <p:nvPr/>
        </p:nvSpPr>
        <p:spPr bwMode="auto">
          <a:xfrm>
            <a:off x="4267200" y="5105400"/>
            <a:ext cx="0" cy="304800"/>
          </a:xfrm>
          <a:prstGeom prst="line">
            <a:avLst/>
          </a:prstGeom>
          <a:noFill/>
          <a:ln w="9525">
            <a:solidFill>
              <a:srgbClr val="FFFF00"/>
            </a:solidFill>
            <a:round/>
            <a:headEnd/>
            <a:tailEnd type="triangle" w="med" len="med"/>
          </a:ln>
        </p:spPr>
        <p:txBody>
          <a:bodyPr wrap="none" anchor="ctr"/>
          <a:lstStyle/>
          <a:p>
            <a:endParaRPr lang="en-US"/>
          </a:p>
        </p:txBody>
      </p:sp>
      <p:sp>
        <p:nvSpPr>
          <p:cNvPr id="1052" name="Line 17"/>
          <p:cNvSpPr>
            <a:spLocks noChangeShapeType="1"/>
          </p:cNvSpPr>
          <p:nvPr/>
        </p:nvSpPr>
        <p:spPr bwMode="auto">
          <a:xfrm>
            <a:off x="4267200" y="5638800"/>
            <a:ext cx="0" cy="304800"/>
          </a:xfrm>
          <a:prstGeom prst="line">
            <a:avLst/>
          </a:prstGeom>
          <a:noFill/>
          <a:ln w="9525">
            <a:solidFill>
              <a:srgbClr val="FFFF00"/>
            </a:solidFill>
            <a:round/>
            <a:headEnd type="triangle" w="med" len="med"/>
            <a:tailEnd/>
          </a:ln>
        </p:spPr>
        <p:txBody>
          <a:bodyPr wrap="none" anchor="ctr"/>
          <a:lstStyle/>
          <a:p>
            <a:endParaRPr lang="en-US"/>
          </a:p>
        </p:txBody>
      </p:sp>
      <p:sp>
        <p:nvSpPr>
          <p:cNvPr id="1053" name="Freeform 18"/>
          <p:cNvSpPr>
            <a:spLocks/>
          </p:cNvSpPr>
          <p:nvPr/>
        </p:nvSpPr>
        <p:spPr bwMode="auto">
          <a:xfrm>
            <a:off x="4572000" y="1447800"/>
            <a:ext cx="525463" cy="142875"/>
          </a:xfrm>
          <a:custGeom>
            <a:avLst/>
            <a:gdLst>
              <a:gd name="T0" fmla="*/ 0 w 331"/>
              <a:gd name="T1" fmla="*/ 0 h 90"/>
              <a:gd name="T2" fmla="*/ 161 w 331"/>
              <a:gd name="T3" fmla="*/ 90 h 90"/>
              <a:gd name="T4" fmla="*/ 250 w 331"/>
              <a:gd name="T5" fmla="*/ 54 h 90"/>
              <a:gd name="T6" fmla="*/ 331 w 331"/>
              <a:gd name="T7" fmla="*/ 90 h 90"/>
              <a:gd name="T8" fmla="*/ 0 60000 65536"/>
              <a:gd name="T9" fmla="*/ 0 60000 65536"/>
              <a:gd name="T10" fmla="*/ 0 60000 65536"/>
              <a:gd name="T11" fmla="*/ 0 60000 65536"/>
              <a:gd name="T12" fmla="*/ 0 w 331"/>
              <a:gd name="T13" fmla="*/ 0 h 90"/>
              <a:gd name="T14" fmla="*/ 331 w 331"/>
              <a:gd name="T15" fmla="*/ 90 h 90"/>
            </a:gdLst>
            <a:ahLst/>
            <a:cxnLst>
              <a:cxn ang="T8">
                <a:pos x="T0" y="T1"/>
              </a:cxn>
              <a:cxn ang="T9">
                <a:pos x="T2" y="T3"/>
              </a:cxn>
              <a:cxn ang="T10">
                <a:pos x="T4" y="T5"/>
              </a:cxn>
              <a:cxn ang="T11">
                <a:pos x="T6" y="T7"/>
              </a:cxn>
            </a:cxnLst>
            <a:rect l="T12" t="T13" r="T14" b="T15"/>
            <a:pathLst>
              <a:path w="331" h="90">
                <a:moveTo>
                  <a:pt x="0" y="0"/>
                </a:moveTo>
                <a:cubicBezTo>
                  <a:pt x="76" y="13"/>
                  <a:pt x="117" y="24"/>
                  <a:pt x="161" y="90"/>
                </a:cubicBezTo>
                <a:cubicBezTo>
                  <a:pt x="195" y="81"/>
                  <a:pt x="217" y="65"/>
                  <a:pt x="250" y="54"/>
                </a:cubicBezTo>
                <a:cubicBezTo>
                  <a:pt x="267" y="57"/>
                  <a:pt x="331" y="57"/>
                  <a:pt x="331" y="90"/>
                </a:cubicBezTo>
              </a:path>
            </a:pathLst>
          </a:custGeom>
          <a:noFill/>
          <a:ln w="9525">
            <a:solidFill>
              <a:srgbClr val="FFFF00"/>
            </a:solidFill>
            <a:round/>
            <a:headEnd/>
            <a:tailEnd/>
          </a:ln>
        </p:spPr>
        <p:txBody>
          <a:bodyPr wrap="none" anchor="ctr"/>
          <a:lstStyle/>
          <a:p>
            <a:endParaRPr lang="en-US"/>
          </a:p>
        </p:txBody>
      </p:sp>
      <p:sp>
        <p:nvSpPr>
          <p:cNvPr id="1054" name="Freeform 19"/>
          <p:cNvSpPr>
            <a:spLocks/>
          </p:cNvSpPr>
          <p:nvPr/>
        </p:nvSpPr>
        <p:spPr bwMode="auto">
          <a:xfrm>
            <a:off x="1066800" y="2438400"/>
            <a:ext cx="327025" cy="131763"/>
          </a:xfrm>
          <a:custGeom>
            <a:avLst/>
            <a:gdLst>
              <a:gd name="T0" fmla="*/ 0 w 206"/>
              <a:gd name="T1" fmla="*/ 19 h 83"/>
              <a:gd name="T2" fmla="*/ 27 w 206"/>
              <a:gd name="T3" fmla="*/ 2 h 83"/>
              <a:gd name="T4" fmla="*/ 80 w 206"/>
              <a:gd name="T5" fmla="*/ 37 h 83"/>
              <a:gd name="T6" fmla="*/ 116 w 206"/>
              <a:gd name="T7" fmla="*/ 37 h 83"/>
              <a:gd name="T8" fmla="*/ 143 w 206"/>
              <a:gd name="T9" fmla="*/ 28 h 83"/>
              <a:gd name="T10" fmla="*/ 188 w 206"/>
              <a:gd name="T11" fmla="*/ 37 h 83"/>
              <a:gd name="T12" fmla="*/ 206 w 206"/>
              <a:gd name="T13" fmla="*/ 64 h 83"/>
              <a:gd name="T14" fmla="*/ 0 60000 65536"/>
              <a:gd name="T15" fmla="*/ 0 60000 65536"/>
              <a:gd name="T16" fmla="*/ 0 60000 65536"/>
              <a:gd name="T17" fmla="*/ 0 60000 65536"/>
              <a:gd name="T18" fmla="*/ 0 60000 65536"/>
              <a:gd name="T19" fmla="*/ 0 60000 65536"/>
              <a:gd name="T20" fmla="*/ 0 60000 65536"/>
              <a:gd name="T21" fmla="*/ 0 w 206"/>
              <a:gd name="T22" fmla="*/ 0 h 83"/>
              <a:gd name="T23" fmla="*/ 206 w 20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83">
                <a:moveTo>
                  <a:pt x="0" y="19"/>
                </a:moveTo>
                <a:cubicBezTo>
                  <a:pt x="9" y="13"/>
                  <a:pt x="17" y="0"/>
                  <a:pt x="27" y="2"/>
                </a:cubicBezTo>
                <a:cubicBezTo>
                  <a:pt x="48" y="7"/>
                  <a:pt x="80" y="37"/>
                  <a:pt x="80" y="37"/>
                </a:cubicBezTo>
                <a:cubicBezTo>
                  <a:pt x="95" y="83"/>
                  <a:pt x="79" y="62"/>
                  <a:pt x="116" y="37"/>
                </a:cubicBezTo>
                <a:cubicBezTo>
                  <a:pt x="124" y="32"/>
                  <a:pt x="134" y="31"/>
                  <a:pt x="143" y="28"/>
                </a:cubicBezTo>
                <a:cubicBezTo>
                  <a:pt x="158" y="31"/>
                  <a:pt x="175" y="29"/>
                  <a:pt x="188" y="37"/>
                </a:cubicBezTo>
                <a:cubicBezTo>
                  <a:pt x="197" y="42"/>
                  <a:pt x="206" y="64"/>
                  <a:pt x="206" y="64"/>
                </a:cubicBezTo>
              </a:path>
            </a:pathLst>
          </a:custGeom>
          <a:noFill/>
          <a:ln w="9525">
            <a:solidFill>
              <a:srgbClr val="FFFF00"/>
            </a:solidFill>
            <a:round/>
            <a:headEnd/>
            <a:tailEnd/>
          </a:ln>
        </p:spPr>
        <p:txBody>
          <a:bodyPr wrap="none" anchor="ctr"/>
          <a:lstStyle/>
          <a:p>
            <a:endParaRPr lang="en-US"/>
          </a:p>
        </p:txBody>
      </p:sp>
      <p:sp>
        <p:nvSpPr>
          <p:cNvPr id="1055" name="Freeform 20"/>
          <p:cNvSpPr>
            <a:spLocks/>
          </p:cNvSpPr>
          <p:nvPr/>
        </p:nvSpPr>
        <p:spPr bwMode="auto">
          <a:xfrm>
            <a:off x="1219200" y="2590800"/>
            <a:ext cx="327025" cy="131763"/>
          </a:xfrm>
          <a:custGeom>
            <a:avLst/>
            <a:gdLst>
              <a:gd name="T0" fmla="*/ 0 w 206"/>
              <a:gd name="T1" fmla="*/ 19 h 83"/>
              <a:gd name="T2" fmla="*/ 27 w 206"/>
              <a:gd name="T3" fmla="*/ 2 h 83"/>
              <a:gd name="T4" fmla="*/ 80 w 206"/>
              <a:gd name="T5" fmla="*/ 37 h 83"/>
              <a:gd name="T6" fmla="*/ 116 w 206"/>
              <a:gd name="T7" fmla="*/ 37 h 83"/>
              <a:gd name="T8" fmla="*/ 143 w 206"/>
              <a:gd name="T9" fmla="*/ 28 h 83"/>
              <a:gd name="T10" fmla="*/ 188 w 206"/>
              <a:gd name="T11" fmla="*/ 37 h 83"/>
              <a:gd name="T12" fmla="*/ 206 w 206"/>
              <a:gd name="T13" fmla="*/ 64 h 83"/>
              <a:gd name="T14" fmla="*/ 0 60000 65536"/>
              <a:gd name="T15" fmla="*/ 0 60000 65536"/>
              <a:gd name="T16" fmla="*/ 0 60000 65536"/>
              <a:gd name="T17" fmla="*/ 0 60000 65536"/>
              <a:gd name="T18" fmla="*/ 0 60000 65536"/>
              <a:gd name="T19" fmla="*/ 0 60000 65536"/>
              <a:gd name="T20" fmla="*/ 0 60000 65536"/>
              <a:gd name="T21" fmla="*/ 0 w 206"/>
              <a:gd name="T22" fmla="*/ 0 h 83"/>
              <a:gd name="T23" fmla="*/ 206 w 20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83">
                <a:moveTo>
                  <a:pt x="0" y="19"/>
                </a:moveTo>
                <a:cubicBezTo>
                  <a:pt x="9" y="13"/>
                  <a:pt x="17" y="0"/>
                  <a:pt x="27" y="2"/>
                </a:cubicBezTo>
                <a:cubicBezTo>
                  <a:pt x="48" y="7"/>
                  <a:pt x="80" y="37"/>
                  <a:pt x="80" y="37"/>
                </a:cubicBezTo>
                <a:cubicBezTo>
                  <a:pt x="95" y="83"/>
                  <a:pt x="79" y="62"/>
                  <a:pt x="116" y="37"/>
                </a:cubicBezTo>
                <a:cubicBezTo>
                  <a:pt x="124" y="32"/>
                  <a:pt x="134" y="31"/>
                  <a:pt x="143" y="28"/>
                </a:cubicBezTo>
                <a:cubicBezTo>
                  <a:pt x="158" y="31"/>
                  <a:pt x="175" y="29"/>
                  <a:pt x="188" y="37"/>
                </a:cubicBezTo>
                <a:cubicBezTo>
                  <a:pt x="197" y="42"/>
                  <a:pt x="206" y="64"/>
                  <a:pt x="206" y="64"/>
                </a:cubicBezTo>
              </a:path>
            </a:pathLst>
          </a:custGeom>
          <a:noFill/>
          <a:ln w="9525">
            <a:solidFill>
              <a:srgbClr val="FFFF00"/>
            </a:solidFill>
            <a:round/>
            <a:headEnd/>
            <a:tailEnd/>
          </a:ln>
        </p:spPr>
        <p:txBody>
          <a:bodyPr wrap="none" anchor="ctr"/>
          <a:lstStyle/>
          <a:p>
            <a:endParaRPr lang="en-US"/>
          </a:p>
        </p:txBody>
      </p:sp>
      <p:sp>
        <p:nvSpPr>
          <p:cNvPr id="1056" name="Freeform 21"/>
          <p:cNvSpPr>
            <a:spLocks/>
          </p:cNvSpPr>
          <p:nvPr/>
        </p:nvSpPr>
        <p:spPr bwMode="auto">
          <a:xfrm>
            <a:off x="4724400" y="1600200"/>
            <a:ext cx="525463" cy="142875"/>
          </a:xfrm>
          <a:custGeom>
            <a:avLst/>
            <a:gdLst>
              <a:gd name="T0" fmla="*/ 0 w 331"/>
              <a:gd name="T1" fmla="*/ 0 h 90"/>
              <a:gd name="T2" fmla="*/ 161 w 331"/>
              <a:gd name="T3" fmla="*/ 90 h 90"/>
              <a:gd name="T4" fmla="*/ 250 w 331"/>
              <a:gd name="T5" fmla="*/ 54 h 90"/>
              <a:gd name="T6" fmla="*/ 331 w 331"/>
              <a:gd name="T7" fmla="*/ 90 h 90"/>
              <a:gd name="T8" fmla="*/ 0 60000 65536"/>
              <a:gd name="T9" fmla="*/ 0 60000 65536"/>
              <a:gd name="T10" fmla="*/ 0 60000 65536"/>
              <a:gd name="T11" fmla="*/ 0 60000 65536"/>
              <a:gd name="T12" fmla="*/ 0 w 331"/>
              <a:gd name="T13" fmla="*/ 0 h 90"/>
              <a:gd name="T14" fmla="*/ 331 w 331"/>
              <a:gd name="T15" fmla="*/ 90 h 90"/>
            </a:gdLst>
            <a:ahLst/>
            <a:cxnLst>
              <a:cxn ang="T8">
                <a:pos x="T0" y="T1"/>
              </a:cxn>
              <a:cxn ang="T9">
                <a:pos x="T2" y="T3"/>
              </a:cxn>
              <a:cxn ang="T10">
                <a:pos x="T4" y="T5"/>
              </a:cxn>
              <a:cxn ang="T11">
                <a:pos x="T6" y="T7"/>
              </a:cxn>
            </a:cxnLst>
            <a:rect l="T12" t="T13" r="T14" b="T15"/>
            <a:pathLst>
              <a:path w="331" h="90">
                <a:moveTo>
                  <a:pt x="0" y="0"/>
                </a:moveTo>
                <a:cubicBezTo>
                  <a:pt x="76" y="13"/>
                  <a:pt x="117" y="24"/>
                  <a:pt x="161" y="90"/>
                </a:cubicBezTo>
                <a:cubicBezTo>
                  <a:pt x="195" y="81"/>
                  <a:pt x="217" y="65"/>
                  <a:pt x="250" y="54"/>
                </a:cubicBezTo>
                <a:cubicBezTo>
                  <a:pt x="267" y="57"/>
                  <a:pt x="331" y="57"/>
                  <a:pt x="331" y="90"/>
                </a:cubicBezTo>
              </a:path>
            </a:pathLst>
          </a:custGeom>
          <a:noFill/>
          <a:ln w="9525">
            <a:solidFill>
              <a:srgbClr val="FFFF00"/>
            </a:solidFill>
            <a:round/>
            <a:headEnd/>
            <a:tailEnd/>
          </a:ln>
        </p:spPr>
        <p:txBody>
          <a:bodyPr wrap="none" anchor="ctr"/>
          <a:lstStyle/>
          <a:p>
            <a:endParaRPr lang="en-US"/>
          </a:p>
        </p:txBody>
      </p:sp>
      <p:sp>
        <p:nvSpPr>
          <p:cNvPr id="1057" name="Line 22"/>
          <p:cNvSpPr>
            <a:spLocks noChangeShapeType="1"/>
          </p:cNvSpPr>
          <p:nvPr/>
        </p:nvSpPr>
        <p:spPr bwMode="auto">
          <a:xfrm>
            <a:off x="3048000" y="2209800"/>
            <a:ext cx="2590800" cy="0"/>
          </a:xfrm>
          <a:prstGeom prst="line">
            <a:avLst/>
          </a:prstGeom>
          <a:noFill/>
          <a:ln w="57150" cmpd="thickThin">
            <a:solidFill>
              <a:srgbClr val="FFFF00"/>
            </a:solidFill>
            <a:round/>
            <a:headEnd/>
            <a:tailEnd/>
          </a:ln>
        </p:spPr>
        <p:txBody>
          <a:bodyPr wrap="none" anchor="ctr"/>
          <a:lstStyle/>
          <a:p>
            <a:endParaRPr lang="en-US"/>
          </a:p>
        </p:txBody>
      </p:sp>
      <p:sp>
        <p:nvSpPr>
          <p:cNvPr id="1058" name="Line 23"/>
          <p:cNvSpPr>
            <a:spLocks noChangeShapeType="1"/>
          </p:cNvSpPr>
          <p:nvPr/>
        </p:nvSpPr>
        <p:spPr bwMode="auto">
          <a:xfrm>
            <a:off x="457200" y="3124200"/>
            <a:ext cx="1905000" cy="0"/>
          </a:xfrm>
          <a:prstGeom prst="line">
            <a:avLst/>
          </a:prstGeom>
          <a:noFill/>
          <a:ln w="57150" cmpd="thickThin">
            <a:solidFill>
              <a:schemeClr val="tx1"/>
            </a:solidFill>
            <a:round/>
            <a:headEnd/>
            <a:tailEnd/>
          </a:ln>
        </p:spPr>
        <p:txBody>
          <a:bodyPr wrap="none" anchor="ctr"/>
          <a:lstStyle/>
          <a:p>
            <a:endParaRPr lang="en-US"/>
          </a:p>
        </p:txBody>
      </p:sp>
      <p:sp>
        <p:nvSpPr>
          <p:cNvPr id="1059" name="Line 24"/>
          <p:cNvSpPr>
            <a:spLocks noChangeShapeType="1"/>
          </p:cNvSpPr>
          <p:nvPr/>
        </p:nvSpPr>
        <p:spPr bwMode="auto">
          <a:xfrm flipV="1">
            <a:off x="3200400" y="2438400"/>
            <a:ext cx="2057400" cy="685800"/>
          </a:xfrm>
          <a:prstGeom prst="line">
            <a:avLst/>
          </a:prstGeom>
          <a:noFill/>
          <a:ln w="53975">
            <a:solidFill>
              <a:srgbClr val="FFFF00"/>
            </a:solidFill>
            <a:round/>
            <a:headEnd/>
            <a:tailEnd/>
          </a:ln>
        </p:spPr>
        <p:txBody>
          <a:bodyPr wrap="none" anchor="ctr"/>
          <a:lstStyle/>
          <a:p>
            <a:endParaRPr lang="en-US"/>
          </a:p>
        </p:txBody>
      </p:sp>
      <p:sp>
        <p:nvSpPr>
          <p:cNvPr id="1060" name="Line 25"/>
          <p:cNvSpPr>
            <a:spLocks noChangeShapeType="1"/>
          </p:cNvSpPr>
          <p:nvPr/>
        </p:nvSpPr>
        <p:spPr bwMode="auto">
          <a:xfrm>
            <a:off x="762000" y="3352800"/>
            <a:ext cx="762000" cy="1676400"/>
          </a:xfrm>
          <a:prstGeom prst="line">
            <a:avLst/>
          </a:prstGeom>
          <a:noFill/>
          <a:ln w="53975">
            <a:solidFill>
              <a:srgbClr val="FFFF00"/>
            </a:solidFill>
            <a:round/>
            <a:headEnd/>
            <a:tailEnd/>
          </a:ln>
        </p:spPr>
        <p:txBody>
          <a:bodyPr wrap="none" anchor="ctr"/>
          <a:lstStyle/>
          <a:p>
            <a:endParaRPr lang="en-US"/>
          </a:p>
        </p:txBody>
      </p:sp>
      <p:sp>
        <p:nvSpPr>
          <p:cNvPr id="1061" name="Line 26"/>
          <p:cNvSpPr>
            <a:spLocks noChangeShapeType="1"/>
          </p:cNvSpPr>
          <p:nvPr/>
        </p:nvSpPr>
        <p:spPr bwMode="auto">
          <a:xfrm flipH="1">
            <a:off x="3276600" y="5029200"/>
            <a:ext cx="2057400" cy="838200"/>
          </a:xfrm>
          <a:prstGeom prst="line">
            <a:avLst/>
          </a:prstGeom>
          <a:noFill/>
          <a:ln w="53975">
            <a:solidFill>
              <a:srgbClr val="FFFF00"/>
            </a:solidFill>
            <a:round/>
            <a:headEnd/>
            <a:tailEnd/>
          </a:ln>
        </p:spPr>
        <p:txBody>
          <a:bodyPr wrap="none" anchor="ctr"/>
          <a:lstStyle/>
          <a:p>
            <a:endParaRPr lang="en-US"/>
          </a:p>
        </p:txBody>
      </p:sp>
      <p:graphicFrame>
        <p:nvGraphicFramePr>
          <p:cNvPr id="1026" name="Object 28"/>
          <p:cNvGraphicFramePr>
            <a:graphicFrameLocks noChangeAspect="1"/>
          </p:cNvGraphicFramePr>
          <p:nvPr/>
        </p:nvGraphicFramePr>
        <p:xfrm>
          <a:off x="3930650" y="3240088"/>
          <a:ext cx="520700" cy="381000"/>
        </p:xfrm>
        <a:graphic>
          <a:graphicData uri="http://schemas.openxmlformats.org/presentationml/2006/ole">
            <p:oleObj spid="_x0000_s1026" name="Equation" r:id="rId3" imgW="520560" imgH="380880" progId="Equation.DSMT4">
              <p:embed/>
            </p:oleObj>
          </a:graphicData>
        </a:graphic>
      </p:graphicFrame>
      <p:graphicFrame>
        <p:nvGraphicFramePr>
          <p:cNvPr id="1027" name="Object 29"/>
          <p:cNvGraphicFramePr>
            <a:graphicFrameLocks noChangeAspect="1"/>
          </p:cNvGraphicFramePr>
          <p:nvPr/>
        </p:nvGraphicFramePr>
        <p:xfrm>
          <a:off x="5245100" y="2590800"/>
          <a:ext cx="546100" cy="381000"/>
        </p:xfrm>
        <a:graphic>
          <a:graphicData uri="http://schemas.openxmlformats.org/presentationml/2006/ole">
            <p:oleObj spid="_x0000_s1027" name="Equation" r:id="rId4" imgW="545760" imgH="380880" progId="Equation.DSMT4">
              <p:embed/>
            </p:oleObj>
          </a:graphicData>
        </a:graphic>
      </p:graphicFrame>
      <p:graphicFrame>
        <p:nvGraphicFramePr>
          <p:cNvPr id="1028" name="Object 30"/>
          <p:cNvGraphicFramePr>
            <a:graphicFrameLocks noChangeAspect="1"/>
          </p:cNvGraphicFramePr>
          <p:nvPr/>
        </p:nvGraphicFramePr>
        <p:xfrm>
          <a:off x="2590800" y="5257800"/>
          <a:ext cx="546100" cy="381000"/>
        </p:xfrm>
        <a:graphic>
          <a:graphicData uri="http://schemas.openxmlformats.org/presentationml/2006/ole">
            <p:oleObj spid="_x0000_s1028" name="Equation" r:id="rId5" imgW="545760" imgH="380880" progId="Equation.DSMT4">
              <p:embed/>
            </p:oleObj>
          </a:graphicData>
        </a:graphic>
      </p:graphicFrame>
      <p:graphicFrame>
        <p:nvGraphicFramePr>
          <p:cNvPr id="1029" name="Object 31"/>
          <p:cNvGraphicFramePr>
            <a:graphicFrameLocks noChangeAspect="1"/>
          </p:cNvGraphicFramePr>
          <p:nvPr/>
        </p:nvGraphicFramePr>
        <p:xfrm>
          <a:off x="3886200" y="1905000"/>
          <a:ext cx="520700" cy="381000"/>
        </p:xfrm>
        <a:graphic>
          <a:graphicData uri="http://schemas.openxmlformats.org/presentationml/2006/ole">
            <p:oleObj spid="_x0000_s1029" name="Equation" r:id="rId6" imgW="520560" imgH="380880" progId="Equation.DSMT4">
              <p:embed/>
            </p:oleObj>
          </a:graphicData>
        </a:graphic>
      </p:graphicFrame>
      <p:graphicFrame>
        <p:nvGraphicFramePr>
          <p:cNvPr id="1030" name="Object 32"/>
          <p:cNvGraphicFramePr>
            <a:graphicFrameLocks noChangeAspect="1"/>
          </p:cNvGraphicFramePr>
          <p:nvPr/>
        </p:nvGraphicFramePr>
        <p:xfrm>
          <a:off x="3962400" y="4572000"/>
          <a:ext cx="520700" cy="381000"/>
        </p:xfrm>
        <a:graphic>
          <a:graphicData uri="http://schemas.openxmlformats.org/presentationml/2006/ole">
            <p:oleObj spid="_x0000_s1030" name="Equation" r:id="rId7" imgW="520560" imgH="380880" progId="Equation.DSMT4">
              <p:embed/>
            </p:oleObj>
          </a:graphicData>
        </a:graphic>
      </p:graphicFrame>
      <p:graphicFrame>
        <p:nvGraphicFramePr>
          <p:cNvPr id="1031" name="Object 33"/>
          <p:cNvGraphicFramePr>
            <a:graphicFrameLocks noChangeAspect="1"/>
          </p:cNvGraphicFramePr>
          <p:nvPr/>
        </p:nvGraphicFramePr>
        <p:xfrm>
          <a:off x="5334000" y="5257800"/>
          <a:ext cx="546100" cy="381000"/>
        </p:xfrm>
        <a:graphic>
          <a:graphicData uri="http://schemas.openxmlformats.org/presentationml/2006/ole">
            <p:oleObj spid="_x0000_s1031" name="Equation" r:id="rId8" imgW="545760" imgH="380880" progId="Equation.DSMT4">
              <p:embed/>
            </p:oleObj>
          </a:graphicData>
        </a:graphic>
      </p:graphicFrame>
      <p:graphicFrame>
        <p:nvGraphicFramePr>
          <p:cNvPr id="1032" name="Object 34"/>
          <p:cNvGraphicFramePr>
            <a:graphicFrameLocks noChangeAspect="1"/>
          </p:cNvGraphicFramePr>
          <p:nvPr/>
        </p:nvGraphicFramePr>
        <p:xfrm>
          <a:off x="762000" y="2819400"/>
          <a:ext cx="546100" cy="381000"/>
        </p:xfrm>
        <a:graphic>
          <a:graphicData uri="http://schemas.openxmlformats.org/presentationml/2006/ole">
            <p:oleObj spid="_x0000_s1032" name="Equation" r:id="rId9" imgW="545760" imgH="380880" progId="Equation.DSMT4">
              <p:embed/>
            </p:oleObj>
          </a:graphicData>
        </a:graphic>
      </p:graphicFrame>
      <p:graphicFrame>
        <p:nvGraphicFramePr>
          <p:cNvPr id="1033" name="Object 35"/>
          <p:cNvGraphicFramePr>
            <a:graphicFrameLocks noChangeAspect="1"/>
          </p:cNvGraphicFramePr>
          <p:nvPr/>
        </p:nvGraphicFramePr>
        <p:xfrm>
          <a:off x="762000" y="5105400"/>
          <a:ext cx="546100" cy="381000"/>
        </p:xfrm>
        <a:graphic>
          <a:graphicData uri="http://schemas.openxmlformats.org/presentationml/2006/ole">
            <p:oleObj spid="_x0000_s1033" name="Equation" r:id="rId10" imgW="545760" imgH="380880" progId="Equation.DSMT4">
              <p:embed/>
            </p:oleObj>
          </a:graphicData>
        </a:graphic>
      </p:graphicFrame>
      <p:graphicFrame>
        <p:nvGraphicFramePr>
          <p:cNvPr id="1034" name="Object 36"/>
          <p:cNvGraphicFramePr>
            <a:graphicFrameLocks noChangeAspect="1"/>
          </p:cNvGraphicFramePr>
          <p:nvPr/>
        </p:nvGraphicFramePr>
        <p:xfrm>
          <a:off x="1524000" y="3810000"/>
          <a:ext cx="520700" cy="381000"/>
        </p:xfrm>
        <a:graphic>
          <a:graphicData uri="http://schemas.openxmlformats.org/presentationml/2006/ole">
            <p:oleObj spid="_x0000_s1034" name="Equation" r:id="rId11" imgW="520560" imgH="380880" progId="Equation.DSMT4">
              <p:embed/>
            </p:oleObj>
          </a:graphicData>
        </a:graphic>
      </p:graphicFrame>
      <p:graphicFrame>
        <p:nvGraphicFramePr>
          <p:cNvPr id="1035" name="Object 37"/>
          <p:cNvGraphicFramePr>
            <a:graphicFrameLocks noChangeAspect="1"/>
          </p:cNvGraphicFramePr>
          <p:nvPr/>
        </p:nvGraphicFramePr>
        <p:xfrm>
          <a:off x="152400" y="3810000"/>
          <a:ext cx="520700" cy="381000"/>
        </p:xfrm>
        <a:graphic>
          <a:graphicData uri="http://schemas.openxmlformats.org/presentationml/2006/ole">
            <p:oleObj spid="_x0000_s1035" name="Equation" r:id="rId12" imgW="520560" imgH="380880" progId="Equation.DSMT4">
              <p:embed/>
            </p:oleObj>
          </a:graphicData>
        </a:graphic>
      </p:graphicFrame>
      <p:graphicFrame>
        <p:nvGraphicFramePr>
          <p:cNvPr id="1036" name="Object 38"/>
          <p:cNvGraphicFramePr>
            <a:graphicFrameLocks noChangeAspect="1"/>
          </p:cNvGraphicFramePr>
          <p:nvPr/>
        </p:nvGraphicFramePr>
        <p:xfrm>
          <a:off x="4038600" y="6019800"/>
          <a:ext cx="520700" cy="381000"/>
        </p:xfrm>
        <a:graphic>
          <a:graphicData uri="http://schemas.openxmlformats.org/presentationml/2006/ole">
            <p:oleObj spid="_x0000_s1036" name="Equation" r:id="rId13" imgW="520560" imgH="380880" progId="Equation.DSMT4">
              <p:embed/>
            </p:oleObj>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ctr"/>
            <a:r>
              <a:rPr lang="en-US" sz="2800">
                <a:solidFill>
                  <a:srgbClr val="FFFF00"/>
                </a:solidFill>
              </a:rPr>
              <a:t>Deviatoric Stress (TA)</a:t>
            </a:r>
          </a:p>
        </p:txBody>
      </p:sp>
      <p:sp>
        <p:nvSpPr>
          <p:cNvPr id="104451" name="Rectangle 5"/>
          <p:cNvSpPr>
            <a:spLocks noChangeArrowheads="1"/>
          </p:cNvSpPr>
          <p:nvPr/>
        </p:nvSpPr>
        <p:spPr bwMode="auto">
          <a:xfrm>
            <a:off x="457200" y="685800"/>
            <a:ext cx="8229600" cy="4525963"/>
          </a:xfrm>
          <a:prstGeom prst="rect">
            <a:avLst/>
          </a:prstGeom>
          <a:noFill/>
          <a:ln w="9525">
            <a:noFill/>
            <a:miter lim="800000"/>
            <a:headEnd/>
            <a:tailEnd/>
          </a:ln>
        </p:spPr>
        <p:txBody>
          <a:bodyPr/>
          <a:lstStyle/>
          <a:p>
            <a:pPr marL="342900" indent="-342900">
              <a:spcBef>
                <a:spcPct val="20000"/>
              </a:spcBef>
              <a:buFontTx/>
              <a:buChar char="•"/>
            </a:pPr>
            <a:r>
              <a:rPr lang="en-US" sz="1800">
                <a:solidFill>
                  <a:srgbClr val="FFFF00"/>
                </a:solidFill>
              </a:rPr>
              <a:t>A condition in which the stress components operating at a point in a body are not the same in every direction. </a:t>
            </a:r>
          </a:p>
          <a:p>
            <a:pPr marL="342900" indent="-342900">
              <a:spcBef>
                <a:spcPct val="20000"/>
              </a:spcBef>
              <a:buFontTx/>
              <a:buChar char="•"/>
            </a:pPr>
            <a:r>
              <a:rPr lang="en-US" sz="1800">
                <a:solidFill>
                  <a:srgbClr val="FFFF00"/>
                </a:solidFill>
              </a:rPr>
              <a:t>Is the difference between the mean stress (Sum of stress in three directions divided by 3) and total stress </a:t>
            </a:r>
          </a:p>
        </p:txBody>
      </p:sp>
      <p:pic>
        <p:nvPicPr>
          <p:cNvPr id="104452" name="Picture 6"/>
          <p:cNvPicPr>
            <a:picLocks noChangeAspect="1" noChangeArrowheads="1"/>
          </p:cNvPicPr>
          <p:nvPr/>
        </p:nvPicPr>
        <p:blipFill>
          <a:blip r:embed="rId2"/>
          <a:srcRect/>
          <a:stretch>
            <a:fillRect/>
          </a:stretch>
        </p:blipFill>
        <p:spPr bwMode="auto">
          <a:xfrm>
            <a:off x="762000" y="2362200"/>
            <a:ext cx="767556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a:solidFill>
                  <a:srgbClr val="FFFF00"/>
                </a:solidFill>
              </a:rPr>
              <a:t>Geotherm (SE):</a:t>
            </a:r>
            <a:br>
              <a:rPr lang="en-US">
                <a:solidFill>
                  <a:srgbClr val="FFFF00"/>
                </a:solidFill>
              </a:rPr>
            </a:br>
            <a:r>
              <a:rPr lang="en-US" sz="1800">
                <a:solidFill>
                  <a:srgbClr val="FFFF00"/>
                </a:solidFill>
              </a:rPr>
              <a:t>The variation of temperature with depth.</a:t>
            </a:r>
          </a:p>
        </p:txBody>
      </p:sp>
      <p:sp>
        <p:nvSpPr>
          <p:cNvPr id="105475" name="Rectangle 5"/>
          <p:cNvSpPr>
            <a:spLocks noChangeArrowheads="1"/>
          </p:cNvSpPr>
          <p:nvPr/>
        </p:nvSpPr>
        <p:spPr bwMode="auto">
          <a:xfrm>
            <a:off x="457200" y="1524000"/>
            <a:ext cx="8229600" cy="1905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1800">
                <a:solidFill>
                  <a:srgbClr val="FFFF00"/>
                </a:solidFill>
              </a:rPr>
              <a:t>Major Influences</a:t>
            </a:r>
          </a:p>
          <a:p>
            <a:pPr marL="742950" lvl="1" indent="-285750">
              <a:lnSpc>
                <a:spcPct val="90000"/>
              </a:lnSpc>
              <a:spcBef>
                <a:spcPct val="20000"/>
              </a:spcBef>
              <a:buFontTx/>
              <a:buChar char="–"/>
            </a:pPr>
            <a:r>
              <a:rPr lang="en-US" sz="1800">
                <a:solidFill>
                  <a:srgbClr val="FFFF00"/>
                </a:solidFill>
              </a:rPr>
              <a:t>Thermal Conductivity</a:t>
            </a:r>
          </a:p>
          <a:p>
            <a:pPr marL="742950" lvl="1" indent="-285750">
              <a:lnSpc>
                <a:spcPct val="90000"/>
              </a:lnSpc>
              <a:spcBef>
                <a:spcPct val="20000"/>
              </a:spcBef>
              <a:buFontTx/>
              <a:buChar char="–"/>
            </a:pPr>
            <a:r>
              <a:rPr lang="en-US" sz="1800">
                <a:solidFill>
                  <a:srgbClr val="FFFF00"/>
                </a:solidFill>
              </a:rPr>
              <a:t>Concentration of Radiogenic Elements</a:t>
            </a:r>
          </a:p>
          <a:p>
            <a:pPr marL="742950" lvl="1" indent="-285750">
              <a:lnSpc>
                <a:spcPct val="90000"/>
              </a:lnSpc>
              <a:spcBef>
                <a:spcPct val="20000"/>
              </a:spcBef>
              <a:buFontTx/>
              <a:buChar char="–"/>
            </a:pPr>
            <a:r>
              <a:rPr lang="en-US" sz="1800">
                <a:solidFill>
                  <a:srgbClr val="FFFF00"/>
                </a:solidFill>
              </a:rPr>
              <a:t>Temperature at Surface</a:t>
            </a:r>
          </a:p>
          <a:p>
            <a:pPr marL="742950" lvl="1" indent="-285750">
              <a:lnSpc>
                <a:spcPct val="90000"/>
              </a:lnSpc>
              <a:spcBef>
                <a:spcPct val="20000"/>
              </a:spcBef>
              <a:buFontTx/>
              <a:buChar char="–"/>
            </a:pPr>
            <a:r>
              <a:rPr lang="en-US" sz="1800">
                <a:solidFill>
                  <a:srgbClr val="FFFF00"/>
                </a:solidFill>
              </a:rPr>
              <a:t>Proximity to Magma or other Heat Sources</a:t>
            </a:r>
          </a:p>
        </p:txBody>
      </p:sp>
      <p:pic>
        <p:nvPicPr>
          <p:cNvPr id="105476" name="Picture 6"/>
          <p:cNvPicPr>
            <a:picLocks noChangeAspect="1" noChangeArrowheads="1"/>
          </p:cNvPicPr>
          <p:nvPr/>
        </p:nvPicPr>
        <p:blipFill>
          <a:blip r:embed="rId2"/>
          <a:srcRect/>
          <a:stretch>
            <a:fillRect/>
          </a:stretch>
        </p:blipFill>
        <p:spPr bwMode="auto">
          <a:xfrm>
            <a:off x="990600" y="3581400"/>
            <a:ext cx="1971675" cy="2895600"/>
          </a:xfrm>
          <a:prstGeom prst="rect">
            <a:avLst/>
          </a:prstGeom>
          <a:noFill/>
          <a:ln w="9525">
            <a:noFill/>
            <a:miter lim="800000"/>
            <a:headEnd/>
            <a:tailEnd/>
          </a:ln>
        </p:spPr>
      </p:pic>
      <p:pic>
        <p:nvPicPr>
          <p:cNvPr id="105477" name="Picture 7"/>
          <p:cNvPicPr>
            <a:picLocks noChangeAspect="1" noChangeArrowheads="1"/>
          </p:cNvPicPr>
          <p:nvPr/>
        </p:nvPicPr>
        <p:blipFill>
          <a:blip r:embed="rId3"/>
          <a:srcRect/>
          <a:stretch>
            <a:fillRect/>
          </a:stretch>
        </p:blipFill>
        <p:spPr bwMode="auto">
          <a:xfrm>
            <a:off x="3581400" y="3352800"/>
            <a:ext cx="5005388" cy="3289300"/>
          </a:xfrm>
          <a:prstGeom prst="rect">
            <a:avLst/>
          </a:prstGeom>
          <a:noFill/>
          <a:ln w="9525">
            <a:noFill/>
            <a:miter lim="800000"/>
            <a:headEnd/>
            <a:tailEnd/>
          </a:ln>
        </p:spPr>
      </p:pic>
      <p:sp>
        <p:nvSpPr>
          <p:cNvPr id="105478" name="Text Box 8"/>
          <p:cNvSpPr txBox="1">
            <a:spLocks noChangeArrowheads="1"/>
          </p:cNvSpPr>
          <p:nvPr/>
        </p:nvSpPr>
        <p:spPr bwMode="auto">
          <a:xfrm>
            <a:off x="4556125" y="5141913"/>
            <a:ext cx="2073275" cy="366712"/>
          </a:xfrm>
          <a:prstGeom prst="rect">
            <a:avLst/>
          </a:prstGeom>
          <a:noFill/>
          <a:ln w="9525">
            <a:noFill/>
            <a:miter lim="800000"/>
            <a:headEnd/>
            <a:tailEnd/>
          </a:ln>
        </p:spPr>
        <p:txBody>
          <a:bodyPr>
            <a:spAutoFit/>
          </a:bodyPr>
          <a:lstStyle/>
          <a:p>
            <a:endParaRPr lang="en-US" sz="1800">
              <a:latin typeface="Arial" charset="0"/>
            </a:endParaRPr>
          </a:p>
        </p:txBody>
      </p:sp>
      <p:sp>
        <p:nvSpPr>
          <p:cNvPr id="105479" name="Text Box 9"/>
          <p:cNvSpPr txBox="1">
            <a:spLocks noChangeArrowheads="1"/>
          </p:cNvSpPr>
          <p:nvPr/>
        </p:nvSpPr>
        <p:spPr bwMode="auto">
          <a:xfrm>
            <a:off x="4648200" y="5334000"/>
            <a:ext cx="1905000" cy="517525"/>
          </a:xfrm>
          <a:prstGeom prst="rect">
            <a:avLst/>
          </a:prstGeom>
          <a:noFill/>
          <a:ln w="9525">
            <a:noFill/>
            <a:miter lim="800000"/>
            <a:headEnd/>
            <a:tailEnd/>
          </a:ln>
        </p:spPr>
        <p:txBody>
          <a:bodyPr>
            <a:spAutoFit/>
          </a:bodyPr>
          <a:lstStyle/>
          <a:p>
            <a:pPr algn="ctr">
              <a:spcBef>
                <a:spcPct val="50000"/>
              </a:spcBef>
            </a:pPr>
            <a:r>
              <a:rPr lang="en-US" sz="1400">
                <a:latin typeface="Arial" charset="0"/>
              </a:rPr>
              <a:t>Eugene Island Field Gulf of Mexico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Thermal Conductivity (AD)</a:t>
            </a:r>
          </a:p>
        </p:txBody>
      </p:sp>
      <p:sp>
        <p:nvSpPr>
          <p:cNvPr id="106499" name="Rectangle 3"/>
          <p:cNvSpPr>
            <a:spLocks noGrp="1" noChangeArrowheads="1"/>
          </p:cNvSpPr>
          <p:nvPr>
            <p:ph idx="1"/>
          </p:nvPr>
        </p:nvSpPr>
        <p:spPr/>
        <p:txBody>
          <a:bodyPr/>
          <a:lstStyle/>
          <a:p>
            <a:pPr marL="609600" indent="-609600">
              <a:buFontTx/>
              <a:buNone/>
            </a:pPr>
            <a:r>
              <a:rPr lang="en-US" sz="2000" smtClean="0"/>
              <a:t>	Heat transfer is achieved by processes of:</a:t>
            </a:r>
          </a:p>
          <a:p>
            <a:pPr marL="990600" lvl="1" indent="-533400">
              <a:buFontTx/>
              <a:buAutoNum type="arabicParenR"/>
            </a:pPr>
            <a:r>
              <a:rPr lang="en-US" sz="2000" smtClean="0"/>
              <a:t>Conduction- a diffusive process in which kinetic energy is transferred by intermolecular collisions.  Conduction is the primary thermal process in the lithosphere.  </a:t>
            </a:r>
          </a:p>
          <a:p>
            <a:pPr marL="990600" lvl="1" indent="-533400">
              <a:buFontTx/>
              <a:buAutoNum type="arabicParenR"/>
            </a:pPr>
            <a:r>
              <a:rPr lang="en-US" sz="2000" smtClean="0"/>
              <a:t>Convection- requires motion of the medium to transmit heat.  Convection of heat from the core is the principal thermal process of the mantle.  </a:t>
            </a:r>
          </a:p>
          <a:p>
            <a:pPr marL="990600" lvl="1" indent="-533400">
              <a:buFontTx/>
              <a:buAutoNum type="arabicParenR"/>
            </a:pPr>
            <a:r>
              <a:rPr lang="en-US" sz="2000" smtClean="0"/>
              <a:t>Electromagnetic radiation- only important in determining surface heat budget, not the internal heat budget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Fourier’s Law</a:t>
            </a:r>
          </a:p>
        </p:txBody>
      </p:sp>
      <p:sp>
        <p:nvSpPr>
          <p:cNvPr id="107523" name="Rectangle 3"/>
          <p:cNvSpPr>
            <a:spLocks noGrp="1" noChangeArrowheads="1"/>
          </p:cNvSpPr>
          <p:nvPr>
            <p:ph sz="half" idx="1"/>
          </p:nvPr>
        </p:nvSpPr>
        <p:spPr>
          <a:xfrm>
            <a:off x="457200" y="1752600"/>
            <a:ext cx="4113213" cy="4297363"/>
          </a:xfrm>
        </p:spPr>
        <p:txBody>
          <a:bodyPr/>
          <a:lstStyle/>
          <a:p>
            <a:pPr>
              <a:lnSpc>
                <a:spcPct val="90000"/>
              </a:lnSpc>
            </a:pPr>
            <a:r>
              <a:rPr lang="en-US" sz="2000" smtClean="0"/>
              <a:t>Fourier’s Law is the central relation for conductive heat transport</a:t>
            </a:r>
          </a:p>
          <a:p>
            <a:pPr>
              <a:lnSpc>
                <a:spcPct val="90000"/>
              </a:lnSpc>
            </a:pPr>
            <a:r>
              <a:rPr lang="en-US" sz="2000" smtClean="0"/>
              <a:t>It states that the heat flux Q is directly proportional to the temperature gradient</a:t>
            </a:r>
          </a:p>
        </p:txBody>
      </p:sp>
      <p:sp>
        <p:nvSpPr>
          <p:cNvPr id="107524" name="Rectangle 4"/>
          <p:cNvSpPr>
            <a:spLocks noGrp="1" noChangeArrowheads="1"/>
          </p:cNvSpPr>
          <p:nvPr>
            <p:ph sz="half" idx="2"/>
          </p:nvPr>
        </p:nvSpPr>
        <p:spPr>
          <a:xfrm>
            <a:off x="4725988" y="1752600"/>
            <a:ext cx="4113212" cy="4297363"/>
          </a:xfrm>
        </p:spPr>
        <p:txBody>
          <a:bodyPr/>
          <a:lstStyle/>
          <a:p>
            <a:pPr>
              <a:lnSpc>
                <a:spcPct val="90000"/>
              </a:lnSpc>
            </a:pPr>
            <a:r>
              <a:rPr lang="en-US" sz="2400" smtClean="0"/>
              <a:t>Q = -K (dT / dy)</a:t>
            </a:r>
            <a:endParaRPr lang="en-US" sz="1600" smtClean="0"/>
          </a:p>
          <a:p>
            <a:pPr>
              <a:lnSpc>
                <a:spcPct val="90000"/>
              </a:lnSpc>
              <a:buFontTx/>
              <a:buNone/>
            </a:pPr>
            <a:r>
              <a:rPr lang="en-US" sz="1600" smtClean="0"/>
              <a:t>		</a:t>
            </a:r>
            <a:endParaRPr lang="en-US" sz="2000" smtClean="0"/>
          </a:p>
          <a:p>
            <a:pPr>
              <a:lnSpc>
                <a:spcPct val="90000"/>
              </a:lnSpc>
              <a:buFontTx/>
              <a:buNone/>
            </a:pPr>
            <a:r>
              <a:rPr lang="en-US" sz="2000" smtClean="0"/>
              <a:t>K = coefficient of thermal conductivity</a:t>
            </a:r>
          </a:p>
          <a:p>
            <a:pPr>
              <a:lnSpc>
                <a:spcPct val="90000"/>
              </a:lnSpc>
              <a:buFontTx/>
              <a:buNone/>
            </a:pPr>
            <a:r>
              <a:rPr lang="en-US" sz="2000" smtClean="0"/>
              <a:t>T = temperature at a given point in the medium</a:t>
            </a:r>
          </a:p>
          <a:p>
            <a:pPr>
              <a:lnSpc>
                <a:spcPct val="90000"/>
              </a:lnSpc>
              <a:buFontTx/>
              <a:buNone/>
            </a:pPr>
            <a:r>
              <a:rPr lang="en-US" sz="2000" smtClean="0"/>
              <a:t>y = coordinate in the direction of the temperature variation</a:t>
            </a:r>
          </a:p>
          <a:p>
            <a:pPr>
              <a:lnSpc>
                <a:spcPct val="90000"/>
              </a:lnSpc>
              <a:buFontTx/>
              <a:buNone/>
            </a:pPr>
            <a:endParaRPr lang="en-US" sz="20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Continental Crust</a:t>
            </a:r>
          </a:p>
        </p:txBody>
      </p:sp>
      <p:sp>
        <p:nvSpPr>
          <p:cNvPr id="108547" name="Rectangle 3"/>
          <p:cNvSpPr>
            <a:spLocks noGrp="1" noChangeArrowheads="1"/>
          </p:cNvSpPr>
          <p:nvPr>
            <p:ph type="body" sz="half" idx="1"/>
          </p:nvPr>
        </p:nvSpPr>
        <p:spPr>
          <a:xfrm>
            <a:off x="457200" y="1752600"/>
            <a:ext cx="4113213" cy="4297363"/>
          </a:xfrm>
        </p:spPr>
        <p:txBody>
          <a:bodyPr/>
          <a:lstStyle/>
          <a:p>
            <a:r>
              <a:rPr lang="en-US" sz="1800" smtClean="0"/>
              <a:t>Generally, regions of high heat flow correspond to active volcanic zones or regions of extensional tectonics.</a:t>
            </a:r>
          </a:p>
          <a:p>
            <a:r>
              <a:rPr lang="en-US" sz="1800" smtClean="0"/>
              <a:t>Areas of continental collision are related to low or normal surface heat flows.</a:t>
            </a:r>
          </a:p>
        </p:txBody>
      </p:sp>
      <p:pic>
        <p:nvPicPr>
          <p:cNvPr id="108548" name="Picture 4" descr="rift_basin_formation"/>
          <p:cNvPicPr>
            <a:picLocks noGrp="1" noChangeAspect="1" noChangeArrowheads="1"/>
          </p:cNvPicPr>
          <p:nvPr>
            <p:ph sz="half" idx="2"/>
          </p:nvPr>
        </p:nvPicPr>
        <p:blipFill>
          <a:blip r:embed="rId2"/>
          <a:srcRect/>
          <a:stretch>
            <a:fillRect/>
          </a:stretch>
        </p:blipFill>
        <p:spPr>
          <a:xfrm>
            <a:off x="4945063" y="1600200"/>
            <a:ext cx="3444875" cy="4525963"/>
          </a:xfr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Oceanic Crust</a:t>
            </a:r>
          </a:p>
        </p:txBody>
      </p:sp>
      <p:sp>
        <p:nvSpPr>
          <p:cNvPr id="109571" name="Rectangle 3"/>
          <p:cNvSpPr>
            <a:spLocks noGrp="1" noChangeArrowheads="1"/>
          </p:cNvSpPr>
          <p:nvPr>
            <p:ph type="body" sz="half" idx="1"/>
          </p:nvPr>
        </p:nvSpPr>
        <p:spPr>
          <a:xfrm>
            <a:off x="457200" y="1752600"/>
            <a:ext cx="4113213" cy="4297363"/>
          </a:xfrm>
        </p:spPr>
        <p:txBody>
          <a:bodyPr/>
          <a:lstStyle/>
          <a:p>
            <a:pPr>
              <a:lnSpc>
                <a:spcPct val="90000"/>
              </a:lnSpc>
            </a:pPr>
            <a:r>
              <a:rPr lang="en-US" sz="1800" smtClean="0"/>
              <a:t>The surface heat flow of the oceans is related to the age of the seafloor rather than the concentration of radioisotopes.</a:t>
            </a:r>
          </a:p>
          <a:p>
            <a:pPr>
              <a:lnSpc>
                <a:spcPct val="90000"/>
              </a:lnSpc>
            </a:pPr>
            <a:r>
              <a:rPr lang="en-US" sz="1800" smtClean="0"/>
              <a:t>Newly created oceanic crust cools by conduction as it travels away from the mid-ocean ridge.</a:t>
            </a:r>
          </a:p>
          <a:p>
            <a:pPr>
              <a:lnSpc>
                <a:spcPct val="90000"/>
              </a:lnSpc>
            </a:pPr>
            <a:r>
              <a:rPr lang="en-US" sz="1800" smtClean="0"/>
              <a:t>About 60% of the Earth’s heat loss takes place through the ocean floor.</a:t>
            </a:r>
          </a:p>
        </p:txBody>
      </p:sp>
      <p:pic>
        <p:nvPicPr>
          <p:cNvPr id="109572" name="Picture 4" descr="world_heat_flow"/>
          <p:cNvPicPr>
            <a:picLocks noGrp="1" noChangeAspect="1" noChangeArrowheads="1"/>
          </p:cNvPicPr>
          <p:nvPr>
            <p:ph sz="half" idx="2"/>
          </p:nvPr>
        </p:nvPicPr>
        <p:blipFill>
          <a:blip r:embed="rId2"/>
          <a:srcRect/>
          <a:stretch>
            <a:fillRect/>
          </a:stretch>
        </p:blipFill>
        <p:spPr>
          <a:xfrm>
            <a:off x="4648200" y="2366963"/>
            <a:ext cx="4038600" cy="2992437"/>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2400" smtClean="0"/>
              <a:t>One-Dimensional Heat Conduction</a:t>
            </a:r>
          </a:p>
        </p:txBody>
      </p:sp>
      <p:sp>
        <p:nvSpPr>
          <p:cNvPr id="110595" name="Rectangle 3"/>
          <p:cNvSpPr>
            <a:spLocks noGrp="1" noChangeArrowheads="1"/>
          </p:cNvSpPr>
          <p:nvPr>
            <p:ph type="body" sz="half" idx="1"/>
          </p:nvPr>
        </p:nvSpPr>
        <p:spPr>
          <a:xfrm>
            <a:off x="457200" y="1752600"/>
            <a:ext cx="4113213" cy="4297363"/>
          </a:xfrm>
        </p:spPr>
        <p:txBody>
          <a:bodyPr/>
          <a:lstStyle/>
          <a:p>
            <a:pPr marL="533400" indent="-533400"/>
            <a:r>
              <a:rPr lang="en-US" sz="1800" smtClean="0"/>
              <a:t>Temperature change of a piece of lithosphere has 3 components: </a:t>
            </a:r>
          </a:p>
          <a:p>
            <a:pPr marL="533400" indent="-533400"/>
            <a:r>
              <a:rPr lang="en-US" sz="1800" smtClean="0"/>
              <a:t>These components are a basal heat flow term, an internal heat generation term, and an advective term</a:t>
            </a:r>
          </a:p>
        </p:txBody>
      </p:sp>
      <p:pic>
        <p:nvPicPr>
          <p:cNvPr id="110596" name="Picture 4" descr="BA Fig2"/>
          <p:cNvPicPr>
            <a:picLocks noGrp="1" noChangeAspect="1" noChangeArrowheads="1"/>
          </p:cNvPicPr>
          <p:nvPr>
            <p:ph sz="half" idx="2"/>
          </p:nvPr>
        </p:nvPicPr>
        <p:blipFill>
          <a:blip r:embed="rId2"/>
          <a:srcRect/>
          <a:stretch>
            <a:fillRect/>
          </a:stretch>
        </p:blipFill>
        <p:spPr>
          <a:xfrm>
            <a:off x="4881563" y="2114550"/>
            <a:ext cx="3802062" cy="2894013"/>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Advective Heat Flow</a:t>
            </a:r>
          </a:p>
        </p:txBody>
      </p:sp>
      <p:sp>
        <p:nvSpPr>
          <p:cNvPr id="111619" name="Rectangle 3"/>
          <p:cNvSpPr>
            <a:spLocks noGrp="1" noChangeArrowheads="1"/>
          </p:cNvSpPr>
          <p:nvPr>
            <p:ph idx="1"/>
          </p:nvPr>
        </p:nvSpPr>
        <p:spPr/>
        <p:txBody>
          <a:bodyPr/>
          <a:lstStyle/>
          <a:p>
            <a:r>
              <a:rPr lang="en-US" smtClean="0"/>
              <a:t>Advective heat flow can be one of two things.  </a:t>
            </a:r>
          </a:p>
          <a:p>
            <a:r>
              <a:rPr lang="en-US" smtClean="0"/>
              <a:t>It can be movement towards the surface associated with downcutting action of erosion, or the velocity of deposition.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 Uniaxial stress(MS) </a:t>
            </a:r>
          </a:p>
        </p:txBody>
      </p:sp>
      <p:sp>
        <p:nvSpPr>
          <p:cNvPr id="112643" name="Rectangle 3"/>
          <p:cNvSpPr>
            <a:spLocks noGrp="1" noChangeArrowheads="1"/>
          </p:cNvSpPr>
          <p:nvPr>
            <p:ph idx="1"/>
          </p:nvPr>
        </p:nvSpPr>
        <p:spPr/>
        <p:txBody>
          <a:bodyPr/>
          <a:lstStyle/>
          <a:p>
            <a:r>
              <a:rPr lang="en-US" smtClean="0"/>
              <a:t>Uniaxial stress is stress in only one direction and zero stress in the perpendicular direction. This XYZ graph shows that there is only stress in the Y direction, both X and Z directions show a stress of Zero.</a:t>
            </a:r>
          </a:p>
        </p:txBody>
      </p:sp>
      <p:sp>
        <p:nvSpPr>
          <p:cNvPr id="112644" name="Rectangle 7"/>
          <p:cNvSpPr>
            <a:spLocks noChangeArrowheads="1"/>
          </p:cNvSpPr>
          <p:nvPr/>
        </p:nvSpPr>
        <p:spPr bwMode="auto">
          <a:xfrm>
            <a:off x="3987800" y="4813300"/>
            <a:ext cx="9144000" cy="0"/>
          </a:xfrm>
          <a:prstGeom prst="rect">
            <a:avLst/>
          </a:prstGeom>
          <a:noFill/>
          <a:ln w="9525">
            <a:noFill/>
            <a:miter lim="800000"/>
            <a:headEnd/>
            <a:tailEnd/>
          </a:ln>
        </p:spPr>
        <p:txBody>
          <a:bodyPr wrap="none" anchor="ctr">
            <a:spAutoFit/>
          </a:bodyPr>
          <a:lstStyle/>
          <a:p>
            <a:endParaRPr lang="en-US"/>
          </a:p>
        </p:txBody>
      </p:sp>
      <p:pic>
        <p:nvPicPr>
          <p:cNvPr id="112645" name="Picture 6"/>
          <p:cNvPicPr>
            <a:picLocks noChangeAspect="1" noChangeArrowheads="1"/>
          </p:cNvPicPr>
          <p:nvPr/>
        </p:nvPicPr>
        <p:blipFill>
          <a:blip r:embed="rId2"/>
          <a:srcRect/>
          <a:stretch>
            <a:fillRect/>
          </a:stretch>
        </p:blipFill>
        <p:spPr bwMode="auto">
          <a:xfrm>
            <a:off x="2133600" y="38100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a:ln w="9525">
            <a:noFill/>
            <a:miter lim="800000"/>
            <a:headEnd/>
            <a:tailEnd/>
          </a:ln>
        </p:spPr>
      </p:pic>
      <p:sp>
        <p:nvSpPr>
          <p:cNvPr id="114691" name="Rectangle 3"/>
          <p:cNvSpPr>
            <a:spLocks noGrp="1" noChangeArrowheads="1"/>
          </p:cNvSpPr>
          <p:nvPr>
            <p:ph type="subTitle" idx="1"/>
          </p:nvPr>
        </p:nvSpPr>
        <p:spPr>
          <a:xfrm>
            <a:off x="914400" y="457200"/>
            <a:ext cx="6400800" cy="914400"/>
          </a:xfrm>
        </p:spPr>
        <p:txBody>
          <a:bodyPr/>
          <a:lstStyle/>
          <a:p>
            <a:r>
              <a:rPr lang="en-US" sz="4400" b="1" u="sng" smtClean="0"/>
              <a:t>Geoid (HF)</a:t>
            </a:r>
          </a:p>
        </p:txBody>
      </p:sp>
      <p:sp>
        <p:nvSpPr>
          <p:cNvPr id="114692" name="Text Box 4"/>
          <p:cNvSpPr txBox="1">
            <a:spLocks noChangeArrowheads="1"/>
          </p:cNvSpPr>
          <p:nvPr/>
        </p:nvSpPr>
        <p:spPr bwMode="auto">
          <a:xfrm>
            <a:off x="381000" y="1905000"/>
            <a:ext cx="8763000" cy="4121150"/>
          </a:xfrm>
          <a:prstGeom prst="rect">
            <a:avLst/>
          </a:prstGeom>
          <a:noFill/>
          <a:ln w="9525">
            <a:noFill/>
            <a:miter lim="800000"/>
            <a:headEnd/>
            <a:tailEnd/>
          </a:ln>
        </p:spPr>
        <p:txBody>
          <a:bodyPr>
            <a:spAutoFit/>
          </a:bodyPr>
          <a:lstStyle/>
          <a:p>
            <a:pPr>
              <a:spcBef>
                <a:spcPct val="50000"/>
              </a:spcBef>
            </a:pPr>
            <a:r>
              <a:rPr lang="en-US" u="sng">
                <a:solidFill>
                  <a:srgbClr val="FFFF00"/>
                </a:solidFill>
              </a:rPr>
              <a:t>GEOID</a:t>
            </a:r>
            <a:r>
              <a:rPr lang="en-US">
                <a:solidFill>
                  <a:srgbClr val="FFFF00"/>
                </a:solidFill>
              </a:rPr>
              <a:t> – a surface on which the earth’s gravitational forces are equal everywhere and coincides with mean sea-level.</a:t>
            </a:r>
          </a:p>
          <a:p>
            <a:pPr>
              <a:spcBef>
                <a:spcPct val="50000"/>
              </a:spcBef>
            </a:pPr>
            <a:r>
              <a:rPr lang="en-US" sz="1800">
                <a:solidFill>
                  <a:srgbClr val="FFFF00"/>
                </a:solidFill>
              </a:rPr>
              <a:t>	Based on these concepts:</a:t>
            </a:r>
          </a:p>
          <a:p>
            <a:pPr>
              <a:spcBef>
                <a:spcPct val="50000"/>
              </a:spcBef>
            </a:pPr>
            <a:r>
              <a:rPr lang="en-US" sz="1800">
                <a:solidFill>
                  <a:srgbClr val="FFFF00"/>
                </a:solidFill>
              </a:rPr>
              <a:t>	           - sea covered the earth</a:t>
            </a:r>
          </a:p>
          <a:p>
            <a:pPr>
              <a:spcBef>
                <a:spcPct val="50000"/>
              </a:spcBef>
            </a:pPr>
            <a:r>
              <a:rPr lang="en-US" sz="1800">
                <a:solidFill>
                  <a:srgbClr val="FFFF00"/>
                </a:solidFill>
              </a:rPr>
              <a:t>	           - no disturbing forces like winds, tides, ocean currents, ect.                              	           - </a:t>
            </a:r>
            <a:r>
              <a:rPr lang="en-US" sz="1800">
                <a:solidFill>
                  <a:srgbClr val="FFFF00"/>
                </a:solidFill>
                <a:latin typeface="Arial" charset="0"/>
              </a:rPr>
              <a:t>the force of gravity is perpendicular to the geoid everywhere.</a:t>
            </a:r>
            <a:r>
              <a:rPr lang="en-US" sz="1800">
                <a:solidFill>
                  <a:srgbClr val="FFFF00"/>
                </a:solidFill>
              </a:rPr>
              <a:t>	</a:t>
            </a:r>
          </a:p>
          <a:p>
            <a:pPr>
              <a:spcBef>
                <a:spcPct val="50000"/>
              </a:spcBef>
            </a:pPr>
            <a:endParaRPr lang="en-US" sz="1800">
              <a:solidFill>
                <a:srgbClr val="FFFF00"/>
              </a:solidFill>
            </a:endParaRPr>
          </a:p>
          <a:p>
            <a:pPr>
              <a:spcBef>
                <a:spcPct val="50000"/>
              </a:spcBef>
            </a:pPr>
            <a:endParaRPr lang="en-US" sz="1800">
              <a:solidFill>
                <a:srgbClr val="FFFF00"/>
              </a:solidFill>
            </a:endParaRPr>
          </a:p>
          <a:p>
            <a:pPr>
              <a:spcBef>
                <a:spcPct val="50000"/>
              </a:spcBef>
            </a:pPr>
            <a:endParaRPr lang="en-US" sz="1800">
              <a:solidFill>
                <a:srgbClr val="FFFF00"/>
              </a:solidFill>
            </a:endParaRPr>
          </a:p>
          <a:p>
            <a:pPr>
              <a:spcBef>
                <a:spcPct val="50000"/>
              </a:spcBef>
            </a:pPr>
            <a:endParaRPr lang="en-US">
              <a:solidFill>
                <a:srgbClr val="FFFF00"/>
              </a:solidFill>
            </a:endParaRPr>
          </a:p>
        </p:txBody>
      </p:sp>
      <p:sp>
        <p:nvSpPr>
          <p:cNvPr id="114693" name="Text Box 5"/>
          <p:cNvSpPr txBox="1">
            <a:spLocks noChangeArrowheads="1"/>
          </p:cNvSpPr>
          <p:nvPr/>
        </p:nvSpPr>
        <p:spPr bwMode="auto">
          <a:xfrm>
            <a:off x="0" y="4800600"/>
            <a:ext cx="5181600" cy="2044700"/>
          </a:xfrm>
          <a:prstGeom prst="rect">
            <a:avLst/>
          </a:prstGeom>
          <a:solidFill>
            <a:srgbClr val="CC00FF"/>
          </a:solidFill>
          <a:ln w="9525">
            <a:noFill/>
            <a:miter lim="800000"/>
            <a:headEnd/>
            <a:tailEnd/>
          </a:ln>
        </p:spPr>
        <p:txBody>
          <a:bodyPr>
            <a:spAutoFit/>
          </a:bodyPr>
          <a:lstStyle/>
          <a:p>
            <a:r>
              <a:rPr lang="en-US" sz="1800">
                <a:latin typeface="Arial" charset="0"/>
              </a:rPr>
              <a:t>- Ellipsoid represents the bulk shape of the earth.</a:t>
            </a:r>
          </a:p>
          <a:p>
            <a:endParaRPr lang="en-US" sz="1800">
              <a:latin typeface="Arial" charset="0"/>
            </a:endParaRPr>
          </a:p>
          <a:p>
            <a:pPr>
              <a:buFontTx/>
              <a:buChar char="-"/>
            </a:pPr>
            <a:r>
              <a:rPr lang="en-US" sz="1800">
                <a:latin typeface="Arial" charset="0"/>
              </a:rPr>
              <a:t>Geoid departs above or below the ellipsoid                resulting in a smoother representation of the earth’s actual surface.     </a:t>
            </a:r>
          </a:p>
          <a:p>
            <a:pPr>
              <a:buFontTx/>
              <a:buChar char="-"/>
            </a:pPr>
            <a:endParaRPr lang="en-US" sz="1800">
              <a:latin typeface="Arial" charset="0"/>
            </a:endParaRPr>
          </a:p>
          <a:p>
            <a:r>
              <a:rPr lang="en-US" sz="1000">
                <a:latin typeface="Arial" charset="0"/>
              </a:rPr>
              <a:t>For more info: </a:t>
            </a:r>
            <a:r>
              <a:rPr lang="en-US" sz="1000">
                <a:latin typeface="Arial" charset="0"/>
                <a:hlinkClick r:id="rId3"/>
              </a:rPr>
              <a:t>http://www.answers.com/topic/geoid</a:t>
            </a:r>
            <a:r>
              <a:rPr lang="en-US" sz="1000">
                <a:latin typeface="Arial" charset="0"/>
              </a:rPr>
              <a:t>, </a:t>
            </a:r>
            <a:r>
              <a:rPr lang="en-US" sz="1000">
                <a:latin typeface="Arial" charset="0"/>
                <a:hlinkClick r:id="rId4"/>
              </a:rPr>
              <a:t>http://solid_earth.ou.edu/notes/geoid/earths_geoid.htm</a:t>
            </a:r>
            <a:r>
              <a:rPr lang="en-US" sz="1000">
                <a:latin typeface="Arial" charset="0"/>
              </a:rPr>
              <a:t>                 </a:t>
            </a:r>
          </a:p>
        </p:txBody>
      </p:sp>
      <p:pic>
        <p:nvPicPr>
          <p:cNvPr id="114694" name="Picture 6"/>
          <p:cNvPicPr>
            <a:picLocks noChangeAspect="1" noChangeArrowheads="1"/>
          </p:cNvPicPr>
          <p:nvPr/>
        </p:nvPicPr>
        <p:blipFill>
          <a:blip r:embed="rId5"/>
          <a:srcRect/>
          <a:stretch>
            <a:fillRect/>
          </a:stretch>
        </p:blipFill>
        <p:spPr bwMode="auto">
          <a:xfrm>
            <a:off x="0" y="3060700"/>
            <a:ext cx="1905000" cy="1811338"/>
          </a:xfrm>
          <a:prstGeom prst="rect">
            <a:avLst/>
          </a:prstGeom>
          <a:noFill/>
          <a:ln w="9525">
            <a:noFill/>
            <a:miter lim="800000"/>
            <a:headEnd/>
            <a:tailEnd/>
          </a:ln>
        </p:spPr>
      </p:pic>
      <p:pic>
        <p:nvPicPr>
          <p:cNvPr id="114695" name="Picture 7" descr="geoidrot"/>
          <p:cNvPicPr>
            <a:picLocks noChangeAspect="1" noChangeArrowheads="1" noCrop="1"/>
          </p:cNvPicPr>
          <p:nvPr/>
        </p:nvPicPr>
        <p:blipFill>
          <a:blip r:embed="rId6"/>
          <a:srcRect/>
          <a:stretch>
            <a:fillRect/>
          </a:stretch>
        </p:blipFill>
        <p:spPr bwMode="auto">
          <a:xfrm>
            <a:off x="1295400" y="228600"/>
            <a:ext cx="1238250" cy="1190625"/>
          </a:xfrm>
          <a:prstGeom prst="rect">
            <a:avLst/>
          </a:prstGeom>
          <a:noFill/>
          <a:ln w="9525">
            <a:noFill/>
            <a:miter lim="800000"/>
            <a:headEnd/>
            <a:tailEnd/>
          </a:ln>
        </p:spPr>
      </p:pic>
      <p:pic>
        <p:nvPicPr>
          <p:cNvPr id="114696" name="Picture 8" descr="geoidrot"/>
          <p:cNvPicPr>
            <a:picLocks noChangeAspect="1" noChangeArrowheads="1" noCrop="1"/>
          </p:cNvPicPr>
          <p:nvPr/>
        </p:nvPicPr>
        <p:blipFill>
          <a:blip r:embed="rId6"/>
          <a:srcRect/>
          <a:stretch>
            <a:fillRect/>
          </a:stretch>
        </p:blipFill>
        <p:spPr bwMode="auto">
          <a:xfrm>
            <a:off x="5791200" y="228600"/>
            <a:ext cx="1238250" cy="1190625"/>
          </a:xfrm>
          <a:prstGeom prst="rect">
            <a:avLst/>
          </a:prstGeom>
          <a:noFill/>
          <a:ln w="9525">
            <a:noFill/>
            <a:miter lim="800000"/>
            <a:headEnd/>
            <a:tailEnd/>
          </a:ln>
        </p:spPr>
      </p:pic>
      <p:pic>
        <p:nvPicPr>
          <p:cNvPr id="114697" name="Picture 9"/>
          <p:cNvPicPr>
            <a:picLocks noChangeAspect="1" noChangeArrowheads="1"/>
          </p:cNvPicPr>
          <p:nvPr/>
        </p:nvPicPr>
        <p:blipFill>
          <a:blip r:embed="rId7"/>
          <a:srcRect/>
          <a:stretch>
            <a:fillRect/>
          </a:stretch>
        </p:blipFill>
        <p:spPr bwMode="auto">
          <a:xfrm>
            <a:off x="5029200" y="4191000"/>
            <a:ext cx="4114800" cy="2514600"/>
          </a:xfrm>
          <a:prstGeom prst="rect">
            <a:avLst/>
          </a:prstGeom>
          <a:noFill/>
          <a:ln w="9525">
            <a:noFill/>
            <a:miter lim="800000"/>
            <a:headEnd/>
            <a:tailEnd/>
          </a:ln>
        </p:spPr>
      </p:pic>
      <p:sp>
        <p:nvSpPr>
          <p:cNvPr id="114698" name="Text Box 10"/>
          <p:cNvSpPr txBox="1">
            <a:spLocks noChangeArrowheads="1"/>
          </p:cNvSpPr>
          <p:nvPr/>
        </p:nvSpPr>
        <p:spPr bwMode="auto">
          <a:xfrm>
            <a:off x="0" y="73025"/>
            <a:ext cx="2570163" cy="214313"/>
          </a:xfrm>
          <a:prstGeom prst="rect">
            <a:avLst/>
          </a:prstGeom>
          <a:noFill/>
          <a:ln w="9525">
            <a:noFill/>
            <a:miter lim="800000"/>
            <a:headEnd/>
            <a:tailEnd/>
          </a:ln>
        </p:spPr>
        <p:txBody>
          <a:bodyPr wrap="none">
            <a:spAutoFit/>
          </a:bodyPr>
          <a:lstStyle/>
          <a:p>
            <a:r>
              <a:rPr lang="en-US" sz="800">
                <a:latin typeface="Arial" charset="0"/>
              </a:rPr>
              <a:t>North pole is up &amp; black line runs through Greenwich</a:t>
            </a:r>
          </a:p>
        </p:txBody>
      </p:sp>
      <p:sp>
        <p:nvSpPr>
          <p:cNvPr id="114699" name="Text Box 11"/>
          <p:cNvSpPr txBox="1">
            <a:spLocks noChangeArrowheads="1"/>
          </p:cNvSpPr>
          <p:nvPr/>
        </p:nvSpPr>
        <p:spPr bwMode="auto">
          <a:xfrm>
            <a:off x="6400800" y="6613525"/>
            <a:ext cx="2743200" cy="244475"/>
          </a:xfrm>
          <a:prstGeom prst="rect">
            <a:avLst/>
          </a:prstGeom>
          <a:noFill/>
          <a:ln w="9525">
            <a:noFill/>
            <a:miter lim="800000"/>
            <a:headEnd/>
            <a:tailEnd/>
          </a:ln>
        </p:spPr>
        <p:txBody>
          <a:bodyPr>
            <a:spAutoFit/>
          </a:bodyPr>
          <a:lstStyle/>
          <a:p>
            <a:pPr algn="r">
              <a:spcBef>
                <a:spcPct val="50000"/>
              </a:spcBef>
            </a:pPr>
            <a:r>
              <a:rPr lang="en-US" sz="1000">
                <a:latin typeface="Arial" charset="0"/>
              </a:rPr>
              <a:t>H. FOLEY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2"/>
          <p:cNvSpPr txBox="1">
            <a:spLocks noChangeArrowheads="1"/>
          </p:cNvSpPr>
          <p:nvPr/>
        </p:nvSpPr>
        <p:spPr bwMode="auto">
          <a:xfrm>
            <a:off x="1066800" y="609600"/>
            <a:ext cx="6705600" cy="2100263"/>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Brittle faults can develop: </a:t>
            </a:r>
          </a:p>
          <a:p>
            <a:pPr eaLnBrk="0" hangingPunct="0">
              <a:spcBef>
                <a:spcPct val="50000"/>
              </a:spcBef>
            </a:pPr>
            <a:endParaRPr lang="en-US">
              <a:solidFill>
                <a:srgbClr val="FFFF00"/>
              </a:solidFill>
            </a:endParaRPr>
          </a:p>
          <a:p>
            <a:pPr eaLnBrk="0" hangingPunct="0">
              <a:spcBef>
                <a:spcPct val="50000"/>
              </a:spcBef>
            </a:pPr>
            <a:endParaRPr lang="en-US">
              <a:solidFill>
                <a:srgbClr val="FFFF00"/>
              </a:solidFill>
            </a:endParaRPr>
          </a:p>
          <a:p>
            <a:pPr eaLnBrk="0" hangingPunct="0">
              <a:spcBef>
                <a:spcPct val="50000"/>
              </a:spcBef>
            </a:pPr>
            <a:endParaRPr lang="en-US">
              <a:solidFill>
                <a:srgbClr val="FFFF00"/>
              </a:solidFill>
            </a:endParaRPr>
          </a:p>
        </p:txBody>
      </p:sp>
      <p:sp>
        <p:nvSpPr>
          <p:cNvPr id="2062" name="Line 3"/>
          <p:cNvSpPr>
            <a:spLocks noChangeShapeType="1"/>
          </p:cNvSpPr>
          <p:nvPr/>
        </p:nvSpPr>
        <p:spPr bwMode="auto">
          <a:xfrm>
            <a:off x="3048000" y="2819400"/>
            <a:ext cx="990600" cy="0"/>
          </a:xfrm>
          <a:prstGeom prst="line">
            <a:avLst/>
          </a:prstGeom>
          <a:noFill/>
          <a:ln w="9525">
            <a:solidFill>
              <a:srgbClr val="FFFF00"/>
            </a:solidFill>
            <a:round/>
            <a:headEnd/>
            <a:tailEnd type="triangle" w="med" len="med"/>
          </a:ln>
        </p:spPr>
        <p:txBody>
          <a:bodyPr wrap="none" anchor="ctr"/>
          <a:lstStyle/>
          <a:p>
            <a:endParaRPr lang="en-US"/>
          </a:p>
        </p:txBody>
      </p:sp>
      <p:sp>
        <p:nvSpPr>
          <p:cNvPr id="2063" name="Line 4"/>
          <p:cNvSpPr>
            <a:spLocks noChangeShapeType="1"/>
          </p:cNvSpPr>
          <p:nvPr/>
        </p:nvSpPr>
        <p:spPr bwMode="auto">
          <a:xfrm>
            <a:off x="4191000" y="2819400"/>
            <a:ext cx="990600" cy="0"/>
          </a:xfrm>
          <a:prstGeom prst="line">
            <a:avLst/>
          </a:prstGeom>
          <a:noFill/>
          <a:ln w="9525">
            <a:solidFill>
              <a:srgbClr val="FFFF00"/>
            </a:solidFill>
            <a:round/>
            <a:headEnd type="triangle" w="med" len="med"/>
            <a:tailEnd/>
          </a:ln>
        </p:spPr>
        <p:txBody>
          <a:bodyPr wrap="none" anchor="ctr"/>
          <a:lstStyle/>
          <a:p>
            <a:endParaRPr lang="en-US"/>
          </a:p>
        </p:txBody>
      </p:sp>
      <p:sp>
        <p:nvSpPr>
          <p:cNvPr id="2064" name="Line 5"/>
          <p:cNvSpPr>
            <a:spLocks noChangeShapeType="1"/>
          </p:cNvSpPr>
          <p:nvPr/>
        </p:nvSpPr>
        <p:spPr bwMode="auto">
          <a:xfrm>
            <a:off x="685800" y="4038600"/>
            <a:ext cx="304800" cy="0"/>
          </a:xfrm>
          <a:prstGeom prst="line">
            <a:avLst/>
          </a:prstGeom>
          <a:noFill/>
          <a:ln w="9525">
            <a:solidFill>
              <a:srgbClr val="FFFF00"/>
            </a:solidFill>
            <a:round/>
            <a:headEnd/>
            <a:tailEnd type="triangle" w="med" len="med"/>
          </a:ln>
        </p:spPr>
        <p:txBody>
          <a:bodyPr wrap="none" anchor="ctr"/>
          <a:lstStyle/>
          <a:p>
            <a:endParaRPr lang="en-US"/>
          </a:p>
        </p:txBody>
      </p:sp>
      <p:sp>
        <p:nvSpPr>
          <p:cNvPr id="2065" name="Line 6"/>
          <p:cNvSpPr>
            <a:spLocks noChangeShapeType="1"/>
          </p:cNvSpPr>
          <p:nvPr/>
        </p:nvSpPr>
        <p:spPr bwMode="auto">
          <a:xfrm>
            <a:off x="1143000" y="4038600"/>
            <a:ext cx="381000" cy="0"/>
          </a:xfrm>
          <a:prstGeom prst="line">
            <a:avLst/>
          </a:prstGeom>
          <a:noFill/>
          <a:ln w="9525">
            <a:solidFill>
              <a:srgbClr val="FFFF00"/>
            </a:solidFill>
            <a:round/>
            <a:headEnd type="triangle" w="med" len="med"/>
            <a:tailEnd/>
          </a:ln>
        </p:spPr>
        <p:txBody>
          <a:bodyPr wrap="none" anchor="ctr"/>
          <a:lstStyle/>
          <a:p>
            <a:endParaRPr lang="en-US"/>
          </a:p>
        </p:txBody>
      </p:sp>
      <p:sp>
        <p:nvSpPr>
          <p:cNvPr id="2066" name="Line 7"/>
          <p:cNvSpPr>
            <a:spLocks noChangeShapeType="1"/>
          </p:cNvSpPr>
          <p:nvPr/>
        </p:nvSpPr>
        <p:spPr bwMode="auto">
          <a:xfrm>
            <a:off x="3124200" y="5486400"/>
            <a:ext cx="990600" cy="0"/>
          </a:xfrm>
          <a:prstGeom prst="line">
            <a:avLst/>
          </a:prstGeom>
          <a:noFill/>
          <a:ln w="9525">
            <a:solidFill>
              <a:srgbClr val="FFFF00"/>
            </a:solidFill>
            <a:round/>
            <a:headEnd/>
            <a:tailEnd type="triangle" w="med" len="med"/>
          </a:ln>
        </p:spPr>
        <p:txBody>
          <a:bodyPr wrap="none" anchor="ctr"/>
          <a:lstStyle/>
          <a:p>
            <a:endParaRPr lang="en-US"/>
          </a:p>
        </p:txBody>
      </p:sp>
      <p:sp>
        <p:nvSpPr>
          <p:cNvPr id="2067" name="Line 8"/>
          <p:cNvSpPr>
            <a:spLocks noChangeShapeType="1"/>
          </p:cNvSpPr>
          <p:nvPr/>
        </p:nvSpPr>
        <p:spPr bwMode="auto">
          <a:xfrm>
            <a:off x="4343400" y="5486400"/>
            <a:ext cx="990600" cy="0"/>
          </a:xfrm>
          <a:prstGeom prst="line">
            <a:avLst/>
          </a:prstGeom>
          <a:noFill/>
          <a:ln w="9525">
            <a:solidFill>
              <a:srgbClr val="FFFF00"/>
            </a:solidFill>
            <a:round/>
            <a:headEnd type="triangle" w="med" len="med"/>
            <a:tailEnd/>
          </a:ln>
        </p:spPr>
        <p:txBody>
          <a:bodyPr wrap="none" anchor="ctr"/>
          <a:lstStyle/>
          <a:p>
            <a:endParaRPr lang="en-US"/>
          </a:p>
        </p:txBody>
      </p:sp>
      <p:sp>
        <p:nvSpPr>
          <p:cNvPr id="2068" name="Line 9"/>
          <p:cNvSpPr>
            <a:spLocks noChangeShapeType="1"/>
          </p:cNvSpPr>
          <p:nvPr/>
        </p:nvSpPr>
        <p:spPr bwMode="auto">
          <a:xfrm>
            <a:off x="4114800" y="2362200"/>
            <a:ext cx="0" cy="304800"/>
          </a:xfrm>
          <a:prstGeom prst="line">
            <a:avLst/>
          </a:prstGeom>
          <a:noFill/>
          <a:ln w="9525">
            <a:solidFill>
              <a:srgbClr val="FFFF00"/>
            </a:solidFill>
            <a:round/>
            <a:headEnd/>
            <a:tailEnd type="triangle" w="med" len="med"/>
          </a:ln>
        </p:spPr>
        <p:txBody>
          <a:bodyPr wrap="none" anchor="ctr"/>
          <a:lstStyle/>
          <a:p>
            <a:endParaRPr lang="en-US"/>
          </a:p>
        </p:txBody>
      </p:sp>
      <p:sp>
        <p:nvSpPr>
          <p:cNvPr id="2069" name="Line 10"/>
          <p:cNvSpPr>
            <a:spLocks noChangeShapeType="1"/>
          </p:cNvSpPr>
          <p:nvPr/>
        </p:nvSpPr>
        <p:spPr bwMode="auto">
          <a:xfrm>
            <a:off x="4114800" y="2895600"/>
            <a:ext cx="0" cy="304800"/>
          </a:xfrm>
          <a:prstGeom prst="line">
            <a:avLst/>
          </a:prstGeom>
          <a:noFill/>
          <a:ln w="9525">
            <a:solidFill>
              <a:srgbClr val="FFFF00"/>
            </a:solidFill>
            <a:round/>
            <a:headEnd type="triangle" w="med" len="med"/>
            <a:tailEnd/>
          </a:ln>
        </p:spPr>
        <p:txBody>
          <a:bodyPr wrap="none" anchor="ctr"/>
          <a:lstStyle/>
          <a:p>
            <a:endParaRPr lang="en-US"/>
          </a:p>
        </p:txBody>
      </p:sp>
      <p:sp>
        <p:nvSpPr>
          <p:cNvPr id="2070" name="Line 11"/>
          <p:cNvSpPr>
            <a:spLocks noChangeShapeType="1"/>
          </p:cNvSpPr>
          <p:nvPr/>
        </p:nvSpPr>
        <p:spPr bwMode="auto">
          <a:xfrm flipH="1">
            <a:off x="1066800" y="3276600"/>
            <a:ext cx="0" cy="762000"/>
          </a:xfrm>
          <a:prstGeom prst="line">
            <a:avLst/>
          </a:prstGeom>
          <a:noFill/>
          <a:ln w="9525">
            <a:solidFill>
              <a:srgbClr val="FFFF00"/>
            </a:solidFill>
            <a:round/>
            <a:headEnd/>
            <a:tailEnd type="triangle" w="med" len="med"/>
          </a:ln>
        </p:spPr>
        <p:txBody>
          <a:bodyPr wrap="none" anchor="ctr"/>
          <a:lstStyle/>
          <a:p>
            <a:endParaRPr lang="en-US"/>
          </a:p>
        </p:txBody>
      </p:sp>
      <p:sp>
        <p:nvSpPr>
          <p:cNvPr id="2071" name="Line 12"/>
          <p:cNvSpPr>
            <a:spLocks noChangeShapeType="1"/>
          </p:cNvSpPr>
          <p:nvPr/>
        </p:nvSpPr>
        <p:spPr bwMode="auto">
          <a:xfrm flipV="1">
            <a:off x="1066800" y="4114800"/>
            <a:ext cx="0" cy="914400"/>
          </a:xfrm>
          <a:prstGeom prst="line">
            <a:avLst/>
          </a:prstGeom>
          <a:noFill/>
          <a:ln w="9525">
            <a:solidFill>
              <a:srgbClr val="FFFF00"/>
            </a:solidFill>
            <a:round/>
            <a:headEnd/>
            <a:tailEnd type="triangle" w="med" len="med"/>
          </a:ln>
        </p:spPr>
        <p:txBody>
          <a:bodyPr wrap="none" anchor="ctr"/>
          <a:lstStyle/>
          <a:p>
            <a:endParaRPr lang="en-US"/>
          </a:p>
        </p:txBody>
      </p:sp>
      <p:sp>
        <p:nvSpPr>
          <p:cNvPr id="2072" name="Text Box 13"/>
          <p:cNvSpPr txBox="1">
            <a:spLocks noChangeArrowheads="1"/>
          </p:cNvSpPr>
          <p:nvPr/>
        </p:nvSpPr>
        <p:spPr bwMode="auto">
          <a:xfrm>
            <a:off x="5715000" y="2438400"/>
            <a:ext cx="2895600" cy="457200"/>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(Side view)</a:t>
            </a:r>
          </a:p>
        </p:txBody>
      </p:sp>
      <p:sp>
        <p:nvSpPr>
          <p:cNvPr id="2073" name="Text Box 14"/>
          <p:cNvSpPr txBox="1">
            <a:spLocks noChangeArrowheads="1"/>
          </p:cNvSpPr>
          <p:nvPr/>
        </p:nvSpPr>
        <p:spPr bwMode="auto">
          <a:xfrm>
            <a:off x="1828800" y="3886200"/>
            <a:ext cx="2209800" cy="457200"/>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(Side View)</a:t>
            </a:r>
          </a:p>
        </p:txBody>
      </p:sp>
      <p:sp>
        <p:nvSpPr>
          <p:cNvPr id="2074" name="Text Box 15"/>
          <p:cNvSpPr txBox="1">
            <a:spLocks noChangeArrowheads="1"/>
          </p:cNvSpPr>
          <p:nvPr/>
        </p:nvSpPr>
        <p:spPr bwMode="auto">
          <a:xfrm>
            <a:off x="5791200" y="5105400"/>
            <a:ext cx="2438400" cy="822325"/>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(Bird’s Eye View)</a:t>
            </a:r>
          </a:p>
        </p:txBody>
      </p:sp>
      <p:sp>
        <p:nvSpPr>
          <p:cNvPr id="2075" name="Line 16"/>
          <p:cNvSpPr>
            <a:spLocks noChangeShapeType="1"/>
          </p:cNvSpPr>
          <p:nvPr/>
        </p:nvSpPr>
        <p:spPr bwMode="auto">
          <a:xfrm>
            <a:off x="4267200" y="5105400"/>
            <a:ext cx="0" cy="304800"/>
          </a:xfrm>
          <a:prstGeom prst="line">
            <a:avLst/>
          </a:prstGeom>
          <a:noFill/>
          <a:ln w="9525">
            <a:solidFill>
              <a:srgbClr val="FFFF00"/>
            </a:solidFill>
            <a:round/>
            <a:headEnd/>
            <a:tailEnd type="triangle" w="med" len="med"/>
          </a:ln>
        </p:spPr>
        <p:txBody>
          <a:bodyPr wrap="none" anchor="ctr"/>
          <a:lstStyle/>
          <a:p>
            <a:endParaRPr lang="en-US"/>
          </a:p>
        </p:txBody>
      </p:sp>
      <p:sp>
        <p:nvSpPr>
          <p:cNvPr id="2076" name="Line 17"/>
          <p:cNvSpPr>
            <a:spLocks noChangeShapeType="1"/>
          </p:cNvSpPr>
          <p:nvPr/>
        </p:nvSpPr>
        <p:spPr bwMode="auto">
          <a:xfrm>
            <a:off x="4267200" y="5638800"/>
            <a:ext cx="0" cy="304800"/>
          </a:xfrm>
          <a:prstGeom prst="line">
            <a:avLst/>
          </a:prstGeom>
          <a:noFill/>
          <a:ln w="9525">
            <a:solidFill>
              <a:srgbClr val="FFFF00"/>
            </a:solidFill>
            <a:round/>
            <a:headEnd type="triangle" w="med" len="med"/>
            <a:tailEnd/>
          </a:ln>
        </p:spPr>
        <p:txBody>
          <a:bodyPr wrap="none" anchor="ctr"/>
          <a:lstStyle/>
          <a:p>
            <a:endParaRPr lang="en-US"/>
          </a:p>
        </p:txBody>
      </p:sp>
      <p:sp>
        <p:nvSpPr>
          <p:cNvPr id="2077" name="Freeform 18"/>
          <p:cNvSpPr>
            <a:spLocks/>
          </p:cNvSpPr>
          <p:nvPr/>
        </p:nvSpPr>
        <p:spPr bwMode="auto">
          <a:xfrm>
            <a:off x="4572000" y="1447800"/>
            <a:ext cx="525463" cy="142875"/>
          </a:xfrm>
          <a:custGeom>
            <a:avLst/>
            <a:gdLst>
              <a:gd name="T0" fmla="*/ 0 w 331"/>
              <a:gd name="T1" fmla="*/ 0 h 90"/>
              <a:gd name="T2" fmla="*/ 161 w 331"/>
              <a:gd name="T3" fmla="*/ 90 h 90"/>
              <a:gd name="T4" fmla="*/ 250 w 331"/>
              <a:gd name="T5" fmla="*/ 54 h 90"/>
              <a:gd name="T6" fmla="*/ 331 w 331"/>
              <a:gd name="T7" fmla="*/ 90 h 90"/>
              <a:gd name="T8" fmla="*/ 0 60000 65536"/>
              <a:gd name="T9" fmla="*/ 0 60000 65536"/>
              <a:gd name="T10" fmla="*/ 0 60000 65536"/>
              <a:gd name="T11" fmla="*/ 0 60000 65536"/>
              <a:gd name="T12" fmla="*/ 0 w 331"/>
              <a:gd name="T13" fmla="*/ 0 h 90"/>
              <a:gd name="T14" fmla="*/ 331 w 331"/>
              <a:gd name="T15" fmla="*/ 90 h 90"/>
            </a:gdLst>
            <a:ahLst/>
            <a:cxnLst>
              <a:cxn ang="T8">
                <a:pos x="T0" y="T1"/>
              </a:cxn>
              <a:cxn ang="T9">
                <a:pos x="T2" y="T3"/>
              </a:cxn>
              <a:cxn ang="T10">
                <a:pos x="T4" y="T5"/>
              </a:cxn>
              <a:cxn ang="T11">
                <a:pos x="T6" y="T7"/>
              </a:cxn>
            </a:cxnLst>
            <a:rect l="T12" t="T13" r="T14" b="T15"/>
            <a:pathLst>
              <a:path w="331" h="90">
                <a:moveTo>
                  <a:pt x="0" y="0"/>
                </a:moveTo>
                <a:cubicBezTo>
                  <a:pt x="76" y="13"/>
                  <a:pt x="117" y="24"/>
                  <a:pt x="161" y="90"/>
                </a:cubicBezTo>
                <a:cubicBezTo>
                  <a:pt x="195" y="81"/>
                  <a:pt x="217" y="65"/>
                  <a:pt x="250" y="54"/>
                </a:cubicBezTo>
                <a:cubicBezTo>
                  <a:pt x="267" y="57"/>
                  <a:pt x="331" y="57"/>
                  <a:pt x="331" y="90"/>
                </a:cubicBezTo>
              </a:path>
            </a:pathLst>
          </a:custGeom>
          <a:noFill/>
          <a:ln w="9525">
            <a:solidFill>
              <a:srgbClr val="FFFF00"/>
            </a:solidFill>
            <a:round/>
            <a:headEnd/>
            <a:tailEnd/>
          </a:ln>
        </p:spPr>
        <p:txBody>
          <a:bodyPr wrap="none" anchor="ctr"/>
          <a:lstStyle/>
          <a:p>
            <a:endParaRPr lang="en-US"/>
          </a:p>
        </p:txBody>
      </p:sp>
      <p:sp>
        <p:nvSpPr>
          <p:cNvPr id="2078" name="Freeform 19"/>
          <p:cNvSpPr>
            <a:spLocks/>
          </p:cNvSpPr>
          <p:nvPr/>
        </p:nvSpPr>
        <p:spPr bwMode="auto">
          <a:xfrm>
            <a:off x="1066800" y="2438400"/>
            <a:ext cx="327025" cy="131763"/>
          </a:xfrm>
          <a:custGeom>
            <a:avLst/>
            <a:gdLst>
              <a:gd name="T0" fmla="*/ 0 w 206"/>
              <a:gd name="T1" fmla="*/ 19 h 83"/>
              <a:gd name="T2" fmla="*/ 27 w 206"/>
              <a:gd name="T3" fmla="*/ 2 h 83"/>
              <a:gd name="T4" fmla="*/ 80 w 206"/>
              <a:gd name="T5" fmla="*/ 37 h 83"/>
              <a:gd name="T6" fmla="*/ 116 w 206"/>
              <a:gd name="T7" fmla="*/ 37 h 83"/>
              <a:gd name="T8" fmla="*/ 143 w 206"/>
              <a:gd name="T9" fmla="*/ 28 h 83"/>
              <a:gd name="T10" fmla="*/ 188 w 206"/>
              <a:gd name="T11" fmla="*/ 37 h 83"/>
              <a:gd name="T12" fmla="*/ 206 w 206"/>
              <a:gd name="T13" fmla="*/ 64 h 83"/>
              <a:gd name="T14" fmla="*/ 0 60000 65536"/>
              <a:gd name="T15" fmla="*/ 0 60000 65536"/>
              <a:gd name="T16" fmla="*/ 0 60000 65536"/>
              <a:gd name="T17" fmla="*/ 0 60000 65536"/>
              <a:gd name="T18" fmla="*/ 0 60000 65536"/>
              <a:gd name="T19" fmla="*/ 0 60000 65536"/>
              <a:gd name="T20" fmla="*/ 0 60000 65536"/>
              <a:gd name="T21" fmla="*/ 0 w 206"/>
              <a:gd name="T22" fmla="*/ 0 h 83"/>
              <a:gd name="T23" fmla="*/ 206 w 20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83">
                <a:moveTo>
                  <a:pt x="0" y="19"/>
                </a:moveTo>
                <a:cubicBezTo>
                  <a:pt x="9" y="13"/>
                  <a:pt x="17" y="0"/>
                  <a:pt x="27" y="2"/>
                </a:cubicBezTo>
                <a:cubicBezTo>
                  <a:pt x="48" y="7"/>
                  <a:pt x="80" y="37"/>
                  <a:pt x="80" y="37"/>
                </a:cubicBezTo>
                <a:cubicBezTo>
                  <a:pt x="95" y="83"/>
                  <a:pt x="79" y="62"/>
                  <a:pt x="116" y="37"/>
                </a:cubicBezTo>
                <a:cubicBezTo>
                  <a:pt x="124" y="32"/>
                  <a:pt x="134" y="31"/>
                  <a:pt x="143" y="28"/>
                </a:cubicBezTo>
                <a:cubicBezTo>
                  <a:pt x="158" y="31"/>
                  <a:pt x="175" y="29"/>
                  <a:pt x="188" y="37"/>
                </a:cubicBezTo>
                <a:cubicBezTo>
                  <a:pt x="197" y="42"/>
                  <a:pt x="206" y="64"/>
                  <a:pt x="206" y="64"/>
                </a:cubicBezTo>
              </a:path>
            </a:pathLst>
          </a:custGeom>
          <a:noFill/>
          <a:ln w="9525">
            <a:solidFill>
              <a:srgbClr val="FFFF00"/>
            </a:solidFill>
            <a:round/>
            <a:headEnd/>
            <a:tailEnd/>
          </a:ln>
        </p:spPr>
        <p:txBody>
          <a:bodyPr wrap="none" anchor="ctr"/>
          <a:lstStyle/>
          <a:p>
            <a:endParaRPr lang="en-US"/>
          </a:p>
        </p:txBody>
      </p:sp>
      <p:sp>
        <p:nvSpPr>
          <p:cNvPr id="2079" name="Freeform 20"/>
          <p:cNvSpPr>
            <a:spLocks/>
          </p:cNvSpPr>
          <p:nvPr/>
        </p:nvSpPr>
        <p:spPr bwMode="auto">
          <a:xfrm>
            <a:off x="1219200" y="2590800"/>
            <a:ext cx="327025" cy="131763"/>
          </a:xfrm>
          <a:custGeom>
            <a:avLst/>
            <a:gdLst>
              <a:gd name="T0" fmla="*/ 0 w 206"/>
              <a:gd name="T1" fmla="*/ 19 h 83"/>
              <a:gd name="T2" fmla="*/ 27 w 206"/>
              <a:gd name="T3" fmla="*/ 2 h 83"/>
              <a:gd name="T4" fmla="*/ 80 w 206"/>
              <a:gd name="T5" fmla="*/ 37 h 83"/>
              <a:gd name="T6" fmla="*/ 116 w 206"/>
              <a:gd name="T7" fmla="*/ 37 h 83"/>
              <a:gd name="T8" fmla="*/ 143 w 206"/>
              <a:gd name="T9" fmla="*/ 28 h 83"/>
              <a:gd name="T10" fmla="*/ 188 w 206"/>
              <a:gd name="T11" fmla="*/ 37 h 83"/>
              <a:gd name="T12" fmla="*/ 206 w 206"/>
              <a:gd name="T13" fmla="*/ 64 h 83"/>
              <a:gd name="T14" fmla="*/ 0 60000 65536"/>
              <a:gd name="T15" fmla="*/ 0 60000 65536"/>
              <a:gd name="T16" fmla="*/ 0 60000 65536"/>
              <a:gd name="T17" fmla="*/ 0 60000 65536"/>
              <a:gd name="T18" fmla="*/ 0 60000 65536"/>
              <a:gd name="T19" fmla="*/ 0 60000 65536"/>
              <a:gd name="T20" fmla="*/ 0 60000 65536"/>
              <a:gd name="T21" fmla="*/ 0 w 206"/>
              <a:gd name="T22" fmla="*/ 0 h 83"/>
              <a:gd name="T23" fmla="*/ 206 w 20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83">
                <a:moveTo>
                  <a:pt x="0" y="19"/>
                </a:moveTo>
                <a:cubicBezTo>
                  <a:pt x="9" y="13"/>
                  <a:pt x="17" y="0"/>
                  <a:pt x="27" y="2"/>
                </a:cubicBezTo>
                <a:cubicBezTo>
                  <a:pt x="48" y="7"/>
                  <a:pt x="80" y="37"/>
                  <a:pt x="80" y="37"/>
                </a:cubicBezTo>
                <a:cubicBezTo>
                  <a:pt x="95" y="83"/>
                  <a:pt x="79" y="62"/>
                  <a:pt x="116" y="37"/>
                </a:cubicBezTo>
                <a:cubicBezTo>
                  <a:pt x="124" y="32"/>
                  <a:pt x="134" y="31"/>
                  <a:pt x="143" y="28"/>
                </a:cubicBezTo>
                <a:cubicBezTo>
                  <a:pt x="158" y="31"/>
                  <a:pt x="175" y="29"/>
                  <a:pt x="188" y="37"/>
                </a:cubicBezTo>
                <a:cubicBezTo>
                  <a:pt x="197" y="42"/>
                  <a:pt x="206" y="64"/>
                  <a:pt x="206" y="64"/>
                </a:cubicBezTo>
              </a:path>
            </a:pathLst>
          </a:custGeom>
          <a:noFill/>
          <a:ln w="9525">
            <a:solidFill>
              <a:srgbClr val="FFFF00"/>
            </a:solidFill>
            <a:round/>
            <a:headEnd/>
            <a:tailEnd/>
          </a:ln>
        </p:spPr>
        <p:txBody>
          <a:bodyPr wrap="none" anchor="ctr"/>
          <a:lstStyle/>
          <a:p>
            <a:endParaRPr lang="en-US"/>
          </a:p>
        </p:txBody>
      </p:sp>
      <p:sp>
        <p:nvSpPr>
          <p:cNvPr id="2080" name="Freeform 21"/>
          <p:cNvSpPr>
            <a:spLocks/>
          </p:cNvSpPr>
          <p:nvPr/>
        </p:nvSpPr>
        <p:spPr bwMode="auto">
          <a:xfrm>
            <a:off x="4724400" y="1600200"/>
            <a:ext cx="525463" cy="142875"/>
          </a:xfrm>
          <a:custGeom>
            <a:avLst/>
            <a:gdLst>
              <a:gd name="T0" fmla="*/ 0 w 331"/>
              <a:gd name="T1" fmla="*/ 0 h 90"/>
              <a:gd name="T2" fmla="*/ 161 w 331"/>
              <a:gd name="T3" fmla="*/ 90 h 90"/>
              <a:gd name="T4" fmla="*/ 250 w 331"/>
              <a:gd name="T5" fmla="*/ 54 h 90"/>
              <a:gd name="T6" fmla="*/ 331 w 331"/>
              <a:gd name="T7" fmla="*/ 90 h 90"/>
              <a:gd name="T8" fmla="*/ 0 60000 65536"/>
              <a:gd name="T9" fmla="*/ 0 60000 65536"/>
              <a:gd name="T10" fmla="*/ 0 60000 65536"/>
              <a:gd name="T11" fmla="*/ 0 60000 65536"/>
              <a:gd name="T12" fmla="*/ 0 w 331"/>
              <a:gd name="T13" fmla="*/ 0 h 90"/>
              <a:gd name="T14" fmla="*/ 331 w 331"/>
              <a:gd name="T15" fmla="*/ 90 h 90"/>
            </a:gdLst>
            <a:ahLst/>
            <a:cxnLst>
              <a:cxn ang="T8">
                <a:pos x="T0" y="T1"/>
              </a:cxn>
              <a:cxn ang="T9">
                <a:pos x="T2" y="T3"/>
              </a:cxn>
              <a:cxn ang="T10">
                <a:pos x="T4" y="T5"/>
              </a:cxn>
              <a:cxn ang="T11">
                <a:pos x="T6" y="T7"/>
              </a:cxn>
            </a:cxnLst>
            <a:rect l="T12" t="T13" r="T14" b="T15"/>
            <a:pathLst>
              <a:path w="331" h="90">
                <a:moveTo>
                  <a:pt x="0" y="0"/>
                </a:moveTo>
                <a:cubicBezTo>
                  <a:pt x="76" y="13"/>
                  <a:pt x="117" y="24"/>
                  <a:pt x="161" y="90"/>
                </a:cubicBezTo>
                <a:cubicBezTo>
                  <a:pt x="195" y="81"/>
                  <a:pt x="217" y="65"/>
                  <a:pt x="250" y="54"/>
                </a:cubicBezTo>
                <a:cubicBezTo>
                  <a:pt x="267" y="57"/>
                  <a:pt x="331" y="57"/>
                  <a:pt x="331" y="90"/>
                </a:cubicBezTo>
              </a:path>
            </a:pathLst>
          </a:custGeom>
          <a:noFill/>
          <a:ln w="9525">
            <a:solidFill>
              <a:srgbClr val="FFFF00"/>
            </a:solidFill>
            <a:round/>
            <a:headEnd/>
            <a:tailEnd/>
          </a:ln>
        </p:spPr>
        <p:txBody>
          <a:bodyPr wrap="none" anchor="ctr"/>
          <a:lstStyle/>
          <a:p>
            <a:endParaRPr lang="en-US"/>
          </a:p>
        </p:txBody>
      </p:sp>
      <p:sp>
        <p:nvSpPr>
          <p:cNvPr id="2081" name="Line 22"/>
          <p:cNvSpPr>
            <a:spLocks noChangeShapeType="1"/>
          </p:cNvSpPr>
          <p:nvPr/>
        </p:nvSpPr>
        <p:spPr bwMode="auto">
          <a:xfrm>
            <a:off x="3048000" y="2209800"/>
            <a:ext cx="2590800" cy="0"/>
          </a:xfrm>
          <a:prstGeom prst="line">
            <a:avLst/>
          </a:prstGeom>
          <a:noFill/>
          <a:ln w="57150" cmpd="thickThin">
            <a:solidFill>
              <a:srgbClr val="FFFF00"/>
            </a:solidFill>
            <a:round/>
            <a:headEnd/>
            <a:tailEnd/>
          </a:ln>
        </p:spPr>
        <p:txBody>
          <a:bodyPr wrap="none" anchor="ctr"/>
          <a:lstStyle/>
          <a:p>
            <a:endParaRPr lang="en-US"/>
          </a:p>
        </p:txBody>
      </p:sp>
      <p:sp>
        <p:nvSpPr>
          <p:cNvPr id="2082" name="Line 23"/>
          <p:cNvSpPr>
            <a:spLocks noChangeShapeType="1"/>
          </p:cNvSpPr>
          <p:nvPr/>
        </p:nvSpPr>
        <p:spPr bwMode="auto">
          <a:xfrm>
            <a:off x="457200" y="3124200"/>
            <a:ext cx="1905000" cy="0"/>
          </a:xfrm>
          <a:prstGeom prst="line">
            <a:avLst/>
          </a:prstGeom>
          <a:noFill/>
          <a:ln w="57150" cmpd="thickThin">
            <a:solidFill>
              <a:srgbClr val="FFFF00"/>
            </a:solidFill>
            <a:round/>
            <a:headEnd/>
            <a:tailEnd/>
          </a:ln>
        </p:spPr>
        <p:txBody>
          <a:bodyPr wrap="none" anchor="ctr"/>
          <a:lstStyle/>
          <a:p>
            <a:endParaRPr lang="en-US"/>
          </a:p>
        </p:txBody>
      </p:sp>
      <p:sp>
        <p:nvSpPr>
          <p:cNvPr id="2083" name="Line 24"/>
          <p:cNvSpPr>
            <a:spLocks noChangeShapeType="1"/>
          </p:cNvSpPr>
          <p:nvPr/>
        </p:nvSpPr>
        <p:spPr bwMode="auto">
          <a:xfrm flipV="1">
            <a:off x="3200400" y="2438400"/>
            <a:ext cx="2057400" cy="685800"/>
          </a:xfrm>
          <a:prstGeom prst="line">
            <a:avLst/>
          </a:prstGeom>
          <a:noFill/>
          <a:ln w="53975">
            <a:solidFill>
              <a:srgbClr val="FFFF00"/>
            </a:solidFill>
            <a:round/>
            <a:headEnd/>
            <a:tailEnd/>
          </a:ln>
        </p:spPr>
        <p:txBody>
          <a:bodyPr wrap="none" anchor="ctr"/>
          <a:lstStyle/>
          <a:p>
            <a:endParaRPr lang="en-US"/>
          </a:p>
        </p:txBody>
      </p:sp>
      <p:sp>
        <p:nvSpPr>
          <p:cNvPr id="2084" name="Line 25"/>
          <p:cNvSpPr>
            <a:spLocks noChangeShapeType="1"/>
          </p:cNvSpPr>
          <p:nvPr/>
        </p:nvSpPr>
        <p:spPr bwMode="auto">
          <a:xfrm>
            <a:off x="762000" y="3352800"/>
            <a:ext cx="762000" cy="1676400"/>
          </a:xfrm>
          <a:prstGeom prst="line">
            <a:avLst/>
          </a:prstGeom>
          <a:noFill/>
          <a:ln w="53975">
            <a:solidFill>
              <a:srgbClr val="FFFF00"/>
            </a:solidFill>
            <a:round/>
            <a:headEnd/>
            <a:tailEnd/>
          </a:ln>
        </p:spPr>
        <p:txBody>
          <a:bodyPr wrap="none" anchor="ctr"/>
          <a:lstStyle/>
          <a:p>
            <a:endParaRPr lang="en-US"/>
          </a:p>
        </p:txBody>
      </p:sp>
      <p:sp>
        <p:nvSpPr>
          <p:cNvPr id="2085" name="Line 26"/>
          <p:cNvSpPr>
            <a:spLocks noChangeShapeType="1"/>
          </p:cNvSpPr>
          <p:nvPr/>
        </p:nvSpPr>
        <p:spPr bwMode="auto">
          <a:xfrm flipH="1">
            <a:off x="3276600" y="5029200"/>
            <a:ext cx="2057400" cy="838200"/>
          </a:xfrm>
          <a:prstGeom prst="line">
            <a:avLst/>
          </a:prstGeom>
          <a:noFill/>
          <a:ln w="53975">
            <a:solidFill>
              <a:srgbClr val="FFFF00"/>
            </a:solidFill>
            <a:round/>
            <a:headEnd/>
            <a:tailEnd/>
          </a:ln>
        </p:spPr>
        <p:txBody>
          <a:bodyPr wrap="none" anchor="ctr"/>
          <a:lstStyle/>
          <a:p>
            <a:endParaRPr lang="en-US"/>
          </a:p>
        </p:txBody>
      </p:sp>
      <p:sp>
        <p:nvSpPr>
          <p:cNvPr id="2086" name="Line 27"/>
          <p:cNvSpPr>
            <a:spLocks noChangeShapeType="1"/>
          </p:cNvSpPr>
          <p:nvPr/>
        </p:nvSpPr>
        <p:spPr bwMode="auto">
          <a:xfrm flipH="1">
            <a:off x="4800600" y="2590800"/>
            <a:ext cx="381000" cy="152400"/>
          </a:xfrm>
          <a:prstGeom prst="line">
            <a:avLst/>
          </a:prstGeom>
          <a:noFill/>
          <a:ln w="38100">
            <a:solidFill>
              <a:srgbClr val="FFFF00"/>
            </a:solidFill>
            <a:round/>
            <a:headEnd/>
            <a:tailEnd type="triangle" w="med" len="med"/>
          </a:ln>
        </p:spPr>
        <p:txBody>
          <a:bodyPr wrap="none" anchor="ctr"/>
          <a:lstStyle/>
          <a:p>
            <a:endParaRPr lang="en-US"/>
          </a:p>
        </p:txBody>
      </p:sp>
      <p:sp>
        <p:nvSpPr>
          <p:cNvPr id="2087" name="Line 28"/>
          <p:cNvSpPr>
            <a:spLocks noChangeShapeType="1"/>
          </p:cNvSpPr>
          <p:nvPr/>
        </p:nvSpPr>
        <p:spPr bwMode="auto">
          <a:xfrm flipV="1">
            <a:off x="4419600" y="2438400"/>
            <a:ext cx="381000" cy="152400"/>
          </a:xfrm>
          <a:prstGeom prst="line">
            <a:avLst/>
          </a:prstGeom>
          <a:noFill/>
          <a:ln w="38100">
            <a:solidFill>
              <a:srgbClr val="FFFF00"/>
            </a:solidFill>
            <a:round/>
            <a:headEnd/>
            <a:tailEnd type="triangle" w="med" len="med"/>
          </a:ln>
        </p:spPr>
        <p:txBody>
          <a:bodyPr wrap="none" anchor="ctr"/>
          <a:lstStyle/>
          <a:p>
            <a:endParaRPr lang="en-US"/>
          </a:p>
        </p:txBody>
      </p:sp>
      <p:sp>
        <p:nvSpPr>
          <p:cNvPr id="2088" name="Line 29"/>
          <p:cNvSpPr>
            <a:spLocks noChangeShapeType="1"/>
          </p:cNvSpPr>
          <p:nvPr/>
        </p:nvSpPr>
        <p:spPr bwMode="auto">
          <a:xfrm>
            <a:off x="1447800" y="4419600"/>
            <a:ext cx="228600" cy="381000"/>
          </a:xfrm>
          <a:prstGeom prst="line">
            <a:avLst/>
          </a:prstGeom>
          <a:noFill/>
          <a:ln w="38100">
            <a:solidFill>
              <a:srgbClr val="FFFF00"/>
            </a:solidFill>
            <a:round/>
            <a:headEnd/>
            <a:tailEnd type="triangle" w="med" len="med"/>
          </a:ln>
        </p:spPr>
        <p:txBody>
          <a:bodyPr wrap="none" anchor="ctr"/>
          <a:lstStyle/>
          <a:p>
            <a:endParaRPr lang="en-US"/>
          </a:p>
        </p:txBody>
      </p:sp>
      <p:sp>
        <p:nvSpPr>
          <p:cNvPr id="2089" name="Line 30"/>
          <p:cNvSpPr>
            <a:spLocks noChangeShapeType="1"/>
          </p:cNvSpPr>
          <p:nvPr/>
        </p:nvSpPr>
        <p:spPr bwMode="auto">
          <a:xfrm flipH="1" flipV="1">
            <a:off x="1143000" y="4495800"/>
            <a:ext cx="152400" cy="381000"/>
          </a:xfrm>
          <a:prstGeom prst="line">
            <a:avLst/>
          </a:prstGeom>
          <a:noFill/>
          <a:ln w="38100">
            <a:solidFill>
              <a:srgbClr val="FFFF00"/>
            </a:solidFill>
            <a:round/>
            <a:headEnd/>
            <a:tailEnd type="triangle" w="med" len="med"/>
          </a:ln>
        </p:spPr>
        <p:txBody>
          <a:bodyPr wrap="none" anchor="ctr"/>
          <a:lstStyle/>
          <a:p>
            <a:endParaRPr lang="en-US"/>
          </a:p>
        </p:txBody>
      </p:sp>
      <p:sp>
        <p:nvSpPr>
          <p:cNvPr id="2090" name="Line 31"/>
          <p:cNvSpPr>
            <a:spLocks noChangeShapeType="1"/>
          </p:cNvSpPr>
          <p:nvPr/>
        </p:nvSpPr>
        <p:spPr bwMode="auto">
          <a:xfrm flipH="1">
            <a:off x="4648200" y="4953000"/>
            <a:ext cx="381000" cy="152400"/>
          </a:xfrm>
          <a:prstGeom prst="line">
            <a:avLst/>
          </a:prstGeom>
          <a:noFill/>
          <a:ln w="38100">
            <a:solidFill>
              <a:srgbClr val="FFFF00"/>
            </a:solidFill>
            <a:round/>
            <a:headEnd/>
            <a:tailEnd type="triangle" w="med" len="med"/>
          </a:ln>
        </p:spPr>
        <p:txBody>
          <a:bodyPr wrap="none" anchor="ctr"/>
          <a:lstStyle/>
          <a:p>
            <a:endParaRPr lang="en-US"/>
          </a:p>
        </p:txBody>
      </p:sp>
      <p:sp>
        <p:nvSpPr>
          <p:cNvPr id="2091" name="Line 32"/>
          <p:cNvSpPr>
            <a:spLocks noChangeShapeType="1"/>
          </p:cNvSpPr>
          <p:nvPr/>
        </p:nvSpPr>
        <p:spPr bwMode="auto">
          <a:xfrm flipV="1">
            <a:off x="4953000" y="5181600"/>
            <a:ext cx="381000" cy="15240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2050" name="Object 33"/>
          <p:cNvGraphicFramePr>
            <a:graphicFrameLocks noChangeAspect="1"/>
          </p:cNvGraphicFramePr>
          <p:nvPr/>
        </p:nvGraphicFramePr>
        <p:xfrm>
          <a:off x="3930650" y="3240088"/>
          <a:ext cx="520700" cy="381000"/>
        </p:xfrm>
        <a:graphic>
          <a:graphicData uri="http://schemas.openxmlformats.org/presentationml/2006/ole">
            <p:oleObj spid="_x0000_s2050" name="Equation" r:id="rId3" imgW="520560" imgH="380880" progId="Equation.DSMT4">
              <p:embed/>
            </p:oleObj>
          </a:graphicData>
        </a:graphic>
      </p:graphicFrame>
      <p:graphicFrame>
        <p:nvGraphicFramePr>
          <p:cNvPr id="2051" name="Object 34"/>
          <p:cNvGraphicFramePr>
            <a:graphicFrameLocks noChangeAspect="1"/>
          </p:cNvGraphicFramePr>
          <p:nvPr/>
        </p:nvGraphicFramePr>
        <p:xfrm>
          <a:off x="5245100" y="2590800"/>
          <a:ext cx="546100" cy="381000"/>
        </p:xfrm>
        <a:graphic>
          <a:graphicData uri="http://schemas.openxmlformats.org/presentationml/2006/ole">
            <p:oleObj spid="_x0000_s2051" name="Equation" r:id="rId4" imgW="545760" imgH="380880" progId="Equation.DSMT4">
              <p:embed/>
            </p:oleObj>
          </a:graphicData>
        </a:graphic>
      </p:graphicFrame>
      <p:graphicFrame>
        <p:nvGraphicFramePr>
          <p:cNvPr id="2052" name="Object 35"/>
          <p:cNvGraphicFramePr>
            <a:graphicFrameLocks noChangeAspect="1"/>
          </p:cNvGraphicFramePr>
          <p:nvPr/>
        </p:nvGraphicFramePr>
        <p:xfrm>
          <a:off x="2590800" y="5257800"/>
          <a:ext cx="546100" cy="381000"/>
        </p:xfrm>
        <a:graphic>
          <a:graphicData uri="http://schemas.openxmlformats.org/presentationml/2006/ole">
            <p:oleObj spid="_x0000_s2052" name="Equation" r:id="rId5" imgW="545760" imgH="380880" progId="Equation.DSMT4">
              <p:embed/>
            </p:oleObj>
          </a:graphicData>
        </a:graphic>
      </p:graphicFrame>
      <p:graphicFrame>
        <p:nvGraphicFramePr>
          <p:cNvPr id="2053" name="Object 36"/>
          <p:cNvGraphicFramePr>
            <a:graphicFrameLocks noChangeAspect="1"/>
          </p:cNvGraphicFramePr>
          <p:nvPr/>
        </p:nvGraphicFramePr>
        <p:xfrm>
          <a:off x="3886200" y="1905000"/>
          <a:ext cx="520700" cy="381000"/>
        </p:xfrm>
        <a:graphic>
          <a:graphicData uri="http://schemas.openxmlformats.org/presentationml/2006/ole">
            <p:oleObj spid="_x0000_s2053" name="Equation" r:id="rId6" imgW="520560" imgH="380880" progId="Equation.DSMT4">
              <p:embed/>
            </p:oleObj>
          </a:graphicData>
        </a:graphic>
      </p:graphicFrame>
      <p:graphicFrame>
        <p:nvGraphicFramePr>
          <p:cNvPr id="2054" name="Object 37"/>
          <p:cNvGraphicFramePr>
            <a:graphicFrameLocks noChangeAspect="1"/>
          </p:cNvGraphicFramePr>
          <p:nvPr/>
        </p:nvGraphicFramePr>
        <p:xfrm>
          <a:off x="3962400" y="4572000"/>
          <a:ext cx="520700" cy="381000"/>
        </p:xfrm>
        <a:graphic>
          <a:graphicData uri="http://schemas.openxmlformats.org/presentationml/2006/ole">
            <p:oleObj spid="_x0000_s2054" name="Equation" r:id="rId7" imgW="520560" imgH="380880" progId="Equation.DSMT4">
              <p:embed/>
            </p:oleObj>
          </a:graphicData>
        </a:graphic>
      </p:graphicFrame>
      <p:graphicFrame>
        <p:nvGraphicFramePr>
          <p:cNvPr id="2055" name="Object 38"/>
          <p:cNvGraphicFramePr>
            <a:graphicFrameLocks noChangeAspect="1"/>
          </p:cNvGraphicFramePr>
          <p:nvPr/>
        </p:nvGraphicFramePr>
        <p:xfrm>
          <a:off x="5334000" y="5257800"/>
          <a:ext cx="546100" cy="381000"/>
        </p:xfrm>
        <a:graphic>
          <a:graphicData uri="http://schemas.openxmlformats.org/presentationml/2006/ole">
            <p:oleObj spid="_x0000_s2055" name="Equation" r:id="rId8" imgW="545760" imgH="380880" progId="Equation.DSMT4">
              <p:embed/>
            </p:oleObj>
          </a:graphicData>
        </a:graphic>
      </p:graphicFrame>
      <p:graphicFrame>
        <p:nvGraphicFramePr>
          <p:cNvPr id="2056" name="Object 39"/>
          <p:cNvGraphicFramePr>
            <a:graphicFrameLocks noChangeAspect="1"/>
          </p:cNvGraphicFramePr>
          <p:nvPr/>
        </p:nvGraphicFramePr>
        <p:xfrm>
          <a:off x="762000" y="2819400"/>
          <a:ext cx="546100" cy="381000"/>
        </p:xfrm>
        <a:graphic>
          <a:graphicData uri="http://schemas.openxmlformats.org/presentationml/2006/ole">
            <p:oleObj spid="_x0000_s2056" name="Equation" r:id="rId9" imgW="545760" imgH="380880" progId="Equation.DSMT4">
              <p:embed/>
            </p:oleObj>
          </a:graphicData>
        </a:graphic>
      </p:graphicFrame>
      <p:graphicFrame>
        <p:nvGraphicFramePr>
          <p:cNvPr id="2057" name="Object 40"/>
          <p:cNvGraphicFramePr>
            <a:graphicFrameLocks noChangeAspect="1"/>
          </p:cNvGraphicFramePr>
          <p:nvPr/>
        </p:nvGraphicFramePr>
        <p:xfrm>
          <a:off x="762000" y="5105400"/>
          <a:ext cx="546100" cy="381000"/>
        </p:xfrm>
        <a:graphic>
          <a:graphicData uri="http://schemas.openxmlformats.org/presentationml/2006/ole">
            <p:oleObj spid="_x0000_s2057" name="Equation" r:id="rId10" imgW="545760" imgH="380880" progId="Equation.DSMT4">
              <p:embed/>
            </p:oleObj>
          </a:graphicData>
        </a:graphic>
      </p:graphicFrame>
      <p:graphicFrame>
        <p:nvGraphicFramePr>
          <p:cNvPr id="2058" name="Object 41"/>
          <p:cNvGraphicFramePr>
            <a:graphicFrameLocks noChangeAspect="1"/>
          </p:cNvGraphicFramePr>
          <p:nvPr/>
        </p:nvGraphicFramePr>
        <p:xfrm>
          <a:off x="1524000" y="3810000"/>
          <a:ext cx="520700" cy="381000"/>
        </p:xfrm>
        <a:graphic>
          <a:graphicData uri="http://schemas.openxmlformats.org/presentationml/2006/ole">
            <p:oleObj spid="_x0000_s2058" name="Equation" r:id="rId11" imgW="520560" imgH="380880" progId="Equation.DSMT4">
              <p:embed/>
            </p:oleObj>
          </a:graphicData>
        </a:graphic>
      </p:graphicFrame>
      <p:graphicFrame>
        <p:nvGraphicFramePr>
          <p:cNvPr id="2059" name="Object 42"/>
          <p:cNvGraphicFramePr>
            <a:graphicFrameLocks noChangeAspect="1"/>
          </p:cNvGraphicFramePr>
          <p:nvPr/>
        </p:nvGraphicFramePr>
        <p:xfrm>
          <a:off x="152400" y="3810000"/>
          <a:ext cx="520700" cy="381000"/>
        </p:xfrm>
        <a:graphic>
          <a:graphicData uri="http://schemas.openxmlformats.org/presentationml/2006/ole">
            <p:oleObj spid="_x0000_s2059" name="Equation" r:id="rId12" imgW="520560" imgH="380880" progId="Equation.DSMT4">
              <p:embed/>
            </p:oleObj>
          </a:graphicData>
        </a:graphic>
      </p:graphicFrame>
      <p:graphicFrame>
        <p:nvGraphicFramePr>
          <p:cNvPr id="2060" name="Object 43"/>
          <p:cNvGraphicFramePr>
            <a:graphicFrameLocks noChangeAspect="1"/>
          </p:cNvGraphicFramePr>
          <p:nvPr/>
        </p:nvGraphicFramePr>
        <p:xfrm>
          <a:off x="4038600" y="6019800"/>
          <a:ext cx="520700" cy="381000"/>
        </p:xfrm>
        <a:graphic>
          <a:graphicData uri="http://schemas.openxmlformats.org/presentationml/2006/ole">
            <p:oleObj spid="_x0000_s2060" name="Equation" r:id="rId13" imgW="520560" imgH="380880" progId="Equation.DSMT4">
              <p:embed/>
            </p:oleObj>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icture 4" descr="scan001001"/>
          <p:cNvSpPr>
            <a:spLocks noGrp="1" noChangeAspect="1" noChangeArrowheads="1"/>
          </p:cNvSpPr>
          <p:nvPr>
            <p:ph idx="1"/>
          </p:nvPr>
        </p:nvSpPr>
        <p:spPr>
          <a:xfrm>
            <a:off x="3873500" y="3165475"/>
            <a:ext cx="1397000" cy="1395413"/>
          </a:xfrm>
          <a:noFill/>
        </p:spPr>
        <p:txBody>
          <a:bodyPr/>
          <a:lstStyle/>
          <a:p>
            <a:endParaRPr lang="en-US"/>
          </a:p>
        </p:txBody>
      </p:sp>
      <p:pic>
        <p:nvPicPr>
          <p:cNvPr id="115715" name="Picture 5" descr="scan001001"/>
          <p:cNvPicPr>
            <a:picLocks noChangeAspect="1" noChangeArrowheads="1"/>
          </p:cNvPicPr>
          <p:nvPr/>
        </p:nvPicPr>
        <p:blipFill>
          <a:blip r:embed="rId2"/>
          <a:srcRect/>
          <a:stretch>
            <a:fillRect/>
          </a:stretch>
        </p:blipFill>
        <p:spPr bwMode="auto">
          <a:xfrm>
            <a:off x="990600" y="304800"/>
            <a:ext cx="5480050" cy="7535863"/>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endParaRPr lang="en-US"/>
          </a:p>
        </p:txBody>
      </p:sp>
      <p:sp>
        <p:nvSpPr>
          <p:cNvPr id="9218" name="Rectangle 2"/>
          <p:cNvSpPr>
            <a:spLocks noGrp="1" noChangeArrowheads="1"/>
          </p:cNvSpPr>
          <p:nvPr>
            <p:ph type="title"/>
          </p:nvPr>
        </p:nvSpPr>
        <p:spPr>
          <a:xfrm>
            <a:off x="457200" y="228600"/>
            <a:ext cx="8229600" cy="1143000"/>
          </a:xfrm>
        </p:spPr>
        <p:txBody>
          <a:bodyPr/>
          <a:lstStyle/>
          <a:p>
            <a:pPr eaLnBrk="1" hangingPunct="1"/>
            <a:r>
              <a:rPr lang="en-US" dirty="0" smtClean="0"/>
              <a:t>Geoid- </a:t>
            </a:r>
            <a:r>
              <a:rPr lang="en-US" sz="3600" dirty="0" err="1" smtClean="0"/>
              <a:t>equipotential</a:t>
            </a:r>
            <a:r>
              <a:rPr lang="en-US" sz="3600" dirty="0" smtClean="0"/>
              <a:t> reference</a:t>
            </a:r>
            <a:r>
              <a:rPr lang="en-US" sz="3600" dirty="0" smtClean="0">
                <a:solidFill>
                  <a:srgbClr val="568BF0"/>
                </a:solidFill>
              </a:rPr>
              <a:t> </a:t>
            </a:r>
            <a:r>
              <a:rPr lang="en-US" sz="3600" dirty="0" smtClean="0"/>
              <a:t>surface of Earth based on gravity anomalies; best fits mean sea level</a:t>
            </a:r>
            <a:r>
              <a:rPr lang="en-US" sz="3600" dirty="0" smtClean="0">
                <a:solidFill>
                  <a:srgbClr val="568BF0"/>
                </a:solidFill>
              </a:rPr>
              <a:t>.</a:t>
            </a:r>
            <a:endParaRPr lang="en-US" dirty="0" smtClean="0"/>
          </a:p>
        </p:txBody>
      </p:sp>
      <p:sp>
        <p:nvSpPr>
          <p:cNvPr id="9219" name="Rectangle 3"/>
          <p:cNvSpPr>
            <a:spLocks noGrp="1" noChangeArrowheads="1"/>
          </p:cNvSpPr>
          <p:nvPr>
            <p:ph type="body" idx="1"/>
          </p:nvPr>
        </p:nvSpPr>
        <p:spPr>
          <a:xfrm>
            <a:off x="609600" y="1600200"/>
            <a:ext cx="7772400" cy="4114800"/>
          </a:xfrm>
        </p:spPr>
        <p:txBody>
          <a:bodyPr/>
          <a:lstStyle/>
          <a:p>
            <a:pPr eaLnBrk="1" hangingPunct="1">
              <a:defRPr/>
            </a:pPr>
            <a:endParaRPr lang="en-US" dirty="0" smtClean="0"/>
          </a:p>
          <a:p>
            <a:pPr eaLnBrk="1" hangingPunct="1">
              <a:defRPr/>
            </a:pPr>
            <a:r>
              <a:rPr lang="en-US" sz="2400" dirty="0" smtClean="0"/>
              <a:t>Vertical datum of the Earth</a:t>
            </a:r>
          </a:p>
          <a:p>
            <a:pPr eaLnBrk="1" hangingPunct="1">
              <a:defRPr/>
            </a:pPr>
            <a:r>
              <a:rPr lang="en-US" sz="2400" dirty="0" smtClean="0"/>
              <a:t>Where we see high topography, we do not necessarily see a high variation in </a:t>
            </a:r>
            <a:r>
              <a:rPr lang="en-US" sz="2400" dirty="0" err="1" smtClean="0"/>
              <a:t>geoid</a:t>
            </a:r>
            <a:r>
              <a:rPr lang="en-US" sz="2400" dirty="0" smtClean="0"/>
              <a:t> due to </a:t>
            </a:r>
            <a:r>
              <a:rPr lang="en-US" sz="2400" dirty="0" err="1" smtClean="0"/>
              <a:t>isostatic</a:t>
            </a:r>
            <a:r>
              <a:rPr lang="en-US" sz="2400" dirty="0" smtClean="0"/>
              <a:t> equilibrium</a:t>
            </a:r>
          </a:p>
          <a:p>
            <a:pPr eaLnBrk="1" hangingPunct="1">
              <a:buFontTx/>
              <a:buNone/>
              <a:defRPr/>
            </a:pPr>
            <a:endParaRPr lang="en-US" dirty="0" smtClean="0"/>
          </a:p>
        </p:txBody>
      </p:sp>
      <p:pic>
        <p:nvPicPr>
          <p:cNvPr id="2053" name="Picture 4" descr="Geo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3657600"/>
            <a:ext cx="7010400" cy="4648200"/>
          </a:xfrm>
          <a:prstGeom prst="rect">
            <a:avLst/>
          </a:prstGeom>
          <a:noFill/>
          <a:ln w="9525">
            <a:noFill/>
            <a:miter lim="800000"/>
            <a:headEnd/>
            <a:tailEnd/>
          </a:ln>
        </p:spPr>
      </p:pic>
      <p:pic>
        <p:nvPicPr>
          <p:cNvPr id="2054" name="Picture 5" descr="geoid_NG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816475"/>
            <a:ext cx="2514600" cy="2041525"/>
          </a:xfrm>
          <a:prstGeom prst="rect">
            <a:avLst/>
          </a:prstGeom>
          <a:noFill/>
          <a:ln w="9525">
            <a:noFill/>
            <a:miter lim="800000"/>
            <a:headEnd/>
            <a:tailEnd/>
          </a:ln>
        </p:spPr>
      </p:pic>
      <p:sp>
        <p:nvSpPr>
          <p:cNvPr id="2055" name="Rectangle 7"/>
          <p:cNvSpPr>
            <a:spLocks noChangeArrowheads="1"/>
          </p:cNvSpPr>
          <p:nvPr/>
        </p:nvSpPr>
        <p:spPr bwMode="auto">
          <a:xfrm>
            <a:off x="533400" y="3810000"/>
            <a:ext cx="4572000" cy="730250"/>
          </a:xfrm>
          <a:prstGeom prst="rect">
            <a:avLst/>
          </a:prstGeom>
          <a:noFill/>
          <a:ln w="9525">
            <a:noFill/>
            <a:miter lim="800000"/>
            <a:headEnd/>
            <a:tailEnd/>
          </a:ln>
        </p:spPr>
        <p:txBody>
          <a:bodyPr>
            <a:spAutoFit/>
          </a:bodyPr>
          <a:lstStyle/>
          <a:p>
            <a:pPr>
              <a:buFont typeface="Arial" charset="0"/>
              <a:buChar char="•"/>
            </a:pPr>
            <a:r>
              <a:rPr lang="en-US" sz="1400">
                <a:latin typeface="Lucida Sans Unicode" pitchFamily="34" charset="0"/>
              </a:rPr>
              <a:t>  Find the geoid near you by going to </a:t>
            </a:r>
            <a:r>
              <a:rPr lang="en-US" sz="1400" u="sng">
                <a:latin typeface="Lucida Sans Unicode" pitchFamily="34" charset="0"/>
              </a:rPr>
              <a:t>http://www.ngs.noaa.gov/cgi-bin/GEOID_STUFF/geoid03_prompt1.prl</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idx="4294967295"/>
          </p:nvPr>
        </p:nvSpPr>
        <p:spPr>
          <a:ln/>
        </p:spPr>
        <p:txBody>
          <a:bodyPr/>
          <a:lstStyle/>
          <a:p>
            <a:r>
              <a:rPr lang="en-US">
                <a:latin typeface="Times New Roman" pitchFamily="18" charset="0"/>
              </a:rPr>
              <a:t>Byerlee’s Law</a:t>
            </a:r>
          </a:p>
        </p:txBody>
      </p:sp>
      <p:pic>
        <p:nvPicPr>
          <p:cNvPr id="15363" name="Content Placeholder 9" descr="Byerlee.jpg"/>
          <p:cNvPicPr>
            <a:picLocks noGrp="1" noChangeAspect="1"/>
          </p:cNvPicPr>
          <p:nvPr>
            <p:ph sz="half" idx="4294967295"/>
          </p:nvPr>
        </p:nvPicPr>
        <p:blipFill>
          <a:blip r:embed="rId2"/>
          <a:srcRect/>
          <a:stretch>
            <a:fillRect/>
          </a:stretch>
        </p:blipFill>
        <p:spPr>
          <a:xfrm>
            <a:off x="228600" y="1962150"/>
            <a:ext cx="4708525" cy="3619500"/>
          </a:xfrm>
          <a:noFill/>
          <a:ln/>
        </p:spPr>
      </p:pic>
      <p:sp>
        <p:nvSpPr>
          <p:cNvPr id="15364" name="Content Placeholder 8"/>
          <p:cNvSpPr>
            <a:spLocks noGrp="1"/>
          </p:cNvSpPr>
          <p:nvPr>
            <p:ph sz="half" idx="4294967295"/>
          </p:nvPr>
        </p:nvSpPr>
        <p:spPr>
          <a:xfrm>
            <a:off x="4937125" y="1417638"/>
            <a:ext cx="4038600" cy="4906962"/>
          </a:xfrm>
          <a:ln/>
        </p:spPr>
        <p:txBody>
          <a:bodyPr/>
          <a:lstStyle/>
          <a:p>
            <a:r>
              <a:rPr lang="en-US" sz="2800">
                <a:latin typeface="Times New Roman" pitchFamily="18" charset="0"/>
              </a:rPr>
              <a:t>Defines failure criteria for movement along a fault plane.</a:t>
            </a:r>
          </a:p>
          <a:p>
            <a:r>
              <a:rPr lang="en-US" sz="2800">
                <a:latin typeface="Times New Roman" pitchFamily="18" charset="0"/>
              </a:rPr>
              <a:t>Movement depends on overcoming frictional resistance.</a:t>
            </a:r>
          </a:p>
          <a:p>
            <a:r>
              <a:rPr lang="en-US" sz="2800">
                <a:latin typeface="Times New Roman" pitchFamily="18" charset="0"/>
              </a:rPr>
              <a:t>σ</a:t>
            </a:r>
            <a:r>
              <a:rPr lang="en-US" sz="1000">
                <a:latin typeface="Times New Roman" pitchFamily="18" charset="0"/>
              </a:rPr>
              <a:t>n</a:t>
            </a:r>
            <a:r>
              <a:rPr lang="en-US" sz="2800">
                <a:latin typeface="Times New Roman" pitchFamily="18" charset="0"/>
              </a:rPr>
              <a:t> &lt; 200 MPa                           σ</a:t>
            </a:r>
            <a:r>
              <a:rPr lang="en-US" sz="1000">
                <a:latin typeface="Times New Roman" pitchFamily="18" charset="0"/>
              </a:rPr>
              <a:t>s</a:t>
            </a:r>
            <a:r>
              <a:rPr lang="en-US" sz="2800">
                <a:latin typeface="Times New Roman" pitchFamily="18" charset="0"/>
              </a:rPr>
              <a:t>= 0.85σ</a:t>
            </a:r>
            <a:r>
              <a:rPr lang="en-US" sz="1000">
                <a:latin typeface="Times New Roman" pitchFamily="18" charset="0"/>
              </a:rPr>
              <a:t>n</a:t>
            </a:r>
            <a:endParaRPr lang="en-US" sz="2800">
              <a:latin typeface="Times New Roman" pitchFamily="18" charset="0"/>
            </a:endParaRPr>
          </a:p>
          <a:p>
            <a:r>
              <a:rPr lang="en-US" sz="2800">
                <a:latin typeface="Times New Roman" pitchFamily="18" charset="0"/>
              </a:rPr>
              <a:t>200 MPa&lt;σ</a:t>
            </a:r>
            <a:r>
              <a:rPr lang="en-US" sz="1000">
                <a:latin typeface="Times New Roman" pitchFamily="18" charset="0"/>
              </a:rPr>
              <a:t>n</a:t>
            </a:r>
            <a:r>
              <a:rPr lang="en-US" sz="2800">
                <a:latin typeface="Times New Roman" pitchFamily="18" charset="0"/>
              </a:rPr>
              <a:t>&lt;2000MPa          σ</a:t>
            </a:r>
            <a:r>
              <a:rPr lang="en-US" sz="1000">
                <a:latin typeface="Times New Roman" pitchFamily="18" charset="0"/>
              </a:rPr>
              <a:t>s</a:t>
            </a:r>
            <a:r>
              <a:rPr lang="en-US" sz="2800">
                <a:latin typeface="Times New Roman" pitchFamily="18" charset="0"/>
              </a:rPr>
              <a:t>= 50 MPa + 0.6σ</a:t>
            </a:r>
            <a:r>
              <a:rPr lang="en-US" sz="1000">
                <a:latin typeface="Times New Roman" pitchFamily="18" charset="0"/>
              </a:rPr>
              <a:t>n</a:t>
            </a:r>
            <a:r>
              <a:rPr lang="en-US" sz="1000"/>
              <a:t> </a:t>
            </a:r>
            <a:r>
              <a:rPr lang="en-US" sz="2800"/>
              <a:t>             </a:t>
            </a:r>
            <a:r>
              <a:rPr lang="en-US" sz="1000"/>
              <a:t>  </a:t>
            </a:r>
            <a:r>
              <a:rPr lang="en-US" sz="2800"/>
              <a:t> </a:t>
            </a:r>
            <a:r>
              <a:rPr lang="en-US" sz="1000"/>
              <a:t>     </a:t>
            </a:r>
            <a:endParaRPr lang="en-US" sz="2800"/>
          </a:p>
        </p:txBody>
      </p:sp>
      <p:sp>
        <p:nvSpPr>
          <p:cNvPr id="15365" name="Text Box 5"/>
          <p:cNvSpPr txBox="1">
            <a:spLocks noChangeArrowheads="1"/>
          </p:cNvSpPr>
          <p:nvPr/>
        </p:nvSpPr>
        <p:spPr bwMode="auto">
          <a:xfrm>
            <a:off x="914400" y="5764213"/>
            <a:ext cx="1828800" cy="366712"/>
          </a:xfrm>
          <a:prstGeom prst="rect">
            <a:avLst/>
          </a:prstGeom>
          <a:noFill/>
          <a:ln w="9525">
            <a:noFill/>
            <a:miter lim="800000"/>
            <a:headEnd/>
            <a:tailEnd/>
          </a:ln>
          <a:effectLst/>
        </p:spPr>
        <p:txBody>
          <a:bodyPr>
            <a:spAutoFit/>
          </a:bodyPr>
          <a:lstStyle/>
          <a:p>
            <a:pPr defTabSz="914400">
              <a:spcBef>
                <a:spcPct val="50000"/>
              </a:spcBef>
            </a:pPr>
            <a:endParaRPr lang="en-US"/>
          </a:p>
        </p:txBody>
      </p:sp>
      <p:sp>
        <p:nvSpPr>
          <p:cNvPr id="15366" name="Text Box 6"/>
          <p:cNvSpPr txBox="1">
            <a:spLocks noChangeArrowheads="1"/>
          </p:cNvSpPr>
          <p:nvPr/>
        </p:nvSpPr>
        <p:spPr bwMode="auto">
          <a:xfrm>
            <a:off x="822325" y="5495925"/>
            <a:ext cx="1920875" cy="366713"/>
          </a:xfrm>
          <a:prstGeom prst="rect">
            <a:avLst/>
          </a:prstGeom>
          <a:noFill/>
          <a:ln w="9525">
            <a:noFill/>
            <a:miter lim="800000"/>
            <a:headEnd/>
            <a:tailEnd/>
          </a:ln>
          <a:effectLst/>
        </p:spPr>
        <p:txBody>
          <a:bodyPr>
            <a:spAutoFit/>
          </a:bodyPr>
          <a:lstStyle/>
          <a:p>
            <a:pPr defTabSz="914400"/>
            <a:endParaRPr lang="en-US"/>
          </a:p>
        </p:txBody>
      </p:sp>
      <p:sp>
        <p:nvSpPr>
          <p:cNvPr id="15367" name="Text Box 7"/>
          <p:cNvSpPr txBox="1">
            <a:spLocks noChangeArrowheads="1"/>
          </p:cNvSpPr>
          <p:nvPr/>
        </p:nvSpPr>
        <p:spPr bwMode="auto">
          <a:xfrm>
            <a:off x="822325" y="5580063"/>
            <a:ext cx="3749675" cy="366712"/>
          </a:xfrm>
          <a:prstGeom prst="rect">
            <a:avLst/>
          </a:prstGeom>
          <a:noFill/>
          <a:ln w="9525">
            <a:noFill/>
            <a:miter lim="800000"/>
            <a:headEnd/>
            <a:tailEnd/>
          </a:ln>
          <a:effectLst/>
        </p:spPr>
        <p:txBody>
          <a:bodyPr>
            <a:spAutoFit/>
          </a:bodyPr>
          <a:lstStyle/>
          <a:p>
            <a:pPr defTabSz="914400"/>
            <a:r>
              <a:rPr lang="en-US"/>
              <a:t>From </a:t>
            </a:r>
            <a:r>
              <a:rPr lang="en-US" u="sng"/>
              <a:t>Earth Structure</a:t>
            </a:r>
            <a:r>
              <a:rPr lang="en-US"/>
              <a:t> (2004)</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165225"/>
          </a:xfrm>
        </p:spPr>
        <p:txBody>
          <a:bodyPr/>
          <a:lstStyle/>
          <a:p>
            <a:r>
              <a:rPr lang="en-US">
                <a:solidFill>
                  <a:srgbClr val="FFFF00"/>
                </a:solidFill>
                <a:latin typeface="Arial Black" pitchFamily="34" charset="0"/>
              </a:rPr>
              <a:t>Bulk Modulus (K)</a:t>
            </a:r>
          </a:p>
        </p:txBody>
      </p:sp>
      <p:pic>
        <p:nvPicPr>
          <p:cNvPr id="2052" name="Picture 4" descr="bulk"/>
          <p:cNvPicPr>
            <a:picLocks noChangeAspect="1" noChangeArrowheads="1"/>
          </p:cNvPicPr>
          <p:nvPr/>
        </p:nvPicPr>
        <p:blipFill>
          <a:blip r:embed="rId3">
            <a:grayscl/>
            <a:biLevel thresh="50000"/>
          </a:blip>
          <a:srcRect/>
          <a:stretch>
            <a:fillRect/>
          </a:stretch>
        </p:blipFill>
        <p:spPr bwMode="auto">
          <a:xfrm>
            <a:off x="5029200" y="1143000"/>
            <a:ext cx="3590925" cy="2551113"/>
          </a:xfrm>
          <a:prstGeom prst="rect">
            <a:avLst/>
          </a:prstGeom>
          <a:solidFill>
            <a:schemeClr val="bg1"/>
          </a:solidFill>
        </p:spPr>
      </p:pic>
      <p:pic>
        <p:nvPicPr>
          <p:cNvPr id="2053" name="Picture 5" descr="bulk%20modulus"/>
          <p:cNvPicPr>
            <a:picLocks noChangeAspect="1" noChangeArrowheads="1"/>
          </p:cNvPicPr>
          <p:nvPr/>
        </p:nvPicPr>
        <p:blipFill>
          <a:blip r:embed="rId4"/>
          <a:srcRect/>
          <a:stretch>
            <a:fillRect/>
          </a:stretch>
        </p:blipFill>
        <p:spPr bwMode="auto">
          <a:xfrm>
            <a:off x="533400" y="1143000"/>
            <a:ext cx="4108450" cy="2514600"/>
          </a:xfrm>
          <a:prstGeom prst="rect">
            <a:avLst/>
          </a:prstGeom>
          <a:noFill/>
        </p:spPr>
      </p:pic>
      <p:sp>
        <p:nvSpPr>
          <p:cNvPr id="2054" name="Text Box 6"/>
          <p:cNvSpPr txBox="1">
            <a:spLocks noChangeArrowheads="1"/>
          </p:cNvSpPr>
          <p:nvPr/>
        </p:nvSpPr>
        <p:spPr bwMode="auto">
          <a:xfrm>
            <a:off x="5181600" y="3657600"/>
            <a:ext cx="3429000" cy="396875"/>
          </a:xfrm>
          <a:prstGeom prst="rect">
            <a:avLst/>
          </a:prstGeom>
          <a:noFill/>
          <a:ln w="9525">
            <a:noFill/>
            <a:miter lim="800000"/>
            <a:headEnd/>
            <a:tailEnd/>
          </a:ln>
          <a:effectLst/>
        </p:spPr>
        <p:txBody>
          <a:bodyPr>
            <a:spAutoFit/>
          </a:bodyPr>
          <a:lstStyle/>
          <a:p>
            <a:pPr>
              <a:spcBef>
                <a:spcPct val="50000"/>
              </a:spcBef>
            </a:pPr>
            <a:r>
              <a:rPr lang="en-US" sz="1000">
                <a:solidFill>
                  <a:srgbClr val="FFFF00"/>
                </a:solidFill>
              </a:rPr>
              <a:t>www.ux1.eiu.edu/.../10FldRst/Images/bulk.gif</a:t>
            </a:r>
            <a:br>
              <a:rPr lang="en-US" sz="1000">
                <a:solidFill>
                  <a:srgbClr val="FFFF00"/>
                </a:solidFill>
              </a:rPr>
            </a:br>
            <a:endParaRPr lang="en-US" sz="1000">
              <a:solidFill>
                <a:srgbClr val="FFFF00"/>
              </a:solidFill>
            </a:endParaRPr>
          </a:p>
        </p:txBody>
      </p:sp>
      <p:sp>
        <p:nvSpPr>
          <p:cNvPr id="2055" name="Text Box 7"/>
          <p:cNvSpPr txBox="1">
            <a:spLocks noChangeArrowheads="1"/>
          </p:cNvSpPr>
          <p:nvPr/>
        </p:nvSpPr>
        <p:spPr bwMode="auto">
          <a:xfrm>
            <a:off x="381000" y="4495800"/>
            <a:ext cx="6781800" cy="1603375"/>
          </a:xfrm>
          <a:prstGeom prst="rect">
            <a:avLst/>
          </a:prstGeom>
          <a:noFill/>
          <a:ln w="9525">
            <a:noFill/>
            <a:miter lim="800000"/>
            <a:headEnd/>
            <a:tailEnd/>
          </a:ln>
          <a:effectLst/>
        </p:spPr>
        <p:txBody>
          <a:bodyPr>
            <a:spAutoFit/>
          </a:bodyPr>
          <a:lstStyle/>
          <a:p>
            <a:pPr>
              <a:spcBef>
                <a:spcPct val="50000"/>
              </a:spcBef>
              <a:buFontTx/>
              <a:buChar char="-"/>
            </a:pPr>
            <a:r>
              <a:rPr lang="en-US">
                <a:solidFill>
                  <a:srgbClr val="FFFF00"/>
                </a:solidFill>
              </a:rPr>
              <a:t>defined as the pressure increase needed to effect a given relative decrease in volume </a:t>
            </a:r>
          </a:p>
          <a:p>
            <a:pPr>
              <a:spcBef>
                <a:spcPct val="50000"/>
              </a:spcBef>
            </a:pPr>
            <a:r>
              <a:rPr lang="en-US">
                <a:solidFill>
                  <a:srgbClr val="FFFF00"/>
                </a:solidFill>
              </a:rPr>
              <a:t>- is the reciprocal of a substances compressibility(</a:t>
            </a:r>
            <a:r>
              <a:rPr lang="el-GR">
                <a:solidFill>
                  <a:srgbClr val="FFFF00"/>
                </a:solidFill>
              </a:rPr>
              <a:t>β</a:t>
            </a:r>
            <a:r>
              <a:rPr lang="en-US">
                <a:solidFill>
                  <a:srgbClr val="FFFF00"/>
                </a:solidFill>
              </a:rPr>
              <a:t>) which is the measure of the relative volume change of a fluid or solid as a response to a pressure (or mean stress) change </a:t>
            </a:r>
            <a:endParaRPr lang="el-GR">
              <a:solidFill>
                <a:srgbClr val="FFFF00"/>
              </a:solidFill>
            </a:endParaRPr>
          </a:p>
        </p:txBody>
      </p:sp>
      <p:sp>
        <p:nvSpPr>
          <p:cNvPr id="2056" name="Text Box 8"/>
          <p:cNvSpPr txBox="1">
            <a:spLocks noChangeArrowheads="1"/>
          </p:cNvSpPr>
          <p:nvPr/>
        </p:nvSpPr>
        <p:spPr bwMode="auto">
          <a:xfrm>
            <a:off x="381000" y="3962400"/>
            <a:ext cx="7467600" cy="366713"/>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-measures a substance's resistance to uniform compression </a:t>
            </a:r>
          </a:p>
        </p:txBody>
      </p:sp>
      <p:sp>
        <p:nvSpPr>
          <p:cNvPr id="2058" name="Text Box 10"/>
          <p:cNvSpPr txBox="1">
            <a:spLocks noChangeArrowheads="1"/>
          </p:cNvSpPr>
          <p:nvPr/>
        </p:nvSpPr>
        <p:spPr bwMode="auto">
          <a:xfrm>
            <a:off x="7391400" y="5486400"/>
            <a:ext cx="1066800" cy="466725"/>
          </a:xfrm>
          <a:prstGeom prst="rect">
            <a:avLst/>
          </a:prstGeom>
          <a:noFill/>
          <a:ln w="9525">
            <a:solidFill>
              <a:srgbClr val="FFFF00"/>
            </a:solidFill>
            <a:miter lim="800000"/>
            <a:headEnd/>
            <a:tailEnd/>
          </a:ln>
          <a:effectLst/>
        </p:spPr>
        <p:txBody>
          <a:bodyPr>
            <a:spAutoFit/>
          </a:bodyPr>
          <a:lstStyle/>
          <a:p>
            <a:pPr>
              <a:spcBef>
                <a:spcPct val="50000"/>
              </a:spcBef>
            </a:pPr>
            <a:r>
              <a:rPr lang="en-US" sz="2400">
                <a:solidFill>
                  <a:srgbClr val="FFFF00"/>
                </a:solidFill>
              </a:rPr>
              <a:t>K=1/</a:t>
            </a:r>
            <a:r>
              <a:rPr lang="el-GR" sz="2400">
                <a:solidFill>
                  <a:srgbClr val="FFFF00"/>
                </a:solidFill>
              </a:rPr>
              <a:t>β</a:t>
            </a:r>
          </a:p>
        </p:txBody>
      </p:sp>
      <p:sp>
        <p:nvSpPr>
          <p:cNvPr id="2059" name="Line 11"/>
          <p:cNvSpPr>
            <a:spLocks noChangeShapeType="1"/>
          </p:cNvSpPr>
          <p:nvPr/>
        </p:nvSpPr>
        <p:spPr bwMode="auto">
          <a:xfrm>
            <a:off x="6400800" y="1905000"/>
            <a:ext cx="533400" cy="0"/>
          </a:xfrm>
          <a:prstGeom prst="line">
            <a:avLst/>
          </a:prstGeom>
          <a:noFill/>
          <a:ln w="15875">
            <a:solidFill>
              <a:schemeClr val="tx1"/>
            </a:solidFill>
            <a:round/>
            <a:headEnd/>
            <a:tailEnd type="stealth" w="med" len="lg"/>
          </a:ln>
          <a:effectLst/>
        </p:spPr>
        <p:txBody>
          <a:bodyPr/>
          <a:lstStyle/>
          <a:p>
            <a:endParaRPr lang="en-US"/>
          </a:p>
        </p:txBody>
      </p:sp>
      <p:sp>
        <p:nvSpPr>
          <p:cNvPr id="2060" name="Line 12"/>
          <p:cNvSpPr>
            <a:spLocks noChangeShapeType="1"/>
          </p:cNvSpPr>
          <p:nvPr/>
        </p:nvSpPr>
        <p:spPr bwMode="auto">
          <a:xfrm>
            <a:off x="6553200" y="3124200"/>
            <a:ext cx="3810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solidFill>
                  <a:srgbClr val="FFFF00"/>
                </a:solidFill>
                <a:latin typeface="Arial Black" pitchFamily="34" charset="0"/>
              </a:rPr>
              <a:t>Plane Stress</a:t>
            </a:r>
          </a:p>
        </p:txBody>
      </p:sp>
      <p:sp>
        <p:nvSpPr>
          <p:cNvPr id="5124" name="Text Box 4"/>
          <p:cNvSpPr txBox="1">
            <a:spLocks noChangeArrowheads="1"/>
          </p:cNvSpPr>
          <p:nvPr/>
        </p:nvSpPr>
        <p:spPr bwMode="auto">
          <a:xfrm>
            <a:off x="381000" y="4343400"/>
            <a:ext cx="7543800" cy="2862322"/>
          </a:xfrm>
          <a:prstGeom prst="rect">
            <a:avLst/>
          </a:prstGeom>
          <a:noFill/>
          <a:ln w="9525">
            <a:noFill/>
            <a:miter lim="800000"/>
            <a:headEnd/>
            <a:tailEnd/>
          </a:ln>
          <a:effectLst/>
        </p:spPr>
        <p:txBody>
          <a:bodyPr wrap="square">
            <a:spAutoFit/>
          </a:bodyPr>
          <a:lstStyle/>
          <a:p>
            <a:pPr>
              <a:spcBef>
                <a:spcPct val="50000"/>
              </a:spcBef>
            </a:pPr>
            <a:r>
              <a:rPr lang="en-US" dirty="0">
                <a:solidFill>
                  <a:srgbClr val="FFFF00"/>
                </a:solidFill>
              </a:rPr>
              <a:t>-a state of </a:t>
            </a:r>
            <a:r>
              <a:rPr lang="en-US" b="1" dirty="0">
                <a:solidFill>
                  <a:srgbClr val="FFFF00"/>
                </a:solidFill>
              </a:rPr>
              <a:t>plane stress</a:t>
            </a:r>
            <a:r>
              <a:rPr lang="en-US" dirty="0">
                <a:solidFill>
                  <a:srgbClr val="FFFF00"/>
                </a:solidFill>
              </a:rPr>
              <a:t> exists when one of the three principal stresses is zero</a:t>
            </a:r>
          </a:p>
          <a:p>
            <a:pPr>
              <a:spcBef>
                <a:spcPct val="50000"/>
              </a:spcBef>
            </a:pPr>
            <a:endParaRPr lang="en-US" dirty="0" smtClean="0">
              <a:solidFill>
                <a:srgbClr val="FFFF00"/>
              </a:solidFill>
            </a:endParaRPr>
          </a:p>
          <a:p>
            <a:pPr>
              <a:spcBef>
                <a:spcPct val="50000"/>
              </a:spcBef>
            </a:pPr>
            <a:r>
              <a:rPr lang="en-US" dirty="0" smtClean="0">
                <a:solidFill>
                  <a:srgbClr val="FFFF00"/>
                </a:solidFill>
              </a:rPr>
              <a:t>-</a:t>
            </a:r>
            <a:r>
              <a:rPr lang="en-US" dirty="0">
                <a:solidFill>
                  <a:srgbClr val="FFFF00"/>
                </a:solidFill>
              </a:rPr>
              <a:t>the other two stresses are nonzero and act on the same plane creating plane stress </a:t>
            </a:r>
          </a:p>
          <a:p>
            <a:pPr>
              <a:spcBef>
                <a:spcPct val="50000"/>
              </a:spcBef>
            </a:pPr>
            <a:endParaRPr lang="en-US" dirty="0">
              <a:solidFill>
                <a:srgbClr val="FFFF00"/>
              </a:solidFill>
            </a:endParaRPr>
          </a:p>
        </p:txBody>
      </p:sp>
      <p:pic>
        <p:nvPicPr>
          <p:cNvPr id="5125" name="Picture 5" descr="ellipse"/>
          <p:cNvPicPr>
            <a:picLocks noGrp="1" noChangeAspect="1" noChangeArrowheads="1"/>
          </p:cNvPicPr>
          <p:nvPr>
            <p:ph idx="1"/>
          </p:nvPr>
        </p:nvPicPr>
        <p:blipFill>
          <a:blip r:embed="rId3"/>
          <a:srcRect/>
          <a:stretch>
            <a:fillRect/>
          </a:stretch>
        </p:blipFill>
        <p:spPr>
          <a:xfrm>
            <a:off x="1752600" y="1524000"/>
            <a:ext cx="5372100" cy="2541588"/>
          </a:xfrm>
          <a:solidFill>
            <a:srgbClr val="990099"/>
          </a:solidFill>
          <a:ln/>
        </p:spPr>
      </p:pic>
      <p:sp>
        <p:nvSpPr>
          <p:cNvPr id="5127" name="Text Box 7"/>
          <p:cNvSpPr txBox="1">
            <a:spLocks noChangeArrowheads="1"/>
          </p:cNvSpPr>
          <p:nvPr/>
        </p:nvSpPr>
        <p:spPr bwMode="auto">
          <a:xfrm>
            <a:off x="3810000" y="1600200"/>
            <a:ext cx="533400" cy="366713"/>
          </a:xfrm>
          <a:prstGeom prst="rect">
            <a:avLst/>
          </a:prstGeom>
          <a:noFill/>
          <a:ln w="9525">
            <a:noFill/>
            <a:miter lim="800000"/>
            <a:headEnd/>
            <a:tailEnd/>
          </a:ln>
          <a:effectLst/>
        </p:spPr>
        <p:txBody>
          <a:bodyPr>
            <a:spAutoFit/>
          </a:bodyPr>
          <a:lstStyle/>
          <a:p>
            <a:pPr>
              <a:spcBef>
                <a:spcPct val="50000"/>
              </a:spcBef>
            </a:pPr>
            <a:r>
              <a:rPr lang="el-GR"/>
              <a:t>σ3</a:t>
            </a:r>
          </a:p>
        </p:txBody>
      </p:sp>
      <p:sp>
        <p:nvSpPr>
          <p:cNvPr id="5128" name="Text Box 8"/>
          <p:cNvSpPr txBox="1">
            <a:spLocks noChangeArrowheads="1"/>
          </p:cNvSpPr>
          <p:nvPr/>
        </p:nvSpPr>
        <p:spPr bwMode="auto">
          <a:xfrm>
            <a:off x="6477000" y="2362200"/>
            <a:ext cx="68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30" name="Rectangle 10"/>
          <p:cNvSpPr>
            <a:spLocks noChangeArrowheads="1"/>
          </p:cNvSpPr>
          <p:nvPr/>
        </p:nvSpPr>
        <p:spPr bwMode="auto">
          <a:xfrm>
            <a:off x="4953000" y="1676400"/>
            <a:ext cx="452438" cy="366713"/>
          </a:xfrm>
          <a:prstGeom prst="rect">
            <a:avLst/>
          </a:prstGeom>
          <a:noFill/>
          <a:ln w="9525">
            <a:noFill/>
            <a:miter lim="800000"/>
            <a:headEnd/>
            <a:tailEnd/>
          </a:ln>
          <a:effectLst/>
        </p:spPr>
        <p:txBody>
          <a:bodyPr wrap="none">
            <a:spAutoFit/>
          </a:bodyPr>
          <a:lstStyle/>
          <a:p>
            <a:r>
              <a:rPr lang="el-GR"/>
              <a:t>σ</a:t>
            </a:r>
            <a:r>
              <a:rPr lang="en-US"/>
              <a:t>2</a:t>
            </a:r>
          </a:p>
        </p:txBody>
      </p:sp>
      <p:sp>
        <p:nvSpPr>
          <p:cNvPr id="5131" name="Text Box 11"/>
          <p:cNvSpPr txBox="1">
            <a:spLocks noChangeArrowheads="1"/>
          </p:cNvSpPr>
          <p:nvPr/>
        </p:nvSpPr>
        <p:spPr bwMode="auto">
          <a:xfrm>
            <a:off x="6629400" y="2514600"/>
            <a:ext cx="457200" cy="366713"/>
          </a:xfrm>
          <a:prstGeom prst="rect">
            <a:avLst/>
          </a:prstGeom>
          <a:noFill/>
          <a:ln w="9525">
            <a:noFill/>
            <a:miter lim="800000"/>
            <a:headEnd/>
            <a:tailEnd/>
          </a:ln>
          <a:effectLst/>
        </p:spPr>
        <p:txBody>
          <a:bodyPr>
            <a:spAutoFit/>
          </a:bodyPr>
          <a:lstStyle/>
          <a:p>
            <a:pPr>
              <a:spcBef>
                <a:spcPct val="50000"/>
              </a:spcBef>
            </a:pPr>
            <a:r>
              <a:rPr lang="el-GR"/>
              <a:t>σ</a:t>
            </a:r>
            <a:r>
              <a:rPr lang="en-US"/>
              <a:t>1</a:t>
            </a:r>
          </a:p>
        </p:txBody>
      </p:sp>
      <p:sp>
        <p:nvSpPr>
          <p:cNvPr id="5132" name="Text Box 12"/>
          <p:cNvSpPr txBox="1">
            <a:spLocks noChangeArrowheads="1"/>
          </p:cNvSpPr>
          <p:nvPr/>
        </p:nvSpPr>
        <p:spPr bwMode="auto">
          <a:xfrm>
            <a:off x="5029200" y="4876800"/>
            <a:ext cx="2057400" cy="376238"/>
          </a:xfrm>
          <a:prstGeom prst="rect">
            <a:avLst/>
          </a:prstGeom>
          <a:noFill/>
          <a:ln w="9525">
            <a:solidFill>
              <a:srgbClr val="FFFF00"/>
            </a:solidFill>
            <a:miter lim="800000"/>
            <a:headEnd/>
            <a:tailEnd/>
          </a:ln>
          <a:effectLst/>
        </p:spPr>
        <p:txBody>
          <a:bodyPr>
            <a:spAutoFit/>
          </a:bodyPr>
          <a:lstStyle/>
          <a:p>
            <a:pPr>
              <a:spcBef>
                <a:spcPct val="50000"/>
              </a:spcBef>
            </a:pPr>
            <a:r>
              <a:rPr lang="el-GR" dirty="0">
                <a:solidFill>
                  <a:srgbClr val="FFFF00"/>
                </a:solidFill>
              </a:rPr>
              <a:t>σ</a:t>
            </a:r>
            <a:r>
              <a:rPr lang="en-US" dirty="0">
                <a:solidFill>
                  <a:srgbClr val="FFFF00"/>
                </a:solidFill>
              </a:rPr>
              <a:t>1≥</a:t>
            </a:r>
            <a:r>
              <a:rPr lang="el-GR" dirty="0">
                <a:solidFill>
                  <a:srgbClr val="FFFF00"/>
                </a:solidFill>
              </a:rPr>
              <a:t>σ</a:t>
            </a:r>
            <a:r>
              <a:rPr lang="en-US" dirty="0">
                <a:solidFill>
                  <a:srgbClr val="FFFF00"/>
                </a:solidFill>
              </a:rPr>
              <a:t>2&gt;0     </a:t>
            </a:r>
            <a:r>
              <a:rPr lang="el-GR" dirty="0">
                <a:solidFill>
                  <a:srgbClr val="FFFF00"/>
                </a:solidFill>
              </a:rPr>
              <a:t>σ</a:t>
            </a:r>
            <a:r>
              <a:rPr lang="en-US" dirty="0">
                <a:solidFill>
                  <a:srgbClr val="FFFF00"/>
                </a:solidFill>
              </a:rPr>
              <a:t>3=0</a:t>
            </a:r>
          </a:p>
        </p:txBody>
      </p:sp>
      <p:sp>
        <p:nvSpPr>
          <p:cNvPr id="5133" name="Text Box 13"/>
          <p:cNvSpPr txBox="1">
            <a:spLocks noChangeArrowheads="1"/>
          </p:cNvSpPr>
          <p:nvPr/>
        </p:nvSpPr>
        <p:spPr bwMode="auto">
          <a:xfrm>
            <a:off x="1752600" y="4038600"/>
            <a:ext cx="3810000" cy="244475"/>
          </a:xfrm>
          <a:prstGeom prst="rect">
            <a:avLst/>
          </a:prstGeom>
          <a:noFill/>
          <a:ln w="9525">
            <a:noFill/>
            <a:miter lim="800000"/>
            <a:headEnd/>
            <a:tailEnd/>
          </a:ln>
          <a:effectLst/>
        </p:spPr>
        <p:txBody>
          <a:bodyPr>
            <a:spAutoFit/>
          </a:bodyPr>
          <a:lstStyle/>
          <a:p>
            <a:pPr>
              <a:spcBef>
                <a:spcPct val="50000"/>
              </a:spcBef>
            </a:pPr>
            <a:r>
              <a:rPr lang="en-US" sz="1000">
                <a:solidFill>
                  <a:srgbClr val="FFFF00"/>
                </a:solidFill>
              </a:rPr>
              <a:t>http://maps.unomaha.edu/Maher/GEOL3300/week4/ellipse.jpeg</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Uniaxial Stress</a:t>
            </a:r>
          </a:p>
        </p:txBody>
      </p:sp>
      <p:sp>
        <p:nvSpPr>
          <p:cNvPr id="4099" name="Content Placeholder 2"/>
          <p:cNvSpPr>
            <a:spLocks noGrp="1"/>
          </p:cNvSpPr>
          <p:nvPr>
            <p:ph idx="1"/>
          </p:nvPr>
        </p:nvSpPr>
        <p:spPr/>
        <p:txBody>
          <a:bodyPr/>
          <a:lstStyle/>
          <a:p>
            <a:pPr eaLnBrk="1" hangingPunct="1"/>
            <a:r>
              <a:rPr lang="en-US" smtClean="0"/>
              <a:t>When only one principal stress is acting on a body within the earth’s crust.</a:t>
            </a:r>
          </a:p>
          <a:p>
            <a:pPr eaLnBrk="1" hangingPunct="1"/>
            <a:r>
              <a:rPr lang="en-US" smtClean="0"/>
              <a:t>Example:</a:t>
            </a:r>
          </a:p>
          <a:p>
            <a:pPr lvl="1" eaLnBrk="1" hangingPunct="1"/>
            <a:r>
              <a:rPr lang="en-US" smtClean="0"/>
              <a:t> s1  ≠  0,  s2  =  s3  =  0</a:t>
            </a:r>
          </a:p>
          <a:p>
            <a:pPr eaLnBrk="1" hangingPunct="1"/>
            <a:r>
              <a:rPr lang="en-US" smtClean="0"/>
              <a:t>This is a rare occurrence.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09600" y="0"/>
            <a:ext cx="7772400" cy="1470025"/>
          </a:xfrm>
        </p:spPr>
        <p:txBody>
          <a:bodyPr/>
          <a:lstStyle/>
          <a:p>
            <a:r>
              <a:rPr lang="en-US" smtClean="0"/>
              <a:t>LITHOSTATIC AND DEVIATORIC STRESS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z="1200" dirty="0"/>
          </a:p>
        </p:txBody>
      </p:sp>
      <p:sp>
        <p:nvSpPr>
          <p:cNvPr id="13315" name="TextBox 3"/>
          <p:cNvSpPr txBox="1">
            <a:spLocks noChangeArrowheads="1"/>
          </p:cNvSpPr>
          <p:nvPr/>
        </p:nvSpPr>
        <p:spPr bwMode="auto">
          <a:xfrm>
            <a:off x="152400" y="990600"/>
            <a:ext cx="3352800" cy="1739900"/>
          </a:xfrm>
          <a:prstGeom prst="rect">
            <a:avLst/>
          </a:prstGeom>
          <a:noFill/>
          <a:ln w="9525">
            <a:noFill/>
            <a:miter lim="800000"/>
            <a:headEnd/>
            <a:tailEnd/>
          </a:ln>
        </p:spPr>
        <p:txBody>
          <a:bodyPr>
            <a:spAutoFit/>
          </a:bodyPr>
          <a:lstStyle/>
          <a:p>
            <a:r>
              <a:rPr lang="en-US">
                <a:latin typeface="Calibri" pitchFamily="34" charset="0"/>
              </a:rPr>
              <a:t>•Lithostatic Stress= Equal pressure from all directions </a:t>
            </a:r>
          </a:p>
          <a:p>
            <a:r>
              <a:rPr lang="en-US">
                <a:latin typeface="Calibri" pitchFamily="34" charset="0"/>
              </a:rPr>
              <a:t>•Deviatoric Stress= Unequal pressure in different directions</a:t>
            </a:r>
          </a:p>
          <a:p>
            <a:r>
              <a:rPr lang="en-US">
                <a:latin typeface="Calibri" pitchFamily="34" charset="0"/>
              </a:rPr>
              <a:t>	-Three different types</a:t>
            </a:r>
          </a:p>
          <a:p>
            <a:r>
              <a:rPr lang="en-US">
                <a:latin typeface="Calibri" pitchFamily="34" charset="0"/>
              </a:rPr>
              <a:t>	</a:t>
            </a:r>
          </a:p>
        </p:txBody>
      </p:sp>
      <p:graphicFrame>
        <p:nvGraphicFramePr>
          <p:cNvPr id="5" name="Diagram 4"/>
          <p:cNvGraphicFramePr/>
          <p:nvPr/>
        </p:nvGraphicFramePr>
        <p:xfrm>
          <a:off x="1828800" y="1447800"/>
          <a:ext cx="66294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10800000">
            <a:off x="3886200" y="19812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5791200" y="19050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4191000" y="3657600"/>
            <a:ext cx="4572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10800000">
            <a:off x="6248400" y="3657600"/>
            <a:ext cx="4572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4800600" y="44958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10800000">
            <a:off x="4724400" y="62484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3" name="TextBox 11"/>
          <p:cNvSpPr txBox="1">
            <a:spLocks noChangeArrowheads="1"/>
          </p:cNvSpPr>
          <p:nvPr/>
        </p:nvSpPr>
        <p:spPr bwMode="auto">
          <a:xfrm>
            <a:off x="2286000" y="3505200"/>
            <a:ext cx="174148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Deviatoric</a:t>
            </a:r>
            <a:r>
              <a:rPr lang="en-US">
                <a:latin typeface="Calibri" pitchFamily="34" charset="0"/>
              </a:rPr>
              <a:t> </a:t>
            </a:r>
            <a:r>
              <a:rPr lang="en-US">
                <a:solidFill>
                  <a:schemeClr val="bg1"/>
                </a:solidFill>
                <a:latin typeface="Calibri" pitchFamily="34" charset="0"/>
              </a:rPr>
              <a:t>Stress</a:t>
            </a:r>
          </a:p>
        </p:txBody>
      </p:sp>
      <p:sp>
        <p:nvSpPr>
          <p:cNvPr id="13324" name="TextBox 12"/>
          <p:cNvSpPr txBox="1">
            <a:spLocks noChangeArrowheads="1"/>
          </p:cNvSpPr>
          <p:nvPr/>
        </p:nvSpPr>
        <p:spPr bwMode="auto">
          <a:xfrm>
            <a:off x="1447800" y="5105400"/>
            <a:ext cx="1676400" cy="915988"/>
          </a:xfrm>
          <a:prstGeom prst="rect">
            <a:avLst/>
          </a:prstGeom>
          <a:noFill/>
          <a:ln w="9525">
            <a:noFill/>
            <a:miter lim="800000"/>
            <a:headEnd/>
            <a:tailEnd/>
          </a:ln>
        </p:spPr>
        <p:txBody>
          <a:bodyPr>
            <a:spAutoFit/>
          </a:bodyPr>
          <a:lstStyle/>
          <a:p>
            <a:r>
              <a:rPr lang="en-US">
                <a:latin typeface="Calibri" pitchFamily="34" charset="0"/>
              </a:rPr>
              <a:t>•Affects textures and structures</a:t>
            </a:r>
          </a:p>
        </p:txBody>
      </p:sp>
      <p:pic>
        <p:nvPicPr>
          <p:cNvPr id="13326" name="Picture 14"/>
          <p:cNvPicPr>
            <a:picLocks noChangeAspect="1" noChangeArrowheads="1"/>
          </p:cNvPicPr>
          <p:nvPr/>
        </p:nvPicPr>
        <p:blipFill>
          <a:blip r:embed="rId6"/>
          <a:srcRect/>
          <a:stretch>
            <a:fillRect/>
          </a:stretch>
        </p:blipFill>
        <p:spPr bwMode="auto">
          <a:xfrm>
            <a:off x="152400" y="2895600"/>
            <a:ext cx="1524000" cy="1376363"/>
          </a:xfrm>
          <a:prstGeom prst="rect">
            <a:avLst/>
          </a:prstGeom>
          <a:noFill/>
          <a:ln w="9525">
            <a:noFill/>
            <a:miter lim="800000"/>
            <a:headEnd/>
            <a:tailEnd/>
          </a:ln>
          <a:effectLst/>
        </p:spPr>
      </p:pic>
      <p:sp>
        <p:nvSpPr>
          <p:cNvPr id="13327" name="Text Box 15"/>
          <p:cNvSpPr txBox="1">
            <a:spLocks noChangeArrowheads="1"/>
          </p:cNvSpPr>
          <p:nvPr/>
        </p:nvSpPr>
        <p:spPr bwMode="auto">
          <a:xfrm>
            <a:off x="0" y="4419600"/>
            <a:ext cx="1981200" cy="639763"/>
          </a:xfrm>
          <a:prstGeom prst="rect">
            <a:avLst/>
          </a:prstGeom>
          <a:noFill/>
          <a:ln w="9525">
            <a:noFill/>
            <a:miter lim="800000"/>
            <a:headEnd/>
            <a:tailEnd/>
          </a:ln>
          <a:effectLst/>
        </p:spPr>
        <p:txBody>
          <a:bodyPr>
            <a:spAutoFit/>
          </a:bodyPr>
          <a:lstStyle/>
          <a:p>
            <a:pPr>
              <a:spcBef>
                <a:spcPct val="50000"/>
              </a:spcBef>
            </a:pPr>
            <a:r>
              <a:rPr lang="en-US" sz="1200"/>
              <a:t>http://myweb.cwpost.liu.edu/vdivener/notes/stress-strain.htm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Flexural Rigidity</a:t>
            </a:r>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smtClean="0"/>
              <a:t>“Is the resistance to bending (flexure) of a material”</a:t>
            </a:r>
          </a:p>
          <a:p>
            <a:r>
              <a:rPr lang="en-US" dirty="0" smtClean="0"/>
              <a:t>For instance, in regards to the lithosphere: “is the uppermost </a:t>
            </a:r>
            <a:r>
              <a:rPr lang="en-US" dirty="0" err="1" smtClean="0"/>
              <a:t>rheologic</a:t>
            </a:r>
            <a:r>
              <a:rPr lang="en-US" dirty="0" smtClean="0"/>
              <a:t> layer of the earth. . .behaves rigidly on geologic timescales.  If you place a load on it, the lithosphere either supports the load or bends – it does not simply flow out of the way.”  </a:t>
            </a:r>
            <a:endParaRPr lang="en-US" dirty="0"/>
          </a:p>
        </p:txBody>
      </p:sp>
      <p:pic>
        <p:nvPicPr>
          <p:cNvPr id="7" name="Content Placeholder 6" descr="flexural rigidity.jpg"/>
          <p:cNvPicPr>
            <a:picLocks noGrp="1" noChangeAspect="1"/>
          </p:cNvPicPr>
          <p:nvPr>
            <p:ph sz="quarter" idx="2"/>
          </p:nvPr>
        </p:nvPicPr>
        <p:blipFill>
          <a:blip r:embed="rId2" cstate="print"/>
          <a:stretch>
            <a:fillRect/>
          </a:stretch>
        </p:blipFill>
        <p:spPr>
          <a:xfrm>
            <a:off x="4963635" y="1589088"/>
            <a:ext cx="3649030" cy="4572000"/>
          </a:xfrm>
        </p:spPr>
      </p:pic>
      <p:sp>
        <p:nvSpPr>
          <p:cNvPr id="8" name="Footer Placeholder 7"/>
          <p:cNvSpPr>
            <a:spLocks noGrp="1"/>
          </p:cNvSpPr>
          <p:nvPr>
            <p:ph type="ftr" sz="quarter" idx="4294967295"/>
          </p:nvPr>
        </p:nvSpPr>
        <p:spPr>
          <a:xfrm>
            <a:off x="609600" y="6248206"/>
            <a:ext cx="5421083" cy="365125"/>
          </a:xfrm>
          <a:prstGeom prst="rect">
            <a:avLst/>
          </a:prstGeom>
        </p:spPr>
        <p:txBody>
          <a:bodyPr/>
          <a:lstStyle/>
          <a:p>
            <a:r>
              <a:rPr lang="en-US" smtClean="0"/>
              <a:t>Marshak, Stephen, and Ben A. van der Pluijm.  Earth Structure: Second Edition. New York: Norton and Company, 2004.</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Line 14"/>
          <p:cNvSpPr>
            <a:spLocks noChangeShapeType="1"/>
          </p:cNvSpPr>
          <p:nvPr/>
        </p:nvSpPr>
        <p:spPr bwMode="auto">
          <a:xfrm flipH="1">
            <a:off x="838200" y="4343400"/>
            <a:ext cx="8077200" cy="0"/>
          </a:xfrm>
          <a:prstGeom prst="line">
            <a:avLst/>
          </a:prstGeom>
          <a:noFill/>
          <a:ln w="57150">
            <a:solidFill>
              <a:srgbClr val="FF0066"/>
            </a:solidFill>
            <a:round/>
            <a:headEnd/>
            <a:tailEnd/>
          </a:ln>
        </p:spPr>
        <p:txBody>
          <a:bodyPr/>
          <a:lstStyle/>
          <a:p>
            <a:endParaRPr lang="en-US"/>
          </a:p>
        </p:txBody>
      </p:sp>
      <p:sp>
        <p:nvSpPr>
          <p:cNvPr id="5130" name="Line 16"/>
          <p:cNvSpPr>
            <a:spLocks noChangeShapeType="1"/>
          </p:cNvSpPr>
          <p:nvPr/>
        </p:nvSpPr>
        <p:spPr bwMode="auto">
          <a:xfrm>
            <a:off x="838200" y="3352800"/>
            <a:ext cx="7848600" cy="0"/>
          </a:xfrm>
          <a:prstGeom prst="line">
            <a:avLst/>
          </a:prstGeom>
          <a:noFill/>
          <a:ln w="57150">
            <a:solidFill>
              <a:srgbClr val="9933FF"/>
            </a:solidFill>
            <a:round/>
            <a:headEnd/>
            <a:tailEnd/>
          </a:ln>
        </p:spPr>
        <p:txBody>
          <a:bodyPr/>
          <a:lstStyle/>
          <a:p>
            <a:endParaRPr lang="en-US"/>
          </a:p>
        </p:txBody>
      </p:sp>
      <p:graphicFrame>
        <p:nvGraphicFramePr>
          <p:cNvPr id="5122" name="Object 3"/>
          <p:cNvGraphicFramePr>
            <a:graphicFrameLocks noChangeAspect="1"/>
          </p:cNvGraphicFramePr>
          <p:nvPr/>
        </p:nvGraphicFramePr>
        <p:xfrm>
          <a:off x="304800" y="4495800"/>
          <a:ext cx="5727700" cy="381000"/>
        </p:xfrm>
        <a:graphic>
          <a:graphicData uri="http://schemas.openxmlformats.org/presentationml/2006/ole">
            <p:oleObj spid="_x0000_s125954" name="Equation" r:id="rId3" imgW="5727600" imgH="380880" progId="Equation.DSMT4">
              <p:embed/>
            </p:oleObj>
          </a:graphicData>
        </a:graphic>
      </p:graphicFrame>
      <p:graphicFrame>
        <p:nvGraphicFramePr>
          <p:cNvPr id="5123" name="Object 4"/>
          <p:cNvGraphicFramePr>
            <a:graphicFrameLocks noChangeAspect="1"/>
          </p:cNvGraphicFramePr>
          <p:nvPr/>
        </p:nvGraphicFramePr>
        <p:xfrm>
          <a:off x="4876800" y="5410200"/>
          <a:ext cx="3632200" cy="419100"/>
        </p:xfrm>
        <a:graphic>
          <a:graphicData uri="http://schemas.openxmlformats.org/presentationml/2006/ole">
            <p:oleObj spid="_x0000_s125955" name="Equation" r:id="rId4" imgW="3632040" imgH="419040" progId="Equation.DSMT4">
              <p:embed/>
            </p:oleObj>
          </a:graphicData>
        </a:graphic>
      </p:graphicFrame>
      <p:sp>
        <p:nvSpPr>
          <p:cNvPr id="5131" name="Oval 5"/>
          <p:cNvSpPr>
            <a:spLocks noChangeArrowheads="1"/>
          </p:cNvSpPr>
          <p:nvPr/>
        </p:nvSpPr>
        <p:spPr bwMode="auto">
          <a:xfrm>
            <a:off x="22860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32" name="Freeform 6"/>
          <p:cNvSpPr>
            <a:spLocks/>
          </p:cNvSpPr>
          <p:nvPr/>
        </p:nvSpPr>
        <p:spPr bwMode="auto">
          <a:xfrm>
            <a:off x="838200" y="3357563"/>
            <a:ext cx="8178800" cy="617537"/>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133" name="Freeform 7"/>
          <p:cNvSpPr>
            <a:spLocks/>
          </p:cNvSpPr>
          <p:nvPr/>
        </p:nvSpPr>
        <p:spPr bwMode="auto">
          <a:xfrm>
            <a:off x="838200" y="3733800"/>
            <a:ext cx="8178800" cy="617538"/>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134" name="Oval 8"/>
          <p:cNvSpPr>
            <a:spLocks noChangeArrowheads="1"/>
          </p:cNvSpPr>
          <p:nvPr/>
        </p:nvSpPr>
        <p:spPr bwMode="auto">
          <a:xfrm>
            <a:off x="6172200" y="4267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35" name="Freeform 9"/>
          <p:cNvSpPr>
            <a:spLocks/>
          </p:cNvSpPr>
          <p:nvPr/>
        </p:nvSpPr>
        <p:spPr bwMode="auto">
          <a:xfrm>
            <a:off x="838200" y="3352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136" name="Freeform 10"/>
          <p:cNvSpPr>
            <a:spLocks/>
          </p:cNvSpPr>
          <p:nvPr/>
        </p:nvSpPr>
        <p:spPr bwMode="auto">
          <a:xfrm>
            <a:off x="838200" y="3733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137" name="Line 15"/>
          <p:cNvSpPr>
            <a:spLocks noChangeShapeType="1"/>
          </p:cNvSpPr>
          <p:nvPr/>
        </p:nvSpPr>
        <p:spPr bwMode="auto">
          <a:xfrm flipH="1">
            <a:off x="2362200" y="3581400"/>
            <a:ext cx="4953000" cy="0"/>
          </a:xfrm>
          <a:prstGeom prst="line">
            <a:avLst/>
          </a:prstGeom>
          <a:noFill/>
          <a:ln w="9525">
            <a:solidFill>
              <a:schemeClr val="tx1"/>
            </a:solidFill>
            <a:round/>
            <a:headEnd/>
            <a:tailEnd/>
          </a:ln>
        </p:spPr>
        <p:txBody>
          <a:bodyPr/>
          <a:lstStyle/>
          <a:p>
            <a:endParaRPr lang="en-US"/>
          </a:p>
        </p:txBody>
      </p:sp>
      <p:graphicFrame>
        <p:nvGraphicFramePr>
          <p:cNvPr id="5124" name="Object 18"/>
          <p:cNvGraphicFramePr>
            <a:graphicFrameLocks noChangeAspect="1"/>
          </p:cNvGraphicFramePr>
          <p:nvPr/>
        </p:nvGraphicFramePr>
        <p:xfrm>
          <a:off x="5029200" y="3962400"/>
          <a:ext cx="342900" cy="381000"/>
        </p:xfrm>
        <a:graphic>
          <a:graphicData uri="http://schemas.openxmlformats.org/presentationml/2006/ole">
            <p:oleObj spid="_x0000_s125956" name="Equation" r:id="rId5" imgW="342720" imgH="380880" progId="Equation.DSMT4">
              <p:embed/>
            </p:oleObj>
          </a:graphicData>
        </a:graphic>
      </p:graphicFrame>
      <p:graphicFrame>
        <p:nvGraphicFramePr>
          <p:cNvPr id="5125" name="Object 19"/>
          <p:cNvGraphicFramePr>
            <a:graphicFrameLocks noChangeAspect="1"/>
          </p:cNvGraphicFramePr>
          <p:nvPr>
            <p:ph sz="half" idx="1"/>
          </p:nvPr>
        </p:nvGraphicFramePr>
        <p:xfrm>
          <a:off x="1676400" y="3352800"/>
          <a:ext cx="325438" cy="361950"/>
        </p:xfrm>
        <a:graphic>
          <a:graphicData uri="http://schemas.openxmlformats.org/presentationml/2006/ole">
            <p:oleObj spid="_x0000_s125957" name="Equation" r:id="rId6" imgW="342720" imgH="380880" progId="Equation.DSMT4">
              <p:embed/>
            </p:oleObj>
          </a:graphicData>
        </a:graphic>
      </p:graphicFrame>
      <p:graphicFrame>
        <p:nvGraphicFramePr>
          <p:cNvPr id="5126" name="Object 27"/>
          <p:cNvGraphicFramePr>
            <a:graphicFrameLocks noChangeAspect="1"/>
          </p:cNvGraphicFramePr>
          <p:nvPr>
            <p:ph sz="quarter" idx="2"/>
          </p:nvPr>
        </p:nvGraphicFramePr>
        <p:xfrm>
          <a:off x="2286000" y="4038600"/>
          <a:ext cx="288925" cy="361950"/>
        </p:xfrm>
        <a:graphic>
          <a:graphicData uri="http://schemas.openxmlformats.org/presentationml/2006/ole">
            <p:oleObj spid="_x0000_s125958" name="Equation" r:id="rId7" imgW="304560" imgH="380880" progId="Equation.DSMT4">
              <p:embed/>
            </p:oleObj>
          </a:graphicData>
        </a:graphic>
      </p:graphicFrame>
      <p:graphicFrame>
        <p:nvGraphicFramePr>
          <p:cNvPr id="5127" name="Object 39"/>
          <p:cNvGraphicFramePr>
            <a:graphicFrameLocks noChangeAspect="1"/>
          </p:cNvGraphicFramePr>
          <p:nvPr>
            <p:ph sz="quarter" idx="3"/>
          </p:nvPr>
        </p:nvGraphicFramePr>
        <p:xfrm>
          <a:off x="2286000" y="3276600"/>
          <a:ext cx="288925" cy="361950"/>
        </p:xfrm>
        <a:graphic>
          <a:graphicData uri="http://schemas.openxmlformats.org/presentationml/2006/ole">
            <p:oleObj spid="_x0000_s125959" name="Equation" r:id="rId8" imgW="304560" imgH="380880" progId="Equation.DSMT4">
              <p:embed/>
            </p:oleObj>
          </a:graphicData>
        </a:graphic>
      </p:graphicFrame>
      <p:sp>
        <p:nvSpPr>
          <p:cNvPr id="5138" name="Text Box 42"/>
          <p:cNvSpPr txBox="1">
            <a:spLocks noChangeArrowheads="1"/>
          </p:cNvSpPr>
          <p:nvPr/>
        </p:nvSpPr>
        <p:spPr bwMode="auto">
          <a:xfrm>
            <a:off x="457200" y="5410200"/>
            <a:ext cx="2286000" cy="366713"/>
          </a:xfrm>
          <a:prstGeom prst="rect">
            <a:avLst/>
          </a:prstGeom>
          <a:noFill/>
          <a:ln w="9525">
            <a:noFill/>
            <a:miter lim="800000"/>
            <a:headEnd/>
            <a:tailEnd/>
          </a:ln>
        </p:spPr>
        <p:txBody>
          <a:bodyPr>
            <a:spAutoFit/>
          </a:bodyPr>
          <a:lstStyle/>
          <a:p>
            <a:pPr>
              <a:spcBef>
                <a:spcPct val="50000"/>
              </a:spcBef>
            </a:pPr>
            <a:r>
              <a:rPr lang="en-US" sz="1800" dirty="0">
                <a:solidFill>
                  <a:srgbClr val="FFFF00"/>
                </a:solidFill>
              </a:rPr>
              <a:t>(weight)</a:t>
            </a:r>
          </a:p>
        </p:txBody>
      </p:sp>
      <p:sp>
        <p:nvSpPr>
          <p:cNvPr id="5140" name="Text Box 44"/>
          <p:cNvSpPr txBox="1">
            <a:spLocks noChangeArrowheads="1"/>
          </p:cNvSpPr>
          <p:nvPr/>
        </p:nvSpPr>
        <p:spPr bwMode="auto">
          <a:xfrm>
            <a:off x="4038600" y="5334000"/>
            <a:ext cx="762000" cy="366713"/>
          </a:xfrm>
          <a:prstGeom prst="rect">
            <a:avLst/>
          </a:prstGeom>
          <a:noFill/>
          <a:ln w="9525">
            <a:noFill/>
            <a:miter lim="800000"/>
            <a:headEnd/>
            <a:tailEnd/>
          </a:ln>
        </p:spPr>
        <p:txBody>
          <a:bodyPr>
            <a:spAutoFit/>
          </a:bodyPr>
          <a:lstStyle/>
          <a:p>
            <a:pPr>
              <a:spcBef>
                <a:spcPct val="50000"/>
              </a:spcBef>
            </a:pPr>
            <a:r>
              <a:rPr lang="en-US" sz="1800" dirty="0"/>
              <a:t>=</a:t>
            </a:r>
          </a:p>
        </p:txBody>
      </p:sp>
      <p:sp>
        <p:nvSpPr>
          <p:cNvPr id="5141" name="Text Box 45"/>
          <p:cNvSpPr txBox="1">
            <a:spLocks noChangeArrowheads="1"/>
          </p:cNvSpPr>
          <p:nvPr/>
        </p:nvSpPr>
        <p:spPr bwMode="auto">
          <a:xfrm>
            <a:off x="5181600" y="3429000"/>
            <a:ext cx="457200" cy="366713"/>
          </a:xfrm>
          <a:prstGeom prst="rect">
            <a:avLst/>
          </a:prstGeom>
          <a:noFill/>
          <a:ln w="9525">
            <a:noFill/>
            <a:miter lim="800000"/>
            <a:headEnd/>
            <a:tailEnd/>
          </a:ln>
        </p:spPr>
        <p:txBody>
          <a:bodyPr>
            <a:spAutoFit/>
          </a:bodyPr>
          <a:lstStyle/>
          <a:p>
            <a:pPr>
              <a:spcBef>
                <a:spcPct val="50000"/>
              </a:spcBef>
            </a:pPr>
            <a:endParaRPr lang="en-US" sz="1800"/>
          </a:p>
        </p:txBody>
      </p:sp>
      <p:graphicFrame>
        <p:nvGraphicFramePr>
          <p:cNvPr id="5128" name="Object 47"/>
          <p:cNvGraphicFramePr>
            <a:graphicFrameLocks noChangeAspect="1"/>
          </p:cNvGraphicFramePr>
          <p:nvPr/>
        </p:nvGraphicFramePr>
        <p:xfrm>
          <a:off x="4953000" y="3429000"/>
          <a:ext cx="419100" cy="419100"/>
        </p:xfrm>
        <a:graphic>
          <a:graphicData uri="http://schemas.openxmlformats.org/presentationml/2006/ole">
            <p:oleObj spid="_x0000_s125960" name="Equation" r:id="rId9" imgW="419040" imgH="4190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303213" y="404813"/>
            <a:ext cx="8535987"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3"/>
          </p:nvPr>
        </p:nvSpPr>
        <p:spPr/>
        <p:txBody>
          <a:bodyPr/>
          <a:lstStyle/>
          <a:p>
            <a:endParaRPr lang="en-US"/>
          </a:p>
        </p:txBody>
      </p:sp>
      <p:sp>
        <p:nvSpPr>
          <p:cNvPr id="6" name="Rectangle 5"/>
          <p:cNvSpPr/>
          <p:nvPr/>
        </p:nvSpPr>
        <p:spPr>
          <a:xfrm>
            <a:off x="2286000" y="797511"/>
            <a:ext cx="4572000" cy="5262979"/>
          </a:xfrm>
          <a:prstGeom prst="rect">
            <a:avLst/>
          </a:prstGeom>
        </p:spPr>
        <p:txBody>
          <a:bodyPr>
            <a:spAutoFit/>
          </a:bodyPr>
          <a:lstStyle/>
          <a:p>
            <a:r>
              <a:rPr lang="en-US" dirty="0" smtClean="0"/>
              <a:t>Discovered by Pierre </a:t>
            </a:r>
            <a:r>
              <a:rPr lang="en-US" dirty="0" err="1" smtClean="0"/>
              <a:t>Bouguer</a:t>
            </a:r>
            <a:r>
              <a:rPr lang="en-US" dirty="0" smtClean="0"/>
              <a:t> in the 1700s</a:t>
            </a:r>
          </a:p>
          <a:p>
            <a:endParaRPr lang="en-US" dirty="0" smtClean="0"/>
          </a:p>
          <a:p>
            <a:r>
              <a:rPr lang="en-US" dirty="0" smtClean="0"/>
              <a:t>the difference between what gravity is at a particular location(absolute observed gravity) and what gravity is supposed to be at that location(theoretical gravity value).  </a:t>
            </a:r>
            <a:r>
              <a:rPr lang="en-US" dirty="0" err="1" smtClean="0"/>
              <a:t>Bouguer</a:t>
            </a:r>
            <a:r>
              <a:rPr lang="en-US" dirty="0" smtClean="0"/>
              <a:t> anomaly = theoretical gravity value - absolute observed gravity value.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303213" y="404813"/>
            <a:ext cx="8535987" cy="6048375"/>
          </a:xfrm>
          <a:prstGeom prst="rect">
            <a:avLst/>
          </a:prstGeom>
          <a:noFill/>
          <a:ln w="9525">
            <a:noFill/>
            <a:miter lim="800000"/>
            <a:headEnd/>
            <a:tailEnd/>
          </a:ln>
        </p:spPr>
      </p:pic>
      <p:sp>
        <p:nvSpPr>
          <p:cNvPr id="39939" name="Text Box 4"/>
          <p:cNvSpPr txBox="1">
            <a:spLocks noChangeArrowheads="1"/>
          </p:cNvSpPr>
          <p:nvPr/>
        </p:nvSpPr>
        <p:spPr bwMode="auto">
          <a:xfrm>
            <a:off x="7086600" y="1981200"/>
            <a:ext cx="1371600" cy="366713"/>
          </a:xfrm>
          <a:prstGeom prst="rect">
            <a:avLst/>
          </a:prstGeom>
          <a:noFill/>
          <a:ln w="9525">
            <a:noFill/>
            <a:miter lim="800000"/>
            <a:headEnd/>
            <a:tailEnd/>
          </a:ln>
        </p:spPr>
        <p:txBody>
          <a:bodyPr>
            <a:spAutoFit/>
          </a:bodyPr>
          <a:lstStyle/>
          <a:p>
            <a:pPr>
              <a:spcBef>
                <a:spcPct val="50000"/>
              </a:spcBef>
            </a:pPr>
            <a:r>
              <a:rPr lang="en-US" sz="1800">
                <a:solidFill>
                  <a:schemeClr val="bg1"/>
                </a:solidFill>
              </a:rPr>
              <a:t>Dead Sea</a:t>
            </a:r>
          </a:p>
        </p:txBody>
      </p:sp>
      <p:sp>
        <p:nvSpPr>
          <p:cNvPr id="39940" name="Text Box 5"/>
          <p:cNvSpPr txBox="1">
            <a:spLocks noChangeArrowheads="1"/>
          </p:cNvSpPr>
          <p:nvPr/>
        </p:nvSpPr>
        <p:spPr bwMode="auto">
          <a:xfrm>
            <a:off x="7467600" y="990600"/>
            <a:ext cx="1371600" cy="641350"/>
          </a:xfrm>
          <a:prstGeom prst="rect">
            <a:avLst/>
          </a:prstGeom>
          <a:noFill/>
          <a:ln w="9525">
            <a:noFill/>
            <a:miter lim="800000"/>
            <a:headEnd/>
            <a:tailEnd/>
          </a:ln>
        </p:spPr>
        <p:txBody>
          <a:bodyPr>
            <a:spAutoFit/>
          </a:bodyPr>
          <a:lstStyle/>
          <a:p>
            <a:pPr>
              <a:spcBef>
                <a:spcPct val="50000"/>
              </a:spcBef>
            </a:pPr>
            <a:r>
              <a:rPr lang="en-US" sz="1800">
                <a:solidFill>
                  <a:schemeClr val="bg1"/>
                </a:solidFill>
              </a:rPr>
              <a:t>Sea of Galilea</a:t>
            </a:r>
          </a:p>
        </p:txBody>
      </p:sp>
      <p:sp>
        <p:nvSpPr>
          <p:cNvPr id="39941" name="Freeform 6"/>
          <p:cNvSpPr>
            <a:spLocks/>
          </p:cNvSpPr>
          <p:nvPr/>
        </p:nvSpPr>
        <p:spPr bwMode="auto">
          <a:xfrm>
            <a:off x="4267200" y="990600"/>
            <a:ext cx="3175000" cy="5346700"/>
          </a:xfrm>
          <a:custGeom>
            <a:avLst/>
            <a:gdLst>
              <a:gd name="T0" fmla="*/ 80 w 1744"/>
              <a:gd name="T1" fmla="*/ 3080 h 3184"/>
              <a:gd name="T2" fmla="*/ 80 w 1744"/>
              <a:gd name="T3" fmla="*/ 3032 h 3184"/>
              <a:gd name="T4" fmla="*/ 560 w 1744"/>
              <a:gd name="T5" fmla="*/ 2168 h 3184"/>
              <a:gd name="T6" fmla="*/ 1040 w 1744"/>
              <a:gd name="T7" fmla="*/ 1400 h 3184"/>
              <a:gd name="T8" fmla="*/ 1472 w 1744"/>
              <a:gd name="T9" fmla="*/ 728 h 3184"/>
              <a:gd name="T10" fmla="*/ 1712 w 1744"/>
              <a:gd name="T11" fmla="*/ 104 h 3184"/>
              <a:gd name="T12" fmla="*/ 1664 w 1744"/>
              <a:gd name="T13" fmla="*/ 104 h 3184"/>
              <a:gd name="T14" fmla="*/ 0 60000 65536"/>
              <a:gd name="T15" fmla="*/ 0 60000 65536"/>
              <a:gd name="T16" fmla="*/ 0 60000 65536"/>
              <a:gd name="T17" fmla="*/ 0 60000 65536"/>
              <a:gd name="T18" fmla="*/ 0 60000 65536"/>
              <a:gd name="T19" fmla="*/ 0 60000 65536"/>
              <a:gd name="T20" fmla="*/ 0 60000 65536"/>
              <a:gd name="T21" fmla="*/ 0 w 1744"/>
              <a:gd name="T22" fmla="*/ 0 h 3184"/>
              <a:gd name="T23" fmla="*/ 1744 w 1744"/>
              <a:gd name="T24" fmla="*/ 3184 h 3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4" h="3184">
                <a:moveTo>
                  <a:pt x="80" y="3080"/>
                </a:moveTo>
                <a:cubicBezTo>
                  <a:pt x="40" y="3132"/>
                  <a:pt x="0" y="3184"/>
                  <a:pt x="80" y="3032"/>
                </a:cubicBezTo>
                <a:cubicBezTo>
                  <a:pt x="160" y="2880"/>
                  <a:pt x="400" y="2440"/>
                  <a:pt x="560" y="2168"/>
                </a:cubicBezTo>
                <a:cubicBezTo>
                  <a:pt x="720" y="1896"/>
                  <a:pt x="888" y="1640"/>
                  <a:pt x="1040" y="1400"/>
                </a:cubicBezTo>
                <a:cubicBezTo>
                  <a:pt x="1192" y="1160"/>
                  <a:pt x="1360" y="944"/>
                  <a:pt x="1472" y="728"/>
                </a:cubicBezTo>
                <a:cubicBezTo>
                  <a:pt x="1584" y="512"/>
                  <a:pt x="1680" y="208"/>
                  <a:pt x="1712" y="104"/>
                </a:cubicBezTo>
                <a:cubicBezTo>
                  <a:pt x="1744" y="0"/>
                  <a:pt x="1704" y="52"/>
                  <a:pt x="1664" y="104"/>
                </a:cubicBezTo>
              </a:path>
            </a:pathLst>
          </a:custGeom>
          <a:noFill/>
          <a:ln w="9525">
            <a:solidFill>
              <a:srgbClr val="FFFF00"/>
            </a:solidFill>
            <a:round/>
            <a:headEnd/>
            <a:tailEnd/>
          </a:ln>
        </p:spPr>
        <p:txBody>
          <a:bodyPr/>
          <a:lstStyle/>
          <a:p>
            <a:endParaRPr lang="en-US"/>
          </a:p>
        </p:txBody>
      </p:sp>
      <p:sp>
        <p:nvSpPr>
          <p:cNvPr id="39942" name="Line 7"/>
          <p:cNvSpPr>
            <a:spLocks noChangeShapeType="1"/>
          </p:cNvSpPr>
          <p:nvPr/>
        </p:nvSpPr>
        <p:spPr bwMode="auto">
          <a:xfrm flipH="1">
            <a:off x="5715000" y="2743200"/>
            <a:ext cx="533400" cy="914400"/>
          </a:xfrm>
          <a:prstGeom prst="line">
            <a:avLst/>
          </a:prstGeom>
          <a:noFill/>
          <a:ln w="9525">
            <a:solidFill>
              <a:srgbClr val="FFFF00"/>
            </a:solidFill>
            <a:round/>
            <a:headEnd/>
            <a:tailEnd type="triangle" w="med" len="med"/>
          </a:ln>
        </p:spPr>
        <p:txBody>
          <a:bodyPr/>
          <a:lstStyle/>
          <a:p>
            <a:endParaRPr lang="en-US"/>
          </a:p>
        </p:txBody>
      </p:sp>
      <p:sp>
        <p:nvSpPr>
          <p:cNvPr id="39943" name="Line 8"/>
          <p:cNvSpPr>
            <a:spLocks noChangeShapeType="1"/>
          </p:cNvSpPr>
          <p:nvPr/>
        </p:nvSpPr>
        <p:spPr bwMode="auto">
          <a:xfrm flipV="1">
            <a:off x="6172200" y="2743200"/>
            <a:ext cx="533400" cy="990600"/>
          </a:xfrm>
          <a:prstGeom prst="line">
            <a:avLst/>
          </a:prstGeom>
          <a:noFill/>
          <a:ln w="9525">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739775" y="379413"/>
            <a:ext cx="7664450"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1981200"/>
            <a:ext cx="6324600" cy="2647950"/>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What is the direction of directed pressure (maximum principal stress direction)?</a:t>
            </a:r>
          </a:p>
          <a:p>
            <a:pPr eaLnBrk="0" hangingPunct="0">
              <a:spcBef>
                <a:spcPct val="50000"/>
              </a:spcBef>
            </a:pPr>
            <a:endParaRPr lang="en-US">
              <a:solidFill>
                <a:srgbClr val="FFFF00"/>
              </a:solidFill>
            </a:endParaRPr>
          </a:p>
          <a:p>
            <a:pPr eaLnBrk="0" hangingPunct="0">
              <a:spcBef>
                <a:spcPct val="50000"/>
              </a:spcBef>
            </a:pPr>
            <a:r>
              <a:rPr lang="en-US">
                <a:solidFill>
                  <a:srgbClr val="FFFF00"/>
                </a:solidFill>
              </a:rPr>
              <a:t>How many orientations of faults can be generated for the same directed pressure direction??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4188" y="304800"/>
            <a:ext cx="4868862" cy="990600"/>
          </a:xfrm>
        </p:spPr>
        <p:txBody>
          <a:bodyPr/>
          <a:lstStyle/>
          <a:p>
            <a:r>
              <a:rPr lang="en-US" sz="2000" smtClean="0"/>
              <a:t>Physical State of the </a:t>
            </a:r>
            <a:br>
              <a:rPr lang="en-US" sz="2000" smtClean="0"/>
            </a:br>
            <a:r>
              <a:rPr lang="en-US" sz="2000" smtClean="0"/>
              <a:t>Lithosphere</a:t>
            </a:r>
          </a:p>
        </p:txBody>
      </p:sp>
      <p:sp>
        <p:nvSpPr>
          <p:cNvPr id="43011" name="Rectangle 3"/>
          <p:cNvSpPr>
            <a:spLocks noGrp="1" noChangeArrowheads="1"/>
          </p:cNvSpPr>
          <p:nvPr>
            <p:ph idx="1"/>
          </p:nvPr>
        </p:nvSpPr>
        <p:spPr>
          <a:xfrm>
            <a:off x="228600" y="1066800"/>
            <a:ext cx="8610600" cy="6019800"/>
          </a:xfrm>
        </p:spPr>
        <p:txBody>
          <a:bodyPr/>
          <a:lstStyle/>
          <a:p>
            <a:pPr>
              <a:lnSpc>
                <a:spcPct val="90000"/>
              </a:lnSpc>
            </a:pPr>
            <a:endParaRPr lang="en-US" sz="1400" dirty="0" smtClean="0">
              <a:solidFill>
                <a:schemeClr val="accent1"/>
              </a:solidFill>
            </a:endParaRPr>
          </a:p>
          <a:p>
            <a:pPr lvl="1">
              <a:lnSpc>
                <a:spcPct val="90000"/>
              </a:lnSpc>
              <a:buFontTx/>
              <a:buNone/>
            </a:pPr>
            <a:r>
              <a:rPr lang="en-US" sz="2400" b="1" dirty="0" smtClean="0">
                <a:solidFill>
                  <a:schemeClr val="accent1"/>
                </a:solidFill>
              </a:rPr>
              <a:t>Key Concepts </a:t>
            </a:r>
          </a:p>
          <a:p>
            <a:pPr lvl="1">
              <a:lnSpc>
                <a:spcPct val="90000"/>
              </a:lnSpc>
            </a:pPr>
            <a:r>
              <a:rPr lang="en-US" sz="2400" b="1" dirty="0" smtClean="0">
                <a:solidFill>
                  <a:schemeClr val="accent1"/>
                </a:solidFill>
              </a:rPr>
              <a:t>Surface Forces</a:t>
            </a:r>
          </a:p>
          <a:p>
            <a:pPr lvl="1">
              <a:lnSpc>
                <a:spcPct val="90000"/>
              </a:lnSpc>
            </a:pPr>
            <a:r>
              <a:rPr lang="en-US" sz="2400" b="1" dirty="0" smtClean="0"/>
              <a:t>Local </a:t>
            </a:r>
            <a:r>
              <a:rPr lang="en-US" sz="2400" b="1" dirty="0" err="1" smtClean="0"/>
              <a:t>Isostasy</a:t>
            </a:r>
            <a:endParaRPr lang="en-US" sz="2400" b="1" dirty="0" smtClean="0"/>
          </a:p>
          <a:p>
            <a:pPr lvl="1">
              <a:lnSpc>
                <a:spcPct val="90000"/>
              </a:lnSpc>
            </a:pPr>
            <a:r>
              <a:rPr lang="en-US" sz="2400" b="1" dirty="0" smtClean="0">
                <a:solidFill>
                  <a:schemeClr val="accent1"/>
                </a:solidFill>
              </a:rPr>
              <a:t>Flexural </a:t>
            </a:r>
            <a:r>
              <a:rPr lang="en-US" sz="2400" b="1" dirty="0" err="1" smtClean="0">
                <a:solidFill>
                  <a:schemeClr val="accent1"/>
                </a:solidFill>
              </a:rPr>
              <a:t>isostasy</a:t>
            </a:r>
            <a:endParaRPr lang="en-US" sz="2400" b="1" dirty="0" smtClean="0">
              <a:solidFill>
                <a:schemeClr val="accent1"/>
              </a:solidFill>
            </a:endParaRPr>
          </a:p>
          <a:p>
            <a:pPr lvl="1">
              <a:lnSpc>
                <a:spcPct val="90000"/>
              </a:lnSpc>
            </a:pPr>
            <a:r>
              <a:rPr lang="en-US" sz="2400" b="1" dirty="0" smtClean="0">
                <a:solidFill>
                  <a:schemeClr val="accent1"/>
                </a:solidFill>
              </a:rPr>
              <a:t>Thermal conductivity</a:t>
            </a:r>
          </a:p>
          <a:p>
            <a:pPr lvl="1">
              <a:lnSpc>
                <a:spcPct val="90000"/>
              </a:lnSpc>
            </a:pPr>
            <a:r>
              <a:rPr lang="en-US" sz="2400" b="1" dirty="0" smtClean="0">
                <a:solidFill>
                  <a:schemeClr val="accent1"/>
                </a:solidFill>
              </a:rPr>
              <a:t>Thermal Expansion</a:t>
            </a:r>
          </a:p>
          <a:p>
            <a:pPr lvl="1">
              <a:lnSpc>
                <a:spcPct val="90000"/>
              </a:lnSpc>
            </a:pPr>
            <a:r>
              <a:rPr lang="en-US" sz="2400" b="1" dirty="0" smtClean="0">
                <a:solidFill>
                  <a:schemeClr val="accent1"/>
                </a:solidFill>
              </a:rPr>
              <a:t>Heat transfer: A special case</a:t>
            </a:r>
          </a:p>
          <a:p>
            <a:pPr lvl="1">
              <a:lnSpc>
                <a:spcPct val="90000"/>
              </a:lnSpc>
            </a:pPr>
            <a:r>
              <a:rPr lang="en-US" sz="2400" b="1" dirty="0" smtClean="0">
                <a:solidFill>
                  <a:schemeClr val="accent1"/>
                </a:solidFill>
              </a:rPr>
              <a:t>Rock </a:t>
            </a:r>
            <a:r>
              <a:rPr lang="en-US" sz="2400" b="1" dirty="0" err="1" smtClean="0">
                <a:solidFill>
                  <a:schemeClr val="accent1"/>
                </a:solidFill>
              </a:rPr>
              <a:t>Rheology</a:t>
            </a:r>
            <a:endParaRPr lang="en-US" sz="2400" b="1" dirty="0" smtClean="0"/>
          </a:p>
          <a:p>
            <a:pPr lvl="1">
              <a:lnSpc>
                <a:spcPct val="90000"/>
              </a:lnSpc>
            </a:pPr>
            <a:r>
              <a:rPr lang="en-US" sz="2400" b="1" dirty="0" smtClean="0">
                <a:solidFill>
                  <a:schemeClr val="accent1"/>
                </a:solidFill>
              </a:rPr>
              <a:t>Relevant mantle rheological behavior</a:t>
            </a:r>
          </a:p>
          <a:p>
            <a:pPr lvl="1">
              <a:lnSpc>
                <a:spcPct val="90000"/>
              </a:lnSpc>
            </a:pPr>
            <a:r>
              <a:rPr lang="en-US" sz="2400" b="1" dirty="0" err="1" smtClean="0">
                <a:solidFill>
                  <a:schemeClr val="accent1"/>
                </a:solidFill>
              </a:rPr>
              <a:t>Rheology</a:t>
            </a:r>
            <a:r>
              <a:rPr lang="en-US" sz="2400" b="1" dirty="0" smtClean="0">
                <a:solidFill>
                  <a:schemeClr val="accent1"/>
                </a:solidFill>
              </a:rPr>
              <a:t> of continental crust</a:t>
            </a:r>
          </a:p>
          <a:p>
            <a:pPr lvl="2">
              <a:lnSpc>
                <a:spcPct val="90000"/>
              </a:lnSpc>
            </a:pPr>
            <a:r>
              <a:rPr lang="en-US" sz="2000" b="1" dirty="0" smtClean="0">
                <a:solidFill>
                  <a:schemeClr val="accent1"/>
                </a:solidFill>
              </a:rPr>
              <a:t>Elastic-perfectly plastic </a:t>
            </a:r>
          </a:p>
          <a:p>
            <a:pPr lvl="2">
              <a:lnSpc>
                <a:spcPct val="90000"/>
              </a:lnSpc>
            </a:pPr>
            <a:r>
              <a:rPr lang="en-US" sz="2000" b="1" dirty="0" smtClean="0">
                <a:solidFill>
                  <a:schemeClr val="accent1"/>
                </a:solidFill>
              </a:rPr>
              <a:t>Strain hardening and strain softening</a:t>
            </a:r>
            <a:endParaRPr lang="en-US" sz="1800" b="1" dirty="0" smtClean="0">
              <a:solidFill>
                <a:schemeClr val="accent1"/>
              </a:solidFill>
            </a:endParaRPr>
          </a:p>
          <a:p>
            <a:pPr>
              <a:lnSpc>
                <a:spcPct val="90000"/>
              </a:lnSpc>
            </a:pPr>
            <a:endParaRPr lang="en-US" sz="1400" dirty="0" smtClean="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1600" smtClean="0"/>
              <a:t>Surface Forces (Pressure)- </a:t>
            </a:r>
            <a:br>
              <a:rPr lang="en-US" sz="1600" smtClean="0"/>
            </a:br>
            <a:r>
              <a:rPr lang="en-US" sz="1600" smtClean="0"/>
              <a:t>LOCAL ISOSTASY</a:t>
            </a:r>
          </a:p>
        </p:txBody>
      </p:sp>
      <p:pic>
        <p:nvPicPr>
          <p:cNvPr id="44035" name="Picture 4" descr="lcoalisostasy"/>
          <p:cNvPicPr>
            <a:picLocks noChangeAspect="1" noChangeArrowheads="1"/>
          </p:cNvPicPr>
          <p:nvPr/>
        </p:nvPicPr>
        <p:blipFill>
          <a:blip r:embed="rId2"/>
          <a:srcRect/>
          <a:stretch>
            <a:fillRect/>
          </a:stretch>
        </p:blipFill>
        <p:spPr bwMode="auto">
          <a:xfrm>
            <a:off x="1524000" y="1371600"/>
            <a:ext cx="5657850" cy="4476750"/>
          </a:xfrm>
          <a:prstGeom prst="rect">
            <a:avLst/>
          </a:prstGeom>
          <a:noFill/>
          <a:ln w="9525">
            <a:noFill/>
            <a:miter lim="800000"/>
            <a:headEnd/>
            <a:tailEnd/>
          </a:ln>
        </p:spPr>
      </p:pic>
      <p:sp>
        <p:nvSpPr>
          <p:cNvPr id="44036" name="Line 5"/>
          <p:cNvSpPr>
            <a:spLocks noChangeShapeType="1"/>
          </p:cNvSpPr>
          <p:nvPr/>
        </p:nvSpPr>
        <p:spPr bwMode="auto">
          <a:xfrm>
            <a:off x="1219200" y="5181600"/>
            <a:ext cx="5791200" cy="0"/>
          </a:xfrm>
          <a:prstGeom prst="line">
            <a:avLst/>
          </a:prstGeom>
          <a:noFill/>
          <a:ln w="9525">
            <a:solidFill>
              <a:schemeClr val="tx1"/>
            </a:solidFill>
            <a:round/>
            <a:headEnd/>
            <a:tailEnd/>
          </a:ln>
        </p:spPr>
        <p:txBody>
          <a:bodyPr/>
          <a:lstStyle/>
          <a:p>
            <a:endParaRPr lang="en-US"/>
          </a:p>
        </p:txBody>
      </p:sp>
      <p:sp>
        <p:nvSpPr>
          <p:cNvPr id="44037" name="Text Box 6"/>
          <p:cNvSpPr txBox="1">
            <a:spLocks noChangeArrowheads="1"/>
          </p:cNvSpPr>
          <p:nvPr/>
        </p:nvSpPr>
        <p:spPr bwMode="auto">
          <a:xfrm>
            <a:off x="609600" y="5257800"/>
            <a:ext cx="2895600" cy="366713"/>
          </a:xfrm>
          <a:prstGeom prst="rect">
            <a:avLst/>
          </a:prstGeom>
          <a:noFill/>
          <a:ln w="9525">
            <a:noFill/>
            <a:miter lim="800000"/>
            <a:headEnd/>
            <a:tailEnd/>
          </a:ln>
        </p:spPr>
        <p:txBody>
          <a:bodyPr>
            <a:spAutoFit/>
          </a:bodyPr>
          <a:lstStyle/>
          <a:p>
            <a:pPr>
              <a:spcBef>
                <a:spcPct val="50000"/>
              </a:spcBef>
            </a:pPr>
            <a:r>
              <a:rPr lang="en-US" sz="1800"/>
              <a:t>Depth of compensation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457200"/>
            <a:ext cx="7010400" cy="990600"/>
          </a:xfrm>
        </p:spPr>
        <p:txBody>
          <a:bodyPr/>
          <a:lstStyle/>
          <a:p>
            <a:r>
              <a:rPr lang="en-US" smtClean="0"/>
              <a:t>Isostasy or Archimedes’ Principle…</a:t>
            </a:r>
          </a:p>
        </p:txBody>
      </p:sp>
      <p:sp>
        <p:nvSpPr>
          <p:cNvPr id="45059" name="Rectangle 3"/>
          <p:cNvSpPr>
            <a:spLocks noGrp="1" noChangeArrowheads="1"/>
          </p:cNvSpPr>
          <p:nvPr>
            <p:ph idx="1"/>
          </p:nvPr>
        </p:nvSpPr>
        <p:spPr>
          <a:xfrm>
            <a:off x="457200" y="1981200"/>
            <a:ext cx="8382000" cy="2057400"/>
          </a:xfrm>
        </p:spPr>
        <p:txBody>
          <a:bodyPr/>
          <a:lstStyle/>
          <a:p>
            <a:pPr>
              <a:buFontTx/>
              <a:buNone/>
            </a:pPr>
            <a:r>
              <a:rPr lang="en-US" smtClean="0"/>
              <a:t>States that the crust, mantle can float above the underlying material </a:t>
            </a:r>
          </a:p>
          <a:p>
            <a:pPr>
              <a:buFontTx/>
              <a:buNone/>
            </a:pPr>
            <a:r>
              <a:rPr lang="en-US" smtClean="0"/>
              <a:t>If the crust and mantle float then there exists a depth for which pressure above and pressure below are equal.</a:t>
            </a:r>
          </a:p>
          <a:p>
            <a:pPr>
              <a:buFontTx/>
              <a:buNone/>
            </a:pPr>
            <a:endParaRPr lang="en-US" smtClean="0"/>
          </a:p>
          <a:p>
            <a:pPr>
              <a:buFontTx/>
              <a:buNone/>
            </a:pPr>
            <a:r>
              <a:rPr lang="en-US" smtClean="0"/>
              <a:t>This surface is known as the </a:t>
            </a:r>
            <a:r>
              <a:rPr lang="en-US" u="sng" smtClean="0"/>
              <a:t>compensation depth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General recommendations for local isostatic calculations</a:t>
            </a:r>
          </a:p>
        </p:txBody>
      </p:sp>
      <p:sp>
        <p:nvSpPr>
          <p:cNvPr id="46083" name="Rectangle 3"/>
          <p:cNvSpPr>
            <a:spLocks noGrp="1" noChangeArrowheads="1"/>
          </p:cNvSpPr>
          <p:nvPr>
            <p:ph idx="1"/>
          </p:nvPr>
        </p:nvSpPr>
        <p:spPr>
          <a:xfrm>
            <a:off x="457200" y="1752600"/>
            <a:ext cx="8686800" cy="6248400"/>
          </a:xfrm>
        </p:spPr>
        <p:txBody>
          <a:bodyPr/>
          <a:lstStyle/>
          <a:p>
            <a:pPr>
              <a:buFontTx/>
              <a:buNone/>
            </a:pPr>
            <a:r>
              <a:rPr lang="en-US" sz="2800" smtClean="0"/>
              <a:t>(1) Define a surface of compensation</a:t>
            </a:r>
          </a:p>
          <a:p>
            <a:pPr>
              <a:buFontTx/>
              <a:buNone/>
            </a:pPr>
            <a:r>
              <a:rPr lang="en-US" sz="2800" smtClean="0"/>
              <a:t>(2) Define a reference column of crust and mantle</a:t>
            </a:r>
          </a:p>
          <a:p>
            <a:pPr>
              <a:buFontTx/>
              <a:buNone/>
            </a:pPr>
            <a:r>
              <a:rPr lang="en-US" sz="2800" smtClean="0"/>
              <a:t>(3) Compare the weight of the reference column with the unknown</a:t>
            </a:r>
          </a:p>
          <a:p>
            <a:pPr>
              <a:buFontTx/>
              <a:buNone/>
            </a:pPr>
            <a:r>
              <a:rPr lang="en-US" sz="2800" smtClean="0"/>
              <a:t>(4) Simplify algebra in terms of two unknowns</a:t>
            </a:r>
          </a:p>
          <a:p>
            <a:pPr>
              <a:buFontTx/>
              <a:buNone/>
            </a:pPr>
            <a:r>
              <a:rPr lang="en-US" sz="2800" smtClean="0"/>
              <a:t>(4) Keep physical units the same</a:t>
            </a:r>
          </a:p>
          <a:p>
            <a:pPr>
              <a:buFontTx/>
              <a:buNone/>
            </a:pPr>
            <a:endParaRPr lang="en-US" sz="2800" smtClean="0"/>
          </a:p>
          <a:p>
            <a:pPr>
              <a:buFontTx/>
              <a:buNone/>
            </a:pPr>
            <a:r>
              <a:rPr lang="en-US" sz="2800" smtClean="0"/>
              <a:t>      See syllabus (Tuesday, 23 September) for elaborated examples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54188" y="304800"/>
            <a:ext cx="4868862" cy="990600"/>
          </a:xfrm>
        </p:spPr>
        <p:txBody>
          <a:bodyPr/>
          <a:lstStyle/>
          <a:p>
            <a:r>
              <a:rPr lang="en-US" sz="2400" smtClean="0"/>
              <a:t>Physical State of the </a:t>
            </a:r>
            <a:br>
              <a:rPr lang="en-US" sz="2400" smtClean="0"/>
            </a:br>
            <a:r>
              <a:rPr lang="en-US" sz="2400" smtClean="0"/>
              <a:t>Lithosphere</a:t>
            </a:r>
          </a:p>
        </p:txBody>
      </p:sp>
      <p:sp>
        <p:nvSpPr>
          <p:cNvPr id="30723" name="Rectangle 3"/>
          <p:cNvSpPr>
            <a:spLocks noGrp="1" noChangeArrowheads="1"/>
          </p:cNvSpPr>
          <p:nvPr>
            <p:ph idx="1"/>
          </p:nvPr>
        </p:nvSpPr>
        <p:spPr>
          <a:xfrm>
            <a:off x="228600" y="914400"/>
            <a:ext cx="8305800" cy="5943600"/>
          </a:xfrm>
        </p:spPr>
        <p:txBody>
          <a:bodyPr/>
          <a:lstStyle/>
          <a:p>
            <a:pPr>
              <a:lnSpc>
                <a:spcPct val="90000"/>
              </a:lnSpc>
            </a:pPr>
            <a:endParaRPr lang="en-US" sz="1600" smtClean="0">
              <a:solidFill>
                <a:schemeClr val="accent1"/>
              </a:solidFill>
            </a:endParaRPr>
          </a:p>
          <a:p>
            <a:pPr lvl="1">
              <a:lnSpc>
                <a:spcPct val="90000"/>
              </a:lnSpc>
              <a:buFontTx/>
              <a:buNone/>
            </a:pPr>
            <a:r>
              <a:rPr lang="en-US" b="1" smtClean="0">
                <a:solidFill>
                  <a:schemeClr val="accent1"/>
                </a:solidFill>
              </a:rPr>
              <a:t>Key Concepts </a:t>
            </a:r>
          </a:p>
          <a:p>
            <a:pPr lvl="1">
              <a:lnSpc>
                <a:spcPct val="90000"/>
              </a:lnSpc>
            </a:pPr>
            <a:r>
              <a:rPr lang="en-US" b="1" smtClean="0"/>
              <a:t>Surface Forces</a:t>
            </a:r>
          </a:p>
          <a:p>
            <a:pPr lvl="1">
              <a:lnSpc>
                <a:spcPct val="90000"/>
              </a:lnSpc>
            </a:pPr>
            <a:r>
              <a:rPr lang="en-US" b="1" smtClean="0">
                <a:solidFill>
                  <a:schemeClr val="accent1"/>
                </a:solidFill>
              </a:rPr>
              <a:t>Local Isostasy</a:t>
            </a:r>
          </a:p>
          <a:p>
            <a:pPr lvl="1">
              <a:lnSpc>
                <a:spcPct val="90000"/>
              </a:lnSpc>
            </a:pPr>
            <a:r>
              <a:rPr lang="en-US" b="1" smtClean="0">
                <a:solidFill>
                  <a:schemeClr val="accent1"/>
                </a:solidFill>
              </a:rPr>
              <a:t>Flexural isostasy</a:t>
            </a:r>
          </a:p>
          <a:p>
            <a:pPr lvl="1">
              <a:lnSpc>
                <a:spcPct val="90000"/>
              </a:lnSpc>
            </a:pPr>
            <a:r>
              <a:rPr lang="en-US" b="1" smtClean="0">
                <a:solidFill>
                  <a:schemeClr val="accent1"/>
                </a:solidFill>
              </a:rPr>
              <a:t>Thermal conductivity</a:t>
            </a:r>
          </a:p>
          <a:p>
            <a:pPr lvl="1">
              <a:lnSpc>
                <a:spcPct val="90000"/>
              </a:lnSpc>
            </a:pPr>
            <a:r>
              <a:rPr lang="en-US" b="1" smtClean="0">
                <a:solidFill>
                  <a:schemeClr val="accent1"/>
                </a:solidFill>
              </a:rPr>
              <a:t>Thermal Expansion</a:t>
            </a:r>
          </a:p>
          <a:p>
            <a:pPr lvl="1">
              <a:lnSpc>
                <a:spcPct val="90000"/>
              </a:lnSpc>
            </a:pPr>
            <a:r>
              <a:rPr lang="en-US" b="1" smtClean="0">
                <a:solidFill>
                  <a:schemeClr val="accent1"/>
                </a:solidFill>
              </a:rPr>
              <a:t>Heat transfer: A special case</a:t>
            </a:r>
          </a:p>
          <a:p>
            <a:pPr lvl="1">
              <a:lnSpc>
                <a:spcPct val="90000"/>
              </a:lnSpc>
            </a:pPr>
            <a:r>
              <a:rPr lang="en-US" b="1" smtClean="0">
                <a:solidFill>
                  <a:schemeClr val="accent1"/>
                </a:solidFill>
              </a:rPr>
              <a:t>Rock Rheology (2.3)</a:t>
            </a:r>
            <a:endParaRPr lang="en-US" b="1" smtClean="0"/>
          </a:p>
          <a:p>
            <a:pPr lvl="1">
              <a:lnSpc>
                <a:spcPct val="90000"/>
              </a:lnSpc>
            </a:pPr>
            <a:r>
              <a:rPr lang="en-US" b="1" smtClean="0">
                <a:solidFill>
                  <a:schemeClr val="accent1"/>
                </a:solidFill>
              </a:rPr>
              <a:t>Relevant mantle rheological behavior</a:t>
            </a:r>
          </a:p>
          <a:p>
            <a:pPr lvl="1">
              <a:lnSpc>
                <a:spcPct val="90000"/>
              </a:lnSpc>
            </a:pPr>
            <a:r>
              <a:rPr lang="en-US" b="1" smtClean="0">
                <a:solidFill>
                  <a:schemeClr val="accent1"/>
                </a:solidFill>
              </a:rPr>
              <a:t>Rheology of continental crust</a:t>
            </a:r>
          </a:p>
          <a:p>
            <a:pPr lvl="2">
              <a:lnSpc>
                <a:spcPct val="90000"/>
              </a:lnSpc>
            </a:pPr>
            <a:r>
              <a:rPr lang="en-US" b="1" smtClean="0">
                <a:solidFill>
                  <a:schemeClr val="accent1"/>
                </a:solidFill>
              </a:rPr>
              <a:t>Elastic-perfectly plastic </a:t>
            </a:r>
          </a:p>
          <a:p>
            <a:pPr lvl="2">
              <a:lnSpc>
                <a:spcPct val="90000"/>
              </a:lnSpc>
            </a:pPr>
            <a:r>
              <a:rPr lang="en-US" b="1" smtClean="0">
                <a:solidFill>
                  <a:schemeClr val="accent1"/>
                </a:solidFill>
              </a:rPr>
              <a:t>Strain hardening and strain softening</a:t>
            </a:r>
          </a:p>
          <a:p>
            <a:pPr lvl="1">
              <a:lnSpc>
                <a:spcPct val="90000"/>
              </a:lnSpc>
              <a:buFontTx/>
              <a:buChar char="•"/>
            </a:pPr>
            <a:endParaRPr lang="en-US" b="1" smtClean="0">
              <a:solidFill>
                <a:schemeClr val="accent1"/>
              </a:solidFill>
            </a:endParaRPr>
          </a:p>
          <a:p>
            <a:pPr>
              <a:lnSpc>
                <a:spcPct val="90000"/>
              </a:lnSpc>
            </a:pPr>
            <a:endParaRPr lang="en-US" sz="2000" smtClean="0">
              <a:solidFill>
                <a:schemeClr val="accent1"/>
              </a:solidFill>
            </a:endParaRPr>
          </a:p>
        </p:txBody>
      </p:sp>
      <p:pic>
        <p:nvPicPr>
          <p:cNvPr id="30724" name="Picture 5"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Isostasy homework due Thursday, 25 2008</a:t>
            </a:r>
          </a:p>
        </p:txBody>
      </p:sp>
      <p:sp>
        <p:nvSpPr>
          <p:cNvPr id="47107" name="Rectangle 3"/>
          <p:cNvSpPr>
            <a:spLocks noGrp="1" noChangeArrowheads="1"/>
          </p:cNvSpPr>
          <p:nvPr>
            <p:ph idx="1"/>
          </p:nvPr>
        </p:nvSpPr>
        <p:spPr>
          <a:xfrm>
            <a:off x="228600" y="1828800"/>
            <a:ext cx="8229600" cy="4525963"/>
          </a:xfrm>
        </p:spPr>
        <p:txBody>
          <a:bodyPr/>
          <a:lstStyle/>
          <a:p>
            <a:pPr>
              <a:lnSpc>
                <a:spcPct val="90000"/>
              </a:lnSpc>
            </a:pPr>
            <a:r>
              <a:rPr lang="en-US" dirty="0" smtClean="0"/>
              <a:t>Derive the relation between ocean-floor depth and </a:t>
            </a:r>
            <a:r>
              <a:rPr lang="en-US" dirty="0" err="1" smtClean="0"/>
              <a:t>Moho</a:t>
            </a:r>
            <a:r>
              <a:rPr lang="en-US" dirty="0" smtClean="0"/>
              <a:t> depth for continental </a:t>
            </a:r>
            <a:r>
              <a:rPr lang="en-US" smtClean="0"/>
              <a:t>crustal settings.</a:t>
            </a:r>
          </a:p>
          <a:p>
            <a:pPr>
              <a:lnSpc>
                <a:spcPct val="90000"/>
              </a:lnSpc>
            </a:pPr>
            <a:r>
              <a:rPr lang="en-US" dirty="0" smtClean="0"/>
              <a:t>Assuming that under the North Sea the continental crust and mantle is homogeneous, calculate the expected thickness of continental crust.</a:t>
            </a:r>
          </a:p>
          <a:p>
            <a:pPr>
              <a:lnSpc>
                <a:spcPct val="90000"/>
              </a:lnSpc>
            </a:pPr>
            <a:r>
              <a:rPr lang="en-US" dirty="0" smtClean="0"/>
              <a:t>Do the same for the continental crust under the Grand Banks of Newfoundland</a:t>
            </a:r>
          </a:p>
          <a:p>
            <a:pPr>
              <a:lnSpc>
                <a:spcPct val="90000"/>
              </a:lnSpc>
            </a:pPr>
            <a:r>
              <a:rPr lang="en-US" dirty="0" smtClean="0"/>
              <a:t>Show all your work–type it up and e-mail it to 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4188" y="304800"/>
            <a:ext cx="4868862" cy="990600"/>
          </a:xfrm>
        </p:spPr>
        <p:txBody>
          <a:bodyPr/>
          <a:lstStyle/>
          <a:p>
            <a:r>
              <a:rPr lang="en-US" sz="2000" smtClean="0"/>
              <a:t>Physical State of the </a:t>
            </a:r>
            <a:br>
              <a:rPr lang="en-US" sz="2000" smtClean="0"/>
            </a:br>
            <a:r>
              <a:rPr lang="en-US" sz="2000" smtClean="0"/>
              <a:t>Lithosphere</a:t>
            </a:r>
          </a:p>
        </p:txBody>
      </p:sp>
      <p:sp>
        <p:nvSpPr>
          <p:cNvPr id="48131" name="Rectangle 3"/>
          <p:cNvSpPr>
            <a:spLocks noGrp="1" noChangeArrowheads="1"/>
          </p:cNvSpPr>
          <p:nvPr>
            <p:ph idx="1"/>
          </p:nvPr>
        </p:nvSpPr>
        <p:spPr>
          <a:xfrm>
            <a:off x="228600" y="1447800"/>
            <a:ext cx="8229600" cy="4525963"/>
          </a:xfrm>
        </p:spPr>
        <p:txBody>
          <a:bodyPr/>
          <a:lstStyle/>
          <a:p>
            <a:pPr lvl="1">
              <a:lnSpc>
                <a:spcPct val="90000"/>
              </a:lnSpc>
              <a:buFontTx/>
              <a:buNone/>
            </a:pPr>
            <a:r>
              <a:rPr lang="en-US" b="1" smtClean="0">
                <a:solidFill>
                  <a:schemeClr val="accent1"/>
                </a:solidFill>
              </a:rPr>
              <a:t>Key Concepts </a:t>
            </a:r>
          </a:p>
          <a:p>
            <a:pPr lvl="1">
              <a:lnSpc>
                <a:spcPct val="90000"/>
              </a:lnSpc>
            </a:pPr>
            <a:r>
              <a:rPr lang="en-US" b="1" smtClean="0">
                <a:solidFill>
                  <a:schemeClr val="accent1"/>
                </a:solidFill>
              </a:rPr>
              <a:t>Surface Forces</a:t>
            </a:r>
          </a:p>
          <a:p>
            <a:pPr lvl="1">
              <a:lnSpc>
                <a:spcPct val="90000"/>
              </a:lnSpc>
            </a:pPr>
            <a:r>
              <a:rPr lang="en-US" b="1" smtClean="0">
                <a:solidFill>
                  <a:schemeClr val="accent1"/>
                </a:solidFill>
              </a:rPr>
              <a:t>Local Isostasy</a:t>
            </a:r>
          </a:p>
          <a:p>
            <a:pPr lvl="1">
              <a:lnSpc>
                <a:spcPct val="90000"/>
              </a:lnSpc>
            </a:pPr>
            <a:r>
              <a:rPr lang="en-US" b="1" smtClean="0"/>
              <a:t>Flexural isostasy</a:t>
            </a:r>
          </a:p>
          <a:p>
            <a:pPr lvl="1">
              <a:lnSpc>
                <a:spcPct val="90000"/>
              </a:lnSpc>
            </a:pPr>
            <a:r>
              <a:rPr lang="en-US" b="1" smtClean="0">
                <a:solidFill>
                  <a:schemeClr val="accent1"/>
                </a:solidFill>
              </a:rPr>
              <a:t>Thermal conductivity</a:t>
            </a:r>
          </a:p>
          <a:p>
            <a:pPr lvl="1">
              <a:lnSpc>
                <a:spcPct val="90000"/>
              </a:lnSpc>
            </a:pPr>
            <a:r>
              <a:rPr lang="en-US" b="1" smtClean="0">
                <a:solidFill>
                  <a:schemeClr val="accent1"/>
                </a:solidFill>
              </a:rPr>
              <a:t>Thermal Expansion</a:t>
            </a:r>
          </a:p>
          <a:p>
            <a:pPr lvl="1">
              <a:lnSpc>
                <a:spcPct val="90000"/>
              </a:lnSpc>
            </a:pPr>
            <a:r>
              <a:rPr lang="en-US" b="1" smtClean="0">
                <a:solidFill>
                  <a:schemeClr val="accent1"/>
                </a:solidFill>
              </a:rPr>
              <a:t>Heat transfer: A special case</a:t>
            </a:r>
          </a:p>
          <a:p>
            <a:pPr lvl="1">
              <a:lnSpc>
                <a:spcPct val="90000"/>
              </a:lnSpc>
            </a:pPr>
            <a:r>
              <a:rPr lang="en-US" b="1" smtClean="0">
                <a:solidFill>
                  <a:schemeClr val="accent1"/>
                </a:solidFill>
              </a:rPr>
              <a:t>Rock Rheology</a:t>
            </a:r>
            <a:endParaRPr lang="en-US" b="1" smtClean="0"/>
          </a:p>
          <a:p>
            <a:pPr lvl="1">
              <a:lnSpc>
                <a:spcPct val="90000"/>
              </a:lnSpc>
            </a:pPr>
            <a:r>
              <a:rPr lang="en-US" b="1" smtClean="0">
                <a:solidFill>
                  <a:schemeClr val="accent1"/>
                </a:solidFill>
              </a:rPr>
              <a:t>Relevant mantle rheological behavior</a:t>
            </a:r>
          </a:p>
          <a:p>
            <a:pPr lvl="1">
              <a:lnSpc>
                <a:spcPct val="90000"/>
              </a:lnSpc>
            </a:pPr>
            <a:r>
              <a:rPr lang="en-US" b="1" smtClean="0">
                <a:solidFill>
                  <a:schemeClr val="accent1"/>
                </a:solidFill>
              </a:rPr>
              <a:t>Rheology of continental crust</a:t>
            </a:r>
          </a:p>
          <a:p>
            <a:pPr lvl="2">
              <a:lnSpc>
                <a:spcPct val="90000"/>
              </a:lnSpc>
            </a:pPr>
            <a:r>
              <a:rPr lang="en-US" b="1" smtClean="0">
                <a:solidFill>
                  <a:schemeClr val="accent1"/>
                </a:solidFill>
              </a:rPr>
              <a:t>Elastic-perfectly plastic </a:t>
            </a:r>
          </a:p>
          <a:p>
            <a:pPr lvl="2">
              <a:lnSpc>
                <a:spcPct val="90000"/>
              </a:lnSpc>
            </a:pPr>
            <a:r>
              <a:rPr lang="en-US" b="1" smtClean="0">
                <a:solidFill>
                  <a:schemeClr val="accent1"/>
                </a:solidFill>
              </a:rPr>
              <a:t>Strain hardening and strain softening</a:t>
            </a:r>
            <a:endParaRPr lang="en-US" sz="2000" b="1" smtClean="0">
              <a:solidFill>
                <a:schemeClr val="accent1"/>
              </a:solidFill>
            </a:endParaRPr>
          </a:p>
          <a:p>
            <a:pPr>
              <a:lnSpc>
                <a:spcPct val="90000"/>
              </a:lnSpc>
            </a:pPr>
            <a:endParaRPr lang="en-US" sz="1600" smtClean="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atin typeface="Times New Roman" pitchFamily="18" charset="0"/>
              </a:rPr>
              <a:t>Local/Regional Isostasy</a:t>
            </a:r>
          </a:p>
        </p:txBody>
      </p:sp>
      <p:sp>
        <p:nvSpPr>
          <p:cNvPr id="2054" name="Rectangle 6"/>
          <p:cNvSpPr>
            <a:spLocks noGrp="1" noChangeArrowheads="1"/>
          </p:cNvSpPr>
          <p:nvPr>
            <p:ph type="body" sz="half" idx="2"/>
          </p:nvPr>
        </p:nvSpPr>
        <p:spPr/>
        <p:txBody>
          <a:bodyPr/>
          <a:lstStyle/>
          <a:p>
            <a:r>
              <a:rPr lang="en-US" sz="1800" dirty="0">
                <a:solidFill>
                  <a:srgbClr val="FF0000"/>
                </a:solidFill>
                <a:effectLst>
                  <a:outerShdw blurRad="38100" dist="38100" dir="2700000" algn="tl">
                    <a:srgbClr val="000000">
                      <a:alpha val="43137"/>
                    </a:srgbClr>
                  </a:outerShdw>
                </a:effectLst>
                <a:latin typeface="Times New Roman" pitchFamily="18" charset="0"/>
              </a:rPr>
              <a:t>Local </a:t>
            </a:r>
            <a:r>
              <a:rPr lang="en-US" sz="1800" dirty="0" err="1">
                <a:solidFill>
                  <a:srgbClr val="FF0000"/>
                </a:solidFill>
                <a:effectLst>
                  <a:outerShdw blurRad="38100" dist="38100" dir="2700000" algn="tl">
                    <a:srgbClr val="000000">
                      <a:alpha val="43137"/>
                    </a:srgbClr>
                  </a:outerShdw>
                </a:effectLst>
                <a:latin typeface="Times New Roman" pitchFamily="18" charset="0"/>
              </a:rPr>
              <a:t>Isostasy</a:t>
            </a:r>
            <a:r>
              <a:rPr lang="en-US" sz="1800" dirty="0">
                <a:effectLst>
                  <a:outerShdw blurRad="38100" dist="38100" dir="2700000" algn="tl">
                    <a:srgbClr val="000000">
                      <a:alpha val="43137"/>
                    </a:srgbClr>
                  </a:outerShdw>
                </a:effectLst>
                <a:latin typeface="Times New Roman" pitchFamily="18" charset="0"/>
              </a:rPr>
              <a:t> </a:t>
            </a:r>
            <a:r>
              <a:rPr lang="en-US" sz="1800" dirty="0">
                <a:latin typeface="Times New Roman" pitchFamily="18" charset="0"/>
              </a:rPr>
              <a:t>- Different topographic heights are accommodated by changed in crustal thickness and rock density. </a:t>
            </a:r>
          </a:p>
          <a:p>
            <a:r>
              <a:rPr lang="en-US" sz="1800" dirty="0">
                <a:latin typeface="Times New Roman" pitchFamily="18" charset="0"/>
              </a:rPr>
              <a:t>Illus. a, b show the region surrounding the load will be horizontal, unaffected by the load.</a:t>
            </a:r>
          </a:p>
          <a:p>
            <a:r>
              <a:rPr lang="en-US" sz="1800" dirty="0">
                <a:solidFill>
                  <a:srgbClr val="FF0000"/>
                </a:solidFill>
                <a:effectLst>
                  <a:outerShdw blurRad="38100" dist="38100" dir="2700000" algn="tl">
                    <a:srgbClr val="000000">
                      <a:alpha val="43137"/>
                    </a:srgbClr>
                  </a:outerShdw>
                </a:effectLst>
                <a:latin typeface="Times New Roman" pitchFamily="18" charset="0"/>
              </a:rPr>
              <a:t>Regional </a:t>
            </a:r>
            <a:r>
              <a:rPr lang="en-US" sz="1800" dirty="0" err="1">
                <a:solidFill>
                  <a:srgbClr val="FF0000"/>
                </a:solidFill>
                <a:effectLst>
                  <a:outerShdw blurRad="38100" dist="38100" dir="2700000" algn="tl">
                    <a:srgbClr val="000000">
                      <a:alpha val="43137"/>
                    </a:srgbClr>
                  </a:outerShdw>
                </a:effectLst>
                <a:latin typeface="Times New Roman" pitchFamily="18" charset="0"/>
              </a:rPr>
              <a:t>Isostasy</a:t>
            </a:r>
            <a:r>
              <a:rPr lang="en-US" sz="1800" dirty="0">
                <a:effectLst>
                  <a:outerShdw blurRad="38100" dist="38100" dir="2700000" algn="tl">
                    <a:srgbClr val="000000">
                      <a:alpha val="43137"/>
                    </a:srgbClr>
                  </a:outerShdw>
                </a:effectLst>
                <a:latin typeface="Times New Roman" pitchFamily="18" charset="0"/>
              </a:rPr>
              <a:t> </a:t>
            </a:r>
            <a:r>
              <a:rPr lang="en-US" sz="1800" dirty="0">
                <a:latin typeface="Times New Roman" pitchFamily="18" charset="0"/>
              </a:rPr>
              <a:t>– The crust acts as an elastic plate and its inherent rigidity spreads topographic loads over a broader region. </a:t>
            </a:r>
          </a:p>
          <a:p>
            <a:r>
              <a:rPr lang="en-US" sz="1800" dirty="0">
                <a:latin typeface="Times New Roman" pitchFamily="18" charset="0"/>
              </a:rPr>
              <a:t>Illus. c shows the surrounding regions being deflected down toward the load.</a:t>
            </a:r>
          </a:p>
          <a:p>
            <a:pPr>
              <a:buFontTx/>
              <a:buNone/>
            </a:pPr>
            <a:endParaRPr lang="en-US" sz="1400" dirty="0">
              <a:latin typeface="Times New Roman" pitchFamily="18" charset="0"/>
            </a:endParaRPr>
          </a:p>
        </p:txBody>
      </p:sp>
      <p:pic>
        <p:nvPicPr>
          <p:cNvPr id="2055" name="Picture 7" descr="CE356500FG0010[1]"/>
          <p:cNvPicPr>
            <a:picLocks noGrp="1" noChangeAspect="1" noChangeArrowheads="1"/>
          </p:cNvPicPr>
          <p:nvPr>
            <p:ph sz="half" idx="1"/>
          </p:nvPr>
        </p:nvPicPr>
        <p:blipFill>
          <a:blip r:embed="rId2"/>
          <a:srcRect/>
          <a:stretch>
            <a:fillRect/>
          </a:stretch>
        </p:blipFill>
        <p:spPr>
          <a:xfrm>
            <a:off x="688975" y="1828800"/>
            <a:ext cx="3351213" cy="4572000"/>
          </a:xfrm>
          <a:noFill/>
          <a:ln/>
        </p:spPr>
      </p:pic>
      <p:sp>
        <p:nvSpPr>
          <p:cNvPr id="2057" name="Rectangle 9"/>
          <p:cNvSpPr>
            <a:spLocks noChangeArrowheads="1"/>
          </p:cNvSpPr>
          <p:nvPr/>
        </p:nvSpPr>
        <p:spPr bwMode="auto">
          <a:xfrm>
            <a:off x="762000" y="6400800"/>
            <a:ext cx="2046288" cy="304800"/>
          </a:xfrm>
          <a:prstGeom prst="rect">
            <a:avLst/>
          </a:prstGeom>
          <a:noFill/>
          <a:ln w="9525">
            <a:noFill/>
            <a:miter lim="800000"/>
            <a:headEnd/>
            <a:tailEnd/>
          </a:ln>
          <a:effectLst/>
        </p:spPr>
        <p:txBody>
          <a:bodyPr wrap="none">
            <a:spAutoFit/>
          </a:bodyPr>
          <a:lstStyle/>
          <a:p>
            <a:r>
              <a:rPr lang="en-US" sz="1400">
                <a:effectLst>
                  <a:outerShdw blurRad="38100" dist="38100" dir="2700000" algn="tl">
                    <a:srgbClr val="000000"/>
                  </a:outerShdw>
                </a:effectLst>
                <a:latin typeface="Times New Roman" pitchFamily="18" charset="0"/>
              </a:rPr>
              <a:t>Picture from answers.com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914400"/>
            <a:ext cx="5715000" cy="639763"/>
          </a:xfrm>
        </p:spPr>
        <p:txBody>
          <a:bodyPr/>
          <a:lstStyle/>
          <a:p>
            <a:r>
              <a:rPr lang="en-US" b="1" smtClean="0"/>
              <a:t>Flexure of the lithosphere</a:t>
            </a:r>
          </a:p>
        </p:txBody>
      </p:sp>
      <p:sp>
        <p:nvSpPr>
          <p:cNvPr id="49155" name="Rectangle 3"/>
          <p:cNvSpPr>
            <a:spLocks noGrp="1" noChangeArrowheads="1"/>
          </p:cNvSpPr>
          <p:nvPr>
            <p:ph idx="1"/>
          </p:nvPr>
        </p:nvSpPr>
        <p:spPr>
          <a:xfrm>
            <a:off x="381000" y="1981200"/>
            <a:ext cx="8534400" cy="4876800"/>
          </a:xfrm>
        </p:spPr>
        <p:txBody>
          <a:bodyPr/>
          <a:lstStyle/>
          <a:p>
            <a:endParaRPr lang="en-US" smtClean="0"/>
          </a:p>
          <a:p>
            <a:r>
              <a:rPr lang="en-US" smtClean="0"/>
              <a:t>The outer skin of the earth down to depths where the temperature is cool enough and rock properties permit the earth can be visualized to be effectively elastic (e.g., rubber ball) over long periods of time, i.e., hundreds of millions of years.</a:t>
            </a:r>
            <a:r>
              <a:rPr lang="en-US" sz="2000" smtClean="0"/>
              <a:t>  </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28600" y="609600"/>
            <a:ext cx="8305800" cy="3154363"/>
          </a:xfrm>
        </p:spPr>
        <p:txBody>
          <a:bodyPr/>
          <a:lstStyle/>
          <a:p>
            <a:r>
              <a:rPr lang="en-US" dirty="0" smtClean="0"/>
              <a:t>A conclusion is that mountain belts will not sag over time but will maintain their mechanical strength indefinitely for practical purposes.  A measure of the strength of the crust is how much it bends to a given load.  This value is known as the </a:t>
            </a:r>
            <a:r>
              <a:rPr lang="en-US" b="1" dirty="0" smtClean="0"/>
              <a:t>flexural rigidity (D – units of Nm)</a:t>
            </a:r>
            <a:endParaRPr lang="en-US" dirty="0" smtClean="0"/>
          </a:p>
          <a:p>
            <a:endParaRPr lang="en-US" dirty="0" smtClean="0"/>
          </a:p>
        </p:txBody>
      </p:sp>
      <p:graphicFrame>
        <p:nvGraphicFramePr>
          <p:cNvPr id="3074" name="Object 11"/>
          <p:cNvGraphicFramePr>
            <a:graphicFrameLocks noGrp="1" noChangeAspect="1"/>
          </p:cNvGraphicFramePr>
          <p:nvPr>
            <p:ph sz="half" idx="2"/>
          </p:nvPr>
        </p:nvGraphicFramePr>
        <p:xfrm>
          <a:off x="2209800" y="4038600"/>
          <a:ext cx="469900" cy="438150"/>
        </p:xfrm>
        <a:graphic>
          <a:graphicData uri="http://schemas.openxmlformats.org/presentationml/2006/ole">
            <p:oleObj spid="_x0000_s3074" name="Equation" r:id="rId3" imgW="495000" imgH="380880" progId="Equation.DSMT4">
              <p:embed/>
            </p:oleObj>
          </a:graphicData>
        </a:graphic>
      </p:graphicFrame>
      <p:sp>
        <p:nvSpPr>
          <p:cNvPr id="3076" name="Text Box 10"/>
          <p:cNvSpPr txBox="1">
            <a:spLocks noChangeArrowheads="1"/>
          </p:cNvSpPr>
          <p:nvPr/>
        </p:nvSpPr>
        <p:spPr bwMode="auto">
          <a:xfrm>
            <a:off x="838200" y="4648200"/>
            <a:ext cx="30480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91148" name="Text Box 12"/>
          <p:cNvSpPr txBox="1">
            <a:spLocks noChangeArrowheads="1"/>
          </p:cNvSpPr>
          <p:nvPr/>
        </p:nvSpPr>
        <p:spPr bwMode="auto">
          <a:xfrm>
            <a:off x="685800" y="4800601"/>
            <a:ext cx="7848600" cy="1384995"/>
          </a:xfrm>
          <a:prstGeom prst="rect">
            <a:avLst/>
          </a:prstGeom>
          <a:noFill/>
          <a:ln w="9525">
            <a:noFill/>
            <a:miter lim="800000"/>
            <a:headEnd/>
            <a:tailEnd/>
          </a:ln>
          <a:effectLst/>
        </p:spPr>
        <p:txBody>
          <a:bodyPr wrap="square">
            <a:spAutoFit/>
          </a:bodyPr>
          <a:lstStyle/>
          <a:p>
            <a:pPr>
              <a:spcBef>
                <a:spcPct val="50000"/>
              </a:spcBef>
              <a:defRPr/>
            </a:pPr>
            <a:r>
              <a:rPr lang="en-US" sz="2800" dirty="0">
                <a:solidFill>
                  <a:srgbClr val="FFFF00"/>
                </a:solidFill>
              </a:rPr>
              <a:t>Nm is equivalent to about 34 km of elastic thickness (Te) or moderately strong elastic lithosphere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2400" dirty="0" smtClean="0"/>
              <a:t>(TB 2006) Definition taken from:</a:t>
            </a:r>
            <a:br>
              <a:rPr lang="en-US" sz="2400" dirty="0" smtClean="0"/>
            </a:br>
            <a:r>
              <a:rPr lang="en-US" sz="2400" dirty="0" smtClean="0"/>
              <a:t>	</a:t>
            </a:r>
            <a:r>
              <a:rPr lang="en-US" sz="2400" dirty="0" smtClean="0">
                <a:hlinkClick r:id="rId2"/>
              </a:rPr>
              <a:t>http://en.wikipedia.org/wiki/Flexural_rigidity</a:t>
            </a:r>
            <a:r>
              <a:rPr lang="en-US" sz="2400" dirty="0" smtClean="0"/>
              <a:t> </a:t>
            </a:r>
          </a:p>
        </p:txBody>
      </p:sp>
      <p:sp>
        <p:nvSpPr>
          <p:cNvPr id="113667" name="Rectangle 3"/>
          <p:cNvSpPr>
            <a:spLocks noGrp="1" noChangeArrowheads="1"/>
          </p:cNvSpPr>
          <p:nvPr>
            <p:ph idx="1"/>
          </p:nvPr>
        </p:nvSpPr>
        <p:spPr/>
        <p:txBody>
          <a:bodyPr/>
          <a:lstStyle/>
          <a:p>
            <a:r>
              <a:rPr lang="en-US" sz="2000" b="1" dirty="0" smtClean="0"/>
              <a:t>Flexural rigidity</a:t>
            </a:r>
            <a:r>
              <a:rPr lang="en-US" sz="2000" dirty="0" smtClean="0"/>
              <a:t> is defined as the </a:t>
            </a:r>
            <a:r>
              <a:rPr lang="en-US" sz="2000" dirty="0" smtClean="0">
                <a:hlinkClick r:id="rId3" tooltip="Force"/>
              </a:rPr>
              <a:t>force</a:t>
            </a:r>
            <a:r>
              <a:rPr lang="en-US" sz="2000" dirty="0" smtClean="0"/>
              <a:t> </a:t>
            </a:r>
            <a:r>
              <a:rPr lang="en-US" sz="2000" dirty="0" smtClean="0">
                <a:hlinkClick r:id="rId4" tooltip="Couple"/>
              </a:rPr>
              <a:t>couple</a:t>
            </a:r>
            <a:r>
              <a:rPr lang="en-US" sz="2000" dirty="0" smtClean="0"/>
              <a:t> required to bend a </a:t>
            </a:r>
            <a:r>
              <a:rPr lang="en-US" sz="2000" dirty="0" smtClean="0">
                <a:hlinkClick r:id="rId5" tooltip="Rigid"/>
              </a:rPr>
              <a:t>rigid</a:t>
            </a:r>
            <a:r>
              <a:rPr lang="en-US" sz="2000" dirty="0" smtClean="0"/>
              <a:t> structure to a unit </a:t>
            </a:r>
            <a:r>
              <a:rPr lang="en-US" sz="2000" dirty="0" smtClean="0">
                <a:hlinkClick r:id="rId6" tooltip="Curvature"/>
              </a:rPr>
              <a:t>curvature</a:t>
            </a:r>
            <a:r>
              <a:rPr lang="en-US" sz="2000" dirty="0" smtClean="0"/>
              <a:t>.</a:t>
            </a:r>
          </a:p>
          <a:p>
            <a:endParaRPr lang="en-US" sz="2000" dirty="0" smtClean="0"/>
          </a:p>
          <a:p>
            <a:r>
              <a:rPr lang="en-US" sz="2000" dirty="0" smtClean="0"/>
              <a:t>The thin lithosphere plates which cover the surface of the Earth are subject to flexure, when a load or force is applied to them. On a geological timescale, the lithosphere behaves elastically and can therefore bend under loading by mountain chains, volcanoes and so on.</a:t>
            </a:r>
          </a:p>
          <a:p>
            <a:r>
              <a:rPr lang="en-US" sz="2000" dirty="0" smtClean="0"/>
              <a:t>The flexure of the plate depends on:</a:t>
            </a:r>
          </a:p>
          <a:p>
            <a:r>
              <a:rPr lang="en-US" sz="2000" dirty="0" smtClean="0"/>
              <a:t>The plate thickness</a:t>
            </a:r>
          </a:p>
          <a:p>
            <a:r>
              <a:rPr lang="en-US" sz="2000" dirty="0" smtClean="0"/>
              <a:t>The elastic properties of the plate</a:t>
            </a:r>
          </a:p>
          <a:p>
            <a:r>
              <a:rPr lang="en-US" sz="2000" dirty="0" smtClean="0"/>
              <a:t>The applied load or force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685800" y="1981200"/>
            <a:ext cx="8229600" cy="3124200"/>
          </a:xfrm>
        </p:spPr>
        <p:txBody>
          <a:bodyPr/>
          <a:lstStyle/>
          <a:p>
            <a:r>
              <a:rPr lang="en-US" smtClean="0"/>
              <a:t>Use local isostasy as a reference</a:t>
            </a:r>
          </a:p>
          <a:p>
            <a:r>
              <a:rPr lang="en-US" smtClean="0"/>
              <a:t>Assume stationary conditions</a:t>
            </a:r>
          </a:p>
          <a:p>
            <a:r>
              <a:rPr lang="en-US" smtClean="0"/>
              <a:t>Deviation from this reference is a measure of internal strength balanced against an applied load</a:t>
            </a:r>
          </a:p>
        </p:txBody>
      </p:sp>
      <p:sp>
        <p:nvSpPr>
          <p:cNvPr id="50179" name="Text Box 4"/>
          <p:cNvSpPr txBox="1">
            <a:spLocks noChangeArrowheads="1"/>
          </p:cNvSpPr>
          <p:nvPr/>
        </p:nvSpPr>
        <p:spPr bwMode="auto">
          <a:xfrm>
            <a:off x="2362200" y="762000"/>
            <a:ext cx="44958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One view on flexure in basins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Measure of elasticity</a:t>
            </a:r>
          </a:p>
        </p:txBody>
      </p:sp>
      <p:sp>
        <p:nvSpPr>
          <p:cNvPr id="51203" name="Rectangle 3"/>
          <p:cNvSpPr>
            <a:spLocks noGrp="1" noChangeArrowheads="1"/>
          </p:cNvSpPr>
          <p:nvPr>
            <p:ph type="body" sz="half" idx="1"/>
          </p:nvPr>
        </p:nvSpPr>
        <p:spPr>
          <a:xfrm>
            <a:off x="533400" y="2971800"/>
            <a:ext cx="7916863" cy="1228725"/>
          </a:xfrm>
        </p:spPr>
        <p:txBody>
          <a:bodyPr/>
          <a:lstStyle/>
          <a:p>
            <a:pPr marL="114300" lvl="1" indent="0">
              <a:lnSpc>
                <a:spcPct val="90000"/>
              </a:lnSpc>
              <a:buFontTx/>
              <a:buNone/>
            </a:pPr>
            <a:r>
              <a:rPr lang="en-US" dirty="0" smtClean="0"/>
              <a:t>But, if we use the other extreme case …. the case of a weight that is very wide… (i.e. &gt; 1000 km)…..?????</a:t>
            </a:r>
          </a:p>
          <a:p>
            <a:pPr marL="114300" lvl="1" indent="0">
              <a:lnSpc>
                <a:spcPct val="90000"/>
              </a:lnSpc>
              <a:buFontTx/>
              <a:buNone/>
            </a:pPr>
            <a:endParaRPr lang="en-US" dirty="0" smtClean="0"/>
          </a:p>
          <a:p>
            <a:pPr marL="114300" lvl="1" indent="0">
              <a:lnSpc>
                <a:spcPct val="90000"/>
              </a:lnSpc>
              <a:buFontTx/>
              <a:buNone/>
            </a:pPr>
            <a:r>
              <a:rPr lang="en-US" dirty="0" smtClean="0"/>
              <a:t>When it is very wide the condition reaches that of local </a:t>
            </a:r>
            <a:r>
              <a:rPr lang="en-US" dirty="0" err="1" smtClean="0"/>
              <a:t>isostasy</a:t>
            </a:r>
            <a:r>
              <a:rPr lang="en-US" dirty="0" smtClean="0"/>
              <a:t> and all the weight pushing down is balanced by the reaction of the mantle pushing up.</a:t>
            </a:r>
          </a:p>
          <a:p>
            <a:pPr marL="114300" lvl="1" indent="0">
              <a:lnSpc>
                <a:spcPct val="90000"/>
              </a:lnSpc>
              <a:buFontTx/>
              <a:buNone/>
            </a:pPr>
            <a:endParaRPr lang="en-US" dirty="0" smtClean="0"/>
          </a:p>
        </p:txBody>
      </p:sp>
      <p:sp>
        <p:nvSpPr>
          <p:cNvPr id="51204" name="Text Box 28"/>
          <p:cNvSpPr txBox="1">
            <a:spLocks noChangeArrowheads="1"/>
          </p:cNvSpPr>
          <p:nvPr/>
        </p:nvSpPr>
        <p:spPr bwMode="auto">
          <a:xfrm>
            <a:off x="609600" y="1752600"/>
            <a:ext cx="7315200" cy="915988"/>
          </a:xfrm>
          <a:prstGeom prst="rect">
            <a:avLst/>
          </a:prstGeom>
          <a:noFill/>
          <a:ln w="9525">
            <a:noFill/>
            <a:miter lim="800000"/>
            <a:headEnd/>
            <a:tailEnd/>
          </a:ln>
        </p:spPr>
        <p:txBody>
          <a:bodyPr>
            <a:spAutoFit/>
          </a:bodyPr>
          <a:lstStyle/>
          <a:p>
            <a:pPr>
              <a:spcBef>
                <a:spcPct val="50000"/>
              </a:spcBef>
            </a:pPr>
            <a:r>
              <a:rPr lang="en-US" sz="1800">
                <a:solidFill>
                  <a:srgbClr val="FFFF00"/>
                </a:solidFill>
              </a:rPr>
              <a:t>If the load is exceptionally narrow and small then the lithosphere will appear (infinitely) very strong because it does not give way at all to the load!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Uniaxial Stress</a:t>
            </a:r>
          </a:p>
        </p:txBody>
      </p:sp>
      <p:sp>
        <p:nvSpPr>
          <p:cNvPr id="4099" name="Content Placeholder 2"/>
          <p:cNvSpPr>
            <a:spLocks noGrp="1"/>
          </p:cNvSpPr>
          <p:nvPr>
            <p:ph idx="1"/>
          </p:nvPr>
        </p:nvSpPr>
        <p:spPr/>
        <p:txBody>
          <a:bodyPr/>
          <a:lstStyle/>
          <a:p>
            <a:pPr eaLnBrk="1" hangingPunct="1"/>
            <a:r>
              <a:rPr lang="en-US" smtClean="0"/>
              <a:t>When only one principal stress is acting on a body within the earth’s crust.</a:t>
            </a:r>
          </a:p>
          <a:p>
            <a:pPr eaLnBrk="1" hangingPunct="1"/>
            <a:r>
              <a:rPr lang="en-US" smtClean="0"/>
              <a:t>Example:</a:t>
            </a:r>
          </a:p>
          <a:p>
            <a:pPr lvl="1" eaLnBrk="1" hangingPunct="1"/>
            <a:r>
              <a:rPr lang="en-US" smtClean="0"/>
              <a:t> s1  ≠  0,  s2  =  s3  =  0</a:t>
            </a:r>
          </a:p>
          <a:p>
            <a:pPr eaLnBrk="1" hangingPunct="1"/>
            <a:r>
              <a:rPr lang="en-US" smtClean="0"/>
              <a:t>This is a rare occurrence.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28600" y="0"/>
            <a:ext cx="7772400" cy="1165225"/>
          </a:xfrm>
        </p:spPr>
        <p:txBody>
          <a:bodyPr/>
          <a:lstStyle/>
          <a:p>
            <a:r>
              <a:rPr lang="en-US" sz="2800" dirty="0" smtClean="0"/>
              <a:t>LITHOSTATIC AND DEVIATORIC STRESS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z="1200" dirty="0"/>
          </a:p>
        </p:txBody>
      </p:sp>
      <p:sp>
        <p:nvSpPr>
          <p:cNvPr id="13315" name="TextBox 3"/>
          <p:cNvSpPr txBox="1">
            <a:spLocks noChangeArrowheads="1"/>
          </p:cNvSpPr>
          <p:nvPr/>
        </p:nvSpPr>
        <p:spPr bwMode="auto">
          <a:xfrm>
            <a:off x="152400" y="990600"/>
            <a:ext cx="2209800" cy="3416320"/>
          </a:xfrm>
          <a:prstGeom prst="rect">
            <a:avLst/>
          </a:prstGeom>
          <a:noFill/>
          <a:ln w="9525">
            <a:noFill/>
            <a:miter lim="800000"/>
            <a:headEnd/>
            <a:tailEnd/>
          </a:ln>
        </p:spPr>
        <p:txBody>
          <a:bodyPr wrap="square">
            <a:spAutoFit/>
          </a:bodyPr>
          <a:lstStyle/>
          <a:p>
            <a:r>
              <a:rPr lang="en-US" dirty="0">
                <a:latin typeface="Calibri" pitchFamily="34" charset="0"/>
              </a:rPr>
              <a:t>•</a:t>
            </a:r>
            <a:r>
              <a:rPr lang="en-US" dirty="0" err="1">
                <a:latin typeface="Calibri" pitchFamily="34" charset="0"/>
              </a:rPr>
              <a:t>Lithostatic</a:t>
            </a:r>
            <a:r>
              <a:rPr lang="en-US" dirty="0">
                <a:latin typeface="Calibri" pitchFamily="34" charset="0"/>
              </a:rPr>
              <a:t> Stress= Equal pressure from all directions </a:t>
            </a:r>
          </a:p>
          <a:p>
            <a:r>
              <a:rPr lang="en-US" dirty="0">
                <a:latin typeface="Calibri" pitchFamily="34" charset="0"/>
              </a:rPr>
              <a:t>•</a:t>
            </a:r>
            <a:r>
              <a:rPr lang="en-US" dirty="0" err="1">
                <a:latin typeface="Calibri" pitchFamily="34" charset="0"/>
              </a:rPr>
              <a:t>Deviatoric</a:t>
            </a:r>
            <a:r>
              <a:rPr lang="en-US" dirty="0">
                <a:latin typeface="Calibri" pitchFamily="34" charset="0"/>
              </a:rPr>
              <a:t> Stress= </a:t>
            </a:r>
            <a:r>
              <a:rPr lang="en-US" dirty="0" smtClean="0">
                <a:latin typeface="Calibri" pitchFamily="34" charset="0"/>
              </a:rPr>
              <a:t>Stress-</a:t>
            </a:r>
            <a:r>
              <a:rPr lang="en-US" dirty="0" err="1" smtClean="0">
                <a:latin typeface="Calibri" pitchFamily="34" charset="0"/>
              </a:rPr>
              <a:t>lithostatic</a:t>
            </a:r>
            <a:endParaRPr lang="en-US" dirty="0">
              <a:latin typeface="Calibri" pitchFamily="34" charset="0"/>
            </a:endParaRPr>
          </a:p>
          <a:p>
            <a:r>
              <a:rPr lang="en-US" dirty="0">
                <a:latin typeface="Calibri" pitchFamily="34" charset="0"/>
              </a:rPr>
              <a:t>	</a:t>
            </a:r>
            <a:r>
              <a:rPr lang="en-US" dirty="0" smtClean="0">
                <a:latin typeface="Calibri" pitchFamily="34" charset="0"/>
              </a:rPr>
              <a:t>-</a:t>
            </a:r>
            <a:endParaRPr lang="en-US" dirty="0">
              <a:latin typeface="Calibri" pitchFamily="34" charset="0"/>
            </a:endParaRPr>
          </a:p>
          <a:p>
            <a:r>
              <a:rPr lang="en-US" dirty="0">
                <a:latin typeface="Calibri" pitchFamily="34" charset="0"/>
              </a:rPr>
              <a:t>	</a:t>
            </a:r>
          </a:p>
        </p:txBody>
      </p:sp>
      <p:graphicFrame>
        <p:nvGraphicFramePr>
          <p:cNvPr id="5" name="Diagram 4"/>
          <p:cNvGraphicFramePr/>
          <p:nvPr/>
        </p:nvGraphicFramePr>
        <p:xfrm>
          <a:off x="2286000" y="1676400"/>
          <a:ext cx="66294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10800000">
            <a:off x="3886200" y="19812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6400800" y="19812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5257800" y="4953000"/>
            <a:ext cx="4572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10800000">
            <a:off x="6629400" y="3657600"/>
            <a:ext cx="4572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4724400" y="38100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10800000">
            <a:off x="4724400" y="62484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3" name="TextBox 11"/>
          <p:cNvSpPr txBox="1">
            <a:spLocks noChangeArrowheads="1"/>
          </p:cNvSpPr>
          <p:nvPr/>
        </p:nvSpPr>
        <p:spPr bwMode="auto">
          <a:xfrm>
            <a:off x="2514600" y="4191000"/>
            <a:ext cx="2286000" cy="461666"/>
          </a:xfrm>
          <a:prstGeom prst="rect">
            <a:avLst/>
          </a:prstGeom>
          <a:noFill/>
          <a:ln w="9525">
            <a:noFill/>
            <a:miter lim="800000"/>
            <a:headEnd/>
            <a:tailEnd/>
          </a:ln>
        </p:spPr>
        <p:txBody>
          <a:bodyPr wrap="square">
            <a:spAutoFit/>
          </a:bodyPr>
          <a:lstStyle/>
          <a:p>
            <a:r>
              <a:rPr lang="en-US" dirty="0" err="1" smtClean="0">
                <a:solidFill>
                  <a:schemeClr val="bg1"/>
                </a:solidFill>
                <a:latin typeface="Calibri" pitchFamily="34" charset="0"/>
              </a:rPr>
              <a:t>Deviatoric</a:t>
            </a:r>
            <a:r>
              <a:rPr lang="en-US" dirty="0" smtClean="0">
                <a:latin typeface="Calibri" pitchFamily="34" charset="0"/>
              </a:rPr>
              <a:t> </a:t>
            </a:r>
            <a:r>
              <a:rPr lang="en-US" dirty="0" smtClean="0">
                <a:solidFill>
                  <a:schemeClr val="bg1"/>
                </a:solidFill>
                <a:latin typeface="Calibri" pitchFamily="34" charset="0"/>
              </a:rPr>
              <a:t>Stress</a:t>
            </a:r>
            <a:endParaRPr lang="en-US" dirty="0">
              <a:solidFill>
                <a:schemeClr val="bg1"/>
              </a:solidFill>
              <a:latin typeface="Calibri" pitchFamily="34" charset="0"/>
            </a:endParaRPr>
          </a:p>
        </p:txBody>
      </p:sp>
      <p:sp>
        <p:nvSpPr>
          <p:cNvPr id="13324" name="TextBox 12"/>
          <p:cNvSpPr txBox="1">
            <a:spLocks noChangeArrowheads="1"/>
          </p:cNvSpPr>
          <p:nvPr/>
        </p:nvSpPr>
        <p:spPr bwMode="auto">
          <a:xfrm>
            <a:off x="381000" y="4495800"/>
            <a:ext cx="1676400" cy="915988"/>
          </a:xfrm>
          <a:prstGeom prst="rect">
            <a:avLst/>
          </a:prstGeom>
          <a:noFill/>
          <a:ln w="9525">
            <a:noFill/>
            <a:miter lim="800000"/>
            <a:headEnd/>
            <a:tailEnd/>
          </a:ln>
        </p:spPr>
        <p:txBody>
          <a:bodyPr>
            <a:spAutoFit/>
          </a:bodyPr>
          <a:lstStyle/>
          <a:p>
            <a:r>
              <a:rPr lang="en-US" dirty="0">
                <a:latin typeface="Calibri" pitchFamily="34" charset="0"/>
              </a:rPr>
              <a:t>•Affects textures and structures</a:t>
            </a:r>
          </a:p>
        </p:txBody>
      </p:sp>
      <p:pic>
        <p:nvPicPr>
          <p:cNvPr id="13326" name="Picture 14"/>
          <p:cNvPicPr>
            <a:picLocks noChangeAspect="1" noChangeArrowheads="1"/>
          </p:cNvPicPr>
          <p:nvPr/>
        </p:nvPicPr>
        <p:blipFill>
          <a:blip r:embed="rId6"/>
          <a:srcRect/>
          <a:stretch>
            <a:fillRect/>
          </a:stretch>
        </p:blipFill>
        <p:spPr bwMode="auto">
          <a:xfrm>
            <a:off x="2133600" y="1066800"/>
            <a:ext cx="1524000" cy="1376363"/>
          </a:xfrm>
          <a:prstGeom prst="rect">
            <a:avLst/>
          </a:prstGeom>
          <a:noFill/>
          <a:ln w="9525">
            <a:noFill/>
            <a:miter lim="800000"/>
            <a:headEnd/>
            <a:tailEnd/>
          </a:ln>
          <a:effectLst/>
        </p:spPr>
      </p:pic>
      <p:sp>
        <p:nvSpPr>
          <p:cNvPr id="13327" name="Text Box 15"/>
          <p:cNvSpPr txBox="1">
            <a:spLocks noChangeArrowheads="1"/>
          </p:cNvSpPr>
          <p:nvPr/>
        </p:nvSpPr>
        <p:spPr bwMode="auto">
          <a:xfrm>
            <a:off x="2667000" y="5181600"/>
            <a:ext cx="1981200" cy="639763"/>
          </a:xfrm>
          <a:prstGeom prst="rect">
            <a:avLst/>
          </a:prstGeom>
          <a:noFill/>
          <a:ln w="9525">
            <a:noFill/>
            <a:miter lim="800000"/>
            <a:headEnd/>
            <a:tailEnd/>
          </a:ln>
          <a:effectLst/>
        </p:spPr>
        <p:txBody>
          <a:bodyPr>
            <a:spAutoFit/>
          </a:bodyPr>
          <a:lstStyle/>
          <a:p>
            <a:pPr>
              <a:spcBef>
                <a:spcPct val="50000"/>
              </a:spcBef>
            </a:pPr>
            <a:r>
              <a:rPr lang="en-US" sz="1200" dirty="0"/>
              <a:t>http://myweb.cwpost.liu.edu/vdivener/notes/stress-strain.htm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381000" y="0"/>
            <a:ext cx="8458200" cy="6629400"/>
          </a:xfrm>
        </p:spPr>
        <p:txBody>
          <a:bodyPr/>
          <a:lstStyle/>
          <a:p>
            <a:r>
              <a:rPr lang="en-US" sz="2800" dirty="0" smtClean="0"/>
              <a:t>Key Concepts</a:t>
            </a:r>
          </a:p>
          <a:p>
            <a:endParaRPr lang="en-US" sz="2800" dirty="0" smtClean="0"/>
          </a:p>
          <a:p>
            <a:pPr algn="l">
              <a:buFontTx/>
              <a:buChar char="•"/>
            </a:pPr>
            <a:r>
              <a:rPr lang="en-US" sz="2000" dirty="0" err="1" smtClean="0"/>
              <a:t>Lithostatic</a:t>
            </a:r>
            <a:r>
              <a:rPr lang="en-US" sz="2000" dirty="0" smtClean="0"/>
              <a:t> stress(G3), </a:t>
            </a:r>
            <a:r>
              <a:rPr lang="en-US" sz="2000" dirty="0" err="1" smtClean="0"/>
              <a:t>deviatoric</a:t>
            </a:r>
            <a:r>
              <a:rPr lang="en-US" sz="2000" dirty="0" smtClean="0"/>
              <a:t> stress(G3), </a:t>
            </a:r>
          </a:p>
          <a:p>
            <a:pPr algn="l">
              <a:buFontTx/>
              <a:buChar char="•"/>
            </a:pPr>
            <a:r>
              <a:rPr lang="en-US" sz="2000" dirty="0" err="1" smtClean="0"/>
              <a:t>uniaxial</a:t>
            </a:r>
            <a:r>
              <a:rPr lang="en-US" sz="2000" dirty="0" smtClean="0"/>
              <a:t> stress (G2), plane stress (G1)</a:t>
            </a:r>
          </a:p>
          <a:p>
            <a:pPr algn="l">
              <a:buFontTx/>
              <a:buChar char="•"/>
            </a:pPr>
            <a:r>
              <a:rPr lang="en-US" sz="2000" dirty="0" smtClean="0"/>
              <a:t>bulk modulus(G1),</a:t>
            </a:r>
            <a:r>
              <a:rPr lang="en-US" sz="2000" dirty="0" smtClean="0">
                <a:solidFill>
                  <a:schemeClr val="bg1">
                    <a:lumMod val="95000"/>
                  </a:schemeClr>
                </a:solidFill>
              </a:rPr>
              <a:t>flexural rigidity(G4)</a:t>
            </a:r>
          </a:p>
          <a:p>
            <a:pPr algn="l">
              <a:buFontTx/>
              <a:buChar char="•"/>
            </a:pPr>
            <a:r>
              <a:rPr lang="en-US" sz="2000" dirty="0" smtClean="0"/>
              <a:t>thermal conductivity(G5), </a:t>
            </a:r>
            <a:r>
              <a:rPr lang="en-US" sz="2000" dirty="0" err="1" smtClean="0"/>
              <a:t>geotherm</a:t>
            </a:r>
            <a:r>
              <a:rPr lang="en-US" sz="2000" dirty="0" smtClean="0"/>
              <a:t>(G6)</a:t>
            </a:r>
          </a:p>
          <a:p>
            <a:pPr algn="l">
              <a:buFontTx/>
              <a:buChar char="•"/>
            </a:pPr>
            <a:r>
              <a:rPr lang="en-US" sz="2000" dirty="0" smtClean="0"/>
              <a:t>Geoid(G7), </a:t>
            </a:r>
            <a:r>
              <a:rPr lang="en-US" sz="2000" dirty="0" err="1" smtClean="0"/>
              <a:t>Bouguer</a:t>
            </a:r>
            <a:r>
              <a:rPr lang="en-US" sz="2000" dirty="0" smtClean="0"/>
              <a:t> anomalies(G8)</a:t>
            </a:r>
          </a:p>
          <a:p>
            <a:pPr algn="l">
              <a:buFontTx/>
              <a:buChar char="•"/>
            </a:pPr>
            <a:r>
              <a:rPr lang="en-US" sz="2000" dirty="0" smtClean="0">
                <a:solidFill>
                  <a:schemeClr val="bg1">
                    <a:lumMod val="95000"/>
                  </a:schemeClr>
                </a:solidFill>
              </a:rPr>
              <a:t>Local vs. Regional </a:t>
            </a:r>
            <a:r>
              <a:rPr lang="en-US" sz="2000" dirty="0" err="1" smtClean="0">
                <a:solidFill>
                  <a:schemeClr val="bg1">
                    <a:lumMod val="95000"/>
                  </a:schemeClr>
                </a:solidFill>
              </a:rPr>
              <a:t>Isostasy</a:t>
            </a:r>
            <a:r>
              <a:rPr lang="en-US" sz="2000" dirty="0" smtClean="0">
                <a:solidFill>
                  <a:schemeClr val="bg1">
                    <a:lumMod val="95000"/>
                  </a:schemeClr>
                </a:solidFill>
              </a:rPr>
              <a:t>(G9)</a:t>
            </a:r>
          </a:p>
          <a:p>
            <a:pPr algn="l">
              <a:buFontTx/>
              <a:buChar char="•"/>
            </a:pPr>
            <a:r>
              <a:rPr lang="en-US" sz="2000" dirty="0" smtClean="0"/>
              <a:t>diffusion and dislocation creep(G10), </a:t>
            </a:r>
            <a:r>
              <a:rPr lang="en-US" sz="2000" dirty="0" err="1" smtClean="0"/>
              <a:t>Byerlee’s</a:t>
            </a:r>
            <a:r>
              <a:rPr lang="en-US" sz="2000" dirty="0" smtClean="0"/>
              <a:t> Law(G2)</a:t>
            </a:r>
          </a:p>
          <a:p>
            <a:pPr algn="l">
              <a:buFontTx/>
              <a:buChar char="•"/>
            </a:pPr>
            <a:endParaRPr lang="en-US" sz="2000" dirty="0" smtClean="0"/>
          </a:p>
          <a:p>
            <a:pPr algn="l">
              <a:buFontTx/>
              <a:buChar char="•"/>
            </a:pPr>
            <a:endParaRPr lang="en-US" sz="2000" dirty="0" smtClean="0"/>
          </a:p>
          <a:p>
            <a:pPr algn="l"/>
            <a:r>
              <a:rPr lang="en-US" sz="2000" dirty="0" smtClean="0"/>
              <a:t>(e-mail me your definitions to the above concepts as a PowerPoint slide– one illustration and two sentences … worth 1 point toward final curved grade; due , September 16.  Originality (40%) and clarity (40%) and citations(20%)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6"/>
          <p:cNvGrpSpPr>
            <a:grpSpLocks/>
          </p:cNvGrpSpPr>
          <p:nvPr/>
        </p:nvGrpSpPr>
        <p:grpSpPr bwMode="auto">
          <a:xfrm>
            <a:off x="609600" y="1295400"/>
            <a:ext cx="3124200" cy="1081088"/>
            <a:chOff x="480" y="2448"/>
            <a:chExt cx="1968" cy="681"/>
          </a:xfrm>
        </p:grpSpPr>
        <p:sp>
          <p:nvSpPr>
            <p:cNvPr id="52231" name="Freeform 7"/>
            <p:cNvSpPr>
              <a:spLocks/>
            </p:cNvSpPr>
            <p:nvPr/>
          </p:nvSpPr>
          <p:spPr bwMode="auto">
            <a:xfrm>
              <a:off x="480" y="273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2232" name="Line 8"/>
            <p:cNvSpPr>
              <a:spLocks noChangeShapeType="1"/>
            </p:cNvSpPr>
            <p:nvPr/>
          </p:nvSpPr>
          <p:spPr bwMode="auto">
            <a:xfrm>
              <a:off x="1440" y="2448"/>
              <a:ext cx="0" cy="336"/>
            </a:xfrm>
            <a:prstGeom prst="line">
              <a:avLst/>
            </a:prstGeom>
            <a:noFill/>
            <a:ln w="28575">
              <a:solidFill>
                <a:srgbClr val="FFFF00"/>
              </a:solidFill>
              <a:round/>
              <a:headEnd/>
              <a:tailEnd type="triangle" w="med" len="med"/>
            </a:ln>
          </p:spPr>
          <p:txBody>
            <a:bodyPr/>
            <a:lstStyle/>
            <a:p>
              <a:endParaRPr lang="en-US"/>
            </a:p>
          </p:txBody>
        </p:sp>
        <p:sp>
          <p:nvSpPr>
            <p:cNvPr id="52233" name="Freeform 9"/>
            <p:cNvSpPr>
              <a:spLocks/>
            </p:cNvSpPr>
            <p:nvPr/>
          </p:nvSpPr>
          <p:spPr bwMode="auto">
            <a:xfrm>
              <a:off x="480" y="297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sp>
        <p:nvSpPr>
          <p:cNvPr id="52227" name="Text Box 11"/>
          <p:cNvSpPr txBox="1">
            <a:spLocks noChangeArrowheads="1"/>
          </p:cNvSpPr>
          <p:nvPr/>
        </p:nvSpPr>
        <p:spPr bwMode="auto">
          <a:xfrm>
            <a:off x="4267200" y="1752600"/>
            <a:ext cx="9144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2228" name="Freeform 23"/>
          <p:cNvSpPr>
            <a:spLocks/>
          </p:cNvSpPr>
          <p:nvPr/>
        </p:nvSpPr>
        <p:spPr bwMode="auto">
          <a:xfrm>
            <a:off x="685800" y="32004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chemeClr val="tx1"/>
            </a:solidFill>
            <a:round/>
            <a:headEnd/>
            <a:tailEnd/>
          </a:ln>
        </p:spPr>
        <p:txBody>
          <a:bodyPr/>
          <a:lstStyle/>
          <a:p>
            <a:endParaRPr lang="en-US"/>
          </a:p>
        </p:txBody>
      </p:sp>
      <p:sp>
        <p:nvSpPr>
          <p:cNvPr id="52229" name="Freeform 25"/>
          <p:cNvSpPr>
            <a:spLocks/>
          </p:cNvSpPr>
          <p:nvPr/>
        </p:nvSpPr>
        <p:spPr bwMode="auto">
          <a:xfrm>
            <a:off x="685800" y="35814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chemeClr val="tx1"/>
            </a:solidFill>
            <a:round/>
            <a:headEnd/>
            <a:tailEnd/>
          </a:ln>
        </p:spPr>
        <p:txBody>
          <a:bodyPr/>
          <a:lstStyle/>
          <a:p>
            <a:endParaRPr lang="en-US"/>
          </a:p>
        </p:txBody>
      </p:sp>
      <p:sp>
        <p:nvSpPr>
          <p:cNvPr id="52230" name="Oval 26"/>
          <p:cNvSpPr>
            <a:spLocks noChangeArrowheads="1"/>
          </p:cNvSpPr>
          <p:nvPr/>
        </p:nvSpPr>
        <p:spPr bwMode="auto">
          <a:xfrm>
            <a:off x="2133600" y="3733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914400" y="1295400"/>
            <a:ext cx="3124200" cy="1081088"/>
            <a:chOff x="288" y="1776"/>
            <a:chExt cx="1968" cy="681"/>
          </a:xfrm>
        </p:grpSpPr>
        <p:sp>
          <p:nvSpPr>
            <p:cNvPr id="53260" name="Freeform 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3261" name="Line 4"/>
            <p:cNvSpPr>
              <a:spLocks noChangeShapeType="1"/>
            </p:cNvSpPr>
            <p:nvPr/>
          </p:nvSpPr>
          <p:spPr bwMode="auto">
            <a:xfrm>
              <a:off x="1248" y="1776"/>
              <a:ext cx="0" cy="336"/>
            </a:xfrm>
            <a:prstGeom prst="line">
              <a:avLst/>
            </a:prstGeom>
            <a:noFill/>
            <a:ln w="28575">
              <a:solidFill>
                <a:srgbClr val="FFFF00"/>
              </a:solidFill>
              <a:round/>
              <a:headEnd/>
              <a:tailEnd type="triangle" w="med" len="med"/>
            </a:ln>
          </p:spPr>
          <p:txBody>
            <a:bodyPr/>
            <a:lstStyle/>
            <a:p>
              <a:endParaRPr lang="en-US"/>
            </a:p>
          </p:txBody>
        </p:sp>
        <p:sp>
          <p:nvSpPr>
            <p:cNvPr id="53262" name="Freeform 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grpSp>
        <p:nvGrpSpPr>
          <p:cNvPr id="53251" name="Group 6"/>
          <p:cNvGrpSpPr>
            <a:grpSpLocks/>
          </p:cNvGrpSpPr>
          <p:nvPr/>
        </p:nvGrpSpPr>
        <p:grpSpPr bwMode="auto">
          <a:xfrm>
            <a:off x="609600" y="1295400"/>
            <a:ext cx="3124200" cy="1081088"/>
            <a:chOff x="480" y="2448"/>
            <a:chExt cx="1968" cy="681"/>
          </a:xfrm>
        </p:grpSpPr>
        <p:sp>
          <p:nvSpPr>
            <p:cNvPr id="53257" name="Freeform 7"/>
            <p:cNvSpPr>
              <a:spLocks/>
            </p:cNvSpPr>
            <p:nvPr/>
          </p:nvSpPr>
          <p:spPr bwMode="auto">
            <a:xfrm>
              <a:off x="480" y="273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3258" name="Line 8"/>
            <p:cNvSpPr>
              <a:spLocks noChangeShapeType="1"/>
            </p:cNvSpPr>
            <p:nvPr/>
          </p:nvSpPr>
          <p:spPr bwMode="auto">
            <a:xfrm>
              <a:off x="1440" y="2448"/>
              <a:ext cx="0" cy="336"/>
            </a:xfrm>
            <a:prstGeom prst="line">
              <a:avLst/>
            </a:prstGeom>
            <a:noFill/>
            <a:ln w="28575">
              <a:solidFill>
                <a:srgbClr val="FFFF00"/>
              </a:solidFill>
              <a:round/>
              <a:headEnd/>
              <a:tailEnd type="triangle" w="med" len="med"/>
            </a:ln>
          </p:spPr>
          <p:txBody>
            <a:bodyPr/>
            <a:lstStyle/>
            <a:p>
              <a:endParaRPr lang="en-US"/>
            </a:p>
          </p:txBody>
        </p:sp>
        <p:sp>
          <p:nvSpPr>
            <p:cNvPr id="53259" name="Freeform 9"/>
            <p:cNvSpPr>
              <a:spLocks/>
            </p:cNvSpPr>
            <p:nvPr/>
          </p:nvSpPr>
          <p:spPr bwMode="auto">
            <a:xfrm>
              <a:off x="480" y="297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sp>
        <p:nvSpPr>
          <p:cNvPr id="53252" name="Text Box 10"/>
          <p:cNvSpPr txBox="1">
            <a:spLocks noChangeArrowheads="1"/>
          </p:cNvSpPr>
          <p:nvPr/>
        </p:nvSpPr>
        <p:spPr bwMode="auto">
          <a:xfrm>
            <a:off x="2133600" y="1371600"/>
            <a:ext cx="228600" cy="366713"/>
          </a:xfrm>
          <a:prstGeom prst="rect">
            <a:avLst/>
          </a:prstGeom>
          <a:noFill/>
          <a:ln w="28575">
            <a:noFill/>
            <a:miter lim="800000"/>
            <a:headEnd/>
            <a:tailEnd/>
          </a:ln>
        </p:spPr>
        <p:txBody>
          <a:bodyPr>
            <a:spAutoFit/>
          </a:bodyPr>
          <a:lstStyle/>
          <a:p>
            <a:pPr>
              <a:spcBef>
                <a:spcPct val="50000"/>
              </a:spcBef>
            </a:pPr>
            <a:r>
              <a:rPr lang="en-US" sz="1800"/>
              <a:t>+</a:t>
            </a:r>
          </a:p>
        </p:txBody>
      </p:sp>
      <p:sp>
        <p:nvSpPr>
          <p:cNvPr id="53253" name="Text Box 11"/>
          <p:cNvSpPr txBox="1">
            <a:spLocks noChangeArrowheads="1"/>
          </p:cNvSpPr>
          <p:nvPr/>
        </p:nvSpPr>
        <p:spPr bwMode="auto">
          <a:xfrm>
            <a:off x="4267200" y="1752600"/>
            <a:ext cx="9144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3254" name="Freeform 12"/>
          <p:cNvSpPr>
            <a:spLocks/>
          </p:cNvSpPr>
          <p:nvPr/>
        </p:nvSpPr>
        <p:spPr bwMode="auto">
          <a:xfrm>
            <a:off x="685800" y="3200400"/>
            <a:ext cx="3200400" cy="584200"/>
          </a:xfrm>
          <a:custGeom>
            <a:avLst/>
            <a:gdLst>
              <a:gd name="T0" fmla="*/ 0 w 2016"/>
              <a:gd name="T1" fmla="*/ 8 h 368"/>
              <a:gd name="T2" fmla="*/ 624 w 2016"/>
              <a:gd name="T3" fmla="*/ 8 h 368"/>
              <a:gd name="T4" fmla="*/ 768 w 2016"/>
              <a:gd name="T5" fmla="*/ 56 h 368"/>
              <a:gd name="T6" fmla="*/ 864 w 2016"/>
              <a:gd name="T7" fmla="*/ 200 h 368"/>
              <a:gd name="T8" fmla="*/ 1056 w 2016"/>
              <a:gd name="T9" fmla="*/ 344 h 368"/>
              <a:gd name="T10" fmla="*/ 1392 w 2016"/>
              <a:gd name="T11" fmla="*/ 56 h 368"/>
              <a:gd name="T12" fmla="*/ 1680 w 2016"/>
              <a:gd name="T13" fmla="*/ 8 h 368"/>
              <a:gd name="T14" fmla="*/ 2016 w 2016"/>
              <a:gd name="T15" fmla="*/ 8 h 368"/>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368"/>
              <a:gd name="T26" fmla="*/ 2016 w 2016"/>
              <a:gd name="T27" fmla="*/ 368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368">
                <a:moveTo>
                  <a:pt x="0" y="8"/>
                </a:moveTo>
                <a:cubicBezTo>
                  <a:pt x="248" y="4"/>
                  <a:pt x="496" y="0"/>
                  <a:pt x="624" y="8"/>
                </a:cubicBezTo>
                <a:cubicBezTo>
                  <a:pt x="752" y="16"/>
                  <a:pt x="728" y="24"/>
                  <a:pt x="768" y="56"/>
                </a:cubicBezTo>
                <a:cubicBezTo>
                  <a:pt x="808" y="88"/>
                  <a:pt x="816" y="152"/>
                  <a:pt x="864" y="200"/>
                </a:cubicBezTo>
                <a:cubicBezTo>
                  <a:pt x="912" y="248"/>
                  <a:pt x="968" y="368"/>
                  <a:pt x="1056" y="344"/>
                </a:cubicBezTo>
                <a:cubicBezTo>
                  <a:pt x="1144" y="320"/>
                  <a:pt x="1288" y="112"/>
                  <a:pt x="1392" y="56"/>
                </a:cubicBezTo>
                <a:cubicBezTo>
                  <a:pt x="1496" y="0"/>
                  <a:pt x="1576" y="16"/>
                  <a:pt x="1680" y="8"/>
                </a:cubicBezTo>
                <a:cubicBezTo>
                  <a:pt x="1784" y="0"/>
                  <a:pt x="1960" y="8"/>
                  <a:pt x="2016" y="8"/>
                </a:cubicBezTo>
              </a:path>
            </a:pathLst>
          </a:custGeom>
          <a:noFill/>
          <a:ln w="38100">
            <a:solidFill>
              <a:schemeClr val="tx1"/>
            </a:solidFill>
            <a:round/>
            <a:headEnd/>
            <a:tailEnd/>
          </a:ln>
        </p:spPr>
        <p:txBody>
          <a:bodyPr/>
          <a:lstStyle/>
          <a:p>
            <a:endParaRPr lang="en-US"/>
          </a:p>
        </p:txBody>
      </p:sp>
      <p:sp>
        <p:nvSpPr>
          <p:cNvPr id="53255" name="Freeform 13"/>
          <p:cNvSpPr>
            <a:spLocks/>
          </p:cNvSpPr>
          <p:nvPr/>
        </p:nvSpPr>
        <p:spPr bwMode="auto">
          <a:xfrm>
            <a:off x="685800" y="3670300"/>
            <a:ext cx="3200400" cy="584200"/>
          </a:xfrm>
          <a:custGeom>
            <a:avLst/>
            <a:gdLst>
              <a:gd name="T0" fmla="*/ 0 w 2016"/>
              <a:gd name="T1" fmla="*/ 8 h 368"/>
              <a:gd name="T2" fmla="*/ 624 w 2016"/>
              <a:gd name="T3" fmla="*/ 8 h 368"/>
              <a:gd name="T4" fmla="*/ 768 w 2016"/>
              <a:gd name="T5" fmla="*/ 56 h 368"/>
              <a:gd name="T6" fmla="*/ 864 w 2016"/>
              <a:gd name="T7" fmla="*/ 200 h 368"/>
              <a:gd name="T8" fmla="*/ 1056 w 2016"/>
              <a:gd name="T9" fmla="*/ 344 h 368"/>
              <a:gd name="T10" fmla="*/ 1392 w 2016"/>
              <a:gd name="T11" fmla="*/ 56 h 368"/>
              <a:gd name="T12" fmla="*/ 1680 w 2016"/>
              <a:gd name="T13" fmla="*/ 8 h 368"/>
              <a:gd name="T14" fmla="*/ 2016 w 2016"/>
              <a:gd name="T15" fmla="*/ 8 h 368"/>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368"/>
              <a:gd name="T26" fmla="*/ 2016 w 2016"/>
              <a:gd name="T27" fmla="*/ 368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368">
                <a:moveTo>
                  <a:pt x="0" y="8"/>
                </a:moveTo>
                <a:cubicBezTo>
                  <a:pt x="248" y="4"/>
                  <a:pt x="496" y="0"/>
                  <a:pt x="624" y="8"/>
                </a:cubicBezTo>
                <a:cubicBezTo>
                  <a:pt x="752" y="16"/>
                  <a:pt x="728" y="24"/>
                  <a:pt x="768" y="56"/>
                </a:cubicBezTo>
                <a:cubicBezTo>
                  <a:pt x="808" y="88"/>
                  <a:pt x="816" y="152"/>
                  <a:pt x="864" y="200"/>
                </a:cubicBezTo>
                <a:cubicBezTo>
                  <a:pt x="912" y="248"/>
                  <a:pt x="968" y="368"/>
                  <a:pt x="1056" y="344"/>
                </a:cubicBezTo>
                <a:cubicBezTo>
                  <a:pt x="1144" y="320"/>
                  <a:pt x="1288" y="112"/>
                  <a:pt x="1392" y="56"/>
                </a:cubicBezTo>
                <a:cubicBezTo>
                  <a:pt x="1496" y="0"/>
                  <a:pt x="1576" y="16"/>
                  <a:pt x="1680" y="8"/>
                </a:cubicBezTo>
                <a:cubicBezTo>
                  <a:pt x="1784" y="0"/>
                  <a:pt x="1960" y="8"/>
                  <a:pt x="2016" y="8"/>
                </a:cubicBezTo>
              </a:path>
            </a:pathLst>
          </a:custGeom>
          <a:noFill/>
          <a:ln w="38100">
            <a:solidFill>
              <a:schemeClr val="tx1"/>
            </a:solidFill>
            <a:round/>
            <a:headEnd/>
            <a:tailEnd/>
          </a:ln>
        </p:spPr>
        <p:txBody>
          <a:bodyPr/>
          <a:lstStyle/>
          <a:p>
            <a:endParaRPr lang="en-US"/>
          </a:p>
        </p:txBody>
      </p:sp>
      <p:sp>
        <p:nvSpPr>
          <p:cNvPr id="53256" name="Oval 14"/>
          <p:cNvSpPr>
            <a:spLocks noChangeArrowheads="1"/>
          </p:cNvSpPr>
          <p:nvPr/>
        </p:nvSpPr>
        <p:spPr bwMode="auto">
          <a:xfrm>
            <a:off x="2286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914400" y="1295400"/>
            <a:ext cx="3124200" cy="1081088"/>
            <a:chOff x="288" y="1776"/>
            <a:chExt cx="1968" cy="681"/>
          </a:xfrm>
        </p:grpSpPr>
        <p:sp>
          <p:nvSpPr>
            <p:cNvPr id="54288" name="Freeform 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4289" name="Line 4"/>
            <p:cNvSpPr>
              <a:spLocks noChangeShapeType="1"/>
            </p:cNvSpPr>
            <p:nvPr/>
          </p:nvSpPr>
          <p:spPr bwMode="auto">
            <a:xfrm>
              <a:off x="1248" y="1776"/>
              <a:ext cx="0" cy="336"/>
            </a:xfrm>
            <a:prstGeom prst="line">
              <a:avLst/>
            </a:prstGeom>
            <a:noFill/>
            <a:ln w="28575">
              <a:solidFill>
                <a:srgbClr val="FFFF00"/>
              </a:solidFill>
              <a:round/>
              <a:headEnd/>
              <a:tailEnd type="triangle" w="med" len="med"/>
            </a:ln>
          </p:spPr>
          <p:txBody>
            <a:bodyPr/>
            <a:lstStyle/>
            <a:p>
              <a:endParaRPr lang="en-US"/>
            </a:p>
          </p:txBody>
        </p:sp>
        <p:sp>
          <p:nvSpPr>
            <p:cNvPr id="54290" name="Freeform 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grpSp>
        <p:nvGrpSpPr>
          <p:cNvPr id="54275" name="Group 6"/>
          <p:cNvGrpSpPr>
            <a:grpSpLocks/>
          </p:cNvGrpSpPr>
          <p:nvPr/>
        </p:nvGrpSpPr>
        <p:grpSpPr bwMode="auto">
          <a:xfrm>
            <a:off x="609600" y="1295400"/>
            <a:ext cx="3124200" cy="1081088"/>
            <a:chOff x="480" y="2448"/>
            <a:chExt cx="1968" cy="681"/>
          </a:xfrm>
        </p:grpSpPr>
        <p:sp>
          <p:nvSpPr>
            <p:cNvPr id="54285" name="Freeform 7"/>
            <p:cNvSpPr>
              <a:spLocks/>
            </p:cNvSpPr>
            <p:nvPr/>
          </p:nvSpPr>
          <p:spPr bwMode="auto">
            <a:xfrm>
              <a:off x="480" y="273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4286" name="Line 8"/>
            <p:cNvSpPr>
              <a:spLocks noChangeShapeType="1"/>
            </p:cNvSpPr>
            <p:nvPr/>
          </p:nvSpPr>
          <p:spPr bwMode="auto">
            <a:xfrm>
              <a:off x="1440" y="2448"/>
              <a:ext cx="0" cy="336"/>
            </a:xfrm>
            <a:prstGeom prst="line">
              <a:avLst/>
            </a:prstGeom>
            <a:noFill/>
            <a:ln w="28575">
              <a:solidFill>
                <a:srgbClr val="FFFF00"/>
              </a:solidFill>
              <a:round/>
              <a:headEnd/>
              <a:tailEnd type="triangle" w="med" len="med"/>
            </a:ln>
          </p:spPr>
          <p:txBody>
            <a:bodyPr/>
            <a:lstStyle/>
            <a:p>
              <a:endParaRPr lang="en-US"/>
            </a:p>
          </p:txBody>
        </p:sp>
        <p:sp>
          <p:nvSpPr>
            <p:cNvPr id="54287" name="Freeform 9"/>
            <p:cNvSpPr>
              <a:spLocks/>
            </p:cNvSpPr>
            <p:nvPr/>
          </p:nvSpPr>
          <p:spPr bwMode="auto">
            <a:xfrm>
              <a:off x="480" y="297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sp>
        <p:nvSpPr>
          <p:cNvPr id="54276" name="Text Box 10"/>
          <p:cNvSpPr txBox="1">
            <a:spLocks noChangeArrowheads="1"/>
          </p:cNvSpPr>
          <p:nvPr/>
        </p:nvSpPr>
        <p:spPr bwMode="auto">
          <a:xfrm>
            <a:off x="2133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4277" name="Text Box 11"/>
          <p:cNvSpPr txBox="1">
            <a:spLocks noChangeArrowheads="1"/>
          </p:cNvSpPr>
          <p:nvPr/>
        </p:nvSpPr>
        <p:spPr bwMode="auto">
          <a:xfrm>
            <a:off x="4267200" y="1752600"/>
            <a:ext cx="914400" cy="366713"/>
          </a:xfrm>
          <a:prstGeom prst="rect">
            <a:avLst/>
          </a:prstGeom>
          <a:noFill/>
          <a:ln w="9525">
            <a:noFill/>
            <a:miter lim="800000"/>
            <a:headEnd/>
            <a:tailEnd/>
          </a:ln>
        </p:spPr>
        <p:txBody>
          <a:bodyPr>
            <a:spAutoFit/>
          </a:bodyPr>
          <a:lstStyle/>
          <a:p>
            <a:pPr>
              <a:spcBef>
                <a:spcPct val="50000"/>
              </a:spcBef>
            </a:pPr>
            <a:r>
              <a:rPr lang="en-US" sz="1800"/>
              <a:t>=</a:t>
            </a:r>
          </a:p>
        </p:txBody>
      </p:sp>
      <p:grpSp>
        <p:nvGrpSpPr>
          <p:cNvPr id="54278" name="Group 14"/>
          <p:cNvGrpSpPr>
            <a:grpSpLocks/>
          </p:cNvGrpSpPr>
          <p:nvPr/>
        </p:nvGrpSpPr>
        <p:grpSpPr bwMode="auto">
          <a:xfrm>
            <a:off x="1219200" y="1281113"/>
            <a:ext cx="3124200" cy="1081087"/>
            <a:chOff x="288" y="1776"/>
            <a:chExt cx="1968" cy="681"/>
          </a:xfrm>
        </p:grpSpPr>
        <p:sp>
          <p:nvSpPr>
            <p:cNvPr id="54282" name="Freeform 15"/>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4283" name="Line 16"/>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4284" name="Freeform 17"/>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sp>
        <p:nvSpPr>
          <p:cNvPr id="54279" name="Freeform 19"/>
          <p:cNvSpPr>
            <a:spLocks/>
          </p:cNvSpPr>
          <p:nvPr/>
        </p:nvSpPr>
        <p:spPr bwMode="auto">
          <a:xfrm>
            <a:off x="685800" y="3195638"/>
            <a:ext cx="3200400" cy="577850"/>
          </a:xfrm>
          <a:custGeom>
            <a:avLst/>
            <a:gdLst>
              <a:gd name="T0" fmla="*/ 0 w 2016"/>
              <a:gd name="T1" fmla="*/ 11 h 364"/>
              <a:gd name="T2" fmla="*/ 624 w 2016"/>
              <a:gd name="T3" fmla="*/ 11 h 364"/>
              <a:gd name="T4" fmla="*/ 768 w 2016"/>
              <a:gd name="T5" fmla="*/ 59 h 364"/>
              <a:gd name="T6" fmla="*/ 864 w 2016"/>
              <a:gd name="T7" fmla="*/ 203 h 364"/>
              <a:gd name="T8" fmla="*/ 1120 w 2016"/>
              <a:gd name="T9" fmla="*/ 355 h 364"/>
              <a:gd name="T10" fmla="*/ 1304 w 2016"/>
              <a:gd name="T11" fmla="*/ 259 h 364"/>
              <a:gd name="T12" fmla="*/ 1456 w 2016"/>
              <a:gd name="T13" fmla="*/ 75 h 364"/>
              <a:gd name="T14" fmla="*/ 1680 w 2016"/>
              <a:gd name="T15" fmla="*/ 11 h 364"/>
              <a:gd name="T16" fmla="*/ 2016 w 2016"/>
              <a:gd name="T17" fmla="*/ 11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6"/>
              <a:gd name="T28" fmla="*/ 0 h 364"/>
              <a:gd name="T29" fmla="*/ 2016 w 2016"/>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6" h="364">
                <a:moveTo>
                  <a:pt x="0" y="11"/>
                </a:moveTo>
                <a:cubicBezTo>
                  <a:pt x="248" y="7"/>
                  <a:pt x="496" y="3"/>
                  <a:pt x="624" y="11"/>
                </a:cubicBezTo>
                <a:cubicBezTo>
                  <a:pt x="752" y="19"/>
                  <a:pt x="728" y="27"/>
                  <a:pt x="768" y="59"/>
                </a:cubicBezTo>
                <a:cubicBezTo>
                  <a:pt x="808" y="91"/>
                  <a:pt x="805" y="154"/>
                  <a:pt x="864" y="203"/>
                </a:cubicBezTo>
                <a:cubicBezTo>
                  <a:pt x="923" y="252"/>
                  <a:pt x="1047" y="346"/>
                  <a:pt x="1120" y="355"/>
                </a:cubicBezTo>
                <a:cubicBezTo>
                  <a:pt x="1193" y="364"/>
                  <a:pt x="1248" y="306"/>
                  <a:pt x="1304" y="259"/>
                </a:cubicBezTo>
                <a:cubicBezTo>
                  <a:pt x="1360" y="212"/>
                  <a:pt x="1393" y="116"/>
                  <a:pt x="1456" y="75"/>
                </a:cubicBezTo>
                <a:cubicBezTo>
                  <a:pt x="1519" y="34"/>
                  <a:pt x="1587" y="22"/>
                  <a:pt x="1680" y="11"/>
                </a:cubicBezTo>
                <a:cubicBezTo>
                  <a:pt x="1773" y="0"/>
                  <a:pt x="1960" y="11"/>
                  <a:pt x="2016" y="11"/>
                </a:cubicBezTo>
              </a:path>
            </a:pathLst>
          </a:custGeom>
          <a:noFill/>
          <a:ln w="38100">
            <a:solidFill>
              <a:schemeClr val="tx1"/>
            </a:solidFill>
            <a:round/>
            <a:headEnd/>
            <a:tailEnd/>
          </a:ln>
        </p:spPr>
        <p:txBody>
          <a:bodyPr/>
          <a:lstStyle/>
          <a:p>
            <a:endParaRPr lang="en-US"/>
          </a:p>
        </p:txBody>
      </p:sp>
      <p:sp>
        <p:nvSpPr>
          <p:cNvPr id="54280" name="Freeform 21"/>
          <p:cNvSpPr>
            <a:spLocks/>
          </p:cNvSpPr>
          <p:nvPr/>
        </p:nvSpPr>
        <p:spPr bwMode="auto">
          <a:xfrm>
            <a:off x="685800" y="3657600"/>
            <a:ext cx="3200400" cy="577850"/>
          </a:xfrm>
          <a:custGeom>
            <a:avLst/>
            <a:gdLst>
              <a:gd name="T0" fmla="*/ 0 w 2016"/>
              <a:gd name="T1" fmla="*/ 11 h 364"/>
              <a:gd name="T2" fmla="*/ 624 w 2016"/>
              <a:gd name="T3" fmla="*/ 11 h 364"/>
              <a:gd name="T4" fmla="*/ 768 w 2016"/>
              <a:gd name="T5" fmla="*/ 59 h 364"/>
              <a:gd name="T6" fmla="*/ 864 w 2016"/>
              <a:gd name="T7" fmla="*/ 203 h 364"/>
              <a:gd name="T8" fmla="*/ 1120 w 2016"/>
              <a:gd name="T9" fmla="*/ 355 h 364"/>
              <a:gd name="T10" fmla="*/ 1304 w 2016"/>
              <a:gd name="T11" fmla="*/ 259 h 364"/>
              <a:gd name="T12" fmla="*/ 1456 w 2016"/>
              <a:gd name="T13" fmla="*/ 75 h 364"/>
              <a:gd name="T14" fmla="*/ 1680 w 2016"/>
              <a:gd name="T15" fmla="*/ 11 h 364"/>
              <a:gd name="T16" fmla="*/ 2016 w 2016"/>
              <a:gd name="T17" fmla="*/ 11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6"/>
              <a:gd name="T28" fmla="*/ 0 h 364"/>
              <a:gd name="T29" fmla="*/ 2016 w 2016"/>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6" h="364">
                <a:moveTo>
                  <a:pt x="0" y="11"/>
                </a:moveTo>
                <a:cubicBezTo>
                  <a:pt x="248" y="7"/>
                  <a:pt x="496" y="3"/>
                  <a:pt x="624" y="11"/>
                </a:cubicBezTo>
                <a:cubicBezTo>
                  <a:pt x="752" y="19"/>
                  <a:pt x="728" y="27"/>
                  <a:pt x="768" y="59"/>
                </a:cubicBezTo>
                <a:cubicBezTo>
                  <a:pt x="808" y="91"/>
                  <a:pt x="805" y="154"/>
                  <a:pt x="864" y="203"/>
                </a:cubicBezTo>
                <a:cubicBezTo>
                  <a:pt x="923" y="252"/>
                  <a:pt x="1047" y="346"/>
                  <a:pt x="1120" y="355"/>
                </a:cubicBezTo>
                <a:cubicBezTo>
                  <a:pt x="1193" y="364"/>
                  <a:pt x="1248" y="306"/>
                  <a:pt x="1304" y="259"/>
                </a:cubicBezTo>
                <a:cubicBezTo>
                  <a:pt x="1360" y="212"/>
                  <a:pt x="1393" y="116"/>
                  <a:pt x="1456" y="75"/>
                </a:cubicBezTo>
                <a:cubicBezTo>
                  <a:pt x="1519" y="34"/>
                  <a:pt x="1587" y="22"/>
                  <a:pt x="1680" y="11"/>
                </a:cubicBezTo>
                <a:cubicBezTo>
                  <a:pt x="1773" y="0"/>
                  <a:pt x="1960" y="11"/>
                  <a:pt x="2016" y="11"/>
                </a:cubicBezTo>
              </a:path>
            </a:pathLst>
          </a:custGeom>
          <a:noFill/>
          <a:ln w="38100">
            <a:solidFill>
              <a:schemeClr val="tx1"/>
            </a:solidFill>
            <a:round/>
            <a:headEnd/>
            <a:tailEnd/>
          </a:ln>
        </p:spPr>
        <p:txBody>
          <a:bodyPr/>
          <a:lstStyle/>
          <a:p>
            <a:endParaRPr lang="en-US"/>
          </a:p>
        </p:txBody>
      </p:sp>
      <p:sp>
        <p:nvSpPr>
          <p:cNvPr id="54281" name="Oval 22"/>
          <p:cNvSpPr>
            <a:spLocks noChangeArrowheads="1"/>
          </p:cNvSpPr>
          <p:nvPr/>
        </p:nvSpPr>
        <p:spPr bwMode="auto">
          <a:xfrm>
            <a:off x="24384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914400" y="1295400"/>
            <a:ext cx="3124200" cy="1081088"/>
            <a:chOff x="288" y="1776"/>
            <a:chExt cx="1968" cy="681"/>
          </a:xfrm>
        </p:grpSpPr>
        <p:sp>
          <p:nvSpPr>
            <p:cNvPr id="55316" name="Freeform 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5317" name="Line 4"/>
            <p:cNvSpPr>
              <a:spLocks noChangeShapeType="1"/>
            </p:cNvSpPr>
            <p:nvPr/>
          </p:nvSpPr>
          <p:spPr bwMode="auto">
            <a:xfrm>
              <a:off x="1248" y="1776"/>
              <a:ext cx="0" cy="336"/>
            </a:xfrm>
            <a:prstGeom prst="line">
              <a:avLst/>
            </a:prstGeom>
            <a:noFill/>
            <a:ln w="28575">
              <a:solidFill>
                <a:srgbClr val="FFFF00"/>
              </a:solidFill>
              <a:round/>
              <a:headEnd/>
              <a:tailEnd type="triangle" w="med" len="med"/>
            </a:ln>
          </p:spPr>
          <p:txBody>
            <a:bodyPr/>
            <a:lstStyle/>
            <a:p>
              <a:endParaRPr lang="en-US"/>
            </a:p>
          </p:txBody>
        </p:sp>
        <p:sp>
          <p:nvSpPr>
            <p:cNvPr id="55318" name="Freeform 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grpSp>
        <p:nvGrpSpPr>
          <p:cNvPr id="55299" name="Group 6"/>
          <p:cNvGrpSpPr>
            <a:grpSpLocks/>
          </p:cNvGrpSpPr>
          <p:nvPr/>
        </p:nvGrpSpPr>
        <p:grpSpPr bwMode="auto">
          <a:xfrm>
            <a:off x="609600" y="1295400"/>
            <a:ext cx="3124200" cy="1081088"/>
            <a:chOff x="480" y="2448"/>
            <a:chExt cx="1968" cy="681"/>
          </a:xfrm>
        </p:grpSpPr>
        <p:sp>
          <p:nvSpPr>
            <p:cNvPr id="55313" name="Freeform 7"/>
            <p:cNvSpPr>
              <a:spLocks/>
            </p:cNvSpPr>
            <p:nvPr/>
          </p:nvSpPr>
          <p:spPr bwMode="auto">
            <a:xfrm>
              <a:off x="480" y="273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5314" name="Line 8"/>
            <p:cNvSpPr>
              <a:spLocks noChangeShapeType="1"/>
            </p:cNvSpPr>
            <p:nvPr/>
          </p:nvSpPr>
          <p:spPr bwMode="auto">
            <a:xfrm>
              <a:off x="1440" y="2448"/>
              <a:ext cx="0" cy="336"/>
            </a:xfrm>
            <a:prstGeom prst="line">
              <a:avLst/>
            </a:prstGeom>
            <a:noFill/>
            <a:ln w="28575">
              <a:solidFill>
                <a:srgbClr val="FFFF00"/>
              </a:solidFill>
              <a:round/>
              <a:headEnd/>
              <a:tailEnd type="triangle" w="med" len="med"/>
            </a:ln>
          </p:spPr>
          <p:txBody>
            <a:bodyPr/>
            <a:lstStyle/>
            <a:p>
              <a:endParaRPr lang="en-US"/>
            </a:p>
          </p:txBody>
        </p:sp>
        <p:sp>
          <p:nvSpPr>
            <p:cNvPr id="55315" name="Freeform 9"/>
            <p:cNvSpPr>
              <a:spLocks/>
            </p:cNvSpPr>
            <p:nvPr/>
          </p:nvSpPr>
          <p:spPr bwMode="auto">
            <a:xfrm>
              <a:off x="480" y="297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sp>
        <p:nvSpPr>
          <p:cNvPr id="55300" name="Text Box 10"/>
          <p:cNvSpPr txBox="1">
            <a:spLocks noChangeArrowheads="1"/>
          </p:cNvSpPr>
          <p:nvPr/>
        </p:nvSpPr>
        <p:spPr bwMode="auto">
          <a:xfrm>
            <a:off x="2133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5301" name="Text Box 11"/>
          <p:cNvSpPr txBox="1">
            <a:spLocks noChangeArrowheads="1"/>
          </p:cNvSpPr>
          <p:nvPr/>
        </p:nvSpPr>
        <p:spPr bwMode="auto">
          <a:xfrm>
            <a:off x="4267200" y="1752600"/>
            <a:ext cx="914400" cy="366713"/>
          </a:xfrm>
          <a:prstGeom prst="rect">
            <a:avLst/>
          </a:prstGeom>
          <a:noFill/>
          <a:ln w="9525">
            <a:noFill/>
            <a:miter lim="800000"/>
            <a:headEnd/>
            <a:tailEnd/>
          </a:ln>
        </p:spPr>
        <p:txBody>
          <a:bodyPr>
            <a:spAutoFit/>
          </a:bodyPr>
          <a:lstStyle/>
          <a:p>
            <a:pPr>
              <a:spcBef>
                <a:spcPct val="50000"/>
              </a:spcBef>
            </a:pPr>
            <a:r>
              <a:rPr lang="en-US" sz="1800"/>
              <a:t>=</a:t>
            </a:r>
          </a:p>
        </p:txBody>
      </p:sp>
      <p:grpSp>
        <p:nvGrpSpPr>
          <p:cNvPr id="55302" name="Group 12"/>
          <p:cNvGrpSpPr>
            <a:grpSpLocks/>
          </p:cNvGrpSpPr>
          <p:nvPr/>
        </p:nvGrpSpPr>
        <p:grpSpPr bwMode="auto">
          <a:xfrm>
            <a:off x="1219200" y="1281113"/>
            <a:ext cx="3124200" cy="1081087"/>
            <a:chOff x="288" y="1776"/>
            <a:chExt cx="1968" cy="681"/>
          </a:xfrm>
        </p:grpSpPr>
        <p:sp>
          <p:nvSpPr>
            <p:cNvPr id="55310" name="Freeform 1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5311" name="Line 14"/>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5312" name="Freeform 1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5303" name="Group 18"/>
          <p:cNvGrpSpPr>
            <a:grpSpLocks/>
          </p:cNvGrpSpPr>
          <p:nvPr/>
        </p:nvGrpSpPr>
        <p:grpSpPr bwMode="auto">
          <a:xfrm>
            <a:off x="1676400" y="1281113"/>
            <a:ext cx="3124200" cy="1081087"/>
            <a:chOff x="288" y="1776"/>
            <a:chExt cx="1968" cy="681"/>
          </a:xfrm>
        </p:grpSpPr>
        <p:sp>
          <p:nvSpPr>
            <p:cNvPr id="55307" name="Freeform 19"/>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5308" name="Line 20"/>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5309" name="Freeform 21"/>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sp>
        <p:nvSpPr>
          <p:cNvPr id="55304" name="Freeform 22"/>
          <p:cNvSpPr>
            <a:spLocks/>
          </p:cNvSpPr>
          <p:nvPr/>
        </p:nvSpPr>
        <p:spPr bwMode="auto">
          <a:xfrm>
            <a:off x="685800" y="3176588"/>
            <a:ext cx="3200400" cy="615950"/>
          </a:xfrm>
          <a:custGeom>
            <a:avLst/>
            <a:gdLst>
              <a:gd name="T0" fmla="*/ 0 w 2016"/>
              <a:gd name="T1" fmla="*/ 26 h 388"/>
              <a:gd name="T2" fmla="*/ 624 w 2016"/>
              <a:gd name="T3" fmla="*/ 26 h 388"/>
              <a:gd name="T4" fmla="*/ 768 w 2016"/>
              <a:gd name="T5" fmla="*/ 74 h 388"/>
              <a:gd name="T6" fmla="*/ 864 w 2016"/>
              <a:gd name="T7" fmla="*/ 218 h 388"/>
              <a:gd name="T8" fmla="*/ 1120 w 2016"/>
              <a:gd name="T9" fmla="*/ 370 h 388"/>
              <a:gd name="T10" fmla="*/ 1384 w 2016"/>
              <a:gd name="T11" fmla="*/ 327 h 388"/>
              <a:gd name="T12" fmla="*/ 1640 w 2016"/>
              <a:gd name="T13" fmla="*/ 119 h 388"/>
              <a:gd name="T14" fmla="*/ 1824 w 2016"/>
              <a:gd name="T15" fmla="*/ 15 h 388"/>
              <a:gd name="T16" fmla="*/ 2016 w 2016"/>
              <a:gd name="T17" fmla="*/ 26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6"/>
              <a:gd name="T28" fmla="*/ 0 h 388"/>
              <a:gd name="T29" fmla="*/ 2016 w 2016"/>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6" h="388">
                <a:moveTo>
                  <a:pt x="0" y="26"/>
                </a:moveTo>
                <a:cubicBezTo>
                  <a:pt x="248" y="22"/>
                  <a:pt x="496" y="18"/>
                  <a:pt x="624" y="26"/>
                </a:cubicBezTo>
                <a:cubicBezTo>
                  <a:pt x="752" y="34"/>
                  <a:pt x="728" y="42"/>
                  <a:pt x="768" y="74"/>
                </a:cubicBezTo>
                <a:cubicBezTo>
                  <a:pt x="808" y="106"/>
                  <a:pt x="805" y="169"/>
                  <a:pt x="864" y="218"/>
                </a:cubicBezTo>
                <a:cubicBezTo>
                  <a:pt x="923" y="267"/>
                  <a:pt x="1033" y="352"/>
                  <a:pt x="1120" y="370"/>
                </a:cubicBezTo>
                <a:cubicBezTo>
                  <a:pt x="1207" y="388"/>
                  <a:pt x="1297" y="369"/>
                  <a:pt x="1384" y="327"/>
                </a:cubicBezTo>
                <a:cubicBezTo>
                  <a:pt x="1471" y="285"/>
                  <a:pt x="1567" y="171"/>
                  <a:pt x="1640" y="119"/>
                </a:cubicBezTo>
                <a:cubicBezTo>
                  <a:pt x="1713" y="67"/>
                  <a:pt x="1761" y="30"/>
                  <a:pt x="1824" y="15"/>
                </a:cubicBezTo>
                <a:cubicBezTo>
                  <a:pt x="1887" y="0"/>
                  <a:pt x="1976" y="24"/>
                  <a:pt x="2016" y="26"/>
                </a:cubicBezTo>
              </a:path>
            </a:pathLst>
          </a:custGeom>
          <a:noFill/>
          <a:ln w="38100">
            <a:solidFill>
              <a:schemeClr val="tx1"/>
            </a:solidFill>
            <a:round/>
            <a:headEnd/>
            <a:tailEnd/>
          </a:ln>
        </p:spPr>
        <p:txBody>
          <a:bodyPr/>
          <a:lstStyle/>
          <a:p>
            <a:endParaRPr lang="en-US"/>
          </a:p>
        </p:txBody>
      </p:sp>
      <p:sp>
        <p:nvSpPr>
          <p:cNvPr id="55305" name="Oval 24"/>
          <p:cNvSpPr>
            <a:spLocks noChangeArrowheads="1"/>
          </p:cNvSpPr>
          <p:nvPr/>
        </p:nvSpPr>
        <p:spPr bwMode="auto">
          <a:xfrm>
            <a:off x="2667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6" name="Freeform 25"/>
          <p:cNvSpPr>
            <a:spLocks/>
          </p:cNvSpPr>
          <p:nvPr/>
        </p:nvSpPr>
        <p:spPr bwMode="auto">
          <a:xfrm>
            <a:off x="685800" y="3651250"/>
            <a:ext cx="3200400" cy="615950"/>
          </a:xfrm>
          <a:custGeom>
            <a:avLst/>
            <a:gdLst>
              <a:gd name="T0" fmla="*/ 0 w 2016"/>
              <a:gd name="T1" fmla="*/ 26 h 388"/>
              <a:gd name="T2" fmla="*/ 624 w 2016"/>
              <a:gd name="T3" fmla="*/ 26 h 388"/>
              <a:gd name="T4" fmla="*/ 768 w 2016"/>
              <a:gd name="T5" fmla="*/ 74 h 388"/>
              <a:gd name="T6" fmla="*/ 864 w 2016"/>
              <a:gd name="T7" fmla="*/ 218 h 388"/>
              <a:gd name="T8" fmla="*/ 1120 w 2016"/>
              <a:gd name="T9" fmla="*/ 370 h 388"/>
              <a:gd name="T10" fmla="*/ 1384 w 2016"/>
              <a:gd name="T11" fmla="*/ 327 h 388"/>
              <a:gd name="T12" fmla="*/ 1640 w 2016"/>
              <a:gd name="T13" fmla="*/ 119 h 388"/>
              <a:gd name="T14" fmla="*/ 1824 w 2016"/>
              <a:gd name="T15" fmla="*/ 15 h 388"/>
              <a:gd name="T16" fmla="*/ 2016 w 2016"/>
              <a:gd name="T17" fmla="*/ 26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6"/>
              <a:gd name="T28" fmla="*/ 0 h 388"/>
              <a:gd name="T29" fmla="*/ 2016 w 2016"/>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6" h="388">
                <a:moveTo>
                  <a:pt x="0" y="26"/>
                </a:moveTo>
                <a:cubicBezTo>
                  <a:pt x="248" y="22"/>
                  <a:pt x="496" y="18"/>
                  <a:pt x="624" y="26"/>
                </a:cubicBezTo>
                <a:cubicBezTo>
                  <a:pt x="752" y="34"/>
                  <a:pt x="728" y="42"/>
                  <a:pt x="768" y="74"/>
                </a:cubicBezTo>
                <a:cubicBezTo>
                  <a:pt x="808" y="106"/>
                  <a:pt x="805" y="169"/>
                  <a:pt x="864" y="218"/>
                </a:cubicBezTo>
                <a:cubicBezTo>
                  <a:pt x="923" y="267"/>
                  <a:pt x="1033" y="352"/>
                  <a:pt x="1120" y="370"/>
                </a:cubicBezTo>
                <a:cubicBezTo>
                  <a:pt x="1207" y="388"/>
                  <a:pt x="1297" y="369"/>
                  <a:pt x="1384" y="327"/>
                </a:cubicBezTo>
                <a:cubicBezTo>
                  <a:pt x="1471" y="285"/>
                  <a:pt x="1567" y="171"/>
                  <a:pt x="1640" y="119"/>
                </a:cubicBezTo>
                <a:cubicBezTo>
                  <a:pt x="1713" y="67"/>
                  <a:pt x="1761" y="30"/>
                  <a:pt x="1824" y="15"/>
                </a:cubicBezTo>
                <a:cubicBezTo>
                  <a:pt x="1887" y="0"/>
                  <a:pt x="1976" y="24"/>
                  <a:pt x="2016" y="26"/>
                </a:cubicBezTo>
              </a:path>
            </a:pathLst>
          </a:cu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914400" y="1295400"/>
            <a:ext cx="3124200" cy="1081088"/>
            <a:chOff x="288" y="1776"/>
            <a:chExt cx="1968" cy="681"/>
          </a:xfrm>
        </p:grpSpPr>
        <p:sp>
          <p:nvSpPr>
            <p:cNvPr id="56412" name="Freeform 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6413" name="Line 4"/>
            <p:cNvSpPr>
              <a:spLocks noChangeShapeType="1"/>
            </p:cNvSpPr>
            <p:nvPr/>
          </p:nvSpPr>
          <p:spPr bwMode="auto">
            <a:xfrm>
              <a:off x="1248" y="1776"/>
              <a:ext cx="0" cy="336"/>
            </a:xfrm>
            <a:prstGeom prst="line">
              <a:avLst/>
            </a:prstGeom>
            <a:noFill/>
            <a:ln w="28575">
              <a:solidFill>
                <a:srgbClr val="FFFF00"/>
              </a:solidFill>
              <a:round/>
              <a:headEnd/>
              <a:tailEnd type="triangle" w="med" len="med"/>
            </a:ln>
          </p:spPr>
          <p:txBody>
            <a:bodyPr/>
            <a:lstStyle/>
            <a:p>
              <a:endParaRPr lang="en-US"/>
            </a:p>
          </p:txBody>
        </p:sp>
        <p:sp>
          <p:nvSpPr>
            <p:cNvPr id="56414" name="Freeform 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grpSp>
        <p:nvGrpSpPr>
          <p:cNvPr id="56323" name="Group 6"/>
          <p:cNvGrpSpPr>
            <a:grpSpLocks/>
          </p:cNvGrpSpPr>
          <p:nvPr/>
        </p:nvGrpSpPr>
        <p:grpSpPr bwMode="auto">
          <a:xfrm>
            <a:off x="609600" y="1295400"/>
            <a:ext cx="3124200" cy="1081088"/>
            <a:chOff x="480" y="2448"/>
            <a:chExt cx="1968" cy="681"/>
          </a:xfrm>
        </p:grpSpPr>
        <p:sp>
          <p:nvSpPr>
            <p:cNvPr id="56409" name="Freeform 7"/>
            <p:cNvSpPr>
              <a:spLocks/>
            </p:cNvSpPr>
            <p:nvPr/>
          </p:nvSpPr>
          <p:spPr bwMode="auto">
            <a:xfrm>
              <a:off x="480" y="273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6410" name="Line 8"/>
            <p:cNvSpPr>
              <a:spLocks noChangeShapeType="1"/>
            </p:cNvSpPr>
            <p:nvPr/>
          </p:nvSpPr>
          <p:spPr bwMode="auto">
            <a:xfrm>
              <a:off x="1440" y="2448"/>
              <a:ext cx="0" cy="336"/>
            </a:xfrm>
            <a:prstGeom prst="line">
              <a:avLst/>
            </a:prstGeom>
            <a:noFill/>
            <a:ln w="28575">
              <a:solidFill>
                <a:srgbClr val="FFFF00"/>
              </a:solidFill>
              <a:round/>
              <a:headEnd/>
              <a:tailEnd type="triangle" w="med" len="med"/>
            </a:ln>
          </p:spPr>
          <p:txBody>
            <a:bodyPr/>
            <a:lstStyle/>
            <a:p>
              <a:endParaRPr lang="en-US"/>
            </a:p>
          </p:txBody>
        </p:sp>
        <p:sp>
          <p:nvSpPr>
            <p:cNvPr id="56411" name="Freeform 9"/>
            <p:cNvSpPr>
              <a:spLocks/>
            </p:cNvSpPr>
            <p:nvPr/>
          </p:nvSpPr>
          <p:spPr bwMode="auto">
            <a:xfrm>
              <a:off x="480" y="2976"/>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grpSp>
      <p:sp>
        <p:nvSpPr>
          <p:cNvPr id="56324" name="Text Box 10"/>
          <p:cNvSpPr txBox="1">
            <a:spLocks noChangeArrowheads="1"/>
          </p:cNvSpPr>
          <p:nvPr/>
        </p:nvSpPr>
        <p:spPr bwMode="auto">
          <a:xfrm>
            <a:off x="2133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25" name="Text Box 11"/>
          <p:cNvSpPr txBox="1">
            <a:spLocks noChangeArrowheads="1"/>
          </p:cNvSpPr>
          <p:nvPr/>
        </p:nvSpPr>
        <p:spPr bwMode="auto">
          <a:xfrm>
            <a:off x="4267200" y="1752600"/>
            <a:ext cx="914400" cy="366713"/>
          </a:xfrm>
          <a:prstGeom prst="rect">
            <a:avLst/>
          </a:prstGeom>
          <a:noFill/>
          <a:ln w="9525">
            <a:noFill/>
            <a:miter lim="800000"/>
            <a:headEnd/>
            <a:tailEnd/>
          </a:ln>
        </p:spPr>
        <p:txBody>
          <a:bodyPr>
            <a:spAutoFit/>
          </a:bodyPr>
          <a:lstStyle/>
          <a:p>
            <a:pPr>
              <a:spcBef>
                <a:spcPct val="50000"/>
              </a:spcBef>
            </a:pPr>
            <a:r>
              <a:rPr lang="en-US" sz="1800"/>
              <a:t>=</a:t>
            </a:r>
          </a:p>
        </p:txBody>
      </p:sp>
      <p:grpSp>
        <p:nvGrpSpPr>
          <p:cNvPr id="56326" name="Group 12"/>
          <p:cNvGrpSpPr>
            <a:grpSpLocks/>
          </p:cNvGrpSpPr>
          <p:nvPr/>
        </p:nvGrpSpPr>
        <p:grpSpPr bwMode="auto">
          <a:xfrm>
            <a:off x="1219200" y="1281113"/>
            <a:ext cx="3124200" cy="1081087"/>
            <a:chOff x="288" y="1776"/>
            <a:chExt cx="1968" cy="681"/>
          </a:xfrm>
        </p:grpSpPr>
        <p:sp>
          <p:nvSpPr>
            <p:cNvPr id="56406" name="Freeform 13"/>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407" name="Line 14"/>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408" name="Freeform 15"/>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27" name="Group 16"/>
          <p:cNvGrpSpPr>
            <a:grpSpLocks/>
          </p:cNvGrpSpPr>
          <p:nvPr/>
        </p:nvGrpSpPr>
        <p:grpSpPr bwMode="auto">
          <a:xfrm>
            <a:off x="1676400" y="1281113"/>
            <a:ext cx="3124200" cy="1081087"/>
            <a:chOff x="288" y="1776"/>
            <a:chExt cx="1968" cy="681"/>
          </a:xfrm>
        </p:grpSpPr>
        <p:sp>
          <p:nvSpPr>
            <p:cNvPr id="56403" name="Freeform 17"/>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404" name="Line 18"/>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405" name="Freeform 19"/>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sp>
        <p:nvSpPr>
          <p:cNvPr id="56328" name="Freeform 20"/>
          <p:cNvSpPr>
            <a:spLocks/>
          </p:cNvSpPr>
          <p:nvPr/>
        </p:nvSpPr>
        <p:spPr bwMode="auto">
          <a:xfrm>
            <a:off x="685800" y="3205163"/>
            <a:ext cx="8178800" cy="617537"/>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grpSp>
        <p:nvGrpSpPr>
          <p:cNvPr id="56329" name="Group 23"/>
          <p:cNvGrpSpPr>
            <a:grpSpLocks/>
          </p:cNvGrpSpPr>
          <p:nvPr/>
        </p:nvGrpSpPr>
        <p:grpSpPr bwMode="auto">
          <a:xfrm>
            <a:off x="2057400" y="1281113"/>
            <a:ext cx="3124200" cy="1081087"/>
            <a:chOff x="288" y="1776"/>
            <a:chExt cx="1968" cy="681"/>
          </a:xfrm>
        </p:grpSpPr>
        <p:sp>
          <p:nvSpPr>
            <p:cNvPr id="56400" name="Freeform 24"/>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401" name="Line 25"/>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402" name="Freeform 26"/>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0" name="Group 27"/>
          <p:cNvGrpSpPr>
            <a:grpSpLocks/>
          </p:cNvGrpSpPr>
          <p:nvPr/>
        </p:nvGrpSpPr>
        <p:grpSpPr bwMode="auto">
          <a:xfrm>
            <a:off x="2438400" y="1281113"/>
            <a:ext cx="3124200" cy="1081087"/>
            <a:chOff x="288" y="1776"/>
            <a:chExt cx="1968" cy="681"/>
          </a:xfrm>
        </p:grpSpPr>
        <p:sp>
          <p:nvSpPr>
            <p:cNvPr id="56397" name="Freeform 28"/>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98" name="Line 29"/>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99" name="Freeform 30"/>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1" name="Group 31"/>
          <p:cNvGrpSpPr>
            <a:grpSpLocks/>
          </p:cNvGrpSpPr>
          <p:nvPr/>
        </p:nvGrpSpPr>
        <p:grpSpPr bwMode="auto">
          <a:xfrm>
            <a:off x="2819400" y="1295400"/>
            <a:ext cx="3124200" cy="1081088"/>
            <a:chOff x="288" y="1776"/>
            <a:chExt cx="1968" cy="681"/>
          </a:xfrm>
        </p:grpSpPr>
        <p:sp>
          <p:nvSpPr>
            <p:cNvPr id="56394" name="Freeform 32"/>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95" name="Line 33"/>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96" name="Freeform 34"/>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2" name="Group 35"/>
          <p:cNvGrpSpPr>
            <a:grpSpLocks/>
          </p:cNvGrpSpPr>
          <p:nvPr/>
        </p:nvGrpSpPr>
        <p:grpSpPr bwMode="auto">
          <a:xfrm>
            <a:off x="3276600" y="1295400"/>
            <a:ext cx="3124200" cy="1081088"/>
            <a:chOff x="288" y="1776"/>
            <a:chExt cx="1968" cy="681"/>
          </a:xfrm>
        </p:grpSpPr>
        <p:sp>
          <p:nvSpPr>
            <p:cNvPr id="56391" name="Freeform 36"/>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92" name="Line 37"/>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93" name="Freeform 38"/>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3" name="Group 39"/>
          <p:cNvGrpSpPr>
            <a:grpSpLocks/>
          </p:cNvGrpSpPr>
          <p:nvPr/>
        </p:nvGrpSpPr>
        <p:grpSpPr bwMode="auto">
          <a:xfrm>
            <a:off x="3657600" y="1295400"/>
            <a:ext cx="3124200" cy="1081088"/>
            <a:chOff x="288" y="1776"/>
            <a:chExt cx="1968" cy="681"/>
          </a:xfrm>
        </p:grpSpPr>
        <p:sp>
          <p:nvSpPr>
            <p:cNvPr id="56388" name="Freeform 40"/>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89" name="Line 41"/>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90" name="Freeform 42"/>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4" name="Group 43"/>
          <p:cNvGrpSpPr>
            <a:grpSpLocks/>
          </p:cNvGrpSpPr>
          <p:nvPr/>
        </p:nvGrpSpPr>
        <p:grpSpPr bwMode="auto">
          <a:xfrm>
            <a:off x="4038600" y="1295400"/>
            <a:ext cx="3124200" cy="1081088"/>
            <a:chOff x="288" y="1776"/>
            <a:chExt cx="1968" cy="681"/>
          </a:xfrm>
        </p:grpSpPr>
        <p:sp>
          <p:nvSpPr>
            <p:cNvPr id="56385" name="Freeform 44"/>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86" name="Line 45"/>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87" name="Freeform 46"/>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5" name="Group 47"/>
          <p:cNvGrpSpPr>
            <a:grpSpLocks/>
          </p:cNvGrpSpPr>
          <p:nvPr/>
        </p:nvGrpSpPr>
        <p:grpSpPr bwMode="auto">
          <a:xfrm>
            <a:off x="4419600" y="1295400"/>
            <a:ext cx="3124200" cy="1081088"/>
            <a:chOff x="288" y="1776"/>
            <a:chExt cx="1968" cy="681"/>
          </a:xfrm>
        </p:grpSpPr>
        <p:sp>
          <p:nvSpPr>
            <p:cNvPr id="56382" name="Freeform 48"/>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83" name="Line 49"/>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84" name="Freeform 50"/>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sp>
        <p:nvSpPr>
          <p:cNvPr id="56336" name="Freeform 51"/>
          <p:cNvSpPr>
            <a:spLocks/>
          </p:cNvSpPr>
          <p:nvPr/>
        </p:nvSpPr>
        <p:spPr bwMode="auto">
          <a:xfrm>
            <a:off x="685800" y="3657600"/>
            <a:ext cx="8178800" cy="617538"/>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6337" name="Oval 52"/>
          <p:cNvSpPr>
            <a:spLocks noChangeArrowheads="1"/>
          </p:cNvSpPr>
          <p:nvPr/>
        </p:nvSpPr>
        <p:spPr bwMode="auto">
          <a:xfrm>
            <a:off x="60198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56338" name="Group 53"/>
          <p:cNvGrpSpPr>
            <a:grpSpLocks/>
          </p:cNvGrpSpPr>
          <p:nvPr/>
        </p:nvGrpSpPr>
        <p:grpSpPr bwMode="auto">
          <a:xfrm>
            <a:off x="4800600" y="1295400"/>
            <a:ext cx="3124200" cy="1081088"/>
            <a:chOff x="288" y="1776"/>
            <a:chExt cx="1968" cy="681"/>
          </a:xfrm>
        </p:grpSpPr>
        <p:sp>
          <p:nvSpPr>
            <p:cNvPr id="56379" name="Freeform 54"/>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80" name="Line 55"/>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81" name="Freeform 56"/>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39" name="Group 57"/>
          <p:cNvGrpSpPr>
            <a:grpSpLocks/>
          </p:cNvGrpSpPr>
          <p:nvPr/>
        </p:nvGrpSpPr>
        <p:grpSpPr bwMode="auto">
          <a:xfrm>
            <a:off x="5257800" y="1295400"/>
            <a:ext cx="3124200" cy="1081088"/>
            <a:chOff x="288" y="1776"/>
            <a:chExt cx="1968" cy="681"/>
          </a:xfrm>
        </p:grpSpPr>
        <p:sp>
          <p:nvSpPr>
            <p:cNvPr id="56376" name="Freeform 58"/>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77" name="Line 59"/>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78" name="Freeform 60"/>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40" name="Group 61"/>
          <p:cNvGrpSpPr>
            <a:grpSpLocks/>
          </p:cNvGrpSpPr>
          <p:nvPr/>
        </p:nvGrpSpPr>
        <p:grpSpPr bwMode="auto">
          <a:xfrm>
            <a:off x="5715000" y="1295400"/>
            <a:ext cx="3124200" cy="1081088"/>
            <a:chOff x="288" y="1776"/>
            <a:chExt cx="1968" cy="681"/>
          </a:xfrm>
        </p:grpSpPr>
        <p:sp>
          <p:nvSpPr>
            <p:cNvPr id="56373" name="Freeform 62"/>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74" name="Line 63"/>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75" name="Freeform 64"/>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41" name="Group 65"/>
          <p:cNvGrpSpPr>
            <a:grpSpLocks/>
          </p:cNvGrpSpPr>
          <p:nvPr/>
        </p:nvGrpSpPr>
        <p:grpSpPr bwMode="auto">
          <a:xfrm>
            <a:off x="6172200" y="1295400"/>
            <a:ext cx="3124200" cy="1081088"/>
            <a:chOff x="288" y="1776"/>
            <a:chExt cx="1968" cy="681"/>
          </a:xfrm>
        </p:grpSpPr>
        <p:sp>
          <p:nvSpPr>
            <p:cNvPr id="56370" name="Freeform 66"/>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71" name="Line 67"/>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72" name="Freeform 68"/>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42" name="Group 69"/>
          <p:cNvGrpSpPr>
            <a:grpSpLocks/>
          </p:cNvGrpSpPr>
          <p:nvPr/>
        </p:nvGrpSpPr>
        <p:grpSpPr bwMode="auto">
          <a:xfrm>
            <a:off x="6553200" y="1295400"/>
            <a:ext cx="3124200" cy="1081088"/>
            <a:chOff x="288" y="1776"/>
            <a:chExt cx="1968" cy="681"/>
          </a:xfrm>
        </p:grpSpPr>
        <p:sp>
          <p:nvSpPr>
            <p:cNvPr id="56367" name="Freeform 70"/>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68" name="Line 71"/>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69" name="Freeform 72"/>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43" name="Group 73"/>
          <p:cNvGrpSpPr>
            <a:grpSpLocks/>
          </p:cNvGrpSpPr>
          <p:nvPr/>
        </p:nvGrpSpPr>
        <p:grpSpPr bwMode="auto">
          <a:xfrm>
            <a:off x="6934200" y="1295400"/>
            <a:ext cx="3124200" cy="1081088"/>
            <a:chOff x="288" y="1776"/>
            <a:chExt cx="1968" cy="681"/>
          </a:xfrm>
        </p:grpSpPr>
        <p:sp>
          <p:nvSpPr>
            <p:cNvPr id="56364" name="Freeform 74"/>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65" name="Line 75"/>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66" name="Freeform 76"/>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grpSp>
        <p:nvGrpSpPr>
          <p:cNvPr id="56344" name="Group 77"/>
          <p:cNvGrpSpPr>
            <a:grpSpLocks/>
          </p:cNvGrpSpPr>
          <p:nvPr/>
        </p:nvGrpSpPr>
        <p:grpSpPr bwMode="auto">
          <a:xfrm>
            <a:off x="7239000" y="1295400"/>
            <a:ext cx="3124200" cy="1081088"/>
            <a:chOff x="288" y="1776"/>
            <a:chExt cx="1968" cy="681"/>
          </a:xfrm>
        </p:grpSpPr>
        <p:sp>
          <p:nvSpPr>
            <p:cNvPr id="56361" name="Freeform 78"/>
            <p:cNvSpPr>
              <a:spLocks/>
            </p:cNvSpPr>
            <p:nvPr/>
          </p:nvSpPr>
          <p:spPr bwMode="auto">
            <a:xfrm>
              <a:off x="288" y="206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sp>
          <p:nvSpPr>
            <p:cNvPr id="56362" name="Line 79"/>
            <p:cNvSpPr>
              <a:spLocks noChangeShapeType="1"/>
            </p:cNvSpPr>
            <p:nvPr/>
          </p:nvSpPr>
          <p:spPr bwMode="auto">
            <a:xfrm>
              <a:off x="1248" y="1776"/>
              <a:ext cx="0" cy="336"/>
            </a:xfrm>
            <a:prstGeom prst="line">
              <a:avLst/>
            </a:prstGeom>
            <a:noFill/>
            <a:ln w="38100">
              <a:solidFill>
                <a:schemeClr val="bg1"/>
              </a:solidFill>
              <a:round/>
              <a:headEnd/>
              <a:tailEnd type="triangle" w="med" len="med"/>
            </a:ln>
          </p:spPr>
          <p:txBody>
            <a:bodyPr/>
            <a:lstStyle/>
            <a:p>
              <a:endParaRPr lang="en-US"/>
            </a:p>
          </p:txBody>
        </p:sp>
        <p:sp>
          <p:nvSpPr>
            <p:cNvPr id="56363" name="Freeform 80"/>
            <p:cNvSpPr>
              <a:spLocks/>
            </p:cNvSpPr>
            <p:nvPr/>
          </p:nvSpPr>
          <p:spPr bwMode="auto">
            <a:xfrm>
              <a:off x="288" y="2304"/>
              <a:ext cx="1968" cy="153"/>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38100">
              <a:solidFill>
                <a:schemeClr val="bg1"/>
              </a:solidFill>
              <a:round/>
              <a:headEnd/>
              <a:tailEnd/>
            </a:ln>
          </p:spPr>
          <p:txBody>
            <a:bodyPr/>
            <a:lstStyle/>
            <a:p>
              <a:endParaRPr lang="en-US"/>
            </a:p>
          </p:txBody>
        </p:sp>
      </p:grpSp>
      <p:sp>
        <p:nvSpPr>
          <p:cNvPr id="56345" name="Text Box 81"/>
          <p:cNvSpPr txBox="1">
            <a:spLocks noChangeArrowheads="1"/>
          </p:cNvSpPr>
          <p:nvPr/>
        </p:nvSpPr>
        <p:spPr bwMode="auto">
          <a:xfrm>
            <a:off x="24384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46" name="Text Box 82"/>
          <p:cNvSpPr txBox="1">
            <a:spLocks noChangeArrowheads="1"/>
          </p:cNvSpPr>
          <p:nvPr/>
        </p:nvSpPr>
        <p:spPr bwMode="auto">
          <a:xfrm>
            <a:off x="28194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47" name="Text Box 83"/>
          <p:cNvSpPr txBox="1">
            <a:spLocks noChangeArrowheads="1"/>
          </p:cNvSpPr>
          <p:nvPr/>
        </p:nvSpPr>
        <p:spPr bwMode="auto">
          <a:xfrm>
            <a:off x="3276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48" name="Text Box 84"/>
          <p:cNvSpPr txBox="1">
            <a:spLocks noChangeArrowheads="1"/>
          </p:cNvSpPr>
          <p:nvPr/>
        </p:nvSpPr>
        <p:spPr bwMode="auto">
          <a:xfrm>
            <a:off x="3657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49" name="Text Box 85"/>
          <p:cNvSpPr txBox="1">
            <a:spLocks noChangeArrowheads="1"/>
          </p:cNvSpPr>
          <p:nvPr/>
        </p:nvSpPr>
        <p:spPr bwMode="auto">
          <a:xfrm>
            <a:off x="3962400" y="1385888"/>
            <a:ext cx="228600" cy="366712"/>
          </a:xfrm>
          <a:prstGeom prst="rect">
            <a:avLst/>
          </a:prstGeom>
          <a:noFill/>
          <a:ln w="9525">
            <a:noFill/>
            <a:miter lim="800000"/>
            <a:headEnd/>
            <a:tailEnd/>
          </a:ln>
        </p:spPr>
        <p:txBody>
          <a:bodyPr>
            <a:spAutoFit/>
          </a:bodyPr>
          <a:lstStyle/>
          <a:p>
            <a:pPr>
              <a:spcBef>
                <a:spcPct val="50000"/>
              </a:spcBef>
            </a:pPr>
            <a:r>
              <a:rPr lang="en-US" sz="1800"/>
              <a:t>+</a:t>
            </a:r>
          </a:p>
        </p:txBody>
      </p:sp>
      <p:sp>
        <p:nvSpPr>
          <p:cNvPr id="56350" name="Text Box 86"/>
          <p:cNvSpPr txBox="1">
            <a:spLocks noChangeArrowheads="1"/>
          </p:cNvSpPr>
          <p:nvPr/>
        </p:nvSpPr>
        <p:spPr bwMode="auto">
          <a:xfrm>
            <a:off x="44196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1" name="Text Box 87"/>
          <p:cNvSpPr txBox="1">
            <a:spLocks noChangeArrowheads="1"/>
          </p:cNvSpPr>
          <p:nvPr/>
        </p:nvSpPr>
        <p:spPr bwMode="auto">
          <a:xfrm>
            <a:off x="48768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2" name="Text Box 88"/>
          <p:cNvSpPr txBox="1">
            <a:spLocks noChangeArrowheads="1"/>
          </p:cNvSpPr>
          <p:nvPr/>
        </p:nvSpPr>
        <p:spPr bwMode="auto">
          <a:xfrm>
            <a:off x="52578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3" name="Text Box 89"/>
          <p:cNvSpPr txBox="1">
            <a:spLocks noChangeArrowheads="1"/>
          </p:cNvSpPr>
          <p:nvPr/>
        </p:nvSpPr>
        <p:spPr bwMode="auto">
          <a:xfrm>
            <a:off x="56388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4" name="Text Box 90"/>
          <p:cNvSpPr txBox="1">
            <a:spLocks noChangeArrowheads="1"/>
          </p:cNvSpPr>
          <p:nvPr/>
        </p:nvSpPr>
        <p:spPr bwMode="auto">
          <a:xfrm>
            <a:off x="60198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5" name="Text Box 91"/>
          <p:cNvSpPr txBox="1">
            <a:spLocks noChangeArrowheads="1"/>
          </p:cNvSpPr>
          <p:nvPr/>
        </p:nvSpPr>
        <p:spPr bwMode="auto">
          <a:xfrm>
            <a:off x="64008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6" name="Text Box 92"/>
          <p:cNvSpPr txBox="1">
            <a:spLocks noChangeArrowheads="1"/>
          </p:cNvSpPr>
          <p:nvPr/>
        </p:nvSpPr>
        <p:spPr bwMode="auto">
          <a:xfrm>
            <a:off x="68580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7" name="Text Box 93"/>
          <p:cNvSpPr txBox="1">
            <a:spLocks noChangeArrowheads="1"/>
          </p:cNvSpPr>
          <p:nvPr/>
        </p:nvSpPr>
        <p:spPr bwMode="auto">
          <a:xfrm>
            <a:off x="73152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8" name="Text Box 94"/>
          <p:cNvSpPr txBox="1">
            <a:spLocks noChangeArrowheads="1"/>
          </p:cNvSpPr>
          <p:nvPr/>
        </p:nvSpPr>
        <p:spPr bwMode="auto">
          <a:xfrm>
            <a:off x="77724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59" name="Text Box 95"/>
          <p:cNvSpPr txBox="1">
            <a:spLocks noChangeArrowheads="1"/>
          </p:cNvSpPr>
          <p:nvPr/>
        </p:nvSpPr>
        <p:spPr bwMode="auto">
          <a:xfrm>
            <a:off x="8153400" y="1371600"/>
            <a:ext cx="228600" cy="366713"/>
          </a:xfrm>
          <a:prstGeom prst="rect">
            <a:avLst/>
          </a:prstGeom>
          <a:noFill/>
          <a:ln w="9525">
            <a:noFill/>
            <a:miter lim="800000"/>
            <a:headEnd/>
            <a:tailEnd/>
          </a:ln>
        </p:spPr>
        <p:txBody>
          <a:bodyPr>
            <a:spAutoFit/>
          </a:bodyPr>
          <a:lstStyle/>
          <a:p>
            <a:pPr>
              <a:spcBef>
                <a:spcPct val="50000"/>
              </a:spcBef>
            </a:pPr>
            <a:r>
              <a:rPr lang="en-US" sz="1800"/>
              <a:t>+</a:t>
            </a:r>
          </a:p>
        </p:txBody>
      </p:sp>
      <p:sp>
        <p:nvSpPr>
          <p:cNvPr id="56360" name="Text Box 96"/>
          <p:cNvSpPr txBox="1">
            <a:spLocks noChangeArrowheads="1"/>
          </p:cNvSpPr>
          <p:nvPr/>
        </p:nvSpPr>
        <p:spPr bwMode="auto">
          <a:xfrm>
            <a:off x="8458200" y="1385888"/>
            <a:ext cx="228600" cy="366712"/>
          </a:xfrm>
          <a:prstGeom prst="rect">
            <a:avLst/>
          </a:prstGeom>
          <a:noFill/>
          <a:ln w="9525">
            <a:noFill/>
            <a:miter lim="800000"/>
            <a:headEnd/>
            <a:tailEnd/>
          </a:ln>
        </p:spPr>
        <p:txBody>
          <a:bodyPr>
            <a:spAutoFit/>
          </a:bodyPr>
          <a:lstStyle/>
          <a:p>
            <a:pPr>
              <a:spcBef>
                <a:spcPct val="50000"/>
              </a:spcBef>
            </a:pPr>
            <a:r>
              <a:rPr lang="en-US" sz="180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55"/>
          <p:cNvSpPr>
            <a:spLocks noChangeArrowheads="1"/>
          </p:cNvSpPr>
          <p:nvPr/>
        </p:nvSpPr>
        <p:spPr bwMode="auto">
          <a:xfrm>
            <a:off x="22860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47" name="Freeform 74"/>
          <p:cNvSpPr>
            <a:spLocks/>
          </p:cNvSpPr>
          <p:nvPr/>
        </p:nvSpPr>
        <p:spPr bwMode="auto">
          <a:xfrm>
            <a:off x="838200" y="3357563"/>
            <a:ext cx="8178800" cy="617537"/>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7348" name="Freeform 103"/>
          <p:cNvSpPr>
            <a:spLocks/>
          </p:cNvSpPr>
          <p:nvPr/>
        </p:nvSpPr>
        <p:spPr bwMode="auto">
          <a:xfrm>
            <a:off x="838200" y="3733800"/>
            <a:ext cx="8178800" cy="617538"/>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7349" name="Oval 104"/>
          <p:cNvSpPr>
            <a:spLocks noChangeArrowheads="1"/>
          </p:cNvSpPr>
          <p:nvPr/>
        </p:nvSpPr>
        <p:spPr bwMode="auto">
          <a:xfrm>
            <a:off x="6172200" y="4267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0" name="Freeform 53"/>
          <p:cNvSpPr>
            <a:spLocks/>
          </p:cNvSpPr>
          <p:nvPr/>
        </p:nvSpPr>
        <p:spPr bwMode="auto">
          <a:xfrm>
            <a:off x="838200" y="3352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7351" name="Freeform 54"/>
          <p:cNvSpPr>
            <a:spLocks/>
          </p:cNvSpPr>
          <p:nvPr/>
        </p:nvSpPr>
        <p:spPr bwMode="auto">
          <a:xfrm>
            <a:off x="838200" y="3733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7352" name="Text Box 149"/>
          <p:cNvSpPr txBox="1">
            <a:spLocks noChangeArrowheads="1"/>
          </p:cNvSpPr>
          <p:nvPr/>
        </p:nvSpPr>
        <p:spPr bwMode="auto">
          <a:xfrm>
            <a:off x="1752600" y="2667000"/>
            <a:ext cx="2971800" cy="641350"/>
          </a:xfrm>
          <a:prstGeom prst="rect">
            <a:avLst/>
          </a:prstGeom>
          <a:noFill/>
          <a:ln w="9525">
            <a:noFill/>
            <a:miter lim="800000"/>
            <a:headEnd/>
            <a:tailEnd/>
          </a:ln>
        </p:spPr>
        <p:txBody>
          <a:bodyPr>
            <a:spAutoFit/>
          </a:bodyPr>
          <a:lstStyle/>
          <a:p>
            <a:pPr>
              <a:spcBef>
                <a:spcPct val="50000"/>
              </a:spcBef>
            </a:pPr>
            <a:r>
              <a:rPr lang="en-US" sz="1800">
                <a:solidFill>
                  <a:srgbClr val="FFFF00"/>
                </a:solidFill>
              </a:rPr>
              <a:t>Finite (reasonable and not extreme) geological load</a:t>
            </a:r>
          </a:p>
        </p:txBody>
      </p:sp>
      <p:sp>
        <p:nvSpPr>
          <p:cNvPr id="57353" name="Line 150"/>
          <p:cNvSpPr>
            <a:spLocks noChangeShapeType="1"/>
          </p:cNvSpPr>
          <p:nvPr/>
        </p:nvSpPr>
        <p:spPr bwMode="auto">
          <a:xfrm>
            <a:off x="2362200" y="3048000"/>
            <a:ext cx="0" cy="381000"/>
          </a:xfrm>
          <a:prstGeom prst="line">
            <a:avLst/>
          </a:prstGeom>
          <a:noFill/>
          <a:ln w="9525">
            <a:solidFill>
              <a:srgbClr val="FFFF00"/>
            </a:solidFill>
            <a:round/>
            <a:headEnd/>
            <a:tailEnd type="triangle" w="med" len="med"/>
          </a:ln>
        </p:spPr>
        <p:txBody>
          <a:bodyPr/>
          <a:lstStyle/>
          <a:p>
            <a:endParaRPr lang="en-US"/>
          </a:p>
        </p:txBody>
      </p:sp>
      <p:sp>
        <p:nvSpPr>
          <p:cNvPr id="57354" name="Text Box 151"/>
          <p:cNvSpPr txBox="1">
            <a:spLocks noChangeArrowheads="1"/>
          </p:cNvSpPr>
          <p:nvPr/>
        </p:nvSpPr>
        <p:spPr bwMode="auto">
          <a:xfrm>
            <a:off x="5257800" y="2971800"/>
            <a:ext cx="3886200" cy="366713"/>
          </a:xfrm>
          <a:prstGeom prst="rect">
            <a:avLst/>
          </a:prstGeom>
          <a:noFill/>
          <a:ln w="9525">
            <a:noFill/>
            <a:miter lim="800000"/>
            <a:headEnd/>
            <a:tailEnd/>
          </a:ln>
        </p:spPr>
        <p:txBody>
          <a:bodyPr>
            <a:spAutoFit/>
          </a:bodyPr>
          <a:lstStyle/>
          <a:p>
            <a:pPr>
              <a:spcBef>
                <a:spcPct val="50000"/>
              </a:spcBef>
            </a:pPr>
            <a:r>
              <a:rPr lang="en-US" sz="1800"/>
              <a:t>versus infinite (very wide) load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33400" y="2895601"/>
            <a:ext cx="8153400" cy="1295399"/>
          </a:xfrm>
          <a:prstGeom prst="rect">
            <a:avLst/>
          </a:prstGeom>
          <a:noFill/>
          <a:ln w="9525">
            <a:noFill/>
            <a:miter lim="800000"/>
            <a:headEnd/>
            <a:tailEnd/>
          </a:ln>
        </p:spPr>
        <p:txBody>
          <a:bodyPr wrap="square">
            <a:spAutoFit/>
          </a:bodyPr>
          <a:lstStyle/>
          <a:p>
            <a:pPr>
              <a:spcBef>
                <a:spcPct val="50000"/>
              </a:spcBef>
            </a:pPr>
            <a:r>
              <a:rPr lang="en-US">
                <a:solidFill>
                  <a:srgbClr val="FFFF00"/>
                </a:solidFill>
              </a:rPr>
              <a:t>Now compare the case where the load is relatively narrow….</a:t>
            </a:r>
            <a:r>
              <a:rPr lang="en-US" sz="1800">
                <a:solidFill>
                  <a:srgbClr val="FFFF00"/>
                </a:solidFill>
              </a:rPr>
              <a:t> </a:t>
            </a:r>
          </a:p>
          <a:p>
            <a:pPr>
              <a:spcBef>
                <a:spcPct val="50000"/>
              </a:spcBef>
            </a:pPr>
            <a:endParaRPr lang="en-US" sz="1800">
              <a:solidFill>
                <a:srgbClr val="FFFF00"/>
              </a:solidFill>
            </a:endParaRPr>
          </a:p>
        </p:txBody>
      </p:sp>
      <p:sp>
        <p:nvSpPr>
          <p:cNvPr id="4101" name="Rectangle 8"/>
          <p:cNvSpPr>
            <a:spLocks noChangeArrowheads="1"/>
          </p:cNvSpPr>
          <p:nvPr/>
        </p:nvSpPr>
        <p:spPr bwMode="auto">
          <a:xfrm>
            <a:off x="457200" y="838200"/>
            <a:ext cx="8229600" cy="1569660"/>
          </a:xfrm>
          <a:prstGeom prst="rect">
            <a:avLst/>
          </a:prstGeom>
          <a:noFill/>
          <a:ln w="9525">
            <a:noFill/>
            <a:miter lim="800000"/>
            <a:headEnd/>
            <a:tailEnd/>
          </a:ln>
        </p:spPr>
        <p:txBody>
          <a:bodyPr>
            <a:spAutoFit/>
          </a:bodyPr>
          <a:lstStyle/>
          <a:p>
            <a:pPr>
              <a:spcBef>
                <a:spcPct val="20000"/>
              </a:spcBef>
            </a:pPr>
            <a:r>
              <a:rPr lang="en-US" dirty="0">
                <a:solidFill>
                  <a:srgbClr val="FFFF00"/>
                </a:solidFill>
              </a:rPr>
              <a:t>Maximum depth of subsidence of the base of the crust in the case that the load is very wide and that hydrostatic compensation is local… i.e. some the elastic lithosphere has no internal strength.</a:t>
            </a:r>
          </a:p>
        </p:txBody>
      </p:sp>
      <p:sp>
        <p:nvSpPr>
          <p:cNvPr id="6" name="TextBox 5"/>
          <p:cNvSpPr txBox="1"/>
          <p:nvPr/>
        </p:nvSpPr>
        <p:spPr>
          <a:xfrm>
            <a:off x="609600" y="4038600"/>
            <a:ext cx="7391400" cy="461665"/>
          </a:xfrm>
          <a:prstGeom prst="rect">
            <a:avLst/>
          </a:prstGeom>
          <a:noFill/>
        </p:spPr>
        <p:txBody>
          <a:bodyPr wrap="square" rtlCol="0">
            <a:spAutoFit/>
          </a:bodyPr>
          <a:lstStyle/>
          <a:p>
            <a:r>
              <a:rPr lang="en-US" dirty="0" smtClean="0">
                <a:solidFill>
                  <a:srgbClr val="FFFF00"/>
                </a:solidFill>
              </a:rPr>
              <a:t>Our aim, now, is to understand the following:</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lexure basics"/>
          <p:cNvPicPr>
            <a:picLocks noChangeAspect="1" noChangeArrowheads="1"/>
          </p:cNvPicPr>
          <p:nvPr/>
        </p:nvPicPr>
        <p:blipFill>
          <a:blip r:embed="rId2"/>
          <a:srcRect/>
          <a:stretch>
            <a:fillRect/>
          </a:stretch>
        </p:blipFill>
        <p:spPr bwMode="auto">
          <a:xfrm>
            <a:off x="381000" y="381000"/>
            <a:ext cx="4257675" cy="5543550"/>
          </a:xfrm>
          <a:prstGeom prst="rect">
            <a:avLst/>
          </a:prstGeom>
          <a:noFill/>
          <a:ln w="9525">
            <a:noFill/>
            <a:miter lim="800000"/>
            <a:headEnd/>
            <a:tailEnd/>
          </a:ln>
        </p:spPr>
      </p:pic>
      <p:sp>
        <p:nvSpPr>
          <p:cNvPr id="60419" name="Text Box 3"/>
          <p:cNvSpPr txBox="1">
            <a:spLocks noChangeArrowheads="1"/>
          </p:cNvSpPr>
          <p:nvPr/>
        </p:nvSpPr>
        <p:spPr bwMode="auto">
          <a:xfrm>
            <a:off x="4876800" y="304800"/>
            <a:ext cx="3429000" cy="1190625"/>
          </a:xfrm>
          <a:prstGeom prst="rect">
            <a:avLst/>
          </a:prstGeom>
          <a:noFill/>
          <a:ln w="9525">
            <a:noFill/>
            <a:miter lim="800000"/>
            <a:headEnd/>
            <a:tailEnd/>
          </a:ln>
        </p:spPr>
        <p:txBody>
          <a:bodyPr>
            <a:spAutoFit/>
          </a:bodyPr>
          <a:lstStyle/>
          <a:p>
            <a:pPr>
              <a:spcBef>
                <a:spcPct val="50000"/>
              </a:spcBef>
            </a:pPr>
            <a:r>
              <a:rPr lang="en-US" sz="1800">
                <a:solidFill>
                  <a:srgbClr val="FFFF00"/>
                </a:solidFill>
              </a:rPr>
              <a:t>Downward directed invisible load creates space that fills with water and adds more vertical load</a:t>
            </a:r>
          </a:p>
        </p:txBody>
      </p:sp>
      <p:sp>
        <p:nvSpPr>
          <p:cNvPr id="60420" name="Line 4"/>
          <p:cNvSpPr>
            <a:spLocks noChangeShapeType="1"/>
          </p:cNvSpPr>
          <p:nvPr/>
        </p:nvSpPr>
        <p:spPr bwMode="auto">
          <a:xfrm>
            <a:off x="685800" y="4876800"/>
            <a:ext cx="3733800" cy="0"/>
          </a:xfrm>
          <a:prstGeom prst="line">
            <a:avLst/>
          </a:prstGeom>
          <a:noFill/>
          <a:ln w="28575">
            <a:solidFill>
              <a:srgbClr val="FF0066"/>
            </a:solidFill>
            <a:round/>
            <a:headEnd/>
            <a:tailEnd/>
          </a:ln>
        </p:spPr>
        <p:txBody>
          <a:bodyPr/>
          <a:lstStyle/>
          <a:p>
            <a:endParaRPr lang="en-US"/>
          </a:p>
        </p:txBody>
      </p:sp>
      <p:sp>
        <p:nvSpPr>
          <p:cNvPr id="335877" name="Text Box 5"/>
          <p:cNvSpPr txBox="1">
            <a:spLocks noChangeArrowheads="1"/>
          </p:cNvSpPr>
          <p:nvPr/>
        </p:nvSpPr>
        <p:spPr bwMode="auto">
          <a:xfrm>
            <a:off x="4191000" y="4876800"/>
            <a:ext cx="3352800" cy="366713"/>
          </a:xfrm>
          <a:prstGeom prst="rect">
            <a:avLst/>
          </a:prstGeom>
          <a:noFill/>
          <a:ln w="9525">
            <a:noFill/>
            <a:miter lim="800000"/>
            <a:headEnd/>
            <a:tailEnd/>
          </a:ln>
          <a:effectLst/>
        </p:spPr>
        <p:txBody>
          <a:bodyPr>
            <a:spAutoFit/>
          </a:bodyPr>
          <a:lstStyle/>
          <a:p>
            <a:pPr>
              <a:spcBef>
                <a:spcPct val="50000"/>
              </a:spcBef>
              <a:defRPr/>
            </a:pPr>
            <a:r>
              <a:rPr lang="en-US" sz="1800">
                <a:solidFill>
                  <a:srgbClr val="FF0066"/>
                </a:solidFill>
                <a:effectLst>
                  <a:outerShdw blurRad="38100" dist="38100" dir="2700000" algn="tl">
                    <a:srgbClr val="000000"/>
                  </a:outerShdw>
                </a:effectLst>
              </a:rPr>
              <a:t>Level of compensation</a:t>
            </a:r>
          </a:p>
        </p:txBody>
      </p:sp>
      <p:sp>
        <p:nvSpPr>
          <p:cNvPr id="335878" name="Text Box 6"/>
          <p:cNvSpPr txBox="1">
            <a:spLocks noChangeArrowheads="1"/>
          </p:cNvSpPr>
          <p:nvPr/>
        </p:nvSpPr>
        <p:spPr bwMode="auto">
          <a:xfrm>
            <a:off x="5105400" y="5257800"/>
            <a:ext cx="3657600" cy="366713"/>
          </a:xfrm>
          <a:prstGeom prst="rect">
            <a:avLst/>
          </a:prstGeom>
          <a:noFill/>
          <a:ln w="9525">
            <a:noFill/>
            <a:miter lim="800000"/>
            <a:headEnd/>
            <a:tailEnd/>
          </a:ln>
          <a:effectLst/>
        </p:spPr>
        <p:txBody>
          <a:bodyPr>
            <a:spAutoFit/>
          </a:bodyPr>
          <a:lstStyle/>
          <a:p>
            <a:pPr>
              <a:spcBef>
                <a:spcPct val="50000"/>
              </a:spcBef>
              <a:defRPr/>
            </a:pPr>
            <a:r>
              <a:rPr lang="en-US" sz="1800">
                <a:solidFill>
                  <a:srgbClr val="FF0066"/>
                </a:solidFill>
                <a:effectLst>
                  <a:outerShdw blurRad="38100" dist="38100" dir="2700000" algn="tl">
                    <a:srgbClr val="000000"/>
                  </a:outerShdw>
                </a:effectLst>
              </a:rPr>
              <a:t>g(h.rhom + hw. rhow + w .rhom)</a:t>
            </a:r>
          </a:p>
        </p:txBody>
      </p:sp>
      <p:sp>
        <p:nvSpPr>
          <p:cNvPr id="60423" name="Text Box 7"/>
          <p:cNvSpPr txBox="1">
            <a:spLocks noChangeArrowheads="1"/>
          </p:cNvSpPr>
          <p:nvPr/>
        </p:nvSpPr>
        <p:spPr bwMode="auto">
          <a:xfrm>
            <a:off x="4953000" y="1828800"/>
            <a:ext cx="3276600" cy="2428875"/>
          </a:xfrm>
          <a:prstGeom prst="rect">
            <a:avLst/>
          </a:prstGeom>
          <a:noFill/>
          <a:ln w="9525">
            <a:noFill/>
            <a:miter lim="800000"/>
            <a:headEnd/>
            <a:tailEnd/>
          </a:ln>
        </p:spPr>
        <p:txBody>
          <a:bodyPr>
            <a:spAutoFit/>
          </a:bodyPr>
          <a:lstStyle/>
          <a:p>
            <a:pPr>
              <a:spcBef>
                <a:spcPct val="50000"/>
              </a:spcBef>
            </a:pPr>
            <a:r>
              <a:rPr lang="en-US" sz="1800">
                <a:solidFill>
                  <a:srgbClr val="FFFF00"/>
                </a:solidFill>
              </a:rPr>
              <a:t>Use reference at infinity (very far away) and pressure at level of compensation. </a:t>
            </a:r>
          </a:p>
          <a:p>
            <a:pPr>
              <a:spcBef>
                <a:spcPct val="50000"/>
              </a:spcBef>
            </a:pPr>
            <a:endParaRPr lang="en-US" sz="1800">
              <a:solidFill>
                <a:srgbClr val="FFFF00"/>
              </a:solidFill>
            </a:endParaRPr>
          </a:p>
          <a:p>
            <a:pPr>
              <a:spcBef>
                <a:spcPct val="50000"/>
              </a:spcBef>
            </a:pPr>
            <a:endParaRPr lang="en-US" sz="1800">
              <a:solidFill>
                <a:srgbClr val="FFFF00"/>
              </a:solidFill>
            </a:endParaRPr>
          </a:p>
          <a:p>
            <a:pPr>
              <a:spcBef>
                <a:spcPct val="50000"/>
              </a:spcBef>
            </a:pPr>
            <a:r>
              <a:rPr lang="en-US" sz="1800">
                <a:solidFill>
                  <a:srgbClr val="FFFF00"/>
                </a:solidFill>
              </a:rPr>
              <a:t>At level of compensation pressures are in equilibrium.</a:t>
            </a:r>
          </a:p>
        </p:txBody>
      </p:sp>
      <p:sp>
        <p:nvSpPr>
          <p:cNvPr id="60424" name="Line 8"/>
          <p:cNvSpPr>
            <a:spLocks noChangeShapeType="1"/>
          </p:cNvSpPr>
          <p:nvPr/>
        </p:nvSpPr>
        <p:spPr bwMode="auto">
          <a:xfrm flipV="1">
            <a:off x="3962400" y="4876800"/>
            <a:ext cx="0" cy="304800"/>
          </a:xfrm>
          <a:prstGeom prst="line">
            <a:avLst/>
          </a:prstGeom>
          <a:noFill/>
          <a:ln w="28575">
            <a:solidFill>
              <a:srgbClr val="FF0066"/>
            </a:solidFill>
            <a:round/>
            <a:headEnd/>
            <a:tailEnd type="triangle" w="med" len="med"/>
          </a:ln>
        </p:spPr>
        <p:txBody>
          <a:bodyPr/>
          <a:lstStyle/>
          <a:p>
            <a:endParaRPr lang="en-US"/>
          </a:p>
        </p:txBody>
      </p:sp>
      <p:sp>
        <p:nvSpPr>
          <p:cNvPr id="60425" name="Line 9"/>
          <p:cNvSpPr>
            <a:spLocks noChangeShapeType="1"/>
          </p:cNvSpPr>
          <p:nvPr/>
        </p:nvSpPr>
        <p:spPr bwMode="auto">
          <a:xfrm>
            <a:off x="3962400" y="4572000"/>
            <a:ext cx="0" cy="304800"/>
          </a:xfrm>
          <a:prstGeom prst="line">
            <a:avLst/>
          </a:prstGeom>
          <a:noFill/>
          <a:ln w="28575">
            <a:solidFill>
              <a:srgbClr val="FF0066"/>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22860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71" name="Freeform 3"/>
          <p:cNvSpPr>
            <a:spLocks/>
          </p:cNvSpPr>
          <p:nvPr/>
        </p:nvSpPr>
        <p:spPr bwMode="auto">
          <a:xfrm>
            <a:off x="838200" y="3357563"/>
            <a:ext cx="8178800" cy="617537"/>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8372" name="Freeform 4"/>
          <p:cNvSpPr>
            <a:spLocks/>
          </p:cNvSpPr>
          <p:nvPr/>
        </p:nvSpPr>
        <p:spPr bwMode="auto">
          <a:xfrm>
            <a:off x="838200" y="3733800"/>
            <a:ext cx="8178800" cy="617538"/>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8373" name="Oval 5"/>
          <p:cNvSpPr>
            <a:spLocks noChangeArrowheads="1"/>
          </p:cNvSpPr>
          <p:nvPr/>
        </p:nvSpPr>
        <p:spPr bwMode="auto">
          <a:xfrm>
            <a:off x="6172200" y="4267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74" name="Freeform 6"/>
          <p:cNvSpPr>
            <a:spLocks/>
          </p:cNvSpPr>
          <p:nvPr/>
        </p:nvSpPr>
        <p:spPr bwMode="auto">
          <a:xfrm>
            <a:off x="838200" y="3352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8375" name="Freeform 7"/>
          <p:cNvSpPr>
            <a:spLocks/>
          </p:cNvSpPr>
          <p:nvPr/>
        </p:nvSpPr>
        <p:spPr bwMode="auto">
          <a:xfrm>
            <a:off x="838200" y="3733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8376" name="Text Box 8"/>
          <p:cNvSpPr txBox="1">
            <a:spLocks noChangeArrowheads="1"/>
          </p:cNvSpPr>
          <p:nvPr/>
        </p:nvSpPr>
        <p:spPr bwMode="auto">
          <a:xfrm>
            <a:off x="1752600" y="2667000"/>
            <a:ext cx="29718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Point load</a:t>
            </a:r>
          </a:p>
        </p:txBody>
      </p:sp>
      <p:sp>
        <p:nvSpPr>
          <p:cNvPr id="58377" name="Line 9"/>
          <p:cNvSpPr>
            <a:spLocks noChangeShapeType="1"/>
          </p:cNvSpPr>
          <p:nvPr/>
        </p:nvSpPr>
        <p:spPr bwMode="auto">
          <a:xfrm>
            <a:off x="2362200" y="3048000"/>
            <a:ext cx="0" cy="381000"/>
          </a:xfrm>
          <a:prstGeom prst="line">
            <a:avLst/>
          </a:prstGeom>
          <a:noFill/>
          <a:ln w="9525">
            <a:solidFill>
              <a:srgbClr val="FFFF00"/>
            </a:solidFill>
            <a:round/>
            <a:headEnd/>
            <a:tailEnd type="triangle" w="med" len="med"/>
          </a:ln>
        </p:spPr>
        <p:txBody>
          <a:bodyPr/>
          <a:lstStyle/>
          <a:p>
            <a:endParaRPr lang="en-US"/>
          </a:p>
        </p:txBody>
      </p:sp>
      <p:sp>
        <p:nvSpPr>
          <p:cNvPr id="58378" name="Text Box 10"/>
          <p:cNvSpPr txBox="1">
            <a:spLocks noChangeArrowheads="1"/>
          </p:cNvSpPr>
          <p:nvPr/>
        </p:nvSpPr>
        <p:spPr bwMode="auto">
          <a:xfrm>
            <a:off x="4724400" y="2819400"/>
            <a:ext cx="3886200" cy="366713"/>
          </a:xfrm>
          <a:prstGeom prst="rect">
            <a:avLst/>
          </a:prstGeom>
          <a:noFill/>
          <a:ln w="9525">
            <a:noFill/>
            <a:miter lim="800000"/>
            <a:headEnd/>
            <a:tailEnd/>
          </a:ln>
        </p:spPr>
        <p:txBody>
          <a:bodyPr>
            <a:spAutoFit/>
          </a:bodyPr>
          <a:lstStyle/>
          <a:p>
            <a:pPr>
              <a:spcBef>
                <a:spcPct val="50000"/>
              </a:spcBef>
            </a:pPr>
            <a:r>
              <a:rPr lang="en-US" sz="1800"/>
              <a:t>versus infinite (very wide) load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62000" y="914400"/>
            <a:ext cx="6019800" cy="1600200"/>
          </a:xfrm>
          <a:prstGeom prst="rect">
            <a:avLst/>
          </a:prstGeom>
          <a:noFill/>
          <a:ln w="9525">
            <a:noFill/>
            <a:miter lim="800000"/>
            <a:headEnd/>
            <a:tailEnd/>
          </a:ln>
        </p:spPr>
        <p:txBody>
          <a:bodyPr>
            <a:spAutoFit/>
          </a:bodyPr>
          <a:lstStyle/>
          <a:p>
            <a:pPr>
              <a:spcBef>
                <a:spcPct val="50000"/>
              </a:spcBef>
            </a:pPr>
            <a:r>
              <a:rPr lang="en-US" dirty="0" smtClean="0">
                <a:solidFill>
                  <a:srgbClr val="FFFF00"/>
                </a:solidFill>
              </a:rPr>
              <a:t>Compare </a:t>
            </a:r>
            <a:r>
              <a:rPr lang="en-US" dirty="0">
                <a:solidFill>
                  <a:srgbClr val="FFFF00"/>
                </a:solidFill>
              </a:rPr>
              <a:t>the case where the load is relatively narrow and the strength of the lithosphere becomes apparent….</a:t>
            </a:r>
            <a:r>
              <a:rPr lang="en-US" sz="1800" dirty="0">
                <a:solidFill>
                  <a:srgbClr val="FFFF00"/>
                </a:solidFill>
              </a:rPr>
              <a:t> </a:t>
            </a:r>
          </a:p>
          <a:p>
            <a:pPr>
              <a:spcBef>
                <a:spcPct val="50000"/>
              </a:spcBef>
            </a:pPr>
            <a:endParaRPr lang="en-US" sz="1800" dirty="0">
              <a:solidFill>
                <a:srgbClr val="FFFF00"/>
              </a:solidFill>
            </a:endParaRPr>
          </a:p>
        </p:txBody>
      </p:sp>
      <p:sp>
        <p:nvSpPr>
          <p:cNvPr id="59395" name="Oval 13"/>
          <p:cNvSpPr>
            <a:spLocks noChangeArrowheads="1"/>
          </p:cNvSpPr>
          <p:nvPr/>
        </p:nvSpPr>
        <p:spPr bwMode="auto">
          <a:xfrm>
            <a:off x="22860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396" name="Freeform 14"/>
          <p:cNvSpPr>
            <a:spLocks/>
          </p:cNvSpPr>
          <p:nvPr/>
        </p:nvSpPr>
        <p:spPr bwMode="auto">
          <a:xfrm>
            <a:off x="838200" y="3357563"/>
            <a:ext cx="8178800" cy="617537"/>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9397" name="Freeform 15"/>
          <p:cNvSpPr>
            <a:spLocks/>
          </p:cNvSpPr>
          <p:nvPr/>
        </p:nvSpPr>
        <p:spPr bwMode="auto">
          <a:xfrm>
            <a:off x="838200" y="3733800"/>
            <a:ext cx="8178800" cy="617538"/>
          </a:xfrm>
          <a:custGeom>
            <a:avLst/>
            <a:gdLst>
              <a:gd name="T0" fmla="*/ 0 w 5152"/>
              <a:gd name="T1" fmla="*/ 8 h 389"/>
              <a:gd name="T2" fmla="*/ 624 w 5152"/>
              <a:gd name="T3" fmla="*/ 8 h 389"/>
              <a:gd name="T4" fmla="*/ 768 w 5152"/>
              <a:gd name="T5" fmla="*/ 56 h 389"/>
              <a:gd name="T6" fmla="*/ 864 w 5152"/>
              <a:gd name="T7" fmla="*/ 200 h 389"/>
              <a:gd name="T8" fmla="*/ 1120 w 5152"/>
              <a:gd name="T9" fmla="*/ 352 h 389"/>
              <a:gd name="T10" fmla="*/ 2328 w 5152"/>
              <a:gd name="T11" fmla="*/ 349 h 389"/>
              <a:gd name="T12" fmla="*/ 5152 w 5152"/>
              <a:gd name="T13" fmla="*/ 389 h 389"/>
              <a:gd name="T14" fmla="*/ 0 60000 65536"/>
              <a:gd name="T15" fmla="*/ 0 60000 65536"/>
              <a:gd name="T16" fmla="*/ 0 60000 65536"/>
              <a:gd name="T17" fmla="*/ 0 60000 65536"/>
              <a:gd name="T18" fmla="*/ 0 60000 65536"/>
              <a:gd name="T19" fmla="*/ 0 60000 65536"/>
              <a:gd name="T20" fmla="*/ 0 60000 65536"/>
              <a:gd name="T21" fmla="*/ 0 w 5152"/>
              <a:gd name="T22" fmla="*/ 0 h 389"/>
              <a:gd name="T23" fmla="*/ 5152 w 5152"/>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2" h="389">
                <a:moveTo>
                  <a:pt x="0" y="8"/>
                </a:moveTo>
                <a:cubicBezTo>
                  <a:pt x="248" y="4"/>
                  <a:pt x="496" y="0"/>
                  <a:pt x="624" y="8"/>
                </a:cubicBezTo>
                <a:cubicBezTo>
                  <a:pt x="752" y="16"/>
                  <a:pt x="728" y="24"/>
                  <a:pt x="768" y="56"/>
                </a:cubicBezTo>
                <a:cubicBezTo>
                  <a:pt x="808" y="88"/>
                  <a:pt x="805" y="151"/>
                  <a:pt x="864" y="200"/>
                </a:cubicBezTo>
                <a:cubicBezTo>
                  <a:pt x="923" y="249"/>
                  <a:pt x="876" y="327"/>
                  <a:pt x="1120" y="352"/>
                </a:cubicBezTo>
                <a:cubicBezTo>
                  <a:pt x="1364" y="377"/>
                  <a:pt x="1656" y="343"/>
                  <a:pt x="2328" y="349"/>
                </a:cubicBezTo>
                <a:cubicBezTo>
                  <a:pt x="3000" y="355"/>
                  <a:pt x="4564" y="381"/>
                  <a:pt x="5152" y="389"/>
                </a:cubicBezTo>
              </a:path>
            </a:pathLst>
          </a:custGeom>
          <a:noFill/>
          <a:ln w="38100">
            <a:solidFill>
              <a:schemeClr val="tx1"/>
            </a:solidFill>
            <a:round/>
            <a:headEnd/>
            <a:tailEnd/>
          </a:ln>
        </p:spPr>
        <p:txBody>
          <a:bodyPr/>
          <a:lstStyle/>
          <a:p>
            <a:endParaRPr lang="en-US"/>
          </a:p>
        </p:txBody>
      </p:sp>
      <p:sp>
        <p:nvSpPr>
          <p:cNvPr id="59398" name="Oval 16"/>
          <p:cNvSpPr>
            <a:spLocks noChangeArrowheads="1"/>
          </p:cNvSpPr>
          <p:nvPr/>
        </p:nvSpPr>
        <p:spPr bwMode="auto">
          <a:xfrm>
            <a:off x="6172200" y="4267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399" name="Freeform 17"/>
          <p:cNvSpPr>
            <a:spLocks/>
          </p:cNvSpPr>
          <p:nvPr/>
        </p:nvSpPr>
        <p:spPr bwMode="auto">
          <a:xfrm>
            <a:off x="838200" y="3352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9400" name="Freeform 18"/>
          <p:cNvSpPr>
            <a:spLocks/>
          </p:cNvSpPr>
          <p:nvPr/>
        </p:nvSpPr>
        <p:spPr bwMode="auto">
          <a:xfrm>
            <a:off x="838200" y="3733800"/>
            <a:ext cx="3124200" cy="242888"/>
          </a:xfrm>
          <a:custGeom>
            <a:avLst/>
            <a:gdLst>
              <a:gd name="T0" fmla="*/ 0 w 1968"/>
              <a:gd name="T1" fmla="*/ 9 h 153"/>
              <a:gd name="T2" fmla="*/ 296 w 1968"/>
              <a:gd name="T3" fmla="*/ 1 h 153"/>
              <a:gd name="T4" fmla="*/ 624 w 1968"/>
              <a:gd name="T5" fmla="*/ 9 h 153"/>
              <a:gd name="T6" fmla="*/ 816 w 1968"/>
              <a:gd name="T7" fmla="*/ 57 h 153"/>
              <a:gd name="T8" fmla="*/ 960 w 1968"/>
              <a:gd name="T9" fmla="*/ 153 h 153"/>
              <a:gd name="T10" fmla="*/ 1152 w 1968"/>
              <a:gd name="T11" fmla="*/ 57 h 153"/>
              <a:gd name="T12" fmla="*/ 1392 w 1968"/>
              <a:gd name="T13" fmla="*/ 9 h 153"/>
              <a:gd name="T14" fmla="*/ 1584 w 1968"/>
              <a:gd name="T15" fmla="*/ 9 h 153"/>
              <a:gd name="T16" fmla="*/ 1920 w 1968"/>
              <a:gd name="T17" fmla="*/ 9 h 153"/>
              <a:gd name="T18" fmla="*/ 1872 w 1968"/>
              <a:gd name="T19" fmla="*/ 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153"/>
              <a:gd name="T32" fmla="*/ 1968 w 1968"/>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153">
                <a:moveTo>
                  <a:pt x="0" y="9"/>
                </a:moveTo>
                <a:cubicBezTo>
                  <a:pt x="49" y="8"/>
                  <a:pt x="192" y="1"/>
                  <a:pt x="296" y="1"/>
                </a:cubicBezTo>
                <a:cubicBezTo>
                  <a:pt x="400" y="1"/>
                  <a:pt x="537" y="0"/>
                  <a:pt x="624" y="9"/>
                </a:cubicBezTo>
                <a:cubicBezTo>
                  <a:pt x="711" y="18"/>
                  <a:pt x="760" y="33"/>
                  <a:pt x="816" y="57"/>
                </a:cubicBezTo>
                <a:cubicBezTo>
                  <a:pt x="872" y="81"/>
                  <a:pt x="904" y="153"/>
                  <a:pt x="960" y="153"/>
                </a:cubicBezTo>
                <a:cubicBezTo>
                  <a:pt x="1016" y="153"/>
                  <a:pt x="1080" y="81"/>
                  <a:pt x="1152" y="57"/>
                </a:cubicBezTo>
                <a:cubicBezTo>
                  <a:pt x="1224" y="33"/>
                  <a:pt x="1320" y="17"/>
                  <a:pt x="1392" y="9"/>
                </a:cubicBezTo>
                <a:cubicBezTo>
                  <a:pt x="1464" y="1"/>
                  <a:pt x="1496" y="9"/>
                  <a:pt x="1584" y="9"/>
                </a:cubicBezTo>
                <a:cubicBezTo>
                  <a:pt x="1672" y="9"/>
                  <a:pt x="1872" y="9"/>
                  <a:pt x="1920" y="9"/>
                </a:cubicBezTo>
                <a:cubicBezTo>
                  <a:pt x="1968" y="9"/>
                  <a:pt x="1880" y="9"/>
                  <a:pt x="1872" y="9"/>
                </a:cubicBezTo>
              </a:path>
            </a:pathLst>
          </a:custGeom>
          <a:noFill/>
          <a:ln w="28575">
            <a:solidFill>
              <a:srgbClr val="FFFF00"/>
            </a:solidFill>
            <a:round/>
            <a:headEnd/>
            <a:tailEnd/>
          </a:ln>
        </p:spPr>
        <p:txBody>
          <a:bodyPr/>
          <a:lstStyle/>
          <a:p>
            <a:endParaRPr lang="en-US"/>
          </a:p>
        </p:txBody>
      </p:sp>
      <p:sp>
        <p:nvSpPr>
          <p:cNvPr id="59401" name="Text Box 19"/>
          <p:cNvSpPr txBox="1">
            <a:spLocks noChangeArrowheads="1"/>
          </p:cNvSpPr>
          <p:nvPr/>
        </p:nvSpPr>
        <p:spPr bwMode="auto">
          <a:xfrm>
            <a:off x="1752600" y="2667000"/>
            <a:ext cx="29718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Point load</a:t>
            </a:r>
          </a:p>
        </p:txBody>
      </p:sp>
      <p:sp>
        <p:nvSpPr>
          <p:cNvPr id="59402" name="Line 20"/>
          <p:cNvSpPr>
            <a:spLocks noChangeShapeType="1"/>
          </p:cNvSpPr>
          <p:nvPr/>
        </p:nvSpPr>
        <p:spPr bwMode="auto">
          <a:xfrm>
            <a:off x="2362200" y="3048000"/>
            <a:ext cx="0" cy="381000"/>
          </a:xfrm>
          <a:prstGeom prst="line">
            <a:avLst/>
          </a:prstGeom>
          <a:noFill/>
          <a:ln w="9525">
            <a:solidFill>
              <a:srgbClr val="FFFF00"/>
            </a:solidFill>
            <a:round/>
            <a:headEnd/>
            <a:tailEnd type="triangle" w="med" len="med"/>
          </a:ln>
        </p:spPr>
        <p:txBody>
          <a:bodyPr/>
          <a:lstStyle/>
          <a:p>
            <a:endParaRPr lang="en-US"/>
          </a:p>
        </p:txBody>
      </p:sp>
      <p:sp>
        <p:nvSpPr>
          <p:cNvPr id="59403" name="Text Box 21"/>
          <p:cNvSpPr txBox="1">
            <a:spLocks noChangeArrowheads="1"/>
          </p:cNvSpPr>
          <p:nvPr/>
        </p:nvSpPr>
        <p:spPr bwMode="auto">
          <a:xfrm>
            <a:off x="4724400" y="2819400"/>
            <a:ext cx="3886200" cy="366713"/>
          </a:xfrm>
          <a:prstGeom prst="rect">
            <a:avLst/>
          </a:prstGeom>
          <a:noFill/>
          <a:ln w="9525">
            <a:noFill/>
            <a:miter lim="800000"/>
            <a:headEnd/>
            <a:tailEnd/>
          </a:ln>
        </p:spPr>
        <p:txBody>
          <a:bodyPr>
            <a:spAutoFit/>
          </a:bodyPr>
          <a:lstStyle/>
          <a:p>
            <a:pPr>
              <a:spcBef>
                <a:spcPct val="50000"/>
              </a:spcBef>
            </a:pPr>
            <a:r>
              <a:rPr lang="en-US" sz="1800"/>
              <a:t>versus infinite (very wide) load</a:t>
            </a:r>
          </a:p>
        </p:txBody>
      </p:sp>
      <p:sp>
        <p:nvSpPr>
          <p:cNvPr id="59404" name="Line 22"/>
          <p:cNvSpPr>
            <a:spLocks noChangeShapeType="1"/>
          </p:cNvSpPr>
          <p:nvPr/>
        </p:nvSpPr>
        <p:spPr bwMode="auto">
          <a:xfrm flipH="1">
            <a:off x="762000" y="4343400"/>
            <a:ext cx="2209800" cy="0"/>
          </a:xfrm>
          <a:prstGeom prst="line">
            <a:avLst/>
          </a:prstGeom>
          <a:noFill/>
          <a:ln w="9525">
            <a:solidFill>
              <a:srgbClr val="FF0066"/>
            </a:solidFill>
            <a:round/>
            <a:headEnd/>
            <a:tailEnd/>
          </a:ln>
        </p:spPr>
        <p:txBody>
          <a:bodyPr/>
          <a:lstStyle/>
          <a:p>
            <a:endParaRPr lang="en-US"/>
          </a:p>
        </p:txBody>
      </p:sp>
      <p:sp>
        <p:nvSpPr>
          <p:cNvPr id="59405" name="Line 24"/>
          <p:cNvSpPr>
            <a:spLocks noChangeShapeType="1"/>
          </p:cNvSpPr>
          <p:nvPr/>
        </p:nvSpPr>
        <p:spPr bwMode="auto">
          <a:xfrm>
            <a:off x="838200" y="3352800"/>
            <a:ext cx="7848600" cy="0"/>
          </a:xfrm>
          <a:prstGeom prst="line">
            <a:avLst/>
          </a:prstGeom>
          <a:noFill/>
          <a:ln w="38100">
            <a:solidFill>
              <a:srgbClr val="9933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Surface (not </a:t>
            </a:r>
            <a:r>
              <a:rPr lang="en-US" i="1" smtClean="0"/>
              <a:t>surficial</a:t>
            </a:r>
            <a:r>
              <a:rPr lang="en-US" smtClean="0"/>
              <a:t>!) forces in geology</a:t>
            </a:r>
          </a:p>
        </p:txBody>
      </p:sp>
      <p:sp>
        <p:nvSpPr>
          <p:cNvPr id="32771" name="Rectangle 3"/>
          <p:cNvSpPr>
            <a:spLocks noGrp="1" noChangeArrowheads="1"/>
          </p:cNvSpPr>
          <p:nvPr>
            <p:ph idx="1"/>
          </p:nvPr>
        </p:nvSpPr>
        <p:spPr/>
        <p:txBody>
          <a:bodyPr/>
          <a:lstStyle/>
          <a:p>
            <a:pPr>
              <a:buFontTx/>
              <a:buNone/>
            </a:pPr>
            <a:r>
              <a:rPr lang="en-US" smtClean="0"/>
              <a:t>We measure these forces of gravity and reaction to gravity not in terms of Newtons but by using  the concept of stress, in Newtons per meter square, or Pascals. (See structural geology notes).  </a:t>
            </a:r>
          </a:p>
          <a:p>
            <a:endParaRPr lang="en-US" smtClean="0"/>
          </a:p>
          <a:p>
            <a:pPr>
              <a:buFontTx/>
              <a:buNone/>
            </a:pPr>
            <a:r>
              <a:rPr lang="en-US" smtClean="0"/>
              <a:t>What is atmospheric pressure?</a:t>
            </a:r>
          </a:p>
          <a:p>
            <a:pPr>
              <a:buFontTx/>
              <a:buNone/>
            </a:pPr>
            <a:r>
              <a:rPr lang="en-US" smtClean="0"/>
              <a:t>What is the hydrostatic state of stress?</a:t>
            </a:r>
          </a:p>
          <a:p>
            <a:endParaRPr lang="en-US" sz="2000" smtClean="0"/>
          </a:p>
          <a:p>
            <a:endParaRPr lang="en-US" sz="2000" smtClean="0"/>
          </a:p>
          <a:p>
            <a:endParaRPr lang="en-US" sz="1800" smtClean="0"/>
          </a:p>
          <a:p>
            <a:endParaRPr lang="en-US" sz="1800" smtClean="0"/>
          </a:p>
          <a:p>
            <a:endParaRPr lang="en-US" sz="1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lexure basics"/>
          <p:cNvPicPr>
            <a:picLocks noChangeAspect="1" noChangeArrowheads="1"/>
          </p:cNvPicPr>
          <p:nvPr/>
        </p:nvPicPr>
        <p:blipFill>
          <a:blip r:embed="rId2"/>
          <a:srcRect/>
          <a:stretch>
            <a:fillRect/>
          </a:stretch>
        </p:blipFill>
        <p:spPr bwMode="auto">
          <a:xfrm>
            <a:off x="381000" y="381000"/>
            <a:ext cx="4257675" cy="5543550"/>
          </a:xfrm>
          <a:prstGeom prst="rect">
            <a:avLst/>
          </a:prstGeom>
          <a:noFill/>
          <a:ln w="9525">
            <a:noFill/>
            <a:miter lim="800000"/>
            <a:headEnd/>
            <a:tailEnd/>
          </a:ln>
        </p:spPr>
      </p:pic>
      <p:sp>
        <p:nvSpPr>
          <p:cNvPr id="61443" name="Line 3"/>
          <p:cNvSpPr>
            <a:spLocks noChangeShapeType="1"/>
          </p:cNvSpPr>
          <p:nvPr/>
        </p:nvSpPr>
        <p:spPr bwMode="auto">
          <a:xfrm>
            <a:off x="685800" y="4876800"/>
            <a:ext cx="3733800" cy="0"/>
          </a:xfrm>
          <a:prstGeom prst="line">
            <a:avLst/>
          </a:prstGeom>
          <a:noFill/>
          <a:ln w="28575">
            <a:solidFill>
              <a:srgbClr val="FF0066"/>
            </a:solidFill>
            <a:round/>
            <a:headEnd/>
            <a:tailEnd/>
          </a:ln>
        </p:spPr>
        <p:txBody>
          <a:bodyPr/>
          <a:lstStyle/>
          <a:p>
            <a:endParaRPr lang="en-US"/>
          </a:p>
        </p:txBody>
      </p:sp>
      <p:sp>
        <p:nvSpPr>
          <p:cNvPr id="61444" name="Text Box 4"/>
          <p:cNvSpPr txBox="1">
            <a:spLocks noChangeArrowheads="1"/>
          </p:cNvSpPr>
          <p:nvPr/>
        </p:nvSpPr>
        <p:spPr bwMode="auto">
          <a:xfrm>
            <a:off x="4953000" y="2514600"/>
            <a:ext cx="37338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g(h.rhom + hw. rhow + w .rhom) =</a:t>
            </a:r>
          </a:p>
        </p:txBody>
      </p:sp>
      <p:sp>
        <p:nvSpPr>
          <p:cNvPr id="61445" name="Line 5"/>
          <p:cNvSpPr>
            <a:spLocks noChangeShapeType="1"/>
          </p:cNvSpPr>
          <p:nvPr/>
        </p:nvSpPr>
        <p:spPr bwMode="auto">
          <a:xfrm flipV="1">
            <a:off x="3962400" y="4876800"/>
            <a:ext cx="0" cy="304800"/>
          </a:xfrm>
          <a:prstGeom prst="line">
            <a:avLst/>
          </a:prstGeom>
          <a:noFill/>
          <a:ln w="28575">
            <a:solidFill>
              <a:srgbClr val="FF0066"/>
            </a:solidFill>
            <a:round/>
            <a:headEnd/>
            <a:tailEnd type="triangle" w="med" len="med"/>
          </a:ln>
        </p:spPr>
        <p:txBody>
          <a:bodyPr/>
          <a:lstStyle/>
          <a:p>
            <a:endParaRPr lang="en-US"/>
          </a:p>
        </p:txBody>
      </p:sp>
      <p:sp>
        <p:nvSpPr>
          <p:cNvPr id="61446" name="Line 6"/>
          <p:cNvSpPr>
            <a:spLocks noChangeShapeType="1"/>
          </p:cNvSpPr>
          <p:nvPr/>
        </p:nvSpPr>
        <p:spPr bwMode="auto">
          <a:xfrm>
            <a:off x="3962400" y="4572000"/>
            <a:ext cx="0" cy="304800"/>
          </a:xfrm>
          <a:prstGeom prst="line">
            <a:avLst/>
          </a:prstGeom>
          <a:noFill/>
          <a:ln w="28575">
            <a:solidFill>
              <a:srgbClr val="FF0066"/>
            </a:solidFill>
            <a:round/>
            <a:headEnd/>
            <a:tailEnd type="triangle" w="med" len="med"/>
          </a:ln>
        </p:spPr>
        <p:txBody>
          <a:bodyPr/>
          <a:lstStyle/>
          <a:p>
            <a:endParaRPr lang="en-US"/>
          </a:p>
        </p:txBody>
      </p:sp>
      <p:sp>
        <p:nvSpPr>
          <p:cNvPr id="61447" name="Text Box 7"/>
          <p:cNvSpPr txBox="1">
            <a:spLocks noChangeArrowheads="1"/>
          </p:cNvSpPr>
          <p:nvPr/>
        </p:nvSpPr>
        <p:spPr bwMode="auto">
          <a:xfrm>
            <a:off x="5105400" y="3505200"/>
            <a:ext cx="3429000" cy="915988"/>
          </a:xfrm>
          <a:prstGeom prst="rect">
            <a:avLst/>
          </a:prstGeom>
          <a:noFill/>
          <a:ln w="9525">
            <a:noFill/>
            <a:miter lim="800000"/>
            <a:headEnd/>
            <a:tailEnd/>
          </a:ln>
        </p:spPr>
        <p:txBody>
          <a:bodyPr>
            <a:spAutoFit/>
          </a:bodyPr>
          <a:lstStyle/>
          <a:p>
            <a:pPr>
              <a:spcBef>
                <a:spcPct val="50000"/>
              </a:spcBef>
            </a:pPr>
            <a:r>
              <a:rPr lang="en-US" sz="1800">
                <a:solidFill>
                  <a:srgbClr val="FFFF00"/>
                </a:solidFill>
              </a:rPr>
              <a:t>qa (Point load) + g(w.rhow + hw.rhow + h.rhom)-internal resistance to bending</a:t>
            </a:r>
          </a:p>
        </p:txBody>
      </p:sp>
      <p:sp>
        <p:nvSpPr>
          <p:cNvPr id="61448" name="Text Box 8"/>
          <p:cNvSpPr txBox="1">
            <a:spLocks noChangeArrowheads="1"/>
          </p:cNvSpPr>
          <p:nvPr/>
        </p:nvSpPr>
        <p:spPr bwMode="auto">
          <a:xfrm>
            <a:off x="5715000" y="2057400"/>
            <a:ext cx="2895600" cy="366713"/>
          </a:xfrm>
          <a:prstGeom prst="rect">
            <a:avLst/>
          </a:prstGeom>
          <a:noFill/>
          <a:ln w="9525">
            <a:noFill/>
            <a:miter lim="800000"/>
            <a:headEnd/>
            <a:tailEnd/>
          </a:ln>
        </p:spPr>
        <p:txBody>
          <a:bodyPr>
            <a:spAutoFit/>
          </a:bodyPr>
          <a:lstStyle/>
          <a:p>
            <a:pPr>
              <a:spcBef>
                <a:spcPct val="50000"/>
              </a:spcBef>
            </a:pPr>
            <a:r>
              <a:rPr lang="en-US" sz="1800"/>
              <a:t>(At infinity)</a:t>
            </a:r>
          </a:p>
        </p:txBody>
      </p:sp>
      <p:sp>
        <p:nvSpPr>
          <p:cNvPr id="61449" name="Text Box 9"/>
          <p:cNvSpPr txBox="1">
            <a:spLocks noChangeArrowheads="1"/>
          </p:cNvSpPr>
          <p:nvPr/>
        </p:nvSpPr>
        <p:spPr bwMode="auto">
          <a:xfrm>
            <a:off x="5715000" y="3124200"/>
            <a:ext cx="2362200" cy="366713"/>
          </a:xfrm>
          <a:prstGeom prst="rect">
            <a:avLst/>
          </a:prstGeom>
          <a:noFill/>
          <a:ln w="9525">
            <a:noFill/>
            <a:miter lim="800000"/>
            <a:headEnd/>
            <a:tailEnd/>
          </a:ln>
        </p:spPr>
        <p:txBody>
          <a:bodyPr>
            <a:spAutoFit/>
          </a:bodyPr>
          <a:lstStyle/>
          <a:p>
            <a:pPr>
              <a:spcBef>
                <a:spcPct val="50000"/>
              </a:spcBef>
            </a:pPr>
            <a:r>
              <a:rPr lang="en-US" sz="1800"/>
              <a:t>(Under load)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lexure basics"/>
          <p:cNvPicPr>
            <a:picLocks noChangeAspect="1" noChangeArrowheads="1"/>
          </p:cNvPicPr>
          <p:nvPr/>
        </p:nvPicPr>
        <p:blipFill>
          <a:blip r:embed="rId2"/>
          <a:srcRect/>
          <a:stretch>
            <a:fillRect/>
          </a:stretch>
        </p:blipFill>
        <p:spPr bwMode="auto">
          <a:xfrm>
            <a:off x="381000" y="381000"/>
            <a:ext cx="4257675" cy="5543550"/>
          </a:xfrm>
          <a:prstGeom prst="rect">
            <a:avLst/>
          </a:prstGeom>
          <a:noFill/>
          <a:ln w="9525">
            <a:noFill/>
            <a:miter lim="800000"/>
            <a:headEnd/>
            <a:tailEnd/>
          </a:ln>
        </p:spPr>
      </p:pic>
      <p:sp>
        <p:nvSpPr>
          <p:cNvPr id="62467" name="Line 3"/>
          <p:cNvSpPr>
            <a:spLocks noChangeShapeType="1"/>
          </p:cNvSpPr>
          <p:nvPr/>
        </p:nvSpPr>
        <p:spPr bwMode="auto">
          <a:xfrm>
            <a:off x="685800" y="4876800"/>
            <a:ext cx="3733800" cy="0"/>
          </a:xfrm>
          <a:prstGeom prst="line">
            <a:avLst/>
          </a:prstGeom>
          <a:noFill/>
          <a:ln w="28575">
            <a:solidFill>
              <a:srgbClr val="FF0066"/>
            </a:solidFill>
            <a:round/>
            <a:headEnd/>
            <a:tailEnd/>
          </a:ln>
        </p:spPr>
        <p:txBody>
          <a:bodyPr/>
          <a:lstStyle/>
          <a:p>
            <a:endParaRPr lang="en-US"/>
          </a:p>
        </p:txBody>
      </p:sp>
      <p:sp>
        <p:nvSpPr>
          <p:cNvPr id="62468" name="Text Box 4"/>
          <p:cNvSpPr txBox="1">
            <a:spLocks noChangeArrowheads="1"/>
          </p:cNvSpPr>
          <p:nvPr/>
        </p:nvSpPr>
        <p:spPr bwMode="auto">
          <a:xfrm>
            <a:off x="4724400" y="1676400"/>
            <a:ext cx="37338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g(h.rhom + hw. rhow + w .rhom) =</a:t>
            </a:r>
          </a:p>
        </p:txBody>
      </p:sp>
      <p:sp>
        <p:nvSpPr>
          <p:cNvPr id="62469" name="Line 5"/>
          <p:cNvSpPr>
            <a:spLocks noChangeShapeType="1"/>
          </p:cNvSpPr>
          <p:nvPr/>
        </p:nvSpPr>
        <p:spPr bwMode="auto">
          <a:xfrm flipV="1">
            <a:off x="3962400" y="4876800"/>
            <a:ext cx="0" cy="304800"/>
          </a:xfrm>
          <a:prstGeom prst="line">
            <a:avLst/>
          </a:prstGeom>
          <a:noFill/>
          <a:ln w="28575">
            <a:solidFill>
              <a:srgbClr val="FF0066"/>
            </a:solidFill>
            <a:round/>
            <a:headEnd/>
            <a:tailEnd type="triangle" w="med" len="med"/>
          </a:ln>
        </p:spPr>
        <p:txBody>
          <a:bodyPr/>
          <a:lstStyle/>
          <a:p>
            <a:endParaRPr lang="en-US"/>
          </a:p>
        </p:txBody>
      </p:sp>
      <p:sp>
        <p:nvSpPr>
          <p:cNvPr id="62470" name="Line 6"/>
          <p:cNvSpPr>
            <a:spLocks noChangeShapeType="1"/>
          </p:cNvSpPr>
          <p:nvPr/>
        </p:nvSpPr>
        <p:spPr bwMode="auto">
          <a:xfrm>
            <a:off x="3962400" y="4572000"/>
            <a:ext cx="0" cy="304800"/>
          </a:xfrm>
          <a:prstGeom prst="line">
            <a:avLst/>
          </a:prstGeom>
          <a:noFill/>
          <a:ln w="28575">
            <a:solidFill>
              <a:srgbClr val="FF0066"/>
            </a:solidFill>
            <a:round/>
            <a:headEnd/>
            <a:tailEnd type="triangle" w="med" len="med"/>
          </a:ln>
        </p:spPr>
        <p:txBody>
          <a:bodyPr/>
          <a:lstStyle/>
          <a:p>
            <a:endParaRPr lang="en-US"/>
          </a:p>
        </p:txBody>
      </p:sp>
      <p:sp>
        <p:nvSpPr>
          <p:cNvPr id="62471" name="Text Box 7"/>
          <p:cNvSpPr txBox="1">
            <a:spLocks noChangeArrowheads="1"/>
          </p:cNvSpPr>
          <p:nvPr/>
        </p:nvSpPr>
        <p:spPr bwMode="auto">
          <a:xfrm>
            <a:off x="4800600" y="2133600"/>
            <a:ext cx="3429000" cy="915988"/>
          </a:xfrm>
          <a:prstGeom prst="rect">
            <a:avLst/>
          </a:prstGeom>
          <a:noFill/>
          <a:ln w="9525">
            <a:noFill/>
            <a:miter lim="800000"/>
            <a:headEnd/>
            <a:tailEnd/>
          </a:ln>
        </p:spPr>
        <p:txBody>
          <a:bodyPr>
            <a:spAutoFit/>
          </a:bodyPr>
          <a:lstStyle/>
          <a:p>
            <a:pPr>
              <a:spcBef>
                <a:spcPct val="50000"/>
              </a:spcBef>
            </a:pPr>
            <a:r>
              <a:rPr lang="en-US" sz="1800">
                <a:solidFill>
                  <a:srgbClr val="FFFF00"/>
                </a:solidFill>
              </a:rPr>
              <a:t>qa (Point load) + g(w+hw) rhow + h.rhom) – internal resistance to bending </a:t>
            </a:r>
          </a:p>
        </p:txBody>
      </p:sp>
      <p:sp>
        <p:nvSpPr>
          <p:cNvPr id="62472" name="Text Box 8"/>
          <p:cNvSpPr txBox="1">
            <a:spLocks noChangeArrowheads="1"/>
          </p:cNvSpPr>
          <p:nvPr/>
        </p:nvSpPr>
        <p:spPr bwMode="auto">
          <a:xfrm>
            <a:off x="4876800" y="3657600"/>
            <a:ext cx="3581400" cy="1465263"/>
          </a:xfrm>
          <a:prstGeom prst="rect">
            <a:avLst/>
          </a:prstGeom>
          <a:noFill/>
          <a:ln w="9525">
            <a:noFill/>
            <a:miter lim="800000"/>
            <a:headEnd/>
            <a:tailEnd/>
          </a:ln>
        </p:spPr>
        <p:txBody>
          <a:bodyPr>
            <a:spAutoFit/>
          </a:bodyPr>
          <a:lstStyle/>
          <a:p>
            <a:pPr>
              <a:spcBef>
                <a:spcPct val="50000"/>
              </a:spcBef>
            </a:pPr>
            <a:r>
              <a:rPr lang="en-US" sz="1800">
                <a:solidFill>
                  <a:srgbClr val="FFFF00"/>
                </a:solidFill>
              </a:rPr>
              <a:t>If there is internal strength in the lithosphere, then hw will not be as deep as it should be because the oceanic lithosphere resists!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457200" y="1143000"/>
            <a:ext cx="7086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6148" name="Text Box 3"/>
          <p:cNvSpPr txBox="1">
            <a:spLocks noChangeArrowheads="1"/>
          </p:cNvSpPr>
          <p:nvPr/>
        </p:nvSpPr>
        <p:spPr bwMode="auto">
          <a:xfrm>
            <a:off x="457200" y="2133600"/>
            <a:ext cx="51054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g(h.rhom + hw. rhow + w .rhom)   =</a:t>
            </a:r>
            <a:r>
              <a:rPr lang="en-US" sz="1800"/>
              <a:t>    </a:t>
            </a:r>
            <a:endParaRPr lang="en-US" sz="1800">
              <a:solidFill>
                <a:srgbClr val="FFFF00"/>
              </a:solidFill>
            </a:endParaRPr>
          </a:p>
        </p:txBody>
      </p:sp>
      <p:sp>
        <p:nvSpPr>
          <p:cNvPr id="6149" name="Text Box 4"/>
          <p:cNvSpPr txBox="1">
            <a:spLocks noChangeArrowheads="1"/>
          </p:cNvSpPr>
          <p:nvPr/>
        </p:nvSpPr>
        <p:spPr bwMode="auto">
          <a:xfrm>
            <a:off x="4419600" y="2057400"/>
            <a:ext cx="3962400" cy="915988"/>
          </a:xfrm>
          <a:prstGeom prst="rect">
            <a:avLst/>
          </a:prstGeom>
          <a:noFill/>
          <a:ln w="9525">
            <a:noFill/>
            <a:miter lim="800000"/>
            <a:headEnd/>
            <a:tailEnd/>
          </a:ln>
        </p:spPr>
        <p:txBody>
          <a:bodyPr>
            <a:spAutoFit/>
          </a:bodyPr>
          <a:lstStyle/>
          <a:p>
            <a:pPr>
              <a:spcBef>
                <a:spcPct val="50000"/>
              </a:spcBef>
            </a:pPr>
            <a:r>
              <a:rPr lang="en-US" sz="1800">
                <a:solidFill>
                  <a:srgbClr val="FFFF00"/>
                </a:solidFill>
              </a:rPr>
              <a:t>qa (Point load) + g( (w+hw).rhow + h.rhom) – internal resistance to bending </a:t>
            </a:r>
          </a:p>
        </p:txBody>
      </p:sp>
      <p:sp>
        <p:nvSpPr>
          <p:cNvPr id="6150" name="Text Box 5"/>
          <p:cNvSpPr txBox="1">
            <a:spLocks noChangeArrowheads="1"/>
          </p:cNvSpPr>
          <p:nvPr/>
        </p:nvSpPr>
        <p:spPr bwMode="auto">
          <a:xfrm>
            <a:off x="457200" y="3124200"/>
            <a:ext cx="7086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6151" name="Text Box 6"/>
          <p:cNvSpPr txBox="1">
            <a:spLocks noChangeArrowheads="1"/>
          </p:cNvSpPr>
          <p:nvPr/>
        </p:nvSpPr>
        <p:spPr bwMode="auto">
          <a:xfrm>
            <a:off x="228600" y="2971800"/>
            <a:ext cx="4800600" cy="779463"/>
          </a:xfrm>
          <a:prstGeom prst="rect">
            <a:avLst/>
          </a:prstGeom>
          <a:noFill/>
          <a:ln w="9525">
            <a:noFill/>
            <a:miter lim="800000"/>
            <a:headEnd/>
            <a:tailEnd/>
          </a:ln>
        </p:spPr>
        <p:txBody>
          <a:bodyPr>
            <a:spAutoFit/>
          </a:bodyPr>
          <a:lstStyle/>
          <a:p>
            <a:pPr>
              <a:spcBef>
                <a:spcPct val="50000"/>
              </a:spcBef>
            </a:pPr>
            <a:r>
              <a:rPr lang="en-US" sz="1800">
                <a:solidFill>
                  <a:srgbClr val="FFFF00"/>
                </a:solidFill>
              </a:rPr>
              <a:t>internal resistance to bending +  </a:t>
            </a:r>
          </a:p>
          <a:p>
            <a:pPr>
              <a:spcBef>
                <a:spcPct val="50000"/>
              </a:spcBef>
            </a:pPr>
            <a:r>
              <a:rPr lang="en-US" sz="1800">
                <a:solidFill>
                  <a:srgbClr val="FFFF00"/>
                </a:solidFill>
              </a:rPr>
              <a:t>g (rhom-rhow) w </a:t>
            </a:r>
            <a:r>
              <a:rPr lang="en-US" sz="1800"/>
              <a:t> </a:t>
            </a:r>
          </a:p>
        </p:txBody>
      </p:sp>
      <p:sp>
        <p:nvSpPr>
          <p:cNvPr id="6152" name="Text Box 7"/>
          <p:cNvSpPr txBox="1">
            <a:spLocks noChangeArrowheads="1"/>
          </p:cNvSpPr>
          <p:nvPr/>
        </p:nvSpPr>
        <p:spPr bwMode="auto">
          <a:xfrm>
            <a:off x="3962400" y="3048000"/>
            <a:ext cx="34290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       qa (Point load) </a:t>
            </a:r>
          </a:p>
        </p:txBody>
      </p:sp>
      <p:sp>
        <p:nvSpPr>
          <p:cNvPr id="6153" name="Text Box 8"/>
          <p:cNvSpPr txBox="1">
            <a:spLocks noChangeArrowheads="1"/>
          </p:cNvSpPr>
          <p:nvPr/>
        </p:nvSpPr>
        <p:spPr bwMode="auto">
          <a:xfrm>
            <a:off x="6477000" y="3124200"/>
            <a:ext cx="21336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“Equation 2.28”</a:t>
            </a:r>
          </a:p>
        </p:txBody>
      </p:sp>
      <p:sp>
        <p:nvSpPr>
          <p:cNvPr id="6154" name="Text Box 9"/>
          <p:cNvSpPr txBox="1">
            <a:spLocks noChangeArrowheads="1"/>
          </p:cNvSpPr>
          <p:nvPr/>
        </p:nvSpPr>
        <p:spPr bwMode="auto">
          <a:xfrm>
            <a:off x="6553200" y="4191000"/>
            <a:ext cx="21336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Equation 2.28</a:t>
            </a:r>
          </a:p>
        </p:txBody>
      </p:sp>
      <p:graphicFrame>
        <p:nvGraphicFramePr>
          <p:cNvPr id="6146" name="Object 10"/>
          <p:cNvGraphicFramePr>
            <a:graphicFrameLocks noChangeAspect="1"/>
          </p:cNvGraphicFramePr>
          <p:nvPr/>
        </p:nvGraphicFramePr>
        <p:xfrm>
          <a:off x="914400" y="4114800"/>
          <a:ext cx="3898900" cy="774700"/>
        </p:xfrm>
        <a:graphic>
          <a:graphicData uri="http://schemas.openxmlformats.org/presentationml/2006/ole">
            <p:oleObj spid="_x0000_s6146" name="Equation" r:id="rId3" imgW="3898800" imgH="774360" progId="Equation.DSMT4">
              <p:embed/>
            </p:oleObj>
          </a:graphicData>
        </a:graphic>
      </p:graphicFrame>
      <p:sp>
        <p:nvSpPr>
          <p:cNvPr id="6155" name="Text Box 11"/>
          <p:cNvSpPr txBox="1">
            <a:spLocks noChangeArrowheads="1"/>
          </p:cNvSpPr>
          <p:nvPr/>
        </p:nvSpPr>
        <p:spPr bwMode="auto">
          <a:xfrm>
            <a:off x="990600" y="1676400"/>
            <a:ext cx="2895600" cy="366713"/>
          </a:xfrm>
          <a:prstGeom prst="rect">
            <a:avLst/>
          </a:prstGeom>
          <a:noFill/>
          <a:ln w="9525">
            <a:noFill/>
            <a:miter lim="800000"/>
            <a:headEnd/>
            <a:tailEnd/>
          </a:ln>
        </p:spPr>
        <p:txBody>
          <a:bodyPr>
            <a:spAutoFit/>
          </a:bodyPr>
          <a:lstStyle/>
          <a:p>
            <a:pPr>
              <a:spcBef>
                <a:spcPct val="50000"/>
              </a:spcBef>
            </a:pPr>
            <a:r>
              <a:rPr lang="en-US" sz="1800"/>
              <a:t>(At infinity)</a:t>
            </a:r>
          </a:p>
        </p:txBody>
      </p:sp>
      <p:sp>
        <p:nvSpPr>
          <p:cNvPr id="6156" name="Text Box 12"/>
          <p:cNvSpPr txBox="1">
            <a:spLocks noChangeArrowheads="1"/>
          </p:cNvSpPr>
          <p:nvPr/>
        </p:nvSpPr>
        <p:spPr bwMode="auto">
          <a:xfrm>
            <a:off x="5410200" y="1600200"/>
            <a:ext cx="2362200" cy="366713"/>
          </a:xfrm>
          <a:prstGeom prst="rect">
            <a:avLst/>
          </a:prstGeom>
          <a:noFill/>
          <a:ln w="9525">
            <a:noFill/>
            <a:miter lim="800000"/>
            <a:headEnd/>
            <a:tailEnd/>
          </a:ln>
        </p:spPr>
        <p:txBody>
          <a:bodyPr>
            <a:spAutoFit/>
          </a:bodyPr>
          <a:lstStyle/>
          <a:p>
            <a:pPr>
              <a:spcBef>
                <a:spcPct val="50000"/>
              </a:spcBef>
            </a:pPr>
            <a:r>
              <a:rPr lang="en-US" sz="1800"/>
              <a:t>(Under load)</a:t>
            </a:r>
          </a:p>
        </p:txBody>
      </p:sp>
      <p:sp>
        <p:nvSpPr>
          <p:cNvPr id="6157" name="Rectangle 13"/>
          <p:cNvSpPr>
            <a:spLocks noChangeArrowheads="1"/>
          </p:cNvSpPr>
          <p:nvPr/>
        </p:nvSpPr>
        <p:spPr bwMode="auto">
          <a:xfrm>
            <a:off x="381000" y="3886200"/>
            <a:ext cx="2667000" cy="1295400"/>
          </a:xfrm>
          <a:prstGeom prst="rect">
            <a:avLst/>
          </a:prstGeom>
          <a:noFill/>
          <a:ln w="38100">
            <a:solidFill>
              <a:srgbClr val="FF0066"/>
            </a:solidFill>
            <a:miter lim="800000"/>
            <a:headEnd/>
            <a:tailEnd/>
          </a:ln>
        </p:spPr>
        <p:txBody>
          <a:bodyPr wrap="none" anchor="ctr"/>
          <a:lstStyle/>
          <a:p>
            <a:endParaRPr lang="en-US"/>
          </a:p>
        </p:txBody>
      </p:sp>
      <p:sp>
        <p:nvSpPr>
          <p:cNvPr id="6158" name="Rectangle 14"/>
          <p:cNvSpPr>
            <a:spLocks noChangeArrowheads="1"/>
          </p:cNvSpPr>
          <p:nvPr/>
        </p:nvSpPr>
        <p:spPr bwMode="auto">
          <a:xfrm>
            <a:off x="228600" y="2895600"/>
            <a:ext cx="3276600" cy="533400"/>
          </a:xfrm>
          <a:prstGeom prst="rect">
            <a:avLst/>
          </a:prstGeom>
          <a:noFill/>
          <a:ln w="57150">
            <a:solidFill>
              <a:srgbClr val="FF0066"/>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54188" y="0"/>
            <a:ext cx="5103812" cy="1828800"/>
          </a:xfrm>
        </p:spPr>
        <p:txBody>
          <a:bodyPr/>
          <a:lstStyle/>
          <a:p>
            <a:r>
              <a:rPr lang="en-US" dirty="0" smtClean="0"/>
              <a:t>Physical State of the </a:t>
            </a:r>
            <a:br>
              <a:rPr lang="en-US" dirty="0" smtClean="0"/>
            </a:br>
            <a:r>
              <a:rPr lang="en-US" dirty="0" smtClean="0"/>
              <a:t>Lithosphere</a:t>
            </a:r>
          </a:p>
        </p:txBody>
      </p:sp>
      <p:sp>
        <p:nvSpPr>
          <p:cNvPr id="63491" name="Rectangle 3"/>
          <p:cNvSpPr>
            <a:spLocks noGrp="1" noChangeArrowheads="1"/>
          </p:cNvSpPr>
          <p:nvPr>
            <p:ph idx="1"/>
          </p:nvPr>
        </p:nvSpPr>
        <p:spPr>
          <a:xfrm>
            <a:off x="228600" y="1447800"/>
            <a:ext cx="8229600" cy="4525963"/>
          </a:xfrm>
        </p:spPr>
        <p:txBody>
          <a:bodyPr/>
          <a:lstStyle/>
          <a:p>
            <a:pPr lvl="1">
              <a:buFontTx/>
              <a:buNone/>
            </a:pPr>
            <a:r>
              <a:rPr lang="en-US" sz="2000" b="1" dirty="0" smtClean="0">
                <a:solidFill>
                  <a:schemeClr val="accent1"/>
                </a:solidFill>
              </a:rPr>
              <a:t>Key Concepts </a:t>
            </a:r>
          </a:p>
          <a:p>
            <a:pPr lvl="1"/>
            <a:r>
              <a:rPr lang="en-US" sz="2000" b="1" dirty="0" smtClean="0">
                <a:solidFill>
                  <a:schemeClr val="accent1"/>
                </a:solidFill>
              </a:rPr>
              <a:t>Surface Forces</a:t>
            </a:r>
          </a:p>
          <a:p>
            <a:pPr lvl="1"/>
            <a:r>
              <a:rPr lang="en-US" sz="2000" b="1" dirty="0" smtClean="0">
                <a:solidFill>
                  <a:schemeClr val="accent1"/>
                </a:solidFill>
              </a:rPr>
              <a:t>Local </a:t>
            </a:r>
            <a:r>
              <a:rPr lang="en-US" sz="2000" b="1" dirty="0" err="1" smtClean="0">
                <a:solidFill>
                  <a:schemeClr val="accent1"/>
                </a:solidFill>
              </a:rPr>
              <a:t>Isostasy</a:t>
            </a:r>
            <a:endParaRPr lang="en-US" sz="2000" b="1" dirty="0" smtClean="0">
              <a:solidFill>
                <a:schemeClr val="accent1"/>
              </a:solidFill>
            </a:endParaRPr>
          </a:p>
          <a:p>
            <a:pPr lvl="1"/>
            <a:r>
              <a:rPr lang="en-US" sz="2000" b="1" dirty="0" smtClean="0">
                <a:solidFill>
                  <a:schemeClr val="accent1"/>
                </a:solidFill>
              </a:rPr>
              <a:t>Flexural </a:t>
            </a:r>
            <a:r>
              <a:rPr lang="en-US" sz="2000" b="1" dirty="0" err="1" smtClean="0">
                <a:solidFill>
                  <a:schemeClr val="accent1"/>
                </a:solidFill>
              </a:rPr>
              <a:t>isostasy</a:t>
            </a:r>
            <a:endParaRPr lang="en-US" sz="2000" b="1" dirty="0" smtClean="0">
              <a:solidFill>
                <a:schemeClr val="accent1"/>
              </a:solidFill>
            </a:endParaRPr>
          </a:p>
          <a:p>
            <a:pPr lvl="1"/>
            <a:r>
              <a:rPr lang="en-US" sz="2000" b="1" dirty="0" smtClean="0"/>
              <a:t>Thermal conductivity</a:t>
            </a:r>
          </a:p>
          <a:p>
            <a:pPr lvl="1"/>
            <a:r>
              <a:rPr lang="en-US" sz="2000" b="1" dirty="0" smtClean="0">
                <a:solidFill>
                  <a:schemeClr val="accent1"/>
                </a:solidFill>
              </a:rPr>
              <a:t>Thermal Expansion</a:t>
            </a:r>
          </a:p>
          <a:p>
            <a:pPr lvl="1"/>
            <a:r>
              <a:rPr lang="en-US" sz="2000" b="1" dirty="0" smtClean="0">
                <a:solidFill>
                  <a:schemeClr val="accent1"/>
                </a:solidFill>
              </a:rPr>
              <a:t>Heat transfer: A special case</a:t>
            </a:r>
          </a:p>
          <a:p>
            <a:pPr lvl="1"/>
            <a:r>
              <a:rPr lang="en-US" sz="2000" b="1" dirty="0" smtClean="0">
                <a:solidFill>
                  <a:schemeClr val="accent1"/>
                </a:solidFill>
              </a:rPr>
              <a:t>Rock </a:t>
            </a:r>
            <a:r>
              <a:rPr lang="en-US" sz="2000" b="1" dirty="0" err="1" smtClean="0">
                <a:solidFill>
                  <a:schemeClr val="accent1"/>
                </a:solidFill>
              </a:rPr>
              <a:t>Rheology</a:t>
            </a:r>
            <a:r>
              <a:rPr lang="en-US" sz="2000" b="1" dirty="0" smtClean="0">
                <a:solidFill>
                  <a:schemeClr val="accent1"/>
                </a:solidFill>
              </a:rPr>
              <a:t> </a:t>
            </a:r>
          </a:p>
          <a:p>
            <a:pPr lvl="1"/>
            <a:r>
              <a:rPr lang="en-US" sz="2000" b="1" dirty="0" smtClean="0">
                <a:solidFill>
                  <a:schemeClr val="accent1"/>
                </a:solidFill>
              </a:rPr>
              <a:t>Relevant mantle rheological behavior</a:t>
            </a:r>
          </a:p>
          <a:p>
            <a:pPr lvl="1">
              <a:buFontTx/>
              <a:buNone/>
            </a:pPr>
            <a:r>
              <a:rPr lang="en-US" sz="2000" b="1" dirty="0" smtClean="0">
                <a:solidFill>
                  <a:schemeClr val="accent1"/>
                </a:solidFill>
              </a:rPr>
              <a:t>- </a:t>
            </a:r>
            <a:r>
              <a:rPr lang="en-US" sz="2000" b="1" dirty="0" err="1" smtClean="0">
                <a:solidFill>
                  <a:schemeClr val="accent1"/>
                </a:solidFill>
              </a:rPr>
              <a:t>Rheology</a:t>
            </a:r>
            <a:r>
              <a:rPr lang="en-US" sz="2000" b="1" dirty="0" smtClean="0">
                <a:solidFill>
                  <a:schemeClr val="accent1"/>
                </a:solidFill>
              </a:rPr>
              <a:t> of continental crust</a:t>
            </a:r>
          </a:p>
          <a:p>
            <a:pPr lvl="2"/>
            <a:r>
              <a:rPr lang="en-US" sz="2000" b="1" dirty="0" smtClean="0">
                <a:solidFill>
                  <a:schemeClr val="accent1"/>
                </a:solidFill>
              </a:rPr>
              <a:t>Elastic-perfectly plastic </a:t>
            </a:r>
          </a:p>
          <a:p>
            <a:pPr lvl="2"/>
            <a:r>
              <a:rPr lang="en-US" sz="2000" b="1" dirty="0" smtClean="0">
                <a:solidFill>
                  <a:schemeClr val="accent1"/>
                </a:solidFill>
              </a:rPr>
              <a:t>Strain hardening and strain softening</a:t>
            </a:r>
          </a:p>
        </p:txBody>
      </p:sp>
      <p:pic>
        <p:nvPicPr>
          <p:cNvPr id="63492"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References</a:t>
            </a:r>
          </a:p>
        </p:txBody>
      </p:sp>
      <p:sp>
        <p:nvSpPr>
          <p:cNvPr id="6" name="TextBox 5"/>
          <p:cNvSpPr txBox="1"/>
          <p:nvPr/>
        </p:nvSpPr>
        <p:spPr>
          <a:xfrm>
            <a:off x="914400" y="2057400"/>
            <a:ext cx="7162800" cy="4108450"/>
          </a:xfrm>
          <a:prstGeom prst="rect">
            <a:avLst/>
          </a:prstGeom>
          <a:noFill/>
        </p:spPr>
        <p:txBody>
          <a:bodyPr>
            <a:spAutoFit/>
          </a:bodyPr>
          <a:lstStyle/>
          <a:p>
            <a:pPr>
              <a:buFont typeface="Arial" charset="0"/>
              <a:buNone/>
            </a:pPr>
            <a:endParaRPr lang="en-US">
              <a:solidFill>
                <a:schemeClr val="hlink"/>
              </a:solidFill>
            </a:endParaRPr>
          </a:p>
          <a:p>
            <a:pPr>
              <a:buFont typeface="Arial" charset="0"/>
              <a:buNone/>
            </a:pPr>
            <a:r>
              <a:rPr lang="en-US">
                <a:solidFill>
                  <a:schemeClr val="hlink"/>
                </a:solidFill>
              </a:rPr>
              <a:t>The NGS Geoid Page. (2008, April 22). Retrieved 	September 15, 2008, Web site: 	    		http://www.ngs.noaa.gov/GEOID/</a:t>
            </a:r>
            <a:endParaRPr lang="en-US">
              <a:solidFill>
                <a:srgbClr val="FFFFA3"/>
              </a:solidFill>
            </a:endParaRPr>
          </a:p>
          <a:p>
            <a:pPr>
              <a:buFont typeface="Arial" charset="0"/>
              <a:buChar char="•"/>
            </a:pPr>
            <a:endParaRPr lang="en-US">
              <a:solidFill>
                <a:srgbClr val="FFFFA3"/>
              </a:solidFill>
            </a:endParaRPr>
          </a:p>
          <a:p>
            <a:pPr>
              <a:buFont typeface="Arial" charset="0"/>
              <a:buNone/>
            </a:pPr>
            <a:r>
              <a:rPr lang="en-US">
                <a:solidFill>
                  <a:srgbClr val="FFFFA3"/>
                </a:solidFill>
              </a:rPr>
              <a:t>Allen, P. and Allen,  J. (2006).  </a:t>
            </a:r>
            <a:r>
              <a:rPr lang="en-US" i="1">
                <a:solidFill>
                  <a:srgbClr val="FFFFA3"/>
                </a:solidFill>
              </a:rPr>
              <a:t>Basin analysis: 		Principles and applications</a:t>
            </a:r>
            <a:r>
              <a:rPr lang="en-US" u="sng">
                <a:solidFill>
                  <a:srgbClr val="FFFFA3"/>
                </a:solidFill>
              </a:rPr>
              <a:t>. </a:t>
            </a:r>
            <a:r>
              <a:rPr lang="en-US">
                <a:solidFill>
                  <a:srgbClr val="FFFFA3"/>
                </a:solidFill>
              </a:rPr>
              <a:t>Malden, MA: 	Blackwell.</a:t>
            </a:r>
          </a:p>
          <a:p>
            <a:r>
              <a:rPr lang="en-US">
                <a:solidFill>
                  <a:srgbClr val="FFFFA3"/>
                </a:solidFill>
              </a:rPr>
              <a:t> </a:t>
            </a:r>
          </a:p>
          <a:p>
            <a:pPr>
              <a:buFont typeface="Arial" charset="0"/>
              <a:buChar char="•"/>
            </a:pPr>
            <a:r>
              <a:rPr lang="en-US" u="sng">
                <a:solidFill>
                  <a:schemeClr val="bg2"/>
                </a:solidFill>
              </a:rPr>
              <a:t> </a:t>
            </a:r>
          </a:p>
          <a:p>
            <a:endParaRPr lang="en-US" u="sng">
              <a:solidFill>
                <a:schemeClr val="bg2"/>
              </a:solidFill>
            </a:endParaRPr>
          </a:p>
        </p:txBody>
      </p:sp>
      <p:sp>
        <p:nvSpPr>
          <p:cNvPr id="4" name="Title 6"/>
          <p:cNvSpPr txBox="1">
            <a:spLocks/>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00"/>
                </a:solidFill>
                <a:effectLst/>
                <a:uLnTx/>
                <a:uFillTx/>
                <a:latin typeface="Times New Roman" pitchFamily="18" charset="0"/>
                <a:ea typeface="+mj-ea"/>
                <a:cs typeface="+mj-cs"/>
              </a:rPr>
              <a:t>Byerlee’s Law</a:t>
            </a:r>
            <a:endParaRPr kumimoji="0" lang="en-US" sz="4400" b="0" i="0" u="none" strike="noStrike" kern="0" cap="none" spc="0" normalizeH="0" baseline="0" noProof="0">
              <a:ln>
                <a:noFill/>
              </a:ln>
              <a:solidFill>
                <a:srgbClr val="FFFF00"/>
              </a:solidFill>
              <a:effectLst/>
              <a:uLnTx/>
              <a:uFillTx/>
              <a:latin typeface="Times New Roman" pitchFamily="18" charset="0"/>
              <a:ea typeface="+mj-ea"/>
              <a:cs typeface="+mj-cs"/>
            </a:endParaRPr>
          </a:p>
        </p:txBody>
      </p:sp>
      <p:pic>
        <p:nvPicPr>
          <p:cNvPr id="5" name="Content Placeholder 9" descr="Byerlee.jpg"/>
          <p:cNvPicPr>
            <a:picLocks noGrp="1" noChangeAspect="1"/>
          </p:cNvPicPr>
          <p:nvPr>
            <p:ph sz="half" idx="4294967295"/>
          </p:nvPr>
        </p:nvPicPr>
        <p:blipFill>
          <a:blip r:embed="rId4"/>
          <a:srcRect/>
          <a:stretch>
            <a:fillRect/>
          </a:stretch>
        </p:blipFill>
        <p:spPr>
          <a:xfrm>
            <a:off x="228600" y="1962150"/>
            <a:ext cx="4708525" cy="3619500"/>
          </a:xfrm>
          <a:noFill/>
          <a:ln/>
        </p:spPr>
      </p:pic>
      <p:sp>
        <p:nvSpPr>
          <p:cNvPr id="7" name="Content Placeholder 8"/>
          <p:cNvSpPr>
            <a:spLocks noGrp="1"/>
          </p:cNvSpPr>
          <p:nvPr>
            <p:ph sz="half" idx="4294967295"/>
          </p:nvPr>
        </p:nvSpPr>
        <p:spPr>
          <a:xfrm>
            <a:off x="4937125" y="1417638"/>
            <a:ext cx="4038600" cy="4906962"/>
          </a:xfrm>
          <a:ln/>
        </p:spPr>
        <p:txBody>
          <a:bodyPr/>
          <a:lstStyle/>
          <a:p>
            <a:r>
              <a:rPr lang="en-US" sz="2800">
                <a:latin typeface="Times New Roman" pitchFamily="18" charset="0"/>
              </a:rPr>
              <a:t>Defines failure criteria for movement along a fault plane.</a:t>
            </a:r>
          </a:p>
          <a:p>
            <a:r>
              <a:rPr lang="en-US" sz="2800">
                <a:latin typeface="Times New Roman" pitchFamily="18" charset="0"/>
              </a:rPr>
              <a:t>Movement depends on overcoming frictional resistance.</a:t>
            </a:r>
          </a:p>
          <a:p>
            <a:r>
              <a:rPr lang="en-US" sz="2800">
                <a:latin typeface="Times New Roman" pitchFamily="18" charset="0"/>
              </a:rPr>
              <a:t>σ</a:t>
            </a:r>
            <a:r>
              <a:rPr lang="en-US" sz="1000">
                <a:latin typeface="Times New Roman" pitchFamily="18" charset="0"/>
              </a:rPr>
              <a:t>n</a:t>
            </a:r>
            <a:r>
              <a:rPr lang="en-US" sz="2800">
                <a:latin typeface="Times New Roman" pitchFamily="18" charset="0"/>
              </a:rPr>
              <a:t> &lt; 200 MPa                           σ</a:t>
            </a:r>
            <a:r>
              <a:rPr lang="en-US" sz="1000">
                <a:latin typeface="Times New Roman" pitchFamily="18" charset="0"/>
              </a:rPr>
              <a:t>s</a:t>
            </a:r>
            <a:r>
              <a:rPr lang="en-US" sz="2800">
                <a:latin typeface="Times New Roman" pitchFamily="18" charset="0"/>
              </a:rPr>
              <a:t>= 0.85σ</a:t>
            </a:r>
            <a:r>
              <a:rPr lang="en-US" sz="1000">
                <a:latin typeface="Times New Roman" pitchFamily="18" charset="0"/>
              </a:rPr>
              <a:t>n</a:t>
            </a:r>
            <a:endParaRPr lang="en-US" sz="2800">
              <a:latin typeface="Times New Roman" pitchFamily="18" charset="0"/>
            </a:endParaRPr>
          </a:p>
          <a:p>
            <a:r>
              <a:rPr lang="en-US" sz="2800">
                <a:latin typeface="Times New Roman" pitchFamily="18" charset="0"/>
              </a:rPr>
              <a:t>200 MPa&lt;σ</a:t>
            </a:r>
            <a:r>
              <a:rPr lang="en-US" sz="1000">
                <a:latin typeface="Times New Roman" pitchFamily="18" charset="0"/>
              </a:rPr>
              <a:t>n</a:t>
            </a:r>
            <a:r>
              <a:rPr lang="en-US" sz="2800">
                <a:latin typeface="Times New Roman" pitchFamily="18" charset="0"/>
              </a:rPr>
              <a:t>&lt;2000MPa          σ</a:t>
            </a:r>
            <a:r>
              <a:rPr lang="en-US" sz="1000">
                <a:latin typeface="Times New Roman" pitchFamily="18" charset="0"/>
              </a:rPr>
              <a:t>s</a:t>
            </a:r>
            <a:r>
              <a:rPr lang="en-US" sz="2800">
                <a:latin typeface="Times New Roman" pitchFamily="18" charset="0"/>
              </a:rPr>
              <a:t>= 50 MPa + 0.6σ</a:t>
            </a:r>
            <a:r>
              <a:rPr lang="en-US" sz="1000">
                <a:latin typeface="Times New Roman" pitchFamily="18" charset="0"/>
              </a:rPr>
              <a:t>n</a:t>
            </a:r>
            <a:r>
              <a:rPr lang="en-US" sz="1000"/>
              <a:t> </a:t>
            </a:r>
            <a:r>
              <a:rPr lang="en-US" sz="2800"/>
              <a:t>             </a:t>
            </a:r>
            <a:r>
              <a:rPr lang="en-US" sz="1000"/>
              <a:t>  </a:t>
            </a:r>
            <a:r>
              <a:rPr lang="en-US" sz="2800"/>
              <a:t> </a:t>
            </a:r>
            <a:r>
              <a:rPr lang="en-US" sz="1000"/>
              <a:t>     </a:t>
            </a:r>
            <a:endParaRPr lang="en-US" sz="2800"/>
          </a:p>
        </p:txBody>
      </p:sp>
      <p:sp>
        <p:nvSpPr>
          <p:cNvPr id="8" name="Text Box 5"/>
          <p:cNvSpPr txBox="1">
            <a:spLocks noChangeArrowheads="1"/>
          </p:cNvSpPr>
          <p:nvPr/>
        </p:nvSpPr>
        <p:spPr bwMode="auto">
          <a:xfrm>
            <a:off x="914400" y="5764213"/>
            <a:ext cx="1828800" cy="366712"/>
          </a:xfrm>
          <a:prstGeom prst="rect">
            <a:avLst/>
          </a:prstGeom>
          <a:noFill/>
          <a:ln w="9525">
            <a:noFill/>
            <a:miter lim="800000"/>
            <a:headEnd/>
            <a:tailEnd/>
          </a:ln>
          <a:effectLst/>
        </p:spPr>
        <p:txBody>
          <a:bodyPr>
            <a:spAutoFit/>
          </a:bodyPr>
          <a:lstStyle/>
          <a:p>
            <a:pPr defTabSz="914400">
              <a:spcBef>
                <a:spcPct val="50000"/>
              </a:spcBef>
            </a:pPr>
            <a:endParaRPr lang="en-US"/>
          </a:p>
        </p:txBody>
      </p:sp>
      <p:sp>
        <p:nvSpPr>
          <p:cNvPr id="9" name="Text Box 6"/>
          <p:cNvSpPr txBox="1">
            <a:spLocks noChangeArrowheads="1"/>
          </p:cNvSpPr>
          <p:nvPr/>
        </p:nvSpPr>
        <p:spPr bwMode="auto">
          <a:xfrm>
            <a:off x="822325" y="5495925"/>
            <a:ext cx="1920875" cy="366713"/>
          </a:xfrm>
          <a:prstGeom prst="rect">
            <a:avLst/>
          </a:prstGeom>
          <a:noFill/>
          <a:ln w="9525">
            <a:noFill/>
            <a:miter lim="800000"/>
            <a:headEnd/>
            <a:tailEnd/>
          </a:ln>
          <a:effectLst/>
        </p:spPr>
        <p:txBody>
          <a:bodyPr>
            <a:spAutoFit/>
          </a:bodyPr>
          <a:lstStyle/>
          <a:p>
            <a:pPr defTabSz="914400"/>
            <a:endParaRPr lang="en-US"/>
          </a:p>
        </p:txBody>
      </p:sp>
      <p:sp>
        <p:nvSpPr>
          <p:cNvPr id="10" name="Text Box 7"/>
          <p:cNvSpPr txBox="1">
            <a:spLocks noChangeArrowheads="1"/>
          </p:cNvSpPr>
          <p:nvPr/>
        </p:nvSpPr>
        <p:spPr bwMode="auto">
          <a:xfrm>
            <a:off x="822325" y="5580063"/>
            <a:ext cx="3749675" cy="366712"/>
          </a:xfrm>
          <a:prstGeom prst="rect">
            <a:avLst/>
          </a:prstGeom>
          <a:noFill/>
          <a:ln w="9525">
            <a:noFill/>
            <a:miter lim="800000"/>
            <a:headEnd/>
            <a:tailEnd/>
          </a:ln>
          <a:effectLst/>
        </p:spPr>
        <p:txBody>
          <a:bodyPr>
            <a:spAutoFit/>
          </a:bodyPr>
          <a:lstStyle/>
          <a:p>
            <a:pPr defTabSz="914400"/>
            <a:r>
              <a:rPr lang="en-US"/>
              <a:t>From </a:t>
            </a:r>
            <a:r>
              <a:rPr lang="en-US" u="sng"/>
              <a:t>Earth Structure</a:t>
            </a:r>
            <a:r>
              <a:rPr lang="en-US"/>
              <a:t> (2004)</a:t>
            </a:r>
          </a:p>
        </p:txBody>
      </p:sp>
      <p:pic>
        <p:nvPicPr>
          <p:cNvPr id="11" name="Picture 10" descr="glass.jpg"/>
          <p:cNvPicPr>
            <a:picLocks noChangeAspect="1"/>
          </p:cNvPicPr>
          <p:nvPr/>
        </p:nvPicPr>
        <p:blipFill>
          <a:blip r:embed="rId5"/>
          <a:stretch>
            <a:fillRect/>
          </a:stretch>
        </p:blipFill>
        <p:spPr>
          <a:xfrm>
            <a:off x="0" y="0"/>
            <a:ext cx="9144000" cy="6858000"/>
          </a:xfrm>
          <a:prstGeom prst="rect">
            <a:avLst/>
          </a:prstGeom>
        </p:spPr>
      </p:pic>
      <p:sp>
        <p:nvSpPr>
          <p:cNvPr id="12" name="Title 1"/>
          <p:cNvSpPr txBox="1">
            <a:spLocks/>
          </p:cNvSpPr>
          <p:nvPr/>
        </p:nvSpPr>
        <p:spPr bwMode="auto">
          <a:xfrm>
            <a:off x="685800" y="914400"/>
            <a:ext cx="7772400" cy="457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FFFF00"/>
                </a:solidFill>
                <a:effectLst/>
                <a:uLnTx/>
                <a:uFillTx/>
                <a:latin typeface="+mj-lt"/>
                <a:ea typeface="+mj-ea"/>
                <a:cs typeface="+mj-cs"/>
              </a:rPr>
              <a:t>The thermal conductivity of a material describes the effect of kinetic energy passing through a substance by intramolecular collisions.  Its value depends on several factors such as composition, chemical structure, temperature, and pressure of rocks.  It is represented by k and measured in:  Wm</a:t>
            </a:r>
            <a:r>
              <a:rPr kumimoji="0" lang="en-US" sz="2400" b="1" i="0" u="none" strike="noStrike" kern="0" cap="none" spc="0" normalizeH="0" baseline="30000" noProof="0" smtClean="0">
                <a:ln>
                  <a:noFill/>
                </a:ln>
                <a:solidFill>
                  <a:srgbClr val="FFFF00"/>
                </a:solidFill>
                <a:effectLst/>
                <a:uLnTx/>
                <a:uFillTx/>
                <a:latin typeface="+mj-lt"/>
                <a:ea typeface="+mj-ea"/>
                <a:cs typeface="+mj-cs"/>
              </a:rPr>
              <a:t>-1</a:t>
            </a:r>
            <a:r>
              <a:rPr kumimoji="0" lang="en-US" sz="2400" b="0" i="0" u="none" strike="noStrike" kern="0" cap="none" spc="0" normalizeH="0" baseline="0" noProof="0" smtClean="0">
                <a:ln>
                  <a:noFill/>
                </a:ln>
                <a:solidFill>
                  <a:srgbClr val="FFFF00"/>
                </a:solidFill>
                <a:effectLst/>
                <a:uLnTx/>
                <a:uFillTx/>
                <a:latin typeface="+mj-lt"/>
                <a:ea typeface="+mj-ea"/>
                <a:cs typeface="+mj-cs"/>
              </a:rPr>
              <a:t>°</a:t>
            </a:r>
            <a:r>
              <a:rPr kumimoji="0" lang="en-US" sz="2400" b="1" i="0" u="none" strike="noStrike" kern="0" cap="none" spc="0" normalizeH="0" baseline="0" noProof="0" smtClean="0">
                <a:ln>
                  <a:noFill/>
                </a:ln>
                <a:solidFill>
                  <a:srgbClr val="FFFF00"/>
                </a:solidFill>
                <a:effectLst/>
                <a:uLnTx/>
                <a:uFillTx/>
                <a:latin typeface="+mj-lt"/>
                <a:ea typeface="+mj-ea"/>
                <a:cs typeface="+mj-cs"/>
              </a:rPr>
              <a:t>C</a:t>
            </a:r>
            <a:r>
              <a:rPr kumimoji="0" lang="en-US" sz="2400" b="1" i="0" u="none" strike="noStrike" kern="0" cap="none" spc="0" normalizeH="0" baseline="30000" noProof="0" smtClean="0">
                <a:ln>
                  <a:noFill/>
                </a:ln>
                <a:solidFill>
                  <a:srgbClr val="FFFF00"/>
                </a:solidFill>
                <a:effectLst/>
                <a:uLnTx/>
                <a:uFillTx/>
                <a:latin typeface="+mj-lt"/>
                <a:ea typeface="+mj-ea"/>
                <a:cs typeface="+mj-cs"/>
              </a:rPr>
              <a:t>-1</a:t>
            </a:r>
            <a:r>
              <a:rPr kumimoji="0" lang="en-US" sz="2400" b="1" i="0" u="none" strike="noStrike" kern="0" cap="none" spc="0" normalizeH="0" baseline="0" noProof="0" smtClean="0">
                <a:ln>
                  <a:noFill/>
                </a:ln>
                <a:solidFill>
                  <a:srgbClr val="FFFF00"/>
                </a:solidFill>
                <a:effectLst/>
                <a:uLnTx/>
                <a:uFillTx/>
                <a:latin typeface="+mj-lt"/>
                <a:ea typeface="+mj-ea"/>
                <a:cs typeface="+mj-cs"/>
              </a:rPr>
              <a:t>.  </a:t>
            </a:r>
            <a:br>
              <a:rPr kumimoji="0" lang="en-US" sz="2400" b="1" i="0" u="none" strike="noStrike" kern="0" cap="none" spc="0" normalizeH="0" baseline="0" noProof="0" smtClean="0">
                <a:ln>
                  <a:noFill/>
                </a:ln>
                <a:solidFill>
                  <a:srgbClr val="FFFF00"/>
                </a:solidFill>
                <a:effectLst/>
                <a:uLnTx/>
                <a:uFillTx/>
                <a:latin typeface="+mj-lt"/>
                <a:ea typeface="+mj-ea"/>
                <a:cs typeface="+mj-cs"/>
              </a:rPr>
            </a:br>
            <a:r>
              <a:rPr kumimoji="0" lang="en-US" sz="2400" b="0" i="0" u="none" strike="noStrike" kern="0" cap="none" spc="0" normalizeH="0" baseline="0" noProof="0" smtClean="0">
                <a:ln>
                  <a:noFill/>
                </a:ln>
                <a:solidFill>
                  <a:srgbClr val="FFFF00"/>
                </a:solidFill>
                <a:effectLst/>
                <a:uLnTx/>
                <a:uFillTx/>
                <a:latin typeface="+mj-lt"/>
                <a:ea typeface="+mj-ea"/>
                <a:cs typeface="+mj-cs"/>
              </a:rPr>
              <a:t/>
            </a:r>
            <a:br>
              <a:rPr kumimoji="0" lang="en-US" sz="2400" b="0" i="0" u="none" strike="noStrike" kern="0" cap="none" spc="0" normalizeH="0" baseline="0" noProof="0" smtClean="0">
                <a:ln>
                  <a:noFill/>
                </a:ln>
                <a:solidFill>
                  <a:srgbClr val="FFFF00"/>
                </a:solidFill>
                <a:effectLst/>
                <a:uLnTx/>
                <a:uFillTx/>
                <a:latin typeface="+mj-lt"/>
                <a:ea typeface="+mj-ea"/>
                <a:cs typeface="+mj-cs"/>
              </a:rPr>
            </a:br>
            <a:r>
              <a:rPr kumimoji="0" lang="en-US" sz="2400" b="0" i="0" u="none" strike="noStrike" kern="0" cap="none" spc="0" normalizeH="0" baseline="0" noProof="0" smtClean="0">
                <a:ln>
                  <a:noFill/>
                </a:ln>
                <a:solidFill>
                  <a:srgbClr val="FFFF00"/>
                </a:solidFill>
                <a:effectLst/>
                <a:uLnTx/>
                <a:uFillTx/>
                <a:latin typeface="+mj-lt"/>
                <a:ea typeface="+mj-ea"/>
                <a:cs typeface="+mj-cs"/>
              </a:rPr>
              <a:t/>
            </a:r>
            <a:br>
              <a:rPr kumimoji="0" lang="en-US" sz="2400" b="0" i="0" u="none" strike="noStrike" kern="0" cap="none" spc="0" normalizeH="0" baseline="0" noProof="0" smtClean="0">
                <a:ln>
                  <a:noFill/>
                </a:ln>
                <a:solidFill>
                  <a:srgbClr val="FFFF00"/>
                </a:solidFill>
                <a:effectLst/>
                <a:uLnTx/>
                <a:uFillTx/>
                <a:latin typeface="+mj-lt"/>
                <a:ea typeface="+mj-ea"/>
                <a:cs typeface="+mj-cs"/>
              </a:rPr>
            </a:br>
            <a:r>
              <a:rPr kumimoji="0" lang="en-US" sz="2400" b="0" i="0" u="none" strike="noStrike" kern="0" cap="none" spc="0" normalizeH="0" baseline="0" noProof="0" smtClean="0">
                <a:ln>
                  <a:noFill/>
                </a:ln>
                <a:solidFill>
                  <a:srgbClr val="FFFF00"/>
                </a:solidFill>
                <a:effectLst/>
                <a:uLnTx/>
                <a:uFillTx/>
                <a:latin typeface="+mj-lt"/>
                <a:ea typeface="+mj-ea"/>
                <a:cs typeface="+mj-cs"/>
              </a:rPr>
              <a:t/>
            </a:r>
            <a:br>
              <a:rPr kumimoji="0" lang="en-US" sz="2400" b="0" i="0" u="none" strike="noStrike" kern="0" cap="none" spc="0" normalizeH="0" baseline="0" noProof="0" smtClean="0">
                <a:ln>
                  <a:noFill/>
                </a:ln>
                <a:solidFill>
                  <a:srgbClr val="FFFF00"/>
                </a:solidFill>
                <a:effectLst/>
                <a:uLnTx/>
                <a:uFillTx/>
                <a:latin typeface="+mj-lt"/>
                <a:ea typeface="+mj-ea"/>
                <a:cs typeface="+mj-cs"/>
              </a:rPr>
            </a:br>
            <a:endParaRPr kumimoji="0" lang="en-US" sz="2400" b="0" i="0" u="none" strike="noStrike" kern="0" cap="none" spc="0" normalizeH="0" baseline="0" noProof="0" dirty="0">
              <a:ln>
                <a:noFill/>
              </a:ln>
              <a:solidFill>
                <a:srgbClr val="FFFF00"/>
              </a:solidFill>
              <a:effectLst/>
              <a:uLnTx/>
              <a:uFillTx/>
              <a:latin typeface="+mj-lt"/>
              <a:ea typeface="+mj-ea"/>
              <a:cs typeface="+mj-cs"/>
            </a:endParaRPr>
          </a:p>
        </p:txBody>
      </p:sp>
      <p:sp>
        <p:nvSpPr>
          <p:cNvPr id="13" name="Subtitle 2"/>
          <p:cNvSpPr txBox="1">
            <a:spLocks/>
          </p:cNvSpPr>
          <p:nvPr/>
        </p:nvSpPr>
        <p:spPr bwMode="auto">
          <a:xfrm>
            <a:off x="1371600" y="377825"/>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4000" b="1" i="0" u="none" strike="noStrike" kern="0" cap="none" spc="0" normalizeH="0" baseline="0" noProof="0" dirty="0" smtClean="0">
                <a:ln>
                  <a:noFill/>
                </a:ln>
                <a:solidFill>
                  <a:srgbClr val="FF0000"/>
                </a:solidFill>
                <a:effectLst/>
                <a:uLnTx/>
                <a:uFillTx/>
                <a:latin typeface="+mn-lt"/>
                <a:ea typeface="+mn-ea"/>
                <a:cs typeface="+mn-cs"/>
              </a:rPr>
              <a:t>Thermal Conductivity </a:t>
            </a:r>
            <a:endParaRPr kumimoji="0" lang="en-US" sz="4000" b="1" i="0" u="none" strike="noStrike" kern="0" cap="none" spc="0" normalizeH="0" baseline="0" noProof="0" dirty="0">
              <a:ln>
                <a:noFill/>
              </a:ln>
              <a:solidFill>
                <a:srgbClr val="FF0000"/>
              </a:solidFill>
              <a:effectLst/>
              <a:uLnTx/>
              <a:uFillTx/>
              <a:latin typeface="+mn-lt"/>
              <a:ea typeface="+mn-ea"/>
              <a:cs typeface="+mn-cs"/>
            </a:endParaRPr>
          </a:p>
        </p:txBody>
      </p:sp>
      <p:graphicFrame>
        <p:nvGraphicFramePr>
          <p:cNvPr id="14" name="Object 4"/>
          <p:cNvGraphicFramePr>
            <a:graphicFrameLocks noChangeAspect="1"/>
          </p:cNvGraphicFramePr>
          <p:nvPr/>
        </p:nvGraphicFramePr>
        <p:xfrm>
          <a:off x="-228600" y="4040188"/>
          <a:ext cx="5697538" cy="1165225"/>
        </p:xfrm>
        <a:graphic>
          <a:graphicData uri="http://schemas.openxmlformats.org/presentationml/2006/ole">
            <p:oleObj spid="_x0000_s126978" name="Document" r:id="rId6" imgW="6000581" imgH="1239815" progId="Word.Document.12">
              <p:embed/>
            </p:oleObj>
          </a:graphicData>
        </a:graphic>
      </p:graphicFrame>
      <p:sp>
        <p:nvSpPr>
          <p:cNvPr id="15" name="TextBox 14"/>
          <p:cNvSpPr txBox="1"/>
          <p:nvPr/>
        </p:nvSpPr>
        <p:spPr>
          <a:xfrm>
            <a:off x="1354138" y="6096000"/>
            <a:ext cx="8229600" cy="276999"/>
          </a:xfrm>
          <a:prstGeom prst="rect">
            <a:avLst/>
          </a:prstGeom>
          <a:noFill/>
        </p:spPr>
        <p:txBody>
          <a:bodyPr wrap="square" rtlCol="0">
            <a:spAutoFit/>
          </a:bodyPr>
          <a:lstStyle/>
          <a:p>
            <a:r>
              <a:rPr lang="en-US" sz="1200" dirty="0" smtClean="0">
                <a:solidFill>
                  <a:schemeClr val="bg1"/>
                </a:solidFill>
              </a:rPr>
              <a:t>Allen, Philip A., and John R. Allen. </a:t>
            </a:r>
            <a:r>
              <a:rPr lang="en-US" sz="1200" u="sng" dirty="0" smtClean="0">
                <a:solidFill>
                  <a:schemeClr val="bg1"/>
                </a:solidFill>
              </a:rPr>
              <a:t>Basin Analysis: Principles and Applications</a:t>
            </a:r>
            <a:r>
              <a:rPr lang="en-US" sz="1200" dirty="0" smtClean="0">
                <a:solidFill>
                  <a:schemeClr val="bg1"/>
                </a:solidFill>
              </a:rPr>
              <a:t>. 2nd ed. Malden, MA: Blackwell, 2005. 20-60. </a:t>
            </a:r>
            <a:endParaRPr lang="en-US" sz="1200" dirty="0">
              <a:solidFill>
                <a:schemeClr val="bg1"/>
              </a:solidFill>
            </a:endParaRPr>
          </a:p>
        </p:txBody>
      </p:sp>
      <p:sp>
        <p:nvSpPr>
          <p:cNvPr id="16" name="TextBox 15"/>
          <p:cNvSpPr txBox="1"/>
          <p:nvPr/>
        </p:nvSpPr>
        <p:spPr>
          <a:xfrm>
            <a:off x="4229100" y="6581001"/>
            <a:ext cx="7086600" cy="276999"/>
          </a:xfrm>
          <a:prstGeom prst="rect">
            <a:avLst/>
          </a:prstGeom>
          <a:noFill/>
        </p:spPr>
        <p:txBody>
          <a:bodyPr wrap="square" rtlCol="0">
            <a:spAutoFit/>
          </a:bodyPr>
          <a:lstStyle/>
          <a:p>
            <a:r>
              <a:rPr lang="en-US" sz="1200" dirty="0" smtClean="0">
                <a:solidFill>
                  <a:schemeClr val="bg1"/>
                </a:solidFill>
              </a:rPr>
              <a:t>Image Source:  </a:t>
            </a:r>
            <a:r>
              <a:rPr lang="en-US" sz="1200" dirty="0" smtClean="0">
                <a:solidFill>
                  <a:schemeClr val="bg1"/>
                </a:solidFill>
                <a:hlinkClick r:id="rId7"/>
              </a:rPr>
              <a:t>http://www.defluteglass.co.nz/images/studio_blowing1.jpg</a:t>
            </a:r>
            <a:r>
              <a:rPr lang="en-US" sz="1200" dirty="0" smtClean="0">
                <a:solidFill>
                  <a:schemeClr val="bg1"/>
                </a:solidFill>
              </a:rPr>
              <a:t> </a:t>
            </a:r>
            <a:endParaRPr lang="en-US" sz="1200" dirty="0">
              <a:solidFill>
                <a:schemeClr val="bg1"/>
              </a:solidFill>
            </a:endParaRPr>
          </a:p>
        </p:txBody>
      </p:sp>
      <p:sp>
        <p:nvSpPr>
          <p:cNvPr id="17" name="TextBox 16"/>
          <p:cNvSpPr txBox="1"/>
          <p:nvPr/>
        </p:nvSpPr>
        <p:spPr>
          <a:xfrm>
            <a:off x="4572000" y="6372999"/>
            <a:ext cx="4572000" cy="276999"/>
          </a:xfrm>
          <a:prstGeom prst="rect">
            <a:avLst/>
          </a:prstGeom>
          <a:noFill/>
        </p:spPr>
        <p:txBody>
          <a:bodyPr wrap="square" rtlCol="0">
            <a:spAutoFit/>
          </a:bodyPr>
          <a:lstStyle/>
          <a:p>
            <a:r>
              <a:rPr lang="en-US" sz="1200" dirty="0" smtClean="0">
                <a:solidFill>
                  <a:schemeClr val="bg1"/>
                </a:solidFill>
              </a:rPr>
              <a:t>Equation Source:  http://en.wikipedia.org/wiki/Thermal_conductivity</a:t>
            </a:r>
            <a:endParaRPr lang="en-US" sz="1200" dirty="0">
              <a:solidFill>
                <a:schemeClr val="bg1"/>
              </a:solidFill>
            </a:endParaRPr>
          </a:p>
        </p:txBody>
      </p:sp>
      <p:sp>
        <p:nvSpPr>
          <p:cNvPr id="18" name="TextBox 17"/>
          <p:cNvSpPr txBox="1"/>
          <p:nvPr/>
        </p:nvSpPr>
        <p:spPr>
          <a:xfrm>
            <a:off x="228600" y="6396335"/>
            <a:ext cx="1066800" cy="461665"/>
          </a:xfrm>
          <a:prstGeom prst="rect">
            <a:avLst/>
          </a:prstGeom>
          <a:noFill/>
        </p:spPr>
        <p:txBody>
          <a:bodyPr wrap="square" rtlCol="0">
            <a:spAutoFit/>
          </a:bodyPr>
          <a:lstStyle/>
          <a:p>
            <a:r>
              <a:rPr lang="en-US" dirty="0" smtClean="0">
                <a:solidFill>
                  <a:schemeClr val="bg1"/>
                </a:solidFill>
              </a:rPr>
              <a:t>G5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Geotherm</a:t>
            </a:r>
            <a:r>
              <a:rPr lang="en-US" dirty="0" smtClean="0"/>
              <a:t> (G6)</a:t>
            </a:r>
            <a:endParaRPr lang="en-US" dirty="0"/>
          </a:p>
        </p:txBody>
      </p:sp>
      <p:sp>
        <p:nvSpPr>
          <p:cNvPr id="5" name="Subtitle 2"/>
          <p:cNvSpPr txBox="1">
            <a:spLocks/>
          </p:cNvSpPr>
          <p:nvPr/>
        </p:nvSpPr>
        <p:spPr bwMode="auto">
          <a:xfrm>
            <a:off x="5638800" y="1524000"/>
            <a:ext cx="3200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2400" b="0" i="0" u="none" strike="noStrike" kern="0" cap="none" spc="0" normalizeH="0" baseline="0" noProof="0" dirty="0" smtClean="0">
                <a:ln>
                  <a:noFill/>
                </a:ln>
                <a:solidFill>
                  <a:srgbClr val="FFFF00"/>
                </a:solidFill>
                <a:effectLst/>
                <a:uLnTx/>
                <a:uFillTx/>
                <a:latin typeface="+mn-lt"/>
                <a:ea typeface="+mn-ea"/>
                <a:cs typeface="+mn-cs"/>
              </a:rPr>
              <a:t> A curve that represents the increase of temperature with depth.</a:t>
            </a: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2400" b="0" i="0" u="none" strike="noStrike" kern="0" cap="none" spc="0" normalizeH="0" baseline="0" noProof="0" dirty="0" smtClean="0">
                <a:ln>
                  <a:noFill/>
                </a:ln>
                <a:solidFill>
                  <a:srgbClr val="FFFF00"/>
                </a:solidFill>
                <a:effectLst/>
                <a:uLnTx/>
                <a:uFillTx/>
                <a:latin typeface="+mn-lt"/>
                <a:ea typeface="+mn-ea"/>
                <a:cs typeface="+mn-cs"/>
              </a:rPr>
              <a:t> Because the crust is granitic, it contains radioactive elements that per capita produce a higher heat flow than the mantle.</a:t>
            </a:r>
            <a:endParaRPr kumimoji="0" lang="en-US" sz="2400" b="0" i="0" u="none" strike="noStrike" kern="0" cap="none" spc="0" normalizeH="0" baseline="0" noProof="0" dirty="0">
              <a:ln>
                <a:noFill/>
              </a:ln>
              <a:solidFill>
                <a:srgbClr val="FFFF00"/>
              </a:solidFill>
              <a:effectLst/>
              <a:uLnTx/>
              <a:uFillTx/>
              <a:latin typeface="+mn-lt"/>
              <a:ea typeface="+mn-ea"/>
              <a:cs typeface="+mn-cs"/>
            </a:endParaRPr>
          </a:p>
        </p:txBody>
      </p:sp>
      <p:pic>
        <p:nvPicPr>
          <p:cNvPr id="6" name="Picture 5" descr="geotherm.gif"/>
          <p:cNvPicPr>
            <a:picLocks noChangeAspect="1"/>
          </p:cNvPicPr>
          <p:nvPr/>
        </p:nvPicPr>
        <p:blipFill>
          <a:blip r:embed="rId2"/>
          <a:stretch>
            <a:fillRect/>
          </a:stretch>
        </p:blipFill>
        <p:spPr>
          <a:xfrm>
            <a:off x="457200" y="1447800"/>
            <a:ext cx="5114604" cy="4016376"/>
          </a:xfrm>
          <a:prstGeom prst="rect">
            <a:avLst/>
          </a:prstGeom>
        </p:spPr>
      </p:pic>
      <p:sp>
        <p:nvSpPr>
          <p:cNvPr id="7" name="TextBox 6"/>
          <p:cNvSpPr txBox="1"/>
          <p:nvPr/>
        </p:nvSpPr>
        <p:spPr>
          <a:xfrm>
            <a:off x="457200" y="5867400"/>
            <a:ext cx="7467600" cy="381000"/>
          </a:xfrm>
          <a:prstGeom prst="rect">
            <a:avLst/>
          </a:prstGeom>
          <a:noFill/>
        </p:spPr>
        <p:txBody>
          <a:bodyPr wrap="square" rtlCol="0">
            <a:spAutoFit/>
          </a:bodyPr>
          <a:lstStyle/>
          <a:p>
            <a:r>
              <a:rPr lang="en-US" dirty="0" smtClean="0"/>
              <a:t>References: Basin Analysis Principles and Applications, </a:t>
            </a:r>
            <a:r>
              <a:rPr lang="en-US" dirty="0" err="1" smtClean="0"/>
              <a:t>www.earthsci.org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762000"/>
            <a:ext cx="8229600" cy="1143000"/>
          </a:xfrm>
        </p:spPr>
        <p:txBody>
          <a:bodyPr/>
          <a:lstStyle/>
          <a:p>
            <a:r>
              <a:rPr lang="en-US" b="1" dirty="0" smtClean="0"/>
              <a:t>Thermal conductivity measures how well…</a:t>
            </a:r>
          </a:p>
        </p:txBody>
      </p:sp>
      <p:sp>
        <p:nvSpPr>
          <p:cNvPr id="64515" name="Rectangle 3"/>
          <p:cNvSpPr>
            <a:spLocks noGrp="1" noChangeArrowheads="1"/>
          </p:cNvSpPr>
          <p:nvPr>
            <p:ph idx="1"/>
          </p:nvPr>
        </p:nvSpPr>
        <p:spPr>
          <a:xfrm>
            <a:off x="457200" y="2332038"/>
            <a:ext cx="8229600" cy="4525962"/>
          </a:xfrm>
        </p:spPr>
        <p:txBody>
          <a:bodyPr/>
          <a:lstStyle/>
          <a:p>
            <a:pPr marL="0" indent="0"/>
            <a:endParaRPr lang="en-US" sz="2000" dirty="0" smtClean="0"/>
          </a:p>
          <a:p>
            <a:pPr marL="0" indent="0">
              <a:buFontTx/>
              <a:buNone/>
            </a:pPr>
            <a:r>
              <a:rPr lang="en-US" dirty="0" smtClean="0"/>
              <a:t> for a given temperature gradient, conductive heat transfers/ moves through rock.  Heat moves from higher temperature to areas of lower temperature.</a:t>
            </a:r>
          </a:p>
          <a:p>
            <a:pPr marL="0" indent="0">
              <a:buFontTx/>
              <a:buNone/>
            </a:pPr>
            <a:endParaRPr lang="en-US" dirty="0" smtClean="0"/>
          </a:p>
          <a:p>
            <a:pPr marL="0" indent="0" algn="ctr">
              <a:buFontTx/>
              <a:buNone/>
            </a:pPr>
            <a:r>
              <a:rPr lang="en-US" dirty="0" smtClean="0"/>
              <a:t>Halite: 7 kW/m/ºK</a:t>
            </a:r>
          </a:p>
          <a:p>
            <a:pPr marL="0" indent="0" algn="ctr">
              <a:buFontTx/>
              <a:buNone/>
            </a:pPr>
            <a:r>
              <a:rPr lang="en-US" dirty="0" smtClean="0"/>
              <a:t>Shale: 3 kW /m/ºK </a:t>
            </a:r>
          </a:p>
          <a:p>
            <a:pPr marL="0" indent="0" algn="ctr">
              <a:buFontTx/>
              <a:buNone/>
            </a:pPr>
            <a:r>
              <a:rPr lang="en-US"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b="1" smtClean="0"/>
              <a:t>Thermal conductivity</a:t>
            </a:r>
          </a:p>
        </p:txBody>
      </p:sp>
      <p:sp>
        <p:nvSpPr>
          <p:cNvPr id="7172" name="Rectangle 3"/>
          <p:cNvSpPr>
            <a:spLocks noGrp="1" noChangeArrowheads="1"/>
          </p:cNvSpPr>
          <p:nvPr>
            <p:ph idx="1"/>
          </p:nvPr>
        </p:nvSpPr>
        <p:spPr/>
        <p:txBody>
          <a:bodyPr/>
          <a:lstStyle/>
          <a:p>
            <a:pPr>
              <a:lnSpc>
                <a:spcPct val="90000"/>
              </a:lnSpc>
            </a:pPr>
            <a:r>
              <a:rPr lang="en-US" dirty="0" smtClean="0"/>
              <a:t>The efficiency of that transfer is the thermal conductivity.  So, for a given temperature gradient – </a:t>
            </a:r>
            <a:r>
              <a:rPr lang="en-US" dirty="0" err="1" smtClean="0"/>
              <a:t>dT</a:t>
            </a:r>
            <a:r>
              <a:rPr lang="en-US" dirty="0" smtClean="0"/>
              <a:t>/</a:t>
            </a:r>
            <a:r>
              <a:rPr lang="en-US" dirty="0" err="1" smtClean="0"/>
              <a:t>dz</a:t>
            </a:r>
            <a:r>
              <a:rPr lang="en-US" dirty="0" smtClean="0"/>
              <a:t> (</a:t>
            </a:r>
            <a:r>
              <a:rPr lang="en-US" b="1" dirty="0" smtClean="0"/>
              <a:t>continental or oceanic</a:t>
            </a:r>
            <a:r>
              <a:rPr lang="en-US" dirty="0" smtClean="0"/>
              <a:t> </a:t>
            </a:r>
            <a:r>
              <a:rPr lang="en-US" b="1" u="sng" dirty="0" err="1" smtClean="0"/>
              <a:t>geotherms</a:t>
            </a:r>
            <a:r>
              <a:rPr lang="en-US" dirty="0" smtClean="0"/>
              <a:t>) the amount of heat being passed across any given portion of the earth’s surface (</a:t>
            </a:r>
            <a:r>
              <a:rPr lang="en-US" b="1" dirty="0" smtClean="0"/>
              <a:t>heat flux</a:t>
            </a:r>
            <a:r>
              <a:rPr lang="en-US" dirty="0" smtClean="0"/>
              <a:t>-</a:t>
            </a:r>
            <a:r>
              <a:rPr lang="en-US" b="1" dirty="0" smtClean="0"/>
              <a:t>Q</a:t>
            </a:r>
            <a:r>
              <a:rPr lang="en-US" dirty="0" smtClean="0"/>
              <a:t>) per unit time will depend on the coefficient of thermal conductivity (K).</a:t>
            </a:r>
          </a:p>
          <a:p>
            <a:pPr>
              <a:lnSpc>
                <a:spcPct val="90000"/>
              </a:lnSpc>
            </a:pPr>
            <a:endParaRPr lang="en-US" dirty="0" smtClean="0"/>
          </a:p>
          <a:p>
            <a:pPr>
              <a:lnSpc>
                <a:spcPct val="90000"/>
              </a:lnSpc>
              <a:buFontTx/>
              <a:buNone/>
            </a:pPr>
            <a:r>
              <a:rPr lang="en-US" dirty="0" smtClean="0"/>
              <a:t>	Fourier’s Law:</a:t>
            </a:r>
          </a:p>
        </p:txBody>
      </p:sp>
      <p:graphicFrame>
        <p:nvGraphicFramePr>
          <p:cNvPr id="7170" name="Object 4"/>
          <p:cNvGraphicFramePr>
            <a:graphicFrameLocks noChangeAspect="1"/>
          </p:cNvGraphicFramePr>
          <p:nvPr/>
        </p:nvGraphicFramePr>
        <p:xfrm>
          <a:off x="3403600" y="4267200"/>
          <a:ext cx="1092200" cy="685800"/>
        </p:xfrm>
        <a:graphic>
          <a:graphicData uri="http://schemas.openxmlformats.org/presentationml/2006/ole">
            <p:oleObj spid="_x0000_s7170" name="Equation" r:id="rId3" imgW="1091880" imgH="571320" progId="Equation.DSMT4">
              <p:embed/>
            </p:oleObj>
          </a:graphicData>
        </a:graphic>
      </p:graphicFrame>
      <p:sp>
        <p:nvSpPr>
          <p:cNvPr id="7173" name="Text Box 5"/>
          <p:cNvSpPr txBox="1">
            <a:spLocks noChangeArrowheads="1"/>
          </p:cNvSpPr>
          <p:nvPr/>
        </p:nvSpPr>
        <p:spPr bwMode="auto">
          <a:xfrm>
            <a:off x="914400" y="5257800"/>
            <a:ext cx="6477000" cy="779463"/>
          </a:xfrm>
          <a:prstGeom prst="rect">
            <a:avLst/>
          </a:prstGeom>
          <a:noFill/>
          <a:ln w="9525">
            <a:noFill/>
            <a:miter lim="800000"/>
            <a:headEnd/>
            <a:tailEnd/>
          </a:ln>
        </p:spPr>
        <p:txBody>
          <a:bodyPr>
            <a:spAutoFit/>
          </a:bodyPr>
          <a:lstStyle/>
          <a:p>
            <a:pPr>
              <a:spcBef>
                <a:spcPct val="50000"/>
              </a:spcBef>
            </a:pPr>
            <a:r>
              <a:rPr lang="en-US" sz="1800" dirty="0">
                <a:solidFill>
                  <a:srgbClr val="FFFF00"/>
                </a:solidFill>
              </a:rPr>
              <a:t>Q for continents is ~ 60 </a:t>
            </a:r>
            <a:r>
              <a:rPr lang="en-US" sz="1800" dirty="0" err="1">
                <a:solidFill>
                  <a:srgbClr val="FFFF00"/>
                </a:solidFill>
              </a:rPr>
              <a:t>mW</a:t>
            </a:r>
            <a:r>
              <a:rPr lang="en-US" sz="1800" dirty="0">
                <a:solidFill>
                  <a:srgbClr val="FFFF00"/>
                </a:solidFill>
              </a:rPr>
              <a:t>/m^2 or 60W/1000 m^2</a:t>
            </a:r>
          </a:p>
          <a:p>
            <a:pPr>
              <a:spcBef>
                <a:spcPct val="50000"/>
              </a:spcBef>
            </a:pPr>
            <a:r>
              <a:rPr lang="en-US" sz="1800" dirty="0">
                <a:solidFill>
                  <a:srgbClr val="FFFF00"/>
                </a:solidFill>
              </a:rPr>
              <a:t>Q for continents is ~ 80 </a:t>
            </a:r>
            <a:r>
              <a:rPr lang="en-US" sz="1800" dirty="0" err="1">
                <a:solidFill>
                  <a:srgbClr val="FFFF00"/>
                </a:solidFill>
              </a:rPr>
              <a:t>mW</a:t>
            </a:r>
            <a:r>
              <a:rPr lang="en-US" sz="1800" dirty="0">
                <a:solidFill>
                  <a:srgbClr val="FFFF00"/>
                </a:solidFill>
              </a:rPr>
              <a:t>/m^2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b="1" smtClean="0"/>
              <a:t>Geotherm</a:t>
            </a:r>
          </a:p>
        </p:txBody>
      </p:sp>
      <p:sp>
        <p:nvSpPr>
          <p:cNvPr id="8196" name="Rectangle 3"/>
          <p:cNvSpPr>
            <a:spLocks noGrp="1" noChangeArrowheads="1"/>
          </p:cNvSpPr>
          <p:nvPr>
            <p:ph idx="1"/>
          </p:nvPr>
        </p:nvSpPr>
        <p:spPr/>
        <p:txBody>
          <a:bodyPr/>
          <a:lstStyle/>
          <a:p>
            <a:pPr>
              <a:lnSpc>
                <a:spcPct val="90000"/>
              </a:lnSpc>
            </a:pPr>
            <a:endParaRPr lang="en-US" sz="2000" smtClean="0"/>
          </a:p>
          <a:p>
            <a:pPr>
              <a:lnSpc>
                <a:spcPct val="90000"/>
              </a:lnSpc>
              <a:buFontTx/>
              <a:buNone/>
            </a:pPr>
            <a:r>
              <a:rPr lang="en-US" smtClean="0"/>
              <a:t>Temperature variation with depth in solid crust indicates how much heat is flows from the mantle, and how much heat is generated within the crust.</a:t>
            </a:r>
          </a:p>
        </p:txBody>
      </p:sp>
      <p:graphicFrame>
        <p:nvGraphicFramePr>
          <p:cNvPr id="8194" name="Object 7"/>
          <p:cNvGraphicFramePr>
            <a:graphicFrameLocks noChangeAspect="1"/>
          </p:cNvGraphicFramePr>
          <p:nvPr/>
        </p:nvGraphicFramePr>
        <p:xfrm>
          <a:off x="2438400" y="3200400"/>
          <a:ext cx="2616200" cy="723900"/>
        </p:xfrm>
        <a:graphic>
          <a:graphicData uri="http://schemas.openxmlformats.org/presentationml/2006/ole">
            <p:oleObj spid="_x0000_s8194" name="Equation" r:id="rId3" imgW="2616120" imgH="723600" progId="Equation.DSMT4">
              <p:embed/>
            </p:oleObj>
          </a:graphicData>
        </a:graphic>
      </p:graphicFrame>
      <p:sp>
        <p:nvSpPr>
          <p:cNvPr id="8197" name="Text Box 8"/>
          <p:cNvSpPr txBox="1">
            <a:spLocks noChangeArrowheads="1"/>
          </p:cNvSpPr>
          <p:nvPr/>
        </p:nvSpPr>
        <p:spPr bwMode="auto">
          <a:xfrm>
            <a:off x="609600" y="4114800"/>
            <a:ext cx="5638800" cy="1604963"/>
          </a:xfrm>
          <a:prstGeom prst="rect">
            <a:avLst/>
          </a:prstGeom>
          <a:noFill/>
          <a:ln w="9525">
            <a:noFill/>
            <a:miter lim="800000"/>
            <a:headEnd/>
            <a:tailEnd/>
          </a:ln>
        </p:spPr>
        <p:txBody>
          <a:bodyPr>
            <a:spAutoFit/>
          </a:bodyPr>
          <a:lstStyle/>
          <a:p>
            <a:pPr>
              <a:spcBef>
                <a:spcPct val="50000"/>
              </a:spcBef>
            </a:pPr>
            <a:r>
              <a:rPr lang="en-US" sz="1800" dirty="0">
                <a:solidFill>
                  <a:srgbClr val="FFFF00"/>
                </a:solidFill>
              </a:rPr>
              <a:t>Q- heat </a:t>
            </a:r>
            <a:r>
              <a:rPr lang="en-US" sz="1800" dirty="0" smtClean="0">
                <a:solidFill>
                  <a:srgbClr val="FFFF00"/>
                </a:solidFill>
              </a:rPr>
              <a:t>flow (negative is upward)</a:t>
            </a:r>
            <a:endParaRPr lang="en-US" sz="1800" dirty="0">
              <a:solidFill>
                <a:srgbClr val="FFFF00"/>
              </a:solidFill>
            </a:endParaRPr>
          </a:p>
          <a:p>
            <a:pPr>
              <a:spcBef>
                <a:spcPct val="50000"/>
              </a:spcBef>
            </a:pPr>
            <a:r>
              <a:rPr lang="en-US" sz="1800" dirty="0">
                <a:solidFill>
                  <a:srgbClr val="FFFF00"/>
                </a:solidFill>
              </a:rPr>
              <a:t>K- </a:t>
            </a:r>
            <a:r>
              <a:rPr lang="en-US" sz="1800" dirty="0" smtClean="0">
                <a:solidFill>
                  <a:srgbClr val="FFFF00"/>
                </a:solidFill>
              </a:rPr>
              <a:t>thermal conductivity</a:t>
            </a:r>
            <a:endParaRPr lang="en-US" sz="1800" dirty="0">
              <a:solidFill>
                <a:srgbClr val="FFFF00"/>
              </a:solidFill>
            </a:endParaRPr>
          </a:p>
          <a:p>
            <a:pPr>
              <a:spcBef>
                <a:spcPct val="50000"/>
              </a:spcBef>
            </a:pPr>
            <a:r>
              <a:rPr lang="en-US" sz="1800" dirty="0">
                <a:solidFill>
                  <a:srgbClr val="FFFF00"/>
                </a:solidFill>
              </a:rPr>
              <a:t>A- internal heat generation</a:t>
            </a:r>
          </a:p>
          <a:p>
            <a:pPr>
              <a:spcBef>
                <a:spcPct val="50000"/>
              </a:spcBef>
            </a:pPr>
            <a:r>
              <a:rPr lang="en-US" sz="1800" dirty="0">
                <a:solidFill>
                  <a:srgbClr val="FFFF00"/>
                </a:solidFill>
              </a:rPr>
              <a:t>Z -depth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Geotherm</a:t>
            </a:r>
          </a:p>
        </p:txBody>
      </p:sp>
      <p:sp>
        <p:nvSpPr>
          <p:cNvPr id="65539" name="Line 4"/>
          <p:cNvSpPr>
            <a:spLocks noChangeShapeType="1"/>
          </p:cNvSpPr>
          <p:nvPr/>
        </p:nvSpPr>
        <p:spPr bwMode="auto">
          <a:xfrm>
            <a:off x="1828800" y="1828800"/>
            <a:ext cx="2590800" cy="0"/>
          </a:xfrm>
          <a:prstGeom prst="line">
            <a:avLst/>
          </a:prstGeom>
          <a:noFill/>
          <a:ln w="9525">
            <a:solidFill>
              <a:srgbClr val="FFFF00"/>
            </a:solidFill>
            <a:round/>
            <a:headEnd/>
            <a:tailEnd type="triangle" w="med" len="med"/>
          </a:ln>
        </p:spPr>
        <p:txBody>
          <a:bodyPr/>
          <a:lstStyle/>
          <a:p>
            <a:endParaRPr lang="en-US"/>
          </a:p>
        </p:txBody>
      </p:sp>
      <p:sp>
        <p:nvSpPr>
          <p:cNvPr id="65540" name="Line 5"/>
          <p:cNvSpPr>
            <a:spLocks noChangeShapeType="1"/>
          </p:cNvSpPr>
          <p:nvPr/>
        </p:nvSpPr>
        <p:spPr bwMode="auto">
          <a:xfrm>
            <a:off x="1828800" y="1828800"/>
            <a:ext cx="0" cy="3505200"/>
          </a:xfrm>
          <a:prstGeom prst="line">
            <a:avLst/>
          </a:prstGeom>
          <a:noFill/>
          <a:ln w="9525">
            <a:solidFill>
              <a:srgbClr val="FFFF00"/>
            </a:solidFill>
            <a:round/>
            <a:headEnd/>
            <a:tailEnd type="triangle" w="med" len="med"/>
          </a:ln>
        </p:spPr>
        <p:txBody>
          <a:bodyPr/>
          <a:lstStyle/>
          <a:p>
            <a:endParaRPr lang="en-US"/>
          </a:p>
        </p:txBody>
      </p:sp>
      <p:sp>
        <p:nvSpPr>
          <p:cNvPr id="65541" name="Freeform 6"/>
          <p:cNvSpPr>
            <a:spLocks/>
          </p:cNvSpPr>
          <p:nvPr/>
        </p:nvSpPr>
        <p:spPr bwMode="auto">
          <a:xfrm>
            <a:off x="1828800" y="1828800"/>
            <a:ext cx="1752600" cy="2895600"/>
          </a:xfrm>
          <a:custGeom>
            <a:avLst/>
            <a:gdLst>
              <a:gd name="T0" fmla="*/ 0 w 1104"/>
              <a:gd name="T1" fmla="*/ 0 h 1824"/>
              <a:gd name="T2" fmla="*/ 480 w 1104"/>
              <a:gd name="T3" fmla="*/ 384 h 1824"/>
              <a:gd name="T4" fmla="*/ 816 w 1104"/>
              <a:gd name="T5" fmla="*/ 960 h 1824"/>
              <a:gd name="T6" fmla="*/ 1104 w 1104"/>
              <a:gd name="T7" fmla="*/ 1824 h 1824"/>
              <a:gd name="T8" fmla="*/ 0 60000 65536"/>
              <a:gd name="T9" fmla="*/ 0 60000 65536"/>
              <a:gd name="T10" fmla="*/ 0 60000 65536"/>
              <a:gd name="T11" fmla="*/ 0 60000 65536"/>
              <a:gd name="T12" fmla="*/ 0 w 1104"/>
              <a:gd name="T13" fmla="*/ 0 h 1824"/>
              <a:gd name="T14" fmla="*/ 1104 w 1104"/>
              <a:gd name="T15" fmla="*/ 1824 h 1824"/>
            </a:gdLst>
            <a:ahLst/>
            <a:cxnLst>
              <a:cxn ang="T8">
                <a:pos x="T0" y="T1"/>
              </a:cxn>
              <a:cxn ang="T9">
                <a:pos x="T2" y="T3"/>
              </a:cxn>
              <a:cxn ang="T10">
                <a:pos x="T4" y="T5"/>
              </a:cxn>
              <a:cxn ang="T11">
                <a:pos x="T6" y="T7"/>
              </a:cxn>
            </a:cxnLst>
            <a:rect l="T12" t="T13" r="T14" b="T15"/>
            <a:pathLst>
              <a:path w="1104" h="1824">
                <a:moveTo>
                  <a:pt x="0" y="0"/>
                </a:moveTo>
                <a:cubicBezTo>
                  <a:pt x="172" y="112"/>
                  <a:pt x="344" y="224"/>
                  <a:pt x="480" y="384"/>
                </a:cubicBezTo>
                <a:cubicBezTo>
                  <a:pt x="616" y="544"/>
                  <a:pt x="712" y="720"/>
                  <a:pt x="816" y="960"/>
                </a:cubicBezTo>
                <a:cubicBezTo>
                  <a:pt x="920" y="1200"/>
                  <a:pt x="1012" y="1512"/>
                  <a:pt x="1104" y="1824"/>
                </a:cubicBezTo>
              </a:path>
            </a:pathLst>
          </a:custGeom>
          <a:noFill/>
          <a:ln w="28575">
            <a:solidFill>
              <a:srgbClr val="FFFF00"/>
            </a:solidFill>
            <a:round/>
            <a:headEnd/>
            <a:tailEnd/>
          </a:ln>
        </p:spPr>
        <p:txBody>
          <a:bodyPr/>
          <a:lstStyle/>
          <a:p>
            <a:endParaRPr lang="en-US"/>
          </a:p>
        </p:txBody>
      </p:sp>
      <p:sp>
        <p:nvSpPr>
          <p:cNvPr id="65542" name="Text Box 7"/>
          <p:cNvSpPr txBox="1">
            <a:spLocks noChangeArrowheads="1"/>
          </p:cNvSpPr>
          <p:nvPr/>
        </p:nvSpPr>
        <p:spPr bwMode="auto">
          <a:xfrm>
            <a:off x="762000" y="3200400"/>
            <a:ext cx="838200" cy="366713"/>
          </a:xfrm>
          <a:prstGeom prst="rect">
            <a:avLst/>
          </a:prstGeom>
          <a:noFill/>
          <a:ln w="9525">
            <a:noFill/>
            <a:miter lim="800000"/>
            <a:headEnd/>
            <a:tailEnd/>
          </a:ln>
        </p:spPr>
        <p:txBody>
          <a:bodyPr>
            <a:spAutoFit/>
          </a:bodyPr>
          <a:lstStyle/>
          <a:p>
            <a:pPr>
              <a:spcBef>
                <a:spcPct val="50000"/>
              </a:spcBef>
            </a:pPr>
            <a:r>
              <a:rPr lang="en-US" sz="1800"/>
              <a:t>z</a:t>
            </a:r>
          </a:p>
        </p:txBody>
      </p:sp>
      <p:sp>
        <p:nvSpPr>
          <p:cNvPr id="65543" name="Text Box 8"/>
          <p:cNvSpPr txBox="1">
            <a:spLocks noChangeArrowheads="1"/>
          </p:cNvSpPr>
          <p:nvPr/>
        </p:nvSpPr>
        <p:spPr bwMode="auto">
          <a:xfrm>
            <a:off x="2286000" y="1295400"/>
            <a:ext cx="1752600" cy="366713"/>
          </a:xfrm>
          <a:prstGeom prst="rect">
            <a:avLst/>
          </a:prstGeom>
          <a:noFill/>
          <a:ln w="9525">
            <a:noFill/>
            <a:miter lim="800000"/>
            <a:headEnd/>
            <a:tailEnd/>
          </a:ln>
        </p:spPr>
        <p:txBody>
          <a:bodyPr>
            <a:spAutoFit/>
          </a:bodyPr>
          <a:lstStyle/>
          <a:p>
            <a:pPr>
              <a:spcBef>
                <a:spcPct val="50000"/>
              </a:spcBef>
            </a:pPr>
            <a:r>
              <a:rPr lang="en-US" sz="1800"/>
              <a:t>Temperature</a:t>
            </a:r>
          </a:p>
        </p:txBody>
      </p:sp>
      <p:sp>
        <p:nvSpPr>
          <p:cNvPr id="65544" name="Freeform 10"/>
          <p:cNvSpPr>
            <a:spLocks/>
          </p:cNvSpPr>
          <p:nvPr/>
        </p:nvSpPr>
        <p:spPr bwMode="auto">
          <a:xfrm>
            <a:off x="1689100" y="1714500"/>
            <a:ext cx="1892300" cy="3086100"/>
          </a:xfrm>
          <a:custGeom>
            <a:avLst/>
            <a:gdLst>
              <a:gd name="T0" fmla="*/ 88 w 1192"/>
              <a:gd name="T1" fmla="*/ 72 h 1944"/>
              <a:gd name="T2" fmla="*/ 136 w 1192"/>
              <a:gd name="T3" fmla="*/ 72 h 1944"/>
              <a:gd name="T4" fmla="*/ 904 w 1192"/>
              <a:gd name="T5" fmla="*/ 504 h 1944"/>
              <a:gd name="T6" fmla="*/ 1192 w 1192"/>
              <a:gd name="T7" fmla="*/ 1944 h 1944"/>
              <a:gd name="T8" fmla="*/ 0 60000 65536"/>
              <a:gd name="T9" fmla="*/ 0 60000 65536"/>
              <a:gd name="T10" fmla="*/ 0 60000 65536"/>
              <a:gd name="T11" fmla="*/ 0 60000 65536"/>
              <a:gd name="T12" fmla="*/ 0 w 1192"/>
              <a:gd name="T13" fmla="*/ 0 h 1944"/>
              <a:gd name="T14" fmla="*/ 1192 w 1192"/>
              <a:gd name="T15" fmla="*/ 1944 h 1944"/>
            </a:gdLst>
            <a:ahLst/>
            <a:cxnLst>
              <a:cxn ang="T8">
                <a:pos x="T0" y="T1"/>
              </a:cxn>
              <a:cxn ang="T9">
                <a:pos x="T2" y="T3"/>
              </a:cxn>
              <a:cxn ang="T10">
                <a:pos x="T4" y="T5"/>
              </a:cxn>
              <a:cxn ang="T11">
                <a:pos x="T6" y="T7"/>
              </a:cxn>
            </a:cxnLst>
            <a:rect l="T12" t="T13" r="T14" b="T15"/>
            <a:pathLst>
              <a:path w="1192" h="1944">
                <a:moveTo>
                  <a:pt x="88" y="72"/>
                </a:moveTo>
                <a:cubicBezTo>
                  <a:pt x="44" y="36"/>
                  <a:pt x="0" y="0"/>
                  <a:pt x="136" y="72"/>
                </a:cubicBezTo>
                <a:cubicBezTo>
                  <a:pt x="272" y="144"/>
                  <a:pt x="728" y="192"/>
                  <a:pt x="904" y="504"/>
                </a:cubicBezTo>
                <a:cubicBezTo>
                  <a:pt x="1080" y="816"/>
                  <a:pt x="1136" y="1380"/>
                  <a:pt x="1192" y="1944"/>
                </a:cubicBezTo>
              </a:path>
            </a:pathLst>
          </a:custGeom>
          <a:noFill/>
          <a:ln w="28575">
            <a:solidFill>
              <a:srgbClr val="FF0066"/>
            </a:solidFill>
            <a:round/>
            <a:headEnd/>
            <a:tailEnd/>
          </a:ln>
        </p:spPr>
        <p:txBody>
          <a:bodyPr/>
          <a:lstStyle/>
          <a:p>
            <a:endParaRPr lang="en-US"/>
          </a:p>
        </p:txBody>
      </p:sp>
      <p:sp>
        <p:nvSpPr>
          <p:cNvPr id="65545" name="Line 11"/>
          <p:cNvSpPr>
            <a:spLocks noChangeShapeType="1"/>
          </p:cNvSpPr>
          <p:nvPr/>
        </p:nvSpPr>
        <p:spPr bwMode="auto">
          <a:xfrm>
            <a:off x="3581400" y="4800600"/>
            <a:ext cx="152400" cy="685800"/>
          </a:xfrm>
          <a:prstGeom prst="line">
            <a:avLst/>
          </a:prstGeom>
          <a:noFill/>
          <a:ln w="9525">
            <a:solidFill>
              <a:schemeClr val="tx1"/>
            </a:solidFill>
            <a:round/>
            <a:headEnd/>
            <a:tailEnd/>
          </a:ln>
        </p:spPr>
        <p:txBody>
          <a:bodyPr/>
          <a:lstStyle/>
          <a:p>
            <a:endParaRPr lang="en-US"/>
          </a:p>
        </p:txBody>
      </p:sp>
      <p:sp>
        <p:nvSpPr>
          <p:cNvPr id="65546" name="Text Box 12"/>
          <p:cNvSpPr txBox="1">
            <a:spLocks noChangeArrowheads="1"/>
          </p:cNvSpPr>
          <p:nvPr/>
        </p:nvSpPr>
        <p:spPr bwMode="auto">
          <a:xfrm>
            <a:off x="3276600" y="2286000"/>
            <a:ext cx="2209800" cy="366713"/>
          </a:xfrm>
          <a:prstGeom prst="rect">
            <a:avLst/>
          </a:prstGeom>
          <a:noFill/>
          <a:ln w="9525">
            <a:noFill/>
            <a:miter lim="800000"/>
            <a:headEnd/>
            <a:tailEnd/>
          </a:ln>
        </p:spPr>
        <p:txBody>
          <a:bodyPr>
            <a:spAutoFit/>
          </a:bodyPr>
          <a:lstStyle/>
          <a:p>
            <a:pPr>
              <a:spcBef>
                <a:spcPct val="50000"/>
              </a:spcBef>
            </a:pPr>
            <a:r>
              <a:rPr lang="en-US" sz="1800">
                <a:solidFill>
                  <a:srgbClr val="FF0066"/>
                </a:solidFill>
              </a:rPr>
              <a:t>oceanic</a:t>
            </a:r>
          </a:p>
        </p:txBody>
      </p:sp>
      <p:sp>
        <p:nvSpPr>
          <p:cNvPr id="65547" name="Text Box 13"/>
          <p:cNvSpPr txBox="1">
            <a:spLocks noChangeArrowheads="1"/>
          </p:cNvSpPr>
          <p:nvPr/>
        </p:nvSpPr>
        <p:spPr bwMode="auto">
          <a:xfrm>
            <a:off x="1981200" y="4114800"/>
            <a:ext cx="21336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continent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0"/>
            <a:ext cx="8229600" cy="1143000"/>
          </a:xfrm>
        </p:spPr>
        <p:txBody>
          <a:bodyPr/>
          <a:lstStyle/>
          <a:p>
            <a:r>
              <a:rPr lang="en-US" sz="2400" smtClean="0"/>
              <a:t>Lithostatic stress</a:t>
            </a:r>
          </a:p>
        </p:txBody>
      </p:sp>
      <p:sp>
        <p:nvSpPr>
          <p:cNvPr id="33795" name="Rectangle 3"/>
          <p:cNvSpPr>
            <a:spLocks noGrp="1" noChangeArrowheads="1"/>
          </p:cNvSpPr>
          <p:nvPr>
            <p:ph idx="1"/>
          </p:nvPr>
        </p:nvSpPr>
        <p:spPr>
          <a:xfrm>
            <a:off x="228600" y="1066800"/>
            <a:ext cx="8382000" cy="6019800"/>
          </a:xfrm>
        </p:spPr>
        <p:txBody>
          <a:bodyPr/>
          <a:lstStyle/>
          <a:p>
            <a:pPr marL="0" indent="0">
              <a:lnSpc>
                <a:spcPct val="80000"/>
              </a:lnSpc>
              <a:buFontTx/>
              <a:buNone/>
            </a:pPr>
            <a:r>
              <a:rPr lang="en-US" smtClean="0"/>
              <a:t>1 cu. meter of water weighs 1000 kg x 10m/s2 or 10000 Newtons (N)  </a:t>
            </a:r>
          </a:p>
          <a:p>
            <a:pPr marL="0" indent="0">
              <a:lnSpc>
                <a:spcPct val="80000"/>
              </a:lnSpc>
              <a:buFontTx/>
              <a:buNone/>
            </a:pPr>
            <a:r>
              <a:rPr lang="en-US" smtClean="0"/>
              <a:t>1 cu meter creates 10000N/m2 (Pa) of pressure at its bas</a:t>
            </a:r>
          </a:p>
          <a:p>
            <a:pPr marL="0" indent="0">
              <a:lnSpc>
                <a:spcPct val="80000"/>
              </a:lnSpc>
              <a:buFontTx/>
              <a:buNone/>
            </a:pPr>
            <a:r>
              <a:rPr lang="en-US" smtClean="0"/>
              <a:t> 10 meters of water depth produces 100000 Pa (1 atm) of 0.1 MPa, that is every 10 m you dive down, pressure  increases  by 1 atm. </a:t>
            </a:r>
            <a:br>
              <a:rPr lang="en-US" smtClean="0"/>
            </a:br>
            <a:r>
              <a:rPr lang="en-US" smtClean="0"/>
              <a:t/>
            </a:r>
            <a:br>
              <a:rPr lang="en-US" smtClean="0"/>
            </a:br>
            <a:r>
              <a:rPr lang="en-US" smtClean="0"/>
              <a:t> 1000 vertically stacked 1-m-cubes of water weigh 10 million Newtons </a:t>
            </a:r>
            <a:br>
              <a:rPr lang="en-US" smtClean="0"/>
            </a:br>
            <a:r>
              <a:rPr lang="en-US" smtClean="0"/>
              <a:t> 1000 m (1 km) of stacked 1-m-cubes of water create 10 million Pascals (Pa) or 10 MPa at its base </a:t>
            </a:r>
            <a:endParaRPr lang="en-US" sz="1400" smtClean="0"/>
          </a:p>
          <a:p>
            <a:pPr marL="0" indent="0">
              <a:lnSpc>
                <a:spcPct val="80000"/>
              </a:lnSpc>
              <a:buFontTx/>
              <a:buNone/>
            </a:pPr>
            <a:r>
              <a:rPr lang="en-US" sz="900" smtClean="0"/>
              <a:t/>
            </a:r>
            <a:br>
              <a:rPr lang="en-US" sz="900" smtClean="0"/>
            </a:br>
            <a:endParaRPr lang="en-US" sz="9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400" b="1" smtClean="0"/>
              <a:t>Heat Production versus depth</a:t>
            </a:r>
          </a:p>
        </p:txBody>
      </p:sp>
      <p:sp>
        <p:nvSpPr>
          <p:cNvPr id="66563" name="Line 3"/>
          <p:cNvSpPr>
            <a:spLocks noChangeShapeType="1"/>
          </p:cNvSpPr>
          <p:nvPr/>
        </p:nvSpPr>
        <p:spPr bwMode="auto">
          <a:xfrm>
            <a:off x="2209800" y="1828800"/>
            <a:ext cx="3657600" cy="0"/>
          </a:xfrm>
          <a:prstGeom prst="line">
            <a:avLst/>
          </a:prstGeom>
          <a:noFill/>
          <a:ln w="9525">
            <a:solidFill>
              <a:srgbClr val="FFFF00"/>
            </a:solidFill>
            <a:round/>
            <a:headEnd/>
            <a:tailEnd type="triangle" w="med" len="med"/>
          </a:ln>
        </p:spPr>
        <p:txBody>
          <a:bodyPr/>
          <a:lstStyle/>
          <a:p>
            <a:endParaRPr lang="en-US"/>
          </a:p>
        </p:txBody>
      </p:sp>
      <p:sp>
        <p:nvSpPr>
          <p:cNvPr id="66564" name="Line 4"/>
          <p:cNvSpPr>
            <a:spLocks noChangeShapeType="1"/>
          </p:cNvSpPr>
          <p:nvPr/>
        </p:nvSpPr>
        <p:spPr bwMode="auto">
          <a:xfrm>
            <a:off x="2209800" y="1828800"/>
            <a:ext cx="0" cy="2895600"/>
          </a:xfrm>
          <a:prstGeom prst="line">
            <a:avLst/>
          </a:prstGeom>
          <a:noFill/>
          <a:ln w="9525">
            <a:solidFill>
              <a:srgbClr val="FFFF00"/>
            </a:solidFill>
            <a:round/>
            <a:headEnd/>
            <a:tailEnd type="triangle" w="med" len="med"/>
          </a:ln>
        </p:spPr>
        <p:txBody>
          <a:bodyPr/>
          <a:lstStyle/>
          <a:p>
            <a:endParaRPr lang="en-US"/>
          </a:p>
        </p:txBody>
      </p:sp>
      <p:sp>
        <p:nvSpPr>
          <p:cNvPr id="66565" name="Freeform 5"/>
          <p:cNvSpPr>
            <a:spLocks/>
          </p:cNvSpPr>
          <p:nvPr/>
        </p:nvSpPr>
        <p:spPr bwMode="auto">
          <a:xfrm>
            <a:off x="2362200" y="1905000"/>
            <a:ext cx="2895600" cy="3429000"/>
          </a:xfrm>
          <a:custGeom>
            <a:avLst/>
            <a:gdLst>
              <a:gd name="T0" fmla="*/ 1824 w 1824"/>
              <a:gd name="T1" fmla="*/ 0 h 2160"/>
              <a:gd name="T2" fmla="*/ 1008 w 1824"/>
              <a:gd name="T3" fmla="*/ 144 h 2160"/>
              <a:gd name="T4" fmla="*/ 528 w 1824"/>
              <a:gd name="T5" fmla="*/ 576 h 2160"/>
              <a:gd name="T6" fmla="*/ 240 w 1824"/>
              <a:gd name="T7" fmla="*/ 1152 h 2160"/>
              <a:gd name="T8" fmla="*/ 48 w 1824"/>
              <a:gd name="T9" fmla="*/ 1872 h 2160"/>
              <a:gd name="T10" fmla="*/ 0 w 1824"/>
              <a:gd name="T11" fmla="*/ 2160 h 2160"/>
              <a:gd name="T12" fmla="*/ 0 60000 65536"/>
              <a:gd name="T13" fmla="*/ 0 60000 65536"/>
              <a:gd name="T14" fmla="*/ 0 60000 65536"/>
              <a:gd name="T15" fmla="*/ 0 60000 65536"/>
              <a:gd name="T16" fmla="*/ 0 60000 65536"/>
              <a:gd name="T17" fmla="*/ 0 60000 65536"/>
              <a:gd name="T18" fmla="*/ 0 w 1824"/>
              <a:gd name="T19" fmla="*/ 0 h 2160"/>
              <a:gd name="T20" fmla="*/ 1824 w 1824"/>
              <a:gd name="T21" fmla="*/ 2160 h 2160"/>
            </a:gdLst>
            <a:ahLst/>
            <a:cxnLst>
              <a:cxn ang="T12">
                <a:pos x="T0" y="T1"/>
              </a:cxn>
              <a:cxn ang="T13">
                <a:pos x="T2" y="T3"/>
              </a:cxn>
              <a:cxn ang="T14">
                <a:pos x="T4" y="T5"/>
              </a:cxn>
              <a:cxn ang="T15">
                <a:pos x="T6" y="T7"/>
              </a:cxn>
              <a:cxn ang="T16">
                <a:pos x="T8" y="T9"/>
              </a:cxn>
              <a:cxn ang="T17">
                <a:pos x="T10" y="T11"/>
              </a:cxn>
            </a:cxnLst>
            <a:rect l="T18" t="T19" r="T20" b="T21"/>
            <a:pathLst>
              <a:path w="1824" h="2160">
                <a:moveTo>
                  <a:pt x="1824" y="0"/>
                </a:moveTo>
                <a:cubicBezTo>
                  <a:pt x="1524" y="24"/>
                  <a:pt x="1224" y="48"/>
                  <a:pt x="1008" y="144"/>
                </a:cubicBezTo>
                <a:cubicBezTo>
                  <a:pt x="792" y="240"/>
                  <a:pt x="656" y="408"/>
                  <a:pt x="528" y="576"/>
                </a:cubicBezTo>
                <a:cubicBezTo>
                  <a:pt x="400" y="744"/>
                  <a:pt x="320" y="936"/>
                  <a:pt x="240" y="1152"/>
                </a:cubicBezTo>
                <a:cubicBezTo>
                  <a:pt x="160" y="1368"/>
                  <a:pt x="88" y="1704"/>
                  <a:pt x="48" y="1872"/>
                </a:cubicBezTo>
                <a:cubicBezTo>
                  <a:pt x="8" y="2040"/>
                  <a:pt x="4" y="2100"/>
                  <a:pt x="0" y="2160"/>
                </a:cubicBezTo>
              </a:path>
            </a:pathLst>
          </a:custGeom>
          <a:noFill/>
          <a:ln w="57150">
            <a:solidFill>
              <a:srgbClr val="FFFF00"/>
            </a:solidFill>
            <a:round/>
            <a:headEnd/>
            <a:tailEnd/>
          </a:ln>
        </p:spPr>
        <p:txBody>
          <a:bodyPr/>
          <a:lstStyle/>
          <a:p>
            <a:endParaRPr lang="en-US"/>
          </a:p>
        </p:txBody>
      </p:sp>
      <p:sp>
        <p:nvSpPr>
          <p:cNvPr id="66566" name="Text Box 6"/>
          <p:cNvSpPr txBox="1">
            <a:spLocks noChangeArrowheads="1"/>
          </p:cNvSpPr>
          <p:nvPr/>
        </p:nvSpPr>
        <p:spPr bwMode="auto">
          <a:xfrm>
            <a:off x="3048000" y="3581400"/>
            <a:ext cx="49530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Heat production at surface (H</a:t>
            </a:r>
            <a:r>
              <a:rPr lang="en-US" sz="1200">
                <a:solidFill>
                  <a:srgbClr val="FFFF00"/>
                </a:solidFill>
              </a:rPr>
              <a:t>s</a:t>
            </a:r>
            <a:r>
              <a:rPr lang="en-US" sz="1800">
                <a:solidFill>
                  <a:srgbClr val="FFFF00"/>
                </a:solidFill>
              </a:rPr>
              <a:t> )is maximum</a:t>
            </a:r>
          </a:p>
        </p:txBody>
      </p:sp>
      <p:sp>
        <p:nvSpPr>
          <p:cNvPr id="66567" name="Text Box 7"/>
          <p:cNvSpPr txBox="1">
            <a:spLocks noChangeArrowheads="1"/>
          </p:cNvSpPr>
          <p:nvPr/>
        </p:nvSpPr>
        <p:spPr bwMode="auto">
          <a:xfrm>
            <a:off x="3048000" y="4800600"/>
            <a:ext cx="4495800" cy="366713"/>
          </a:xfrm>
          <a:prstGeom prst="rect">
            <a:avLst/>
          </a:prstGeom>
          <a:noFill/>
          <a:ln w="9525">
            <a:noFill/>
            <a:miter lim="800000"/>
            <a:headEnd/>
            <a:tailEnd/>
          </a:ln>
        </p:spPr>
        <p:txBody>
          <a:bodyPr>
            <a:spAutoFit/>
          </a:bodyPr>
          <a:lstStyle/>
          <a:p>
            <a:endParaRPr lang="en-US" sz="1800"/>
          </a:p>
        </p:txBody>
      </p:sp>
      <p:sp>
        <p:nvSpPr>
          <p:cNvPr id="66568" name="Text Box 8"/>
          <p:cNvSpPr txBox="1">
            <a:spLocks noChangeArrowheads="1"/>
          </p:cNvSpPr>
          <p:nvPr/>
        </p:nvSpPr>
        <p:spPr bwMode="auto">
          <a:xfrm>
            <a:off x="3124200" y="4267200"/>
            <a:ext cx="49530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H eat production = Hs exp (-z</a:t>
            </a:r>
            <a:r>
              <a:rPr lang="en-US" sz="1800" b="1"/>
              <a:t>/a</a:t>
            </a:r>
            <a:r>
              <a:rPr lang="en-US" sz="1200" b="1"/>
              <a:t>r</a:t>
            </a:r>
            <a:r>
              <a:rPr lang="en-US" sz="1800">
                <a:solidFill>
                  <a:srgbClr val="FFFF00"/>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Line 3"/>
          <p:cNvSpPr>
            <a:spLocks noChangeShapeType="1"/>
          </p:cNvSpPr>
          <p:nvPr/>
        </p:nvSpPr>
        <p:spPr bwMode="auto">
          <a:xfrm>
            <a:off x="2209800" y="1828800"/>
            <a:ext cx="3657600" cy="0"/>
          </a:xfrm>
          <a:prstGeom prst="line">
            <a:avLst/>
          </a:prstGeom>
          <a:noFill/>
          <a:ln w="9525">
            <a:solidFill>
              <a:srgbClr val="FFFF00"/>
            </a:solidFill>
            <a:round/>
            <a:headEnd/>
            <a:tailEnd type="triangle" w="med" len="med"/>
          </a:ln>
        </p:spPr>
        <p:txBody>
          <a:bodyPr/>
          <a:lstStyle/>
          <a:p>
            <a:endParaRPr lang="en-US"/>
          </a:p>
        </p:txBody>
      </p:sp>
      <p:sp>
        <p:nvSpPr>
          <p:cNvPr id="9223" name="Line 4"/>
          <p:cNvSpPr>
            <a:spLocks noChangeShapeType="1"/>
          </p:cNvSpPr>
          <p:nvPr/>
        </p:nvSpPr>
        <p:spPr bwMode="auto">
          <a:xfrm>
            <a:off x="2209800" y="1828800"/>
            <a:ext cx="0" cy="2895600"/>
          </a:xfrm>
          <a:prstGeom prst="line">
            <a:avLst/>
          </a:prstGeom>
          <a:noFill/>
          <a:ln w="9525">
            <a:solidFill>
              <a:srgbClr val="FFFF00"/>
            </a:solidFill>
            <a:round/>
            <a:headEnd/>
            <a:tailEnd type="triangle" w="med" len="med"/>
          </a:ln>
        </p:spPr>
        <p:txBody>
          <a:bodyPr/>
          <a:lstStyle/>
          <a:p>
            <a:endParaRPr lang="en-US"/>
          </a:p>
        </p:txBody>
      </p:sp>
      <p:sp>
        <p:nvSpPr>
          <p:cNvPr id="9224" name="Freeform 5"/>
          <p:cNvSpPr>
            <a:spLocks/>
          </p:cNvSpPr>
          <p:nvPr/>
        </p:nvSpPr>
        <p:spPr bwMode="auto">
          <a:xfrm>
            <a:off x="2362200" y="1905000"/>
            <a:ext cx="2895600" cy="3429000"/>
          </a:xfrm>
          <a:custGeom>
            <a:avLst/>
            <a:gdLst>
              <a:gd name="T0" fmla="*/ 1824 w 1824"/>
              <a:gd name="T1" fmla="*/ 0 h 2160"/>
              <a:gd name="T2" fmla="*/ 1008 w 1824"/>
              <a:gd name="T3" fmla="*/ 144 h 2160"/>
              <a:gd name="T4" fmla="*/ 528 w 1824"/>
              <a:gd name="T5" fmla="*/ 576 h 2160"/>
              <a:gd name="T6" fmla="*/ 240 w 1824"/>
              <a:gd name="T7" fmla="*/ 1152 h 2160"/>
              <a:gd name="T8" fmla="*/ 48 w 1824"/>
              <a:gd name="T9" fmla="*/ 1872 h 2160"/>
              <a:gd name="T10" fmla="*/ 0 w 1824"/>
              <a:gd name="T11" fmla="*/ 2160 h 2160"/>
              <a:gd name="T12" fmla="*/ 0 60000 65536"/>
              <a:gd name="T13" fmla="*/ 0 60000 65536"/>
              <a:gd name="T14" fmla="*/ 0 60000 65536"/>
              <a:gd name="T15" fmla="*/ 0 60000 65536"/>
              <a:gd name="T16" fmla="*/ 0 60000 65536"/>
              <a:gd name="T17" fmla="*/ 0 60000 65536"/>
              <a:gd name="T18" fmla="*/ 0 w 1824"/>
              <a:gd name="T19" fmla="*/ 0 h 2160"/>
              <a:gd name="T20" fmla="*/ 1824 w 1824"/>
              <a:gd name="T21" fmla="*/ 2160 h 2160"/>
            </a:gdLst>
            <a:ahLst/>
            <a:cxnLst>
              <a:cxn ang="T12">
                <a:pos x="T0" y="T1"/>
              </a:cxn>
              <a:cxn ang="T13">
                <a:pos x="T2" y="T3"/>
              </a:cxn>
              <a:cxn ang="T14">
                <a:pos x="T4" y="T5"/>
              </a:cxn>
              <a:cxn ang="T15">
                <a:pos x="T6" y="T7"/>
              </a:cxn>
              <a:cxn ang="T16">
                <a:pos x="T8" y="T9"/>
              </a:cxn>
              <a:cxn ang="T17">
                <a:pos x="T10" y="T11"/>
              </a:cxn>
            </a:cxnLst>
            <a:rect l="T18" t="T19" r="T20" b="T21"/>
            <a:pathLst>
              <a:path w="1824" h="2160">
                <a:moveTo>
                  <a:pt x="1824" y="0"/>
                </a:moveTo>
                <a:cubicBezTo>
                  <a:pt x="1524" y="24"/>
                  <a:pt x="1224" y="48"/>
                  <a:pt x="1008" y="144"/>
                </a:cubicBezTo>
                <a:cubicBezTo>
                  <a:pt x="792" y="240"/>
                  <a:pt x="656" y="408"/>
                  <a:pt x="528" y="576"/>
                </a:cubicBezTo>
                <a:cubicBezTo>
                  <a:pt x="400" y="744"/>
                  <a:pt x="320" y="936"/>
                  <a:pt x="240" y="1152"/>
                </a:cubicBezTo>
                <a:cubicBezTo>
                  <a:pt x="160" y="1368"/>
                  <a:pt x="88" y="1704"/>
                  <a:pt x="48" y="1872"/>
                </a:cubicBezTo>
                <a:cubicBezTo>
                  <a:pt x="8" y="2040"/>
                  <a:pt x="4" y="2100"/>
                  <a:pt x="0" y="2160"/>
                </a:cubicBezTo>
              </a:path>
            </a:pathLst>
          </a:custGeom>
          <a:noFill/>
          <a:ln w="57150">
            <a:solidFill>
              <a:srgbClr val="FFFF00"/>
            </a:solidFill>
            <a:round/>
            <a:headEnd/>
            <a:tailEnd/>
          </a:ln>
        </p:spPr>
        <p:txBody>
          <a:bodyPr/>
          <a:lstStyle/>
          <a:p>
            <a:endParaRPr lang="en-US"/>
          </a:p>
        </p:txBody>
      </p:sp>
      <p:graphicFrame>
        <p:nvGraphicFramePr>
          <p:cNvPr id="9218" name="Object 6"/>
          <p:cNvGraphicFramePr>
            <a:graphicFrameLocks noChangeAspect="1"/>
          </p:cNvGraphicFramePr>
          <p:nvPr/>
        </p:nvGraphicFramePr>
        <p:xfrm>
          <a:off x="4648200" y="3962400"/>
          <a:ext cx="2540000" cy="419100"/>
        </p:xfrm>
        <a:graphic>
          <a:graphicData uri="http://schemas.openxmlformats.org/presentationml/2006/ole">
            <p:oleObj spid="_x0000_s9218" name="Equation" r:id="rId3" imgW="2539800" imgH="419040" progId="Equation.DSMT4">
              <p:embed/>
            </p:oleObj>
          </a:graphicData>
        </a:graphic>
      </p:graphicFrame>
      <p:graphicFrame>
        <p:nvGraphicFramePr>
          <p:cNvPr id="9219" name="Object 7"/>
          <p:cNvGraphicFramePr>
            <a:graphicFrameLocks noChangeAspect="1"/>
          </p:cNvGraphicFramePr>
          <p:nvPr/>
        </p:nvGraphicFramePr>
        <p:xfrm>
          <a:off x="4648200" y="4495800"/>
          <a:ext cx="1244600" cy="381000"/>
        </p:xfrm>
        <a:graphic>
          <a:graphicData uri="http://schemas.openxmlformats.org/presentationml/2006/ole">
            <p:oleObj spid="_x0000_s9219" name="Equation" r:id="rId4" imgW="1244520" imgH="380880" progId="Equation.DSMT4">
              <p:embed/>
            </p:oleObj>
          </a:graphicData>
        </a:graphic>
      </p:graphicFrame>
      <p:graphicFrame>
        <p:nvGraphicFramePr>
          <p:cNvPr id="9220" name="Object 8"/>
          <p:cNvGraphicFramePr>
            <a:graphicFrameLocks noChangeAspect="1"/>
          </p:cNvGraphicFramePr>
          <p:nvPr/>
        </p:nvGraphicFramePr>
        <p:xfrm>
          <a:off x="4800600" y="3429000"/>
          <a:ext cx="1981200" cy="419100"/>
        </p:xfrm>
        <a:graphic>
          <a:graphicData uri="http://schemas.openxmlformats.org/presentationml/2006/ole">
            <p:oleObj spid="_x0000_s9220" name="Equation" r:id="rId5" imgW="1981080" imgH="419040" progId="Equation.DSMT4">
              <p:embed/>
            </p:oleObj>
          </a:graphicData>
        </a:graphic>
      </p:graphicFrame>
      <p:graphicFrame>
        <p:nvGraphicFramePr>
          <p:cNvPr id="9221" name="Object 9"/>
          <p:cNvGraphicFramePr>
            <a:graphicFrameLocks noChangeAspect="1"/>
          </p:cNvGraphicFramePr>
          <p:nvPr>
            <p:ph idx="1"/>
          </p:nvPr>
        </p:nvGraphicFramePr>
        <p:xfrm>
          <a:off x="4953000" y="2514600"/>
          <a:ext cx="1943100" cy="444500"/>
        </p:xfrm>
        <a:graphic>
          <a:graphicData uri="http://schemas.openxmlformats.org/presentationml/2006/ole">
            <p:oleObj spid="_x0000_s9221" name="Equation" r:id="rId6" imgW="1942920" imgH="444240" progId="Equation.DSMT4">
              <p:embed/>
            </p:oleObj>
          </a:graphicData>
        </a:graphic>
      </p:graphicFrame>
      <p:sp>
        <p:nvSpPr>
          <p:cNvPr id="9225" name="Text Box 10"/>
          <p:cNvSpPr txBox="1">
            <a:spLocks noChangeArrowheads="1"/>
          </p:cNvSpPr>
          <p:nvPr/>
        </p:nvSpPr>
        <p:spPr bwMode="auto">
          <a:xfrm>
            <a:off x="1143000" y="2819400"/>
            <a:ext cx="914400" cy="1054100"/>
          </a:xfrm>
          <a:prstGeom prst="rect">
            <a:avLst/>
          </a:prstGeom>
          <a:noFill/>
          <a:ln w="9525">
            <a:noFill/>
            <a:miter lim="800000"/>
            <a:headEnd/>
            <a:tailEnd/>
          </a:ln>
        </p:spPr>
        <p:txBody>
          <a:bodyPr>
            <a:spAutoFit/>
          </a:bodyPr>
          <a:lstStyle/>
          <a:p>
            <a:pPr>
              <a:spcBef>
                <a:spcPct val="50000"/>
              </a:spcBef>
            </a:pPr>
            <a:r>
              <a:rPr lang="en-US" sz="1800">
                <a:solidFill>
                  <a:srgbClr val="FFFF00"/>
                </a:solidFill>
              </a:rPr>
              <a:t>Z</a:t>
            </a:r>
          </a:p>
          <a:p>
            <a:pPr>
              <a:spcBef>
                <a:spcPct val="50000"/>
              </a:spcBef>
            </a:pPr>
            <a:r>
              <a:rPr lang="en-US" sz="1800">
                <a:solidFill>
                  <a:srgbClr val="FFFF00"/>
                </a:solidFill>
              </a:rPr>
              <a:t>Depth(km)</a:t>
            </a:r>
          </a:p>
        </p:txBody>
      </p:sp>
      <p:sp>
        <p:nvSpPr>
          <p:cNvPr id="9226" name="Text Box 11"/>
          <p:cNvSpPr txBox="1">
            <a:spLocks noChangeArrowheads="1"/>
          </p:cNvSpPr>
          <p:nvPr/>
        </p:nvSpPr>
        <p:spPr bwMode="auto">
          <a:xfrm>
            <a:off x="2667000" y="1371600"/>
            <a:ext cx="2438400" cy="366713"/>
          </a:xfrm>
          <a:prstGeom prst="rect">
            <a:avLst/>
          </a:prstGeom>
          <a:noFill/>
          <a:ln w="9525">
            <a:noFill/>
            <a:miter lim="800000"/>
            <a:headEnd/>
            <a:tailEnd/>
          </a:ln>
        </p:spPr>
        <p:txBody>
          <a:bodyPr>
            <a:spAutoFit/>
          </a:bodyPr>
          <a:lstStyle/>
          <a:p>
            <a:pPr>
              <a:spcBef>
                <a:spcPct val="50000"/>
              </a:spcBef>
            </a:pPr>
            <a:r>
              <a:rPr lang="en-US" sz="1800">
                <a:solidFill>
                  <a:srgbClr val="FFFF00"/>
                </a:solidFill>
              </a:rPr>
              <a:t>Heat production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z="2400" b="1" smtClean="0"/>
              <a:t>Geotherms</a:t>
            </a:r>
          </a:p>
        </p:txBody>
      </p:sp>
      <p:sp>
        <p:nvSpPr>
          <p:cNvPr id="10244" name="Rectangle 3"/>
          <p:cNvSpPr>
            <a:spLocks noGrp="1" noChangeArrowheads="1"/>
          </p:cNvSpPr>
          <p:nvPr>
            <p:ph idx="1"/>
          </p:nvPr>
        </p:nvSpPr>
        <p:spPr/>
        <p:txBody>
          <a:bodyPr/>
          <a:lstStyle/>
          <a:p>
            <a:pPr>
              <a:lnSpc>
                <a:spcPct val="90000"/>
              </a:lnSpc>
            </a:pPr>
            <a:endParaRPr lang="en-US" sz="1400" dirty="0" smtClean="0"/>
          </a:p>
          <a:p>
            <a:pPr>
              <a:lnSpc>
                <a:spcPct val="90000"/>
              </a:lnSpc>
              <a:buFontTx/>
              <a:buNone/>
            </a:pPr>
            <a:r>
              <a:rPr lang="en-US" sz="2000" dirty="0" smtClean="0"/>
              <a:t>Surface heat flow (Q</a:t>
            </a:r>
            <a:r>
              <a:rPr lang="en-US" sz="1400" dirty="0" smtClean="0"/>
              <a:t>0</a:t>
            </a:r>
            <a:r>
              <a:rPr lang="en-US" sz="2000" dirty="0" smtClean="0"/>
              <a:t>) observations indicate that heat flow increases linearly with the heat production of surface rocks.  This is mathematically best accomplished by assuming that heat production decreases with depth in an exponential manner.</a:t>
            </a:r>
          </a:p>
        </p:txBody>
      </p:sp>
      <p:graphicFrame>
        <p:nvGraphicFramePr>
          <p:cNvPr id="10242" name="Object 4"/>
          <p:cNvGraphicFramePr>
            <a:graphicFrameLocks noChangeAspect="1"/>
          </p:cNvGraphicFramePr>
          <p:nvPr/>
        </p:nvGraphicFramePr>
        <p:xfrm>
          <a:off x="2209800" y="3276600"/>
          <a:ext cx="3619500" cy="990600"/>
        </p:xfrm>
        <a:graphic>
          <a:graphicData uri="http://schemas.openxmlformats.org/presentationml/2006/ole">
            <p:oleObj spid="_x0000_s10242" name="Equation" r:id="rId3" imgW="3619440" imgH="990360" progId="Equation.DSMT4">
              <p:embed/>
            </p:oleObj>
          </a:graphicData>
        </a:graphic>
      </p:graphicFrame>
      <p:sp>
        <p:nvSpPr>
          <p:cNvPr id="10245" name="Text Box 5"/>
          <p:cNvSpPr txBox="1">
            <a:spLocks noChangeArrowheads="1"/>
          </p:cNvSpPr>
          <p:nvPr/>
        </p:nvSpPr>
        <p:spPr bwMode="auto">
          <a:xfrm>
            <a:off x="838200" y="4343400"/>
            <a:ext cx="6934200" cy="1323439"/>
          </a:xfrm>
          <a:prstGeom prst="rect">
            <a:avLst/>
          </a:prstGeom>
          <a:noFill/>
          <a:ln w="9525">
            <a:noFill/>
            <a:miter lim="800000"/>
            <a:headEnd/>
            <a:tailEnd/>
          </a:ln>
        </p:spPr>
        <p:txBody>
          <a:bodyPr wrap="square">
            <a:spAutoFit/>
          </a:bodyPr>
          <a:lstStyle/>
          <a:p>
            <a:pPr>
              <a:spcBef>
                <a:spcPct val="50000"/>
              </a:spcBef>
            </a:pPr>
            <a:r>
              <a:rPr lang="en-US" sz="2000" dirty="0" err="1">
                <a:solidFill>
                  <a:srgbClr val="FFFF00"/>
                </a:solidFill>
              </a:rPr>
              <a:t>ar</a:t>
            </a:r>
            <a:r>
              <a:rPr lang="en-US" sz="2000" dirty="0">
                <a:solidFill>
                  <a:srgbClr val="FFFF00"/>
                </a:solidFill>
              </a:rPr>
              <a:t> is the depth at which heat production is </a:t>
            </a:r>
            <a:r>
              <a:rPr lang="en-US" sz="2000" dirty="0" smtClean="0">
                <a:solidFill>
                  <a:srgbClr val="FFFF00"/>
                </a:solidFill>
              </a:rPr>
              <a:t>~halved</a:t>
            </a:r>
            <a:endParaRPr lang="en-US" sz="2000" dirty="0">
              <a:solidFill>
                <a:srgbClr val="FFFF00"/>
              </a:solidFill>
            </a:endParaRPr>
          </a:p>
          <a:p>
            <a:pPr>
              <a:spcBef>
                <a:spcPct val="50000"/>
              </a:spcBef>
            </a:pPr>
            <a:endParaRPr lang="en-US" sz="2000" dirty="0">
              <a:solidFill>
                <a:srgbClr val="FFFF00"/>
              </a:solidFill>
            </a:endParaRPr>
          </a:p>
          <a:p>
            <a:pPr>
              <a:spcBef>
                <a:spcPct val="50000"/>
              </a:spcBef>
            </a:pPr>
            <a:r>
              <a:rPr lang="en-US" sz="2000" dirty="0">
                <a:solidFill>
                  <a:srgbClr val="FFFF00"/>
                </a:solidFill>
              </a:rPr>
              <a:t>A</a:t>
            </a:r>
            <a:r>
              <a:rPr lang="en-US" sz="1400" dirty="0">
                <a:solidFill>
                  <a:srgbClr val="FFFF00"/>
                </a:solidFill>
              </a:rPr>
              <a:t>0</a:t>
            </a:r>
            <a:r>
              <a:rPr lang="en-US" sz="2000" dirty="0">
                <a:solidFill>
                  <a:srgbClr val="FFFF00"/>
                </a:solidFill>
              </a:rPr>
              <a:t> is the surface heat production</a:t>
            </a:r>
            <a:endParaRPr lang="en-US" sz="1050"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Global heat production</a:t>
            </a:r>
          </a:p>
        </p:txBody>
      </p:sp>
      <p:sp>
        <p:nvSpPr>
          <p:cNvPr id="67587" name="Rectangle 3"/>
          <p:cNvSpPr>
            <a:spLocks noGrp="1" noChangeArrowheads="1"/>
          </p:cNvSpPr>
          <p:nvPr>
            <p:ph idx="1"/>
          </p:nvPr>
        </p:nvSpPr>
        <p:spPr/>
        <p:txBody>
          <a:bodyPr/>
          <a:lstStyle/>
          <a:p>
            <a:r>
              <a:rPr lang="en-US" smtClean="0"/>
              <a:t>Continental surface heat flow comes about 50% from the mantle (U,K,Th) and about 50% from radioactive sources.</a:t>
            </a:r>
          </a:p>
          <a:p>
            <a:endParaRPr lang="en-US" smtClean="0"/>
          </a:p>
          <a:p>
            <a:r>
              <a:rPr lang="en-US" smtClean="0"/>
              <a:t>Heat flow was x2 what it is now, about 3 billion years ago</a:t>
            </a:r>
          </a:p>
          <a:p>
            <a:endParaRPr lang="en-US" smtClean="0"/>
          </a:p>
          <a:p>
            <a:r>
              <a:rPr lang="en-US" smtClean="0"/>
              <a:t>Oceanic heat flow largely depends on thermal age of the lithosphere and not on the radioactivity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8229600" cy="1143000"/>
          </a:xfrm>
        </p:spPr>
        <p:txBody>
          <a:bodyPr/>
          <a:lstStyle/>
          <a:p>
            <a:r>
              <a:rPr lang="en-US" smtClean="0"/>
              <a:t>Sampling thermal conductivity</a:t>
            </a:r>
          </a:p>
        </p:txBody>
      </p:sp>
      <p:pic>
        <p:nvPicPr>
          <p:cNvPr id="68611" name="Picture 4" descr="ODP150"/>
          <p:cNvPicPr>
            <a:picLocks noChangeAspect="1" noChangeArrowheads="1"/>
          </p:cNvPicPr>
          <p:nvPr/>
        </p:nvPicPr>
        <p:blipFill>
          <a:blip r:embed="rId2"/>
          <a:srcRect/>
          <a:stretch>
            <a:fillRect/>
          </a:stretch>
        </p:blipFill>
        <p:spPr bwMode="auto">
          <a:xfrm>
            <a:off x="685800" y="1143000"/>
            <a:ext cx="5662613" cy="4195763"/>
          </a:xfrm>
          <a:prstGeom prst="rect">
            <a:avLst/>
          </a:prstGeom>
          <a:noFill/>
          <a:ln w="9525">
            <a:noFill/>
            <a:miter lim="800000"/>
            <a:headEnd/>
            <a:tailEnd/>
          </a:ln>
        </p:spPr>
      </p:pic>
      <p:sp>
        <p:nvSpPr>
          <p:cNvPr id="68612" name="Text Box 5"/>
          <p:cNvSpPr txBox="1">
            <a:spLocks noChangeArrowheads="1"/>
          </p:cNvSpPr>
          <p:nvPr/>
        </p:nvSpPr>
        <p:spPr bwMode="auto">
          <a:xfrm>
            <a:off x="990600" y="5486400"/>
            <a:ext cx="5334000" cy="1190625"/>
          </a:xfrm>
          <a:prstGeom prst="rect">
            <a:avLst/>
          </a:prstGeom>
          <a:noFill/>
          <a:ln w="9525">
            <a:noFill/>
            <a:miter lim="800000"/>
            <a:headEnd/>
            <a:tailEnd/>
          </a:ln>
        </p:spPr>
        <p:txBody>
          <a:bodyPr>
            <a:spAutoFit/>
          </a:bodyPr>
          <a:lstStyle/>
          <a:p>
            <a:pPr>
              <a:spcBef>
                <a:spcPct val="50000"/>
              </a:spcBef>
            </a:pPr>
            <a:r>
              <a:rPr lang="en-US" sz="1800">
                <a:solidFill>
                  <a:srgbClr val="FFFF00"/>
                </a:solidFill>
              </a:rPr>
              <a:t>On board R/V Joides Resolution, Leg 150 New Jersey Margin, US Atlantic Coast, B. Hoppie (right)  (MNSU, Mankato), C. Fulthorpe(left) (UT Austin)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smtClean="0"/>
              <a:t>Thermal conductivity</a:t>
            </a:r>
          </a:p>
        </p:txBody>
      </p:sp>
      <p:sp>
        <p:nvSpPr>
          <p:cNvPr id="69635" name="Rectangle 3"/>
          <p:cNvSpPr>
            <a:spLocks noGrp="1" noChangeArrowheads="1"/>
          </p:cNvSpPr>
          <p:nvPr>
            <p:ph idx="1"/>
          </p:nvPr>
        </p:nvSpPr>
        <p:spPr/>
        <p:txBody>
          <a:bodyPr/>
          <a:lstStyle/>
          <a:p>
            <a:endParaRPr lang="en-US" smtClean="0"/>
          </a:p>
          <a:p>
            <a:r>
              <a:rPr lang="en-US" smtClean="0"/>
              <a:t>We can measure thermal conductivity with respect to standards as you can see in this overhead of a thermal conductivity measurements on board Leg ODP 150 New Jersey Margin in the summer of 1993.   People are (L toR) Bryce Hoppie and Craig Fulthorpe.  These needles contain heaters and temperature sensors.  These needles measure the speed at which the temperature changes over time to calculate the conductivity of the material into which they are inserted.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54188" y="304800"/>
            <a:ext cx="4868862" cy="990600"/>
          </a:xfrm>
        </p:spPr>
        <p:txBody>
          <a:bodyPr/>
          <a:lstStyle/>
          <a:p>
            <a:r>
              <a:rPr lang="en-US" smtClean="0"/>
              <a:t>Physical State of the </a:t>
            </a:r>
            <a:br>
              <a:rPr lang="en-US" smtClean="0"/>
            </a:br>
            <a:r>
              <a:rPr lang="en-US" smtClean="0"/>
              <a:t>Lithosphere</a:t>
            </a:r>
          </a:p>
        </p:txBody>
      </p:sp>
      <p:sp>
        <p:nvSpPr>
          <p:cNvPr id="70659" name="Rectangle 3"/>
          <p:cNvSpPr>
            <a:spLocks noGrp="1" noChangeArrowheads="1"/>
          </p:cNvSpPr>
          <p:nvPr>
            <p:ph idx="1"/>
          </p:nvPr>
        </p:nvSpPr>
        <p:spPr>
          <a:xfrm>
            <a:off x="228600" y="1447800"/>
            <a:ext cx="8229600" cy="4525963"/>
          </a:xfrm>
        </p:spPr>
        <p:txBody>
          <a:bodyPr/>
          <a:lstStyle/>
          <a:p>
            <a:pPr lvl="1">
              <a:buFontTx/>
              <a:buNone/>
            </a:pPr>
            <a:r>
              <a:rPr lang="en-US" sz="2000" b="1" smtClean="0">
                <a:solidFill>
                  <a:schemeClr val="accent1"/>
                </a:solidFill>
              </a:rPr>
              <a:t>Key Concepts </a:t>
            </a:r>
          </a:p>
          <a:p>
            <a:pPr lvl="1"/>
            <a:r>
              <a:rPr lang="en-US" sz="2000" b="1" smtClean="0">
                <a:solidFill>
                  <a:schemeClr val="accent1"/>
                </a:solidFill>
              </a:rPr>
              <a:t>Surface Forces</a:t>
            </a:r>
          </a:p>
          <a:p>
            <a:pPr lvl="1"/>
            <a:r>
              <a:rPr lang="en-US" sz="2000" b="1" smtClean="0">
                <a:solidFill>
                  <a:schemeClr val="accent1"/>
                </a:solidFill>
              </a:rPr>
              <a:t>Local Isostasy</a:t>
            </a:r>
          </a:p>
          <a:p>
            <a:pPr lvl="1"/>
            <a:r>
              <a:rPr lang="en-US" sz="2000" b="1" smtClean="0">
                <a:solidFill>
                  <a:schemeClr val="accent1"/>
                </a:solidFill>
              </a:rPr>
              <a:t>Flexural isostasy</a:t>
            </a:r>
          </a:p>
          <a:p>
            <a:pPr lvl="1"/>
            <a:r>
              <a:rPr lang="en-US" sz="2000" b="1" smtClean="0">
                <a:solidFill>
                  <a:schemeClr val="accent1"/>
                </a:solidFill>
              </a:rPr>
              <a:t>Thermal conductivity</a:t>
            </a:r>
          </a:p>
          <a:p>
            <a:pPr lvl="1"/>
            <a:r>
              <a:rPr lang="en-US" sz="2000" b="1" smtClean="0"/>
              <a:t>Thermal Expansion</a:t>
            </a:r>
          </a:p>
          <a:p>
            <a:pPr lvl="1"/>
            <a:r>
              <a:rPr lang="en-US" sz="2000" b="1" smtClean="0">
                <a:solidFill>
                  <a:schemeClr val="accent1"/>
                </a:solidFill>
              </a:rPr>
              <a:t>Heat transfer: A special case</a:t>
            </a:r>
          </a:p>
          <a:p>
            <a:pPr lvl="1"/>
            <a:r>
              <a:rPr lang="en-US" sz="2000" b="1" smtClean="0">
                <a:solidFill>
                  <a:schemeClr val="accent1"/>
                </a:solidFill>
              </a:rPr>
              <a:t>Rock Rheology (2.3)</a:t>
            </a:r>
            <a:endParaRPr lang="en-US" sz="2000" b="1" smtClean="0"/>
          </a:p>
          <a:p>
            <a:pPr lvl="1"/>
            <a:r>
              <a:rPr lang="en-US" sz="2000" b="1" smtClean="0">
                <a:solidFill>
                  <a:schemeClr val="accent1"/>
                </a:solidFill>
              </a:rPr>
              <a:t>Relevant mantle rheological behavior</a:t>
            </a:r>
          </a:p>
          <a:p>
            <a:pPr lvl="1"/>
            <a:r>
              <a:rPr lang="en-US" sz="2000" b="1" smtClean="0">
                <a:solidFill>
                  <a:schemeClr val="accent1"/>
                </a:solidFill>
              </a:rPr>
              <a:t>Rheology of continental crust</a:t>
            </a:r>
          </a:p>
          <a:p>
            <a:pPr lvl="2"/>
            <a:r>
              <a:rPr lang="en-US" sz="2000" b="1" smtClean="0">
                <a:solidFill>
                  <a:schemeClr val="accent1"/>
                </a:solidFill>
              </a:rPr>
              <a:t>Elastic-perfectly plastic </a:t>
            </a:r>
          </a:p>
          <a:p>
            <a:pPr lvl="2"/>
            <a:r>
              <a:rPr lang="en-US" sz="2000" b="1" smtClean="0">
                <a:solidFill>
                  <a:schemeClr val="accent1"/>
                </a:solidFill>
              </a:rPr>
              <a:t>Strain hardening and strain softening</a:t>
            </a:r>
            <a:endParaRPr lang="en-US" sz="1800" b="1" smtClean="0">
              <a:solidFill>
                <a:schemeClr val="accent1"/>
              </a:solidFill>
            </a:endParaRPr>
          </a:p>
          <a:p>
            <a:endParaRPr lang="en-US" sz="1400" smtClean="0">
              <a:solidFill>
                <a:schemeClr val="accent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Thermal Expansion</a:t>
            </a:r>
          </a:p>
        </p:txBody>
      </p:sp>
      <p:sp>
        <p:nvSpPr>
          <p:cNvPr id="11268" name="Rectangle 3"/>
          <p:cNvSpPr>
            <a:spLocks noGrp="1" noChangeArrowheads="1"/>
          </p:cNvSpPr>
          <p:nvPr>
            <p:ph idx="1"/>
          </p:nvPr>
        </p:nvSpPr>
        <p:spPr/>
        <p:txBody>
          <a:bodyPr/>
          <a:lstStyle/>
          <a:p>
            <a:r>
              <a:rPr lang="en-US" dirty="0" smtClean="0"/>
              <a:t>At a constant pressure, the average silicate rock will expand 1/100,000 </a:t>
            </a:r>
            <a:r>
              <a:rPr lang="en-US" dirty="0" err="1" smtClean="0"/>
              <a:t>th</a:t>
            </a:r>
            <a:r>
              <a:rPr lang="en-US" dirty="0" smtClean="0"/>
              <a:t> of its entire length for every degree that it goes up in temperature.  This of course affects the density of the rock.</a:t>
            </a:r>
          </a:p>
          <a:p>
            <a:endParaRPr lang="en-US" dirty="0" smtClean="0"/>
          </a:p>
          <a:p>
            <a:r>
              <a:rPr lang="en-US" dirty="0" smtClean="0"/>
              <a:t>The amount that the rock contracts or expands, at an assumed constant pressure, for a given temperature change is known as the thermal expansion coefficient, or the volumetric coefficient of thermal expansion, written as </a:t>
            </a:r>
          </a:p>
          <a:p>
            <a:endParaRPr lang="en-US" dirty="0" smtClean="0"/>
          </a:p>
          <a:p>
            <a:endParaRPr lang="en-US" dirty="0" smtClean="0"/>
          </a:p>
          <a:p>
            <a:pPr>
              <a:buFontTx/>
              <a:buNone/>
            </a:pPr>
            <a:endParaRPr lang="en-US" dirty="0" smtClean="0"/>
          </a:p>
        </p:txBody>
      </p:sp>
      <p:graphicFrame>
        <p:nvGraphicFramePr>
          <p:cNvPr id="11266" name="Object 4"/>
          <p:cNvGraphicFramePr>
            <a:graphicFrameLocks noChangeAspect="1"/>
          </p:cNvGraphicFramePr>
          <p:nvPr/>
        </p:nvGraphicFramePr>
        <p:xfrm>
          <a:off x="2425700" y="5105400"/>
          <a:ext cx="342900" cy="304800"/>
        </p:xfrm>
        <a:graphic>
          <a:graphicData uri="http://schemas.openxmlformats.org/presentationml/2006/ole">
            <p:oleObj spid="_x0000_s11266" name="Equation" r:id="rId3" imgW="342720" imgH="38088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Thermal expansion</a:t>
            </a:r>
          </a:p>
        </p:txBody>
      </p:sp>
      <p:sp>
        <p:nvSpPr>
          <p:cNvPr id="71683" name="Rectangle 3"/>
          <p:cNvSpPr>
            <a:spLocks noGrp="1" noChangeArrowheads="1"/>
          </p:cNvSpPr>
          <p:nvPr>
            <p:ph idx="1"/>
          </p:nvPr>
        </p:nvSpPr>
        <p:spPr>
          <a:xfrm>
            <a:off x="457200" y="3276600"/>
            <a:ext cx="8382000" cy="1143000"/>
          </a:xfrm>
        </p:spPr>
        <p:txBody>
          <a:bodyPr/>
          <a:lstStyle/>
          <a:p>
            <a:r>
              <a:rPr lang="en-US" smtClean="0"/>
              <a:t>100,000 m * 10^-5 * 1ºK = 1m/ºK</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Thermal contraction</a:t>
            </a:r>
          </a:p>
        </p:txBody>
      </p:sp>
      <p:sp>
        <p:nvSpPr>
          <p:cNvPr id="72707" name="Rectangle 3"/>
          <p:cNvSpPr>
            <a:spLocks noGrp="1" noChangeArrowheads="1"/>
          </p:cNvSpPr>
          <p:nvPr>
            <p:ph idx="1"/>
          </p:nvPr>
        </p:nvSpPr>
        <p:spPr/>
        <p:txBody>
          <a:bodyPr/>
          <a:lstStyle/>
          <a:p>
            <a:r>
              <a:rPr lang="en-US" smtClean="0"/>
              <a:t>The converse is true as well…. for every degree that temperature drops, the lithosphere will contract 1/100,000 th of its entire length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2400" smtClean="0"/>
              <a:t>Lithostatic stress</a:t>
            </a:r>
          </a:p>
        </p:txBody>
      </p:sp>
      <p:sp>
        <p:nvSpPr>
          <p:cNvPr id="34819" name="Rectangle 3"/>
          <p:cNvSpPr>
            <a:spLocks noGrp="1" noChangeArrowheads="1"/>
          </p:cNvSpPr>
          <p:nvPr>
            <p:ph idx="1"/>
          </p:nvPr>
        </p:nvSpPr>
        <p:spPr>
          <a:xfrm>
            <a:off x="457200" y="1752600"/>
            <a:ext cx="8382000" cy="3473450"/>
          </a:xfrm>
        </p:spPr>
        <p:txBody>
          <a:bodyPr/>
          <a:lstStyle/>
          <a:p>
            <a:pPr>
              <a:lnSpc>
                <a:spcPct val="80000"/>
              </a:lnSpc>
            </a:pPr>
            <a:r>
              <a:rPr lang="en-US" sz="2000" smtClean="0"/>
              <a:t>If the above is true, then under 1 km of  mud (2200 kg/m3) there should be about 22 MPa of pressure then under 30 km of granite (2670 kg/m3) there should be 801 MPa, or .8 GPa </a:t>
            </a:r>
            <a:br>
              <a:rPr lang="en-US" sz="2000" smtClean="0"/>
            </a:br>
            <a:r>
              <a:rPr lang="en-US" sz="2000" smtClean="0"/>
              <a:t/>
            </a:r>
            <a:br>
              <a:rPr lang="en-US" sz="2000" smtClean="0"/>
            </a:br>
            <a:r>
              <a:rPr lang="en-US" sz="2000" smtClean="0"/>
              <a:t>The rule to convert density into MPa of pressure per km is to take the density of the material in g/cc, move the decimal point over one space and change the units to MPa </a:t>
            </a:r>
            <a:br>
              <a:rPr lang="en-US" sz="2000" smtClean="0"/>
            </a:br>
            <a:r>
              <a:rPr lang="en-US" sz="2000" smtClean="0"/>
              <a:t/>
            </a:r>
            <a:br>
              <a:rPr lang="en-US" sz="2000" smtClean="0"/>
            </a:br>
            <a:r>
              <a:rPr lang="en-US" sz="2000" smtClean="0"/>
              <a:t>Other useful conversions to know are: </a:t>
            </a:r>
            <a:br>
              <a:rPr lang="en-US" sz="2000" smtClean="0"/>
            </a:br>
            <a:r>
              <a:rPr lang="en-US" sz="2000" smtClean="0"/>
              <a:t/>
            </a:r>
            <a:br>
              <a:rPr lang="en-US" sz="2000" smtClean="0"/>
            </a:br>
            <a:r>
              <a:rPr lang="en-US" sz="2000" smtClean="0"/>
              <a:t>To get MPa from psi mutliply Pounds/sq in by 0.689 x 10 ^-2 </a:t>
            </a:r>
            <a:br>
              <a:rPr lang="en-US" sz="2000" smtClean="0"/>
            </a:br>
            <a:r>
              <a:rPr lang="en-US" sz="2000" smtClean="0"/>
              <a:t>To get psi from MPa multiply MPa by 145.05 </a:t>
            </a:r>
            <a:br>
              <a:rPr lang="en-US" sz="2000" smtClean="0"/>
            </a:br>
            <a:r>
              <a:rPr lang="en-US" sz="2000" smtClean="0"/>
              <a:t>To convert  to MegaPascals.... Divide by 1000000 Pa per 1 MPa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Thermal contraction</a:t>
            </a:r>
          </a:p>
        </p:txBody>
      </p:sp>
      <p:sp>
        <p:nvSpPr>
          <p:cNvPr id="73731" name="Line 5"/>
          <p:cNvSpPr>
            <a:spLocks noChangeShapeType="1"/>
          </p:cNvSpPr>
          <p:nvPr/>
        </p:nvSpPr>
        <p:spPr bwMode="auto">
          <a:xfrm>
            <a:off x="1828800" y="2514600"/>
            <a:ext cx="1752600" cy="0"/>
          </a:xfrm>
          <a:prstGeom prst="line">
            <a:avLst/>
          </a:prstGeom>
          <a:noFill/>
          <a:ln w="9525">
            <a:solidFill>
              <a:schemeClr val="tx1"/>
            </a:solidFill>
            <a:round/>
            <a:headEnd/>
            <a:tailEnd type="triangle" w="med" len="med"/>
          </a:ln>
        </p:spPr>
        <p:txBody>
          <a:bodyPr/>
          <a:lstStyle/>
          <a:p>
            <a:endParaRPr lang="en-US"/>
          </a:p>
        </p:txBody>
      </p:sp>
      <p:sp>
        <p:nvSpPr>
          <p:cNvPr id="73732" name="Line 6"/>
          <p:cNvSpPr>
            <a:spLocks noChangeShapeType="1"/>
          </p:cNvSpPr>
          <p:nvPr/>
        </p:nvSpPr>
        <p:spPr bwMode="auto">
          <a:xfrm>
            <a:off x="1828800" y="2514600"/>
            <a:ext cx="0" cy="3352800"/>
          </a:xfrm>
          <a:prstGeom prst="line">
            <a:avLst/>
          </a:prstGeom>
          <a:noFill/>
          <a:ln w="9525">
            <a:solidFill>
              <a:schemeClr val="tx1"/>
            </a:solidFill>
            <a:round/>
            <a:headEnd/>
            <a:tailEnd type="triangle" w="med" len="med"/>
          </a:ln>
        </p:spPr>
        <p:txBody>
          <a:bodyPr/>
          <a:lstStyle/>
          <a:p>
            <a:endParaRPr lang="en-US"/>
          </a:p>
        </p:txBody>
      </p:sp>
      <p:sp>
        <p:nvSpPr>
          <p:cNvPr id="73733" name="Line 7"/>
          <p:cNvSpPr>
            <a:spLocks noChangeShapeType="1"/>
          </p:cNvSpPr>
          <p:nvPr/>
        </p:nvSpPr>
        <p:spPr bwMode="auto">
          <a:xfrm>
            <a:off x="2667000" y="2514600"/>
            <a:ext cx="0" cy="2819400"/>
          </a:xfrm>
          <a:prstGeom prst="line">
            <a:avLst/>
          </a:prstGeom>
          <a:noFill/>
          <a:ln w="9525">
            <a:solidFill>
              <a:srgbClr val="FFFF00"/>
            </a:solidFill>
            <a:round/>
            <a:headEnd/>
            <a:tailEnd type="triangle" w="med" len="med"/>
          </a:ln>
        </p:spPr>
        <p:txBody>
          <a:bodyPr/>
          <a:lstStyle/>
          <a:p>
            <a:endParaRPr lang="en-US"/>
          </a:p>
        </p:txBody>
      </p:sp>
      <p:sp>
        <p:nvSpPr>
          <p:cNvPr id="73734" name="Text Box 8"/>
          <p:cNvSpPr txBox="1">
            <a:spLocks noChangeArrowheads="1"/>
          </p:cNvSpPr>
          <p:nvPr/>
        </p:nvSpPr>
        <p:spPr bwMode="auto">
          <a:xfrm>
            <a:off x="762000" y="3886200"/>
            <a:ext cx="838200" cy="822325"/>
          </a:xfrm>
          <a:prstGeom prst="rect">
            <a:avLst/>
          </a:prstGeom>
          <a:noFill/>
          <a:ln w="9525">
            <a:noFill/>
            <a:miter lim="800000"/>
            <a:headEnd/>
            <a:tailEnd/>
          </a:ln>
        </p:spPr>
        <p:txBody>
          <a:bodyPr>
            <a:spAutoFit/>
          </a:bodyPr>
          <a:lstStyle/>
          <a:p>
            <a:pPr>
              <a:spcBef>
                <a:spcPct val="50000"/>
              </a:spcBef>
            </a:pPr>
            <a:r>
              <a:rPr lang="en-US">
                <a:solidFill>
                  <a:srgbClr val="FFFF00"/>
                </a:solidFill>
              </a:rPr>
              <a:t>125 km</a:t>
            </a:r>
          </a:p>
        </p:txBody>
      </p:sp>
      <p:sp>
        <p:nvSpPr>
          <p:cNvPr id="73735" name="Text Box 9"/>
          <p:cNvSpPr txBox="1">
            <a:spLocks noChangeArrowheads="1"/>
          </p:cNvSpPr>
          <p:nvPr/>
        </p:nvSpPr>
        <p:spPr bwMode="auto">
          <a:xfrm>
            <a:off x="685800" y="2286000"/>
            <a:ext cx="11430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O km</a:t>
            </a:r>
          </a:p>
        </p:txBody>
      </p:sp>
      <p:sp>
        <p:nvSpPr>
          <p:cNvPr id="73736" name="Line 10"/>
          <p:cNvSpPr>
            <a:spLocks noChangeShapeType="1"/>
          </p:cNvSpPr>
          <p:nvPr/>
        </p:nvSpPr>
        <p:spPr bwMode="auto">
          <a:xfrm>
            <a:off x="1676400" y="4343400"/>
            <a:ext cx="5638800" cy="0"/>
          </a:xfrm>
          <a:prstGeom prst="line">
            <a:avLst/>
          </a:prstGeom>
          <a:noFill/>
          <a:ln w="9525">
            <a:solidFill>
              <a:srgbClr val="FFFF00"/>
            </a:solidFill>
            <a:round/>
            <a:headEnd/>
            <a:tailEnd/>
          </a:ln>
        </p:spPr>
        <p:txBody>
          <a:bodyPr/>
          <a:lstStyle/>
          <a:p>
            <a:endParaRPr lang="en-US"/>
          </a:p>
        </p:txBody>
      </p:sp>
      <p:sp>
        <p:nvSpPr>
          <p:cNvPr id="73737" name="Line 11"/>
          <p:cNvSpPr>
            <a:spLocks noChangeShapeType="1"/>
          </p:cNvSpPr>
          <p:nvPr/>
        </p:nvSpPr>
        <p:spPr bwMode="auto">
          <a:xfrm>
            <a:off x="5029200" y="2514600"/>
            <a:ext cx="1752600" cy="0"/>
          </a:xfrm>
          <a:prstGeom prst="line">
            <a:avLst/>
          </a:prstGeom>
          <a:noFill/>
          <a:ln w="9525">
            <a:solidFill>
              <a:schemeClr val="tx1"/>
            </a:solidFill>
            <a:round/>
            <a:headEnd/>
            <a:tailEnd type="triangle" w="med" len="med"/>
          </a:ln>
        </p:spPr>
        <p:txBody>
          <a:bodyPr/>
          <a:lstStyle/>
          <a:p>
            <a:endParaRPr lang="en-US"/>
          </a:p>
        </p:txBody>
      </p:sp>
      <p:sp>
        <p:nvSpPr>
          <p:cNvPr id="73738" name="Line 12"/>
          <p:cNvSpPr>
            <a:spLocks noChangeShapeType="1"/>
          </p:cNvSpPr>
          <p:nvPr/>
        </p:nvSpPr>
        <p:spPr bwMode="auto">
          <a:xfrm>
            <a:off x="5029200" y="2514600"/>
            <a:ext cx="0" cy="3352800"/>
          </a:xfrm>
          <a:prstGeom prst="line">
            <a:avLst/>
          </a:prstGeom>
          <a:noFill/>
          <a:ln w="9525">
            <a:solidFill>
              <a:schemeClr val="tx1"/>
            </a:solidFill>
            <a:round/>
            <a:headEnd/>
            <a:tailEnd type="triangle" w="med" len="med"/>
          </a:ln>
        </p:spPr>
        <p:txBody>
          <a:bodyPr/>
          <a:lstStyle/>
          <a:p>
            <a:endParaRPr lang="en-US"/>
          </a:p>
        </p:txBody>
      </p:sp>
      <p:sp>
        <p:nvSpPr>
          <p:cNvPr id="73739" name="Line 13"/>
          <p:cNvSpPr>
            <a:spLocks noChangeShapeType="1"/>
          </p:cNvSpPr>
          <p:nvPr/>
        </p:nvSpPr>
        <p:spPr bwMode="auto">
          <a:xfrm>
            <a:off x="5029200" y="2514600"/>
            <a:ext cx="838200" cy="1828800"/>
          </a:xfrm>
          <a:prstGeom prst="line">
            <a:avLst/>
          </a:prstGeom>
          <a:noFill/>
          <a:ln w="9525">
            <a:solidFill>
              <a:srgbClr val="FFFF00"/>
            </a:solidFill>
            <a:round/>
            <a:headEnd/>
            <a:tailEnd/>
          </a:ln>
        </p:spPr>
        <p:txBody>
          <a:bodyPr/>
          <a:lstStyle/>
          <a:p>
            <a:endParaRPr lang="en-US"/>
          </a:p>
        </p:txBody>
      </p:sp>
      <p:sp>
        <p:nvSpPr>
          <p:cNvPr id="73740" name="Line 14"/>
          <p:cNvSpPr>
            <a:spLocks noChangeShapeType="1"/>
          </p:cNvSpPr>
          <p:nvPr/>
        </p:nvSpPr>
        <p:spPr bwMode="auto">
          <a:xfrm>
            <a:off x="5867400" y="4343400"/>
            <a:ext cx="0" cy="838200"/>
          </a:xfrm>
          <a:prstGeom prst="line">
            <a:avLst/>
          </a:prstGeom>
          <a:noFill/>
          <a:ln w="9525">
            <a:solidFill>
              <a:srgbClr val="FFFF00"/>
            </a:solidFill>
            <a:round/>
            <a:headEnd/>
            <a:tailEnd type="triangle" w="med" len="med"/>
          </a:ln>
        </p:spPr>
        <p:txBody>
          <a:bodyPr/>
          <a:lstStyle/>
          <a:p>
            <a:endParaRPr lang="en-US"/>
          </a:p>
        </p:txBody>
      </p:sp>
      <p:sp>
        <p:nvSpPr>
          <p:cNvPr id="73741" name="Text Box 15"/>
          <p:cNvSpPr txBox="1">
            <a:spLocks noChangeArrowheads="1"/>
          </p:cNvSpPr>
          <p:nvPr/>
        </p:nvSpPr>
        <p:spPr bwMode="auto">
          <a:xfrm>
            <a:off x="2286000" y="20574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1300º</a:t>
            </a:r>
          </a:p>
        </p:txBody>
      </p:sp>
      <p:sp>
        <p:nvSpPr>
          <p:cNvPr id="73742" name="Line 16"/>
          <p:cNvSpPr>
            <a:spLocks noChangeShapeType="1"/>
          </p:cNvSpPr>
          <p:nvPr/>
        </p:nvSpPr>
        <p:spPr bwMode="auto">
          <a:xfrm flipV="1">
            <a:off x="5867400" y="2514600"/>
            <a:ext cx="0" cy="1752600"/>
          </a:xfrm>
          <a:prstGeom prst="line">
            <a:avLst/>
          </a:prstGeom>
          <a:noFill/>
          <a:ln w="9525">
            <a:solidFill>
              <a:schemeClr val="tx1"/>
            </a:solidFill>
            <a:prstDash val="dash"/>
            <a:round/>
            <a:headEnd/>
            <a:tailEnd/>
          </a:ln>
        </p:spPr>
        <p:txBody>
          <a:bodyPr/>
          <a:lstStyle/>
          <a:p>
            <a:endParaRPr lang="en-US"/>
          </a:p>
        </p:txBody>
      </p:sp>
      <p:sp>
        <p:nvSpPr>
          <p:cNvPr id="73743" name="Rectangle 17"/>
          <p:cNvSpPr>
            <a:spLocks noChangeArrowheads="1"/>
          </p:cNvSpPr>
          <p:nvPr/>
        </p:nvSpPr>
        <p:spPr bwMode="auto">
          <a:xfrm>
            <a:off x="5410200" y="2057400"/>
            <a:ext cx="1014413" cy="457200"/>
          </a:xfrm>
          <a:prstGeom prst="rect">
            <a:avLst/>
          </a:prstGeom>
          <a:noFill/>
          <a:ln w="9525">
            <a:noFill/>
            <a:miter lim="800000"/>
            <a:headEnd/>
            <a:tailEnd/>
          </a:ln>
        </p:spPr>
        <p:txBody>
          <a:bodyPr wrap="none">
            <a:spAutoFit/>
          </a:bodyPr>
          <a:lstStyle/>
          <a:p>
            <a:r>
              <a:rPr lang="en-US">
                <a:solidFill>
                  <a:srgbClr val="FFFF00"/>
                </a:solidFill>
              </a:rPr>
              <a:t>1300º</a:t>
            </a:r>
          </a:p>
        </p:txBody>
      </p:sp>
      <p:sp>
        <p:nvSpPr>
          <p:cNvPr id="73744" name="Text Box 18"/>
          <p:cNvSpPr txBox="1">
            <a:spLocks noChangeArrowheads="1"/>
          </p:cNvSpPr>
          <p:nvPr/>
        </p:nvSpPr>
        <p:spPr bwMode="auto">
          <a:xfrm>
            <a:off x="1447800" y="1295400"/>
            <a:ext cx="1905000" cy="822325"/>
          </a:xfrm>
          <a:prstGeom prst="rect">
            <a:avLst/>
          </a:prstGeom>
          <a:noFill/>
          <a:ln w="9525">
            <a:noFill/>
            <a:miter lim="800000"/>
            <a:headEnd/>
            <a:tailEnd/>
          </a:ln>
        </p:spPr>
        <p:txBody>
          <a:bodyPr>
            <a:spAutoFit/>
          </a:bodyPr>
          <a:lstStyle/>
          <a:p>
            <a:pPr>
              <a:spcBef>
                <a:spcPct val="50000"/>
              </a:spcBef>
            </a:pPr>
            <a:r>
              <a:rPr lang="en-US">
                <a:solidFill>
                  <a:srgbClr val="FFFF00"/>
                </a:solidFill>
              </a:rPr>
              <a:t>Start (at time=0)</a:t>
            </a:r>
          </a:p>
        </p:txBody>
      </p:sp>
      <p:sp>
        <p:nvSpPr>
          <p:cNvPr id="73745" name="Text Box 19"/>
          <p:cNvSpPr txBox="1">
            <a:spLocks noChangeArrowheads="1"/>
          </p:cNvSpPr>
          <p:nvPr/>
        </p:nvSpPr>
        <p:spPr bwMode="auto">
          <a:xfrm>
            <a:off x="4800600" y="1371600"/>
            <a:ext cx="2362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After 200 my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Thermal contraction</a:t>
            </a:r>
          </a:p>
        </p:txBody>
      </p:sp>
      <p:sp>
        <p:nvSpPr>
          <p:cNvPr id="74755" name="Rectangle 3"/>
          <p:cNvSpPr>
            <a:spLocks noGrp="1" noChangeArrowheads="1"/>
          </p:cNvSpPr>
          <p:nvPr>
            <p:ph idx="1"/>
          </p:nvPr>
        </p:nvSpPr>
        <p:spPr/>
        <p:txBody>
          <a:bodyPr/>
          <a:lstStyle/>
          <a:p>
            <a:r>
              <a:rPr lang="en-US" smtClean="0"/>
              <a:t>So, a 125-km piece of mantle that is initially at, say 1300ºK, and which then cools by an average of about 650ºK will shrink by how much …..?</a:t>
            </a:r>
          </a:p>
          <a:p>
            <a:pPr>
              <a:buFontTx/>
              <a:buNone/>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Choose an answer</a:t>
            </a:r>
          </a:p>
        </p:txBody>
      </p:sp>
      <p:sp>
        <p:nvSpPr>
          <p:cNvPr id="75779" name="Rectangle 3"/>
          <p:cNvSpPr>
            <a:spLocks noGrp="1" noChangeArrowheads="1"/>
          </p:cNvSpPr>
          <p:nvPr>
            <p:ph idx="1"/>
          </p:nvPr>
        </p:nvSpPr>
        <p:spPr/>
        <p:txBody>
          <a:bodyPr/>
          <a:lstStyle/>
          <a:p>
            <a:r>
              <a:rPr lang="en-US" smtClean="0"/>
              <a:t>(a) 2km</a:t>
            </a:r>
          </a:p>
          <a:p>
            <a:endParaRPr lang="en-US" smtClean="0"/>
          </a:p>
          <a:p>
            <a:r>
              <a:rPr lang="en-US" smtClean="0"/>
              <a:t>(b) 4 km</a:t>
            </a:r>
          </a:p>
          <a:p>
            <a:endParaRPr lang="en-US" smtClean="0"/>
          </a:p>
          <a:p>
            <a:r>
              <a:rPr lang="en-US" smtClean="0"/>
              <a:t>(c) 10 km</a:t>
            </a:r>
          </a:p>
          <a:p>
            <a:endParaRPr lang="en-US" smtClean="0"/>
          </a:p>
          <a:p>
            <a:r>
              <a:rPr lang="en-US" smtClean="0"/>
              <a:t>(d) 20 km</a:t>
            </a:r>
          </a:p>
          <a:p>
            <a:endParaRPr lang="en-US" smtClean="0"/>
          </a:p>
          <a:p>
            <a:r>
              <a:rPr lang="en-US" smtClean="0"/>
              <a:t>(e) none of the above</a:t>
            </a:r>
          </a:p>
          <a:p>
            <a:pPr>
              <a:buFontTx/>
              <a:buNone/>
            </a:pPr>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Answer</a:t>
            </a:r>
          </a:p>
        </p:txBody>
      </p:sp>
      <p:sp>
        <p:nvSpPr>
          <p:cNvPr id="76803" name="Rectangle 3"/>
          <p:cNvSpPr>
            <a:spLocks noGrp="1" noChangeArrowheads="1"/>
          </p:cNvSpPr>
          <p:nvPr>
            <p:ph idx="1"/>
          </p:nvPr>
        </p:nvSpPr>
        <p:spPr/>
        <p:txBody>
          <a:bodyPr/>
          <a:lstStyle/>
          <a:p>
            <a:r>
              <a:rPr lang="en-US" smtClean="0"/>
              <a:t>125,000 m * 650ºC * 10^-5 = 812 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Isostatic consequences of cooling mantle</a:t>
            </a:r>
          </a:p>
        </p:txBody>
      </p:sp>
      <p:sp>
        <p:nvSpPr>
          <p:cNvPr id="12292" name="Rectangle 3"/>
          <p:cNvSpPr>
            <a:spLocks noGrp="1" noChangeArrowheads="1"/>
          </p:cNvSpPr>
          <p:nvPr>
            <p:ph idx="1"/>
          </p:nvPr>
        </p:nvSpPr>
        <p:spPr/>
        <p:txBody>
          <a:bodyPr/>
          <a:lstStyle/>
          <a:p>
            <a:r>
              <a:rPr lang="en-US" smtClean="0"/>
              <a:t>If the mantle contracts as it cools it also becomes denser for doing so….</a:t>
            </a:r>
          </a:p>
          <a:p>
            <a:endParaRPr lang="en-US" smtClean="0"/>
          </a:p>
          <a:p>
            <a:endParaRPr lang="en-US" smtClean="0"/>
          </a:p>
          <a:p>
            <a:r>
              <a:rPr lang="en-US" smtClean="0"/>
              <a:t>Final density = original density * thermal expansion coefficient (temperature drop)</a:t>
            </a:r>
          </a:p>
          <a:p>
            <a:pPr>
              <a:buFontTx/>
              <a:buNone/>
            </a:pPr>
            <a:endParaRPr lang="en-US" smtClean="0"/>
          </a:p>
        </p:txBody>
      </p:sp>
      <p:graphicFrame>
        <p:nvGraphicFramePr>
          <p:cNvPr id="12290" name="Object 4"/>
          <p:cNvGraphicFramePr>
            <a:graphicFrameLocks noChangeAspect="1"/>
          </p:cNvGraphicFramePr>
          <p:nvPr/>
        </p:nvGraphicFramePr>
        <p:xfrm>
          <a:off x="2438400" y="4724400"/>
          <a:ext cx="2832100" cy="419100"/>
        </p:xfrm>
        <a:graphic>
          <a:graphicData uri="http://schemas.openxmlformats.org/presentationml/2006/ole">
            <p:oleObj spid="_x0000_s12290" name="Equation" r:id="rId3" imgW="2831760" imgH="419040" progId="Equation.DSMT4">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54188" y="304800"/>
            <a:ext cx="4868862" cy="990600"/>
          </a:xfrm>
        </p:spPr>
        <p:txBody>
          <a:bodyPr/>
          <a:lstStyle/>
          <a:p>
            <a:r>
              <a:rPr lang="en-US" sz="2000" smtClean="0"/>
              <a:t>Physical State of the </a:t>
            </a:r>
            <a:br>
              <a:rPr lang="en-US" sz="2000" smtClean="0"/>
            </a:br>
            <a:r>
              <a:rPr lang="en-US" sz="2000" smtClean="0"/>
              <a:t>Lithosphere</a:t>
            </a:r>
          </a:p>
        </p:txBody>
      </p:sp>
      <p:sp>
        <p:nvSpPr>
          <p:cNvPr id="77827" name="Rectangle 3"/>
          <p:cNvSpPr>
            <a:spLocks noGrp="1" noChangeArrowheads="1"/>
          </p:cNvSpPr>
          <p:nvPr>
            <p:ph idx="1"/>
          </p:nvPr>
        </p:nvSpPr>
        <p:spPr>
          <a:xfrm>
            <a:off x="228600" y="1447800"/>
            <a:ext cx="8229600" cy="4525963"/>
          </a:xfrm>
        </p:spPr>
        <p:txBody>
          <a:bodyPr/>
          <a:lstStyle/>
          <a:p>
            <a:pPr>
              <a:lnSpc>
                <a:spcPct val="90000"/>
              </a:lnSpc>
            </a:pPr>
            <a:endParaRPr lang="en-US" sz="1600" smtClean="0">
              <a:solidFill>
                <a:schemeClr val="accent1"/>
              </a:solidFill>
            </a:endParaRPr>
          </a:p>
          <a:p>
            <a:pPr lvl="1">
              <a:lnSpc>
                <a:spcPct val="90000"/>
              </a:lnSpc>
              <a:buFontTx/>
              <a:buNone/>
            </a:pPr>
            <a:r>
              <a:rPr lang="en-US" b="1" smtClean="0">
                <a:solidFill>
                  <a:schemeClr val="accent1"/>
                </a:solidFill>
              </a:rPr>
              <a:t>Key Concepts </a:t>
            </a:r>
          </a:p>
          <a:p>
            <a:pPr lvl="1">
              <a:lnSpc>
                <a:spcPct val="90000"/>
              </a:lnSpc>
            </a:pPr>
            <a:r>
              <a:rPr lang="en-US" b="1" smtClean="0">
                <a:solidFill>
                  <a:schemeClr val="accent1"/>
                </a:solidFill>
              </a:rPr>
              <a:t>Surface Forces</a:t>
            </a:r>
          </a:p>
          <a:p>
            <a:pPr lvl="1">
              <a:lnSpc>
                <a:spcPct val="90000"/>
              </a:lnSpc>
            </a:pPr>
            <a:r>
              <a:rPr lang="en-US" b="1" smtClean="0">
                <a:solidFill>
                  <a:schemeClr val="accent1"/>
                </a:solidFill>
              </a:rPr>
              <a:t>Local Isostasy</a:t>
            </a:r>
          </a:p>
          <a:p>
            <a:pPr lvl="1">
              <a:lnSpc>
                <a:spcPct val="90000"/>
              </a:lnSpc>
            </a:pPr>
            <a:r>
              <a:rPr lang="en-US" b="1" smtClean="0">
                <a:solidFill>
                  <a:schemeClr val="accent1"/>
                </a:solidFill>
              </a:rPr>
              <a:t>Flexural isostasy</a:t>
            </a:r>
          </a:p>
          <a:p>
            <a:pPr lvl="1">
              <a:lnSpc>
                <a:spcPct val="90000"/>
              </a:lnSpc>
            </a:pPr>
            <a:r>
              <a:rPr lang="en-US" b="1" smtClean="0">
                <a:solidFill>
                  <a:schemeClr val="accent1"/>
                </a:solidFill>
              </a:rPr>
              <a:t>Thermal conductivity</a:t>
            </a:r>
          </a:p>
          <a:p>
            <a:pPr lvl="1">
              <a:lnSpc>
                <a:spcPct val="90000"/>
              </a:lnSpc>
            </a:pPr>
            <a:r>
              <a:rPr lang="en-US" b="1" smtClean="0">
                <a:solidFill>
                  <a:schemeClr val="accent1"/>
                </a:solidFill>
              </a:rPr>
              <a:t>Thermal Expansion</a:t>
            </a:r>
          </a:p>
          <a:p>
            <a:pPr lvl="1">
              <a:lnSpc>
                <a:spcPct val="90000"/>
              </a:lnSpc>
            </a:pPr>
            <a:r>
              <a:rPr lang="en-US" b="1" smtClean="0"/>
              <a:t>Heat transfer: A special case</a:t>
            </a:r>
          </a:p>
          <a:p>
            <a:pPr lvl="1">
              <a:lnSpc>
                <a:spcPct val="90000"/>
              </a:lnSpc>
            </a:pPr>
            <a:r>
              <a:rPr lang="en-US" b="1" smtClean="0">
                <a:solidFill>
                  <a:schemeClr val="accent1"/>
                </a:solidFill>
              </a:rPr>
              <a:t>Rock Rheology </a:t>
            </a:r>
          </a:p>
          <a:p>
            <a:pPr lvl="1">
              <a:lnSpc>
                <a:spcPct val="90000"/>
              </a:lnSpc>
            </a:pPr>
            <a:r>
              <a:rPr lang="en-US" b="1" smtClean="0">
                <a:solidFill>
                  <a:schemeClr val="accent1"/>
                </a:solidFill>
              </a:rPr>
              <a:t>Relevant mantle rheological behavior</a:t>
            </a:r>
          </a:p>
          <a:p>
            <a:pPr lvl="1">
              <a:lnSpc>
                <a:spcPct val="90000"/>
              </a:lnSpc>
            </a:pPr>
            <a:r>
              <a:rPr lang="en-US" b="1" smtClean="0">
                <a:solidFill>
                  <a:schemeClr val="accent1"/>
                </a:solidFill>
              </a:rPr>
              <a:t>Rheology of continental crust</a:t>
            </a:r>
          </a:p>
          <a:p>
            <a:pPr lvl="2">
              <a:lnSpc>
                <a:spcPct val="90000"/>
              </a:lnSpc>
            </a:pPr>
            <a:r>
              <a:rPr lang="en-US" b="1" smtClean="0">
                <a:solidFill>
                  <a:schemeClr val="accent1"/>
                </a:solidFill>
              </a:rPr>
              <a:t>Elastic-perfectly plastic </a:t>
            </a:r>
          </a:p>
          <a:p>
            <a:pPr lvl="2">
              <a:lnSpc>
                <a:spcPct val="90000"/>
              </a:lnSpc>
            </a:pPr>
            <a:r>
              <a:rPr lang="en-US" b="1" smtClean="0">
                <a:solidFill>
                  <a:schemeClr val="accent1"/>
                </a:solidFill>
              </a:rPr>
              <a:t>Strain hardening and strain softening</a:t>
            </a:r>
            <a:endParaRPr lang="en-US" sz="2000" b="1" smtClean="0">
              <a:solidFill>
                <a:schemeClr val="accent1"/>
              </a:solidFill>
            </a:endParaRPr>
          </a:p>
          <a:p>
            <a:pPr>
              <a:lnSpc>
                <a:spcPct val="90000"/>
              </a:lnSpc>
            </a:pPr>
            <a:endParaRPr lang="en-US" sz="1600" smtClean="0">
              <a:solidFill>
                <a:schemeClr val="accent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Time-dependent heat conduction</a:t>
            </a:r>
          </a:p>
        </p:txBody>
      </p:sp>
      <p:sp>
        <p:nvSpPr>
          <p:cNvPr id="78851" name="Rectangle 3"/>
          <p:cNvSpPr>
            <a:spLocks noGrp="1" noChangeArrowheads="1"/>
          </p:cNvSpPr>
          <p:nvPr>
            <p:ph idx="1"/>
          </p:nvPr>
        </p:nvSpPr>
        <p:spPr/>
        <p:txBody>
          <a:bodyPr/>
          <a:lstStyle/>
          <a:p>
            <a:pPr marL="457200" indent="-457200">
              <a:buFontTx/>
              <a:buNone/>
            </a:pPr>
            <a:r>
              <a:rPr lang="en-US" smtClean="0"/>
              <a:t>We observe that </a:t>
            </a:r>
          </a:p>
          <a:p>
            <a:pPr marL="457200" indent="-457200">
              <a:buFontTx/>
              <a:buAutoNum type="arabicParenBoth"/>
            </a:pPr>
            <a:r>
              <a:rPr lang="en-US" smtClean="0"/>
              <a:t>heat flow decreases away from the mid-ocean ridges as a function of age and </a:t>
            </a:r>
          </a:p>
          <a:p>
            <a:pPr marL="457200" indent="-457200">
              <a:buFontTx/>
              <a:buAutoNum type="arabicParenBoth"/>
            </a:pPr>
            <a:r>
              <a:rPr lang="en-US" smtClean="0"/>
              <a:t> water depth increases as a function of age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smtClean="0"/>
              <a:t>Heat flow versus age</a:t>
            </a:r>
          </a:p>
        </p:txBody>
      </p:sp>
      <p:pic>
        <p:nvPicPr>
          <p:cNvPr id="79875" name="Picture 9" descr="HFUvsage"/>
          <p:cNvPicPr>
            <a:picLocks noGrp="1" noChangeAspect="1" noChangeArrowheads="1"/>
          </p:cNvPicPr>
          <p:nvPr>
            <p:ph idx="1"/>
          </p:nvPr>
        </p:nvPicPr>
        <p:blipFill>
          <a:blip r:embed="rId2"/>
          <a:srcRect/>
          <a:stretch>
            <a:fillRect/>
          </a:stretch>
        </p:blipFill>
        <p:spPr>
          <a:xfrm>
            <a:off x="1524000" y="1066800"/>
            <a:ext cx="5164138" cy="5969000"/>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Plate Model for Sea-floor spreading</a:t>
            </a:r>
          </a:p>
        </p:txBody>
      </p:sp>
      <p:sp>
        <p:nvSpPr>
          <p:cNvPr id="80899" name="Rectangle 3"/>
          <p:cNvSpPr>
            <a:spLocks noGrp="1" noChangeArrowheads="1"/>
          </p:cNvSpPr>
          <p:nvPr>
            <p:ph idx="1"/>
          </p:nvPr>
        </p:nvSpPr>
        <p:spPr/>
        <p:txBody>
          <a:bodyPr/>
          <a:lstStyle/>
          <a:p>
            <a:r>
              <a:rPr lang="en-US" dirty="0" smtClean="0"/>
              <a:t>Parsons and </a:t>
            </a:r>
            <a:r>
              <a:rPr lang="en-US" dirty="0" err="1" smtClean="0"/>
              <a:t>Sclater</a:t>
            </a:r>
            <a:r>
              <a:rPr lang="en-US" dirty="0" smtClean="0"/>
              <a:t> (1977)</a:t>
            </a:r>
          </a:p>
        </p:txBody>
      </p:sp>
      <p:pic>
        <p:nvPicPr>
          <p:cNvPr id="80900" name="Picture 4" descr="model-ParsonsSlater"/>
          <p:cNvPicPr>
            <a:picLocks noChangeAspect="1" noChangeArrowheads="1"/>
          </p:cNvPicPr>
          <p:nvPr/>
        </p:nvPicPr>
        <p:blipFill>
          <a:blip r:embed="rId2"/>
          <a:srcRect/>
          <a:stretch>
            <a:fillRect/>
          </a:stretch>
        </p:blipFill>
        <p:spPr bwMode="auto">
          <a:xfrm>
            <a:off x="1219200" y="2438400"/>
            <a:ext cx="5621338"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Temperature (from model) and thickness  versus age</a:t>
            </a:r>
          </a:p>
        </p:txBody>
      </p:sp>
      <p:sp>
        <p:nvSpPr>
          <p:cNvPr id="81923" name="Rectangle 3"/>
          <p:cNvSpPr>
            <a:spLocks noGrp="1" noChangeArrowheads="1"/>
          </p:cNvSpPr>
          <p:nvPr>
            <p:ph idx="1"/>
          </p:nvPr>
        </p:nvSpPr>
        <p:spPr/>
        <p:txBody>
          <a:bodyPr/>
          <a:lstStyle/>
          <a:p>
            <a:pPr>
              <a:buFontTx/>
              <a:buNone/>
            </a:pPr>
            <a:r>
              <a:rPr lang="en-US" dirty="0" smtClean="0"/>
              <a:t>Leeds et al. (1974)</a:t>
            </a:r>
          </a:p>
        </p:txBody>
      </p:sp>
      <p:pic>
        <p:nvPicPr>
          <p:cNvPr id="81924" name="Picture 4" descr="Temp vs"/>
          <p:cNvPicPr>
            <a:picLocks noChangeAspect="1" noChangeArrowheads="1"/>
          </p:cNvPicPr>
          <p:nvPr/>
        </p:nvPicPr>
        <p:blipFill>
          <a:blip r:embed="rId2"/>
          <a:srcRect/>
          <a:stretch>
            <a:fillRect/>
          </a:stretch>
        </p:blipFill>
        <p:spPr bwMode="auto">
          <a:xfrm>
            <a:off x="1371600" y="2514600"/>
            <a:ext cx="5411788" cy="3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400" smtClean="0"/>
              <a:t>Lithostatic stress</a:t>
            </a:r>
          </a:p>
        </p:txBody>
      </p:sp>
      <p:sp>
        <p:nvSpPr>
          <p:cNvPr id="35843" name="Rectangle 3"/>
          <p:cNvSpPr>
            <a:spLocks noGrp="1" noChangeArrowheads="1"/>
          </p:cNvSpPr>
          <p:nvPr>
            <p:ph idx="1"/>
          </p:nvPr>
        </p:nvSpPr>
        <p:spPr/>
        <p:txBody>
          <a:bodyPr/>
          <a:lstStyle/>
          <a:p>
            <a:pPr>
              <a:lnSpc>
                <a:spcPct val="80000"/>
              </a:lnSpc>
            </a:pPr>
            <a:r>
              <a:rPr lang="en-US" sz="2000" smtClean="0"/>
              <a:t>If you think you understand the previous slide, then answer the following question: </a:t>
            </a:r>
            <a:br>
              <a:rPr lang="en-US" sz="2000" smtClean="0"/>
            </a:br>
            <a:r>
              <a:rPr lang="en-US" sz="2000" smtClean="0"/>
              <a:t/>
            </a:r>
            <a:br>
              <a:rPr lang="en-US" sz="2000" smtClean="0"/>
            </a:br>
            <a:r>
              <a:rPr lang="en-US" sz="2000" smtClean="0"/>
              <a:t>On Planet Zog the average density of the 10 km-thick crust is 2500 kg m^-3 . Acceleration due to gravity is 3.2 m s^-2 . What is the pressure at the base of the crust? </a:t>
            </a:r>
            <a:br>
              <a:rPr lang="en-US" sz="2000" smtClean="0"/>
            </a:br>
            <a:r>
              <a:rPr lang="en-US" sz="2000" smtClean="0"/>
              <a:t/>
            </a:r>
            <a:br>
              <a:rPr lang="en-US" sz="2000" smtClean="0"/>
            </a:br>
            <a:r>
              <a:rPr lang="en-US" sz="2000" smtClean="0"/>
              <a:t/>
            </a:r>
            <a:br>
              <a:rPr lang="en-US" sz="2000" smtClean="0"/>
            </a:br>
            <a:r>
              <a:rPr lang="en-US" sz="2000" smtClean="0"/>
              <a:t>  A. 80 MegaPascals </a:t>
            </a:r>
            <a:br>
              <a:rPr lang="en-US" sz="2000" smtClean="0"/>
            </a:br>
            <a:r>
              <a:rPr lang="en-US" sz="2000" smtClean="0"/>
              <a:t/>
            </a:r>
            <a:br>
              <a:rPr lang="en-US" sz="2000" smtClean="0"/>
            </a:br>
            <a:r>
              <a:rPr lang="en-US" sz="2000" smtClean="0"/>
              <a:t>  B. 80 Newtons </a:t>
            </a:r>
            <a:br>
              <a:rPr lang="en-US" sz="2000" smtClean="0"/>
            </a:br>
            <a:r>
              <a:rPr lang="en-US" sz="2000" smtClean="0"/>
              <a:t/>
            </a:r>
            <a:br>
              <a:rPr lang="en-US" sz="2000" smtClean="0"/>
            </a:br>
            <a:r>
              <a:rPr lang="en-US" sz="2000" smtClean="0"/>
              <a:t>  C. 800 Newtons </a:t>
            </a:r>
            <a:br>
              <a:rPr lang="en-US" sz="2000" smtClean="0"/>
            </a:br>
            <a:r>
              <a:rPr lang="en-US" sz="2000" smtClean="0"/>
              <a:t/>
            </a:r>
            <a:br>
              <a:rPr lang="en-US" sz="2000" smtClean="0"/>
            </a:br>
            <a:r>
              <a:rPr lang="en-US" sz="2000" smtClean="0"/>
              <a:t>  D. 3 GigaPascals </a:t>
            </a:r>
            <a:br>
              <a:rPr lang="en-US" sz="2000" smtClean="0"/>
            </a:br>
            <a:r>
              <a:rPr lang="en-US" sz="2000" smtClean="0"/>
              <a:t/>
            </a:r>
            <a:br>
              <a:rPr lang="en-US" sz="2000" smtClean="0"/>
            </a:br>
            <a:r>
              <a:rPr lang="en-US" sz="2000" smtClean="0"/>
              <a:t>  E. 30 Gigapascals </a:t>
            </a:r>
            <a:br>
              <a:rPr lang="en-US" sz="2000" smtClean="0"/>
            </a:br>
            <a:r>
              <a:rPr lang="en-US" sz="2000" smtClean="0"/>
              <a:t/>
            </a:r>
            <a:br>
              <a:rPr lang="en-US" sz="2000" smtClean="0"/>
            </a:br>
            <a:r>
              <a:rPr lang="en-US" sz="2000" smtClean="0"/>
              <a:t>  F. None of the above </a:t>
            </a:r>
            <a:br>
              <a:rPr lang="en-US" sz="2000" smtClean="0"/>
            </a:br>
            <a:endParaRPr lang="en-US" sz="20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54188" y="304800"/>
            <a:ext cx="4868862" cy="990600"/>
          </a:xfrm>
        </p:spPr>
        <p:txBody>
          <a:bodyPr/>
          <a:lstStyle/>
          <a:p>
            <a:r>
              <a:rPr lang="en-US" sz="2400" smtClean="0"/>
              <a:t>Physical State of the </a:t>
            </a:r>
            <a:br>
              <a:rPr lang="en-US" sz="2400" smtClean="0"/>
            </a:br>
            <a:r>
              <a:rPr lang="en-US" sz="2400" smtClean="0"/>
              <a:t>Lithosphere</a:t>
            </a:r>
          </a:p>
        </p:txBody>
      </p:sp>
      <p:sp>
        <p:nvSpPr>
          <p:cNvPr id="82947" name="Rectangle 3"/>
          <p:cNvSpPr>
            <a:spLocks noGrp="1" noChangeArrowheads="1"/>
          </p:cNvSpPr>
          <p:nvPr>
            <p:ph idx="1"/>
          </p:nvPr>
        </p:nvSpPr>
        <p:spPr>
          <a:xfrm>
            <a:off x="228600" y="1295400"/>
            <a:ext cx="8229600" cy="4525963"/>
          </a:xfrm>
        </p:spPr>
        <p:txBody>
          <a:bodyPr/>
          <a:lstStyle/>
          <a:p>
            <a:pPr>
              <a:lnSpc>
                <a:spcPct val="90000"/>
              </a:lnSpc>
            </a:pPr>
            <a:endParaRPr lang="en-US" sz="1600" smtClean="0">
              <a:solidFill>
                <a:schemeClr val="accent1"/>
              </a:solidFill>
            </a:endParaRPr>
          </a:p>
          <a:p>
            <a:pPr lvl="1">
              <a:lnSpc>
                <a:spcPct val="90000"/>
              </a:lnSpc>
              <a:buFontTx/>
              <a:buNone/>
            </a:pPr>
            <a:r>
              <a:rPr lang="en-US" b="1" smtClean="0">
                <a:solidFill>
                  <a:schemeClr val="accent1"/>
                </a:solidFill>
              </a:rPr>
              <a:t>Key Concepts </a:t>
            </a:r>
          </a:p>
          <a:p>
            <a:pPr lvl="1">
              <a:lnSpc>
                <a:spcPct val="90000"/>
              </a:lnSpc>
            </a:pPr>
            <a:r>
              <a:rPr lang="en-US" b="1" smtClean="0">
                <a:solidFill>
                  <a:schemeClr val="accent1"/>
                </a:solidFill>
              </a:rPr>
              <a:t>Surface Forces</a:t>
            </a:r>
          </a:p>
          <a:p>
            <a:pPr lvl="1">
              <a:lnSpc>
                <a:spcPct val="90000"/>
              </a:lnSpc>
            </a:pPr>
            <a:r>
              <a:rPr lang="en-US" b="1" smtClean="0">
                <a:solidFill>
                  <a:schemeClr val="accent1"/>
                </a:solidFill>
              </a:rPr>
              <a:t>Local Isostasy</a:t>
            </a:r>
          </a:p>
          <a:p>
            <a:pPr lvl="1">
              <a:lnSpc>
                <a:spcPct val="90000"/>
              </a:lnSpc>
            </a:pPr>
            <a:r>
              <a:rPr lang="en-US" b="1" smtClean="0">
                <a:solidFill>
                  <a:schemeClr val="accent1"/>
                </a:solidFill>
              </a:rPr>
              <a:t>Flexural isostasy</a:t>
            </a:r>
          </a:p>
          <a:p>
            <a:pPr lvl="1">
              <a:lnSpc>
                <a:spcPct val="90000"/>
              </a:lnSpc>
            </a:pPr>
            <a:r>
              <a:rPr lang="en-US" b="1" smtClean="0">
                <a:solidFill>
                  <a:schemeClr val="accent1"/>
                </a:solidFill>
              </a:rPr>
              <a:t>Thermal conductivity</a:t>
            </a:r>
          </a:p>
          <a:p>
            <a:pPr lvl="1">
              <a:lnSpc>
                <a:spcPct val="90000"/>
              </a:lnSpc>
            </a:pPr>
            <a:r>
              <a:rPr lang="en-US" b="1" smtClean="0">
                <a:solidFill>
                  <a:schemeClr val="accent1"/>
                </a:solidFill>
              </a:rPr>
              <a:t>Thermal Expansion</a:t>
            </a:r>
          </a:p>
          <a:p>
            <a:pPr lvl="1">
              <a:lnSpc>
                <a:spcPct val="90000"/>
              </a:lnSpc>
            </a:pPr>
            <a:r>
              <a:rPr lang="en-US" b="1" smtClean="0">
                <a:solidFill>
                  <a:schemeClr val="accent1"/>
                </a:solidFill>
              </a:rPr>
              <a:t>Heat transfer: A special case</a:t>
            </a:r>
          </a:p>
          <a:p>
            <a:pPr lvl="1">
              <a:lnSpc>
                <a:spcPct val="90000"/>
              </a:lnSpc>
            </a:pPr>
            <a:r>
              <a:rPr lang="en-US" b="1" smtClean="0"/>
              <a:t>Rock Rheology</a:t>
            </a:r>
            <a:r>
              <a:rPr lang="en-US" b="1" smtClean="0">
                <a:solidFill>
                  <a:schemeClr val="accent1"/>
                </a:solidFill>
              </a:rPr>
              <a:t> </a:t>
            </a:r>
          </a:p>
          <a:p>
            <a:pPr lvl="1">
              <a:lnSpc>
                <a:spcPct val="90000"/>
              </a:lnSpc>
            </a:pPr>
            <a:r>
              <a:rPr lang="en-US" b="1" smtClean="0">
                <a:solidFill>
                  <a:schemeClr val="accent1"/>
                </a:solidFill>
              </a:rPr>
              <a:t>Relevant mantle rheological behavior</a:t>
            </a:r>
          </a:p>
          <a:p>
            <a:pPr lvl="1">
              <a:lnSpc>
                <a:spcPct val="90000"/>
              </a:lnSpc>
              <a:buFontTx/>
              <a:buNone/>
            </a:pPr>
            <a:r>
              <a:rPr lang="en-US" b="1" smtClean="0">
                <a:solidFill>
                  <a:schemeClr val="accent1"/>
                </a:solidFill>
              </a:rPr>
              <a:t>- Rheology of continental crust</a:t>
            </a:r>
          </a:p>
          <a:p>
            <a:pPr lvl="2">
              <a:lnSpc>
                <a:spcPct val="90000"/>
              </a:lnSpc>
            </a:pPr>
            <a:r>
              <a:rPr lang="en-US" b="1" smtClean="0">
                <a:solidFill>
                  <a:schemeClr val="accent1"/>
                </a:solidFill>
              </a:rPr>
              <a:t>Elastic-perfectly plastic </a:t>
            </a:r>
          </a:p>
          <a:p>
            <a:pPr lvl="2">
              <a:lnSpc>
                <a:spcPct val="90000"/>
              </a:lnSpc>
            </a:pPr>
            <a:r>
              <a:rPr lang="en-US" b="1" smtClean="0">
                <a:solidFill>
                  <a:schemeClr val="accent1"/>
                </a:solidFill>
              </a:rPr>
              <a:t>Strain hardening and strain softening</a:t>
            </a:r>
            <a:endParaRPr lang="en-US" sz="2000" b="1" smtClean="0">
              <a:solidFill>
                <a:schemeClr val="accent1"/>
              </a:solidFill>
            </a:endParaRPr>
          </a:p>
          <a:p>
            <a:pPr>
              <a:lnSpc>
                <a:spcPct val="90000"/>
              </a:lnSpc>
            </a:pPr>
            <a:endParaRPr lang="en-US" sz="1600" smtClean="0">
              <a:solidFill>
                <a:schemeClr val="accent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165225"/>
          </a:xfrm>
        </p:spPr>
        <p:txBody>
          <a:bodyPr/>
          <a:lstStyle/>
          <a:p>
            <a:r>
              <a:rPr lang="en-US" dirty="0">
                <a:solidFill>
                  <a:srgbClr val="FFFF00"/>
                </a:solidFill>
                <a:latin typeface="+mn-lt"/>
              </a:rPr>
              <a:t>Bulk Modulus (K</a:t>
            </a:r>
            <a:r>
              <a:rPr lang="en-US" dirty="0" smtClean="0">
                <a:solidFill>
                  <a:srgbClr val="FFFF00"/>
                </a:solidFill>
                <a:latin typeface="+mn-lt"/>
              </a:rPr>
              <a:t>) </a:t>
            </a:r>
            <a:r>
              <a:rPr lang="en-US" sz="2800" dirty="0" smtClean="0">
                <a:solidFill>
                  <a:srgbClr val="FFFF00"/>
                </a:solidFill>
                <a:latin typeface="+mn-lt"/>
              </a:rPr>
              <a:t>(G-1)</a:t>
            </a:r>
            <a:endParaRPr lang="en-US" dirty="0">
              <a:solidFill>
                <a:srgbClr val="FFFF00"/>
              </a:solidFill>
              <a:latin typeface="+mn-lt"/>
            </a:endParaRPr>
          </a:p>
        </p:txBody>
      </p:sp>
      <p:pic>
        <p:nvPicPr>
          <p:cNvPr id="2052" name="Picture 4" descr="bulk"/>
          <p:cNvPicPr>
            <a:picLocks noChangeAspect="1" noChangeArrowheads="1"/>
          </p:cNvPicPr>
          <p:nvPr/>
        </p:nvPicPr>
        <p:blipFill>
          <a:blip r:embed="rId3">
            <a:grayscl/>
            <a:biLevel thresh="50000"/>
          </a:blip>
          <a:srcRect/>
          <a:stretch>
            <a:fillRect/>
          </a:stretch>
        </p:blipFill>
        <p:spPr bwMode="auto">
          <a:xfrm>
            <a:off x="4724400" y="1143000"/>
            <a:ext cx="3590925" cy="2551113"/>
          </a:xfrm>
          <a:prstGeom prst="rect">
            <a:avLst/>
          </a:prstGeom>
          <a:solidFill>
            <a:schemeClr val="bg1"/>
          </a:solidFill>
        </p:spPr>
      </p:pic>
      <p:pic>
        <p:nvPicPr>
          <p:cNvPr id="2053" name="Picture 5" descr="bulk%20modulus"/>
          <p:cNvPicPr>
            <a:picLocks noChangeAspect="1" noChangeArrowheads="1"/>
          </p:cNvPicPr>
          <p:nvPr/>
        </p:nvPicPr>
        <p:blipFill>
          <a:blip r:embed="rId4"/>
          <a:srcRect/>
          <a:stretch>
            <a:fillRect/>
          </a:stretch>
        </p:blipFill>
        <p:spPr bwMode="auto">
          <a:xfrm>
            <a:off x="228600" y="1143000"/>
            <a:ext cx="4108450" cy="2514600"/>
          </a:xfrm>
          <a:prstGeom prst="rect">
            <a:avLst/>
          </a:prstGeom>
          <a:noFill/>
        </p:spPr>
      </p:pic>
      <p:sp>
        <p:nvSpPr>
          <p:cNvPr id="2054" name="Text Box 6"/>
          <p:cNvSpPr txBox="1">
            <a:spLocks noChangeArrowheads="1"/>
          </p:cNvSpPr>
          <p:nvPr/>
        </p:nvSpPr>
        <p:spPr bwMode="auto">
          <a:xfrm>
            <a:off x="5181600" y="3657600"/>
            <a:ext cx="3429000" cy="396875"/>
          </a:xfrm>
          <a:prstGeom prst="rect">
            <a:avLst/>
          </a:prstGeom>
          <a:noFill/>
          <a:ln w="9525">
            <a:noFill/>
            <a:miter lim="800000"/>
            <a:headEnd/>
            <a:tailEnd/>
          </a:ln>
          <a:effectLst/>
        </p:spPr>
        <p:txBody>
          <a:bodyPr>
            <a:spAutoFit/>
          </a:bodyPr>
          <a:lstStyle/>
          <a:p>
            <a:pPr>
              <a:spcBef>
                <a:spcPct val="50000"/>
              </a:spcBef>
            </a:pPr>
            <a:r>
              <a:rPr lang="en-US" sz="1000">
                <a:solidFill>
                  <a:srgbClr val="FFFF00"/>
                </a:solidFill>
              </a:rPr>
              <a:t>www.ux1.eiu.edu/.../10FldRst/Images/bulk.gif</a:t>
            </a:r>
            <a:br>
              <a:rPr lang="en-US" sz="1000">
                <a:solidFill>
                  <a:srgbClr val="FFFF00"/>
                </a:solidFill>
              </a:rPr>
            </a:br>
            <a:endParaRPr lang="en-US" sz="1000">
              <a:solidFill>
                <a:srgbClr val="FFFF00"/>
              </a:solidFill>
            </a:endParaRPr>
          </a:p>
        </p:txBody>
      </p:sp>
      <p:sp>
        <p:nvSpPr>
          <p:cNvPr id="2055" name="Text Box 7"/>
          <p:cNvSpPr txBox="1">
            <a:spLocks noChangeArrowheads="1"/>
          </p:cNvSpPr>
          <p:nvPr/>
        </p:nvSpPr>
        <p:spPr bwMode="auto">
          <a:xfrm>
            <a:off x="381000" y="4495800"/>
            <a:ext cx="8229600" cy="2492990"/>
          </a:xfrm>
          <a:prstGeom prst="rect">
            <a:avLst/>
          </a:prstGeom>
          <a:noFill/>
          <a:ln w="9525">
            <a:noFill/>
            <a:miter lim="800000"/>
            <a:headEnd/>
            <a:tailEnd/>
          </a:ln>
          <a:effectLst/>
        </p:spPr>
        <p:txBody>
          <a:bodyPr wrap="square">
            <a:spAutoFit/>
          </a:bodyPr>
          <a:lstStyle/>
          <a:p>
            <a:pPr>
              <a:spcBef>
                <a:spcPct val="50000"/>
              </a:spcBef>
              <a:buFontTx/>
              <a:buChar char="-"/>
            </a:pPr>
            <a:r>
              <a:rPr lang="en-US" dirty="0">
                <a:solidFill>
                  <a:srgbClr val="FFFF00"/>
                </a:solidFill>
              </a:rPr>
              <a:t>defined as the pressure increase needed to effect a given relative decrease in volume </a:t>
            </a:r>
          </a:p>
          <a:p>
            <a:pPr>
              <a:spcBef>
                <a:spcPct val="50000"/>
              </a:spcBef>
            </a:pPr>
            <a:r>
              <a:rPr lang="en-US" dirty="0">
                <a:solidFill>
                  <a:srgbClr val="FFFF00"/>
                </a:solidFill>
              </a:rPr>
              <a:t>- is the reciprocal of a substances compressibility(</a:t>
            </a:r>
            <a:r>
              <a:rPr lang="el-GR" dirty="0">
                <a:solidFill>
                  <a:srgbClr val="FFFF00"/>
                </a:solidFill>
              </a:rPr>
              <a:t>β</a:t>
            </a:r>
            <a:r>
              <a:rPr lang="en-US" dirty="0">
                <a:solidFill>
                  <a:srgbClr val="FFFF00"/>
                </a:solidFill>
              </a:rPr>
              <a:t>) which is the measure of the relative volume change of a fluid or solid as a response to a pressure (or mean stress) change </a:t>
            </a:r>
            <a:endParaRPr lang="el-GR" dirty="0">
              <a:solidFill>
                <a:srgbClr val="FFFF00"/>
              </a:solidFill>
            </a:endParaRPr>
          </a:p>
        </p:txBody>
      </p:sp>
      <p:sp>
        <p:nvSpPr>
          <p:cNvPr id="2056" name="Text Box 8"/>
          <p:cNvSpPr txBox="1">
            <a:spLocks noChangeArrowheads="1"/>
          </p:cNvSpPr>
          <p:nvPr/>
        </p:nvSpPr>
        <p:spPr bwMode="auto">
          <a:xfrm>
            <a:off x="381000" y="3810000"/>
            <a:ext cx="7467600" cy="366713"/>
          </a:xfrm>
          <a:prstGeom prst="rect">
            <a:avLst/>
          </a:prstGeom>
          <a:noFill/>
          <a:ln w="9525">
            <a:noFill/>
            <a:miter lim="800000"/>
            <a:headEnd/>
            <a:tailEnd/>
          </a:ln>
          <a:effectLst/>
        </p:spPr>
        <p:txBody>
          <a:bodyPr>
            <a:spAutoFit/>
          </a:bodyPr>
          <a:lstStyle/>
          <a:p>
            <a:pPr>
              <a:spcBef>
                <a:spcPct val="50000"/>
              </a:spcBef>
            </a:pPr>
            <a:r>
              <a:rPr lang="en-US" dirty="0">
                <a:solidFill>
                  <a:srgbClr val="FFFF00"/>
                </a:solidFill>
              </a:rPr>
              <a:t>-measures a substance's resistance to uniform compression </a:t>
            </a:r>
          </a:p>
        </p:txBody>
      </p:sp>
      <p:sp>
        <p:nvSpPr>
          <p:cNvPr id="2058" name="Text Box 10"/>
          <p:cNvSpPr txBox="1">
            <a:spLocks noChangeArrowheads="1"/>
          </p:cNvSpPr>
          <p:nvPr/>
        </p:nvSpPr>
        <p:spPr bwMode="auto">
          <a:xfrm>
            <a:off x="7848600" y="6248400"/>
            <a:ext cx="1066800" cy="466725"/>
          </a:xfrm>
          <a:prstGeom prst="rect">
            <a:avLst/>
          </a:prstGeom>
          <a:noFill/>
          <a:ln w="9525">
            <a:solidFill>
              <a:srgbClr val="FFFF00"/>
            </a:solidFill>
            <a:miter lim="800000"/>
            <a:headEnd/>
            <a:tailEnd/>
          </a:ln>
          <a:effectLst/>
        </p:spPr>
        <p:txBody>
          <a:bodyPr>
            <a:spAutoFit/>
          </a:bodyPr>
          <a:lstStyle/>
          <a:p>
            <a:pPr>
              <a:spcBef>
                <a:spcPct val="50000"/>
              </a:spcBef>
            </a:pPr>
            <a:r>
              <a:rPr lang="en-US" sz="2400" dirty="0">
                <a:solidFill>
                  <a:srgbClr val="FFFF00"/>
                </a:solidFill>
              </a:rPr>
              <a:t>K=1/</a:t>
            </a:r>
            <a:r>
              <a:rPr lang="el-GR" sz="2400" dirty="0">
                <a:solidFill>
                  <a:srgbClr val="FFFF00"/>
                </a:solidFill>
              </a:rPr>
              <a:t>β</a:t>
            </a:r>
          </a:p>
        </p:txBody>
      </p:sp>
      <p:sp>
        <p:nvSpPr>
          <p:cNvPr id="2059" name="Line 11"/>
          <p:cNvSpPr>
            <a:spLocks noChangeShapeType="1"/>
          </p:cNvSpPr>
          <p:nvPr/>
        </p:nvSpPr>
        <p:spPr bwMode="auto">
          <a:xfrm>
            <a:off x="6400800" y="1905000"/>
            <a:ext cx="533400" cy="0"/>
          </a:xfrm>
          <a:prstGeom prst="line">
            <a:avLst/>
          </a:prstGeom>
          <a:noFill/>
          <a:ln w="15875">
            <a:solidFill>
              <a:schemeClr val="tx1"/>
            </a:solidFill>
            <a:round/>
            <a:headEnd/>
            <a:tailEnd type="stealth" w="med" len="lg"/>
          </a:ln>
          <a:effectLst/>
        </p:spPr>
        <p:txBody>
          <a:bodyPr/>
          <a:lstStyle/>
          <a:p>
            <a:endParaRPr lang="en-US"/>
          </a:p>
        </p:txBody>
      </p:sp>
      <p:sp>
        <p:nvSpPr>
          <p:cNvPr id="2060" name="Line 12"/>
          <p:cNvSpPr>
            <a:spLocks noChangeShapeType="1"/>
          </p:cNvSpPr>
          <p:nvPr/>
        </p:nvSpPr>
        <p:spPr bwMode="auto">
          <a:xfrm>
            <a:off x="6553200" y="3124200"/>
            <a:ext cx="3810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FFFF00"/>
                </a:solidFill>
                <a:latin typeface="Arial Black" pitchFamily="34" charset="0"/>
              </a:rPr>
              <a:t>Plane </a:t>
            </a:r>
            <a:r>
              <a:rPr lang="en-US" dirty="0" smtClean="0">
                <a:solidFill>
                  <a:srgbClr val="FFFF00"/>
                </a:solidFill>
                <a:latin typeface="Arial Black" pitchFamily="34" charset="0"/>
              </a:rPr>
              <a:t>Stress (G1)</a:t>
            </a:r>
            <a:endParaRPr lang="en-US" dirty="0">
              <a:solidFill>
                <a:srgbClr val="FFFF00"/>
              </a:solidFill>
              <a:latin typeface="Arial Black" pitchFamily="34" charset="0"/>
            </a:endParaRPr>
          </a:p>
        </p:txBody>
      </p:sp>
      <p:sp>
        <p:nvSpPr>
          <p:cNvPr id="5124" name="Text Box 4"/>
          <p:cNvSpPr txBox="1">
            <a:spLocks noChangeArrowheads="1"/>
          </p:cNvSpPr>
          <p:nvPr/>
        </p:nvSpPr>
        <p:spPr bwMode="auto">
          <a:xfrm>
            <a:off x="381000" y="4343400"/>
            <a:ext cx="7543800" cy="2862322"/>
          </a:xfrm>
          <a:prstGeom prst="rect">
            <a:avLst/>
          </a:prstGeom>
          <a:noFill/>
          <a:ln w="9525">
            <a:noFill/>
            <a:miter lim="800000"/>
            <a:headEnd/>
            <a:tailEnd/>
          </a:ln>
          <a:effectLst/>
        </p:spPr>
        <p:txBody>
          <a:bodyPr wrap="square">
            <a:spAutoFit/>
          </a:bodyPr>
          <a:lstStyle/>
          <a:p>
            <a:pPr>
              <a:spcBef>
                <a:spcPct val="50000"/>
              </a:spcBef>
            </a:pPr>
            <a:r>
              <a:rPr lang="en-US" dirty="0">
                <a:solidFill>
                  <a:srgbClr val="FFFF00"/>
                </a:solidFill>
              </a:rPr>
              <a:t>-a state of </a:t>
            </a:r>
            <a:r>
              <a:rPr lang="en-US" b="1" dirty="0">
                <a:solidFill>
                  <a:srgbClr val="FFFF00"/>
                </a:solidFill>
              </a:rPr>
              <a:t>plane stress</a:t>
            </a:r>
            <a:r>
              <a:rPr lang="en-US" dirty="0">
                <a:solidFill>
                  <a:srgbClr val="FFFF00"/>
                </a:solidFill>
              </a:rPr>
              <a:t> exists when one of the three principal stresses is zero</a:t>
            </a:r>
          </a:p>
          <a:p>
            <a:pPr>
              <a:spcBef>
                <a:spcPct val="50000"/>
              </a:spcBef>
            </a:pPr>
            <a:endParaRPr lang="en-US" dirty="0" smtClean="0">
              <a:solidFill>
                <a:srgbClr val="FFFF00"/>
              </a:solidFill>
            </a:endParaRPr>
          </a:p>
          <a:p>
            <a:pPr>
              <a:spcBef>
                <a:spcPct val="50000"/>
              </a:spcBef>
            </a:pPr>
            <a:r>
              <a:rPr lang="en-US" dirty="0" smtClean="0">
                <a:solidFill>
                  <a:srgbClr val="FFFF00"/>
                </a:solidFill>
              </a:rPr>
              <a:t>-</a:t>
            </a:r>
            <a:r>
              <a:rPr lang="en-US" dirty="0">
                <a:solidFill>
                  <a:srgbClr val="FFFF00"/>
                </a:solidFill>
              </a:rPr>
              <a:t>the other two stresses are nonzero and act on the same plane creating plane stress </a:t>
            </a:r>
          </a:p>
          <a:p>
            <a:pPr>
              <a:spcBef>
                <a:spcPct val="50000"/>
              </a:spcBef>
            </a:pPr>
            <a:endParaRPr lang="en-US" dirty="0">
              <a:solidFill>
                <a:srgbClr val="FFFF00"/>
              </a:solidFill>
            </a:endParaRPr>
          </a:p>
        </p:txBody>
      </p:sp>
      <p:pic>
        <p:nvPicPr>
          <p:cNvPr id="5125" name="Picture 5" descr="ellipse"/>
          <p:cNvPicPr>
            <a:picLocks noGrp="1" noChangeAspect="1" noChangeArrowheads="1"/>
          </p:cNvPicPr>
          <p:nvPr>
            <p:ph idx="1"/>
          </p:nvPr>
        </p:nvPicPr>
        <p:blipFill>
          <a:blip r:embed="rId3"/>
          <a:srcRect/>
          <a:stretch>
            <a:fillRect/>
          </a:stretch>
        </p:blipFill>
        <p:spPr>
          <a:xfrm>
            <a:off x="1752600" y="1524000"/>
            <a:ext cx="5372100" cy="2541588"/>
          </a:xfrm>
          <a:solidFill>
            <a:srgbClr val="990099"/>
          </a:solidFill>
          <a:ln/>
        </p:spPr>
      </p:pic>
      <p:sp>
        <p:nvSpPr>
          <p:cNvPr id="5127" name="Text Box 7"/>
          <p:cNvSpPr txBox="1">
            <a:spLocks noChangeArrowheads="1"/>
          </p:cNvSpPr>
          <p:nvPr/>
        </p:nvSpPr>
        <p:spPr bwMode="auto">
          <a:xfrm>
            <a:off x="3810000" y="1600200"/>
            <a:ext cx="533400" cy="366713"/>
          </a:xfrm>
          <a:prstGeom prst="rect">
            <a:avLst/>
          </a:prstGeom>
          <a:noFill/>
          <a:ln w="9525">
            <a:noFill/>
            <a:miter lim="800000"/>
            <a:headEnd/>
            <a:tailEnd/>
          </a:ln>
          <a:effectLst/>
        </p:spPr>
        <p:txBody>
          <a:bodyPr>
            <a:spAutoFit/>
          </a:bodyPr>
          <a:lstStyle/>
          <a:p>
            <a:pPr>
              <a:spcBef>
                <a:spcPct val="50000"/>
              </a:spcBef>
            </a:pPr>
            <a:r>
              <a:rPr lang="el-GR"/>
              <a:t>σ3</a:t>
            </a:r>
          </a:p>
        </p:txBody>
      </p:sp>
      <p:sp>
        <p:nvSpPr>
          <p:cNvPr id="5128" name="Text Box 8"/>
          <p:cNvSpPr txBox="1">
            <a:spLocks noChangeArrowheads="1"/>
          </p:cNvSpPr>
          <p:nvPr/>
        </p:nvSpPr>
        <p:spPr bwMode="auto">
          <a:xfrm>
            <a:off x="6477000" y="2362200"/>
            <a:ext cx="68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30" name="Rectangle 10"/>
          <p:cNvSpPr>
            <a:spLocks noChangeArrowheads="1"/>
          </p:cNvSpPr>
          <p:nvPr/>
        </p:nvSpPr>
        <p:spPr bwMode="auto">
          <a:xfrm>
            <a:off x="4953000" y="1676400"/>
            <a:ext cx="452438" cy="366713"/>
          </a:xfrm>
          <a:prstGeom prst="rect">
            <a:avLst/>
          </a:prstGeom>
          <a:noFill/>
          <a:ln w="9525">
            <a:noFill/>
            <a:miter lim="800000"/>
            <a:headEnd/>
            <a:tailEnd/>
          </a:ln>
          <a:effectLst/>
        </p:spPr>
        <p:txBody>
          <a:bodyPr wrap="none">
            <a:spAutoFit/>
          </a:bodyPr>
          <a:lstStyle/>
          <a:p>
            <a:r>
              <a:rPr lang="el-GR"/>
              <a:t>σ</a:t>
            </a:r>
            <a:r>
              <a:rPr lang="en-US"/>
              <a:t>2</a:t>
            </a:r>
          </a:p>
        </p:txBody>
      </p:sp>
      <p:sp>
        <p:nvSpPr>
          <p:cNvPr id="5131" name="Text Box 11"/>
          <p:cNvSpPr txBox="1">
            <a:spLocks noChangeArrowheads="1"/>
          </p:cNvSpPr>
          <p:nvPr/>
        </p:nvSpPr>
        <p:spPr bwMode="auto">
          <a:xfrm>
            <a:off x="6629400" y="2514600"/>
            <a:ext cx="457200" cy="366713"/>
          </a:xfrm>
          <a:prstGeom prst="rect">
            <a:avLst/>
          </a:prstGeom>
          <a:noFill/>
          <a:ln w="9525">
            <a:noFill/>
            <a:miter lim="800000"/>
            <a:headEnd/>
            <a:tailEnd/>
          </a:ln>
          <a:effectLst/>
        </p:spPr>
        <p:txBody>
          <a:bodyPr>
            <a:spAutoFit/>
          </a:bodyPr>
          <a:lstStyle/>
          <a:p>
            <a:pPr>
              <a:spcBef>
                <a:spcPct val="50000"/>
              </a:spcBef>
            </a:pPr>
            <a:r>
              <a:rPr lang="el-GR"/>
              <a:t>σ</a:t>
            </a:r>
            <a:r>
              <a:rPr lang="en-US"/>
              <a:t>1</a:t>
            </a:r>
          </a:p>
        </p:txBody>
      </p:sp>
      <p:sp>
        <p:nvSpPr>
          <p:cNvPr id="5132" name="Text Box 12"/>
          <p:cNvSpPr txBox="1">
            <a:spLocks noChangeArrowheads="1"/>
          </p:cNvSpPr>
          <p:nvPr/>
        </p:nvSpPr>
        <p:spPr bwMode="auto">
          <a:xfrm>
            <a:off x="5029200" y="4876800"/>
            <a:ext cx="2057400" cy="376238"/>
          </a:xfrm>
          <a:prstGeom prst="rect">
            <a:avLst/>
          </a:prstGeom>
          <a:noFill/>
          <a:ln w="9525">
            <a:solidFill>
              <a:srgbClr val="FFFF00"/>
            </a:solidFill>
            <a:miter lim="800000"/>
            <a:headEnd/>
            <a:tailEnd/>
          </a:ln>
          <a:effectLst/>
        </p:spPr>
        <p:txBody>
          <a:bodyPr>
            <a:spAutoFit/>
          </a:bodyPr>
          <a:lstStyle/>
          <a:p>
            <a:pPr>
              <a:spcBef>
                <a:spcPct val="50000"/>
              </a:spcBef>
            </a:pPr>
            <a:r>
              <a:rPr lang="el-GR" dirty="0">
                <a:solidFill>
                  <a:srgbClr val="FFFF00"/>
                </a:solidFill>
              </a:rPr>
              <a:t>σ</a:t>
            </a:r>
            <a:r>
              <a:rPr lang="en-US" dirty="0">
                <a:solidFill>
                  <a:srgbClr val="FFFF00"/>
                </a:solidFill>
              </a:rPr>
              <a:t>1≥</a:t>
            </a:r>
            <a:r>
              <a:rPr lang="el-GR" dirty="0">
                <a:solidFill>
                  <a:srgbClr val="FFFF00"/>
                </a:solidFill>
              </a:rPr>
              <a:t>σ</a:t>
            </a:r>
            <a:r>
              <a:rPr lang="en-US" dirty="0">
                <a:solidFill>
                  <a:srgbClr val="FFFF00"/>
                </a:solidFill>
              </a:rPr>
              <a:t>2&gt;0     </a:t>
            </a:r>
            <a:r>
              <a:rPr lang="el-GR" dirty="0">
                <a:solidFill>
                  <a:srgbClr val="FFFF00"/>
                </a:solidFill>
              </a:rPr>
              <a:t>σ</a:t>
            </a:r>
            <a:r>
              <a:rPr lang="en-US" dirty="0">
                <a:solidFill>
                  <a:srgbClr val="FFFF00"/>
                </a:solidFill>
              </a:rPr>
              <a:t>3=0</a:t>
            </a:r>
          </a:p>
        </p:txBody>
      </p:sp>
      <p:sp>
        <p:nvSpPr>
          <p:cNvPr id="5133" name="Text Box 13"/>
          <p:cNvSpPr txBox="1">
            <a:spLocks noChangeArrowheads="1"/>
          </p:cNvSpPr>
          <p:nvPr/>
        </p:nvSpPr>
        <p:spPr bwMode="auto">
          <a:xfrm>
            <a:off x="1752600" y="4038600"/>
            <a:ext cx="3810000" cy="244475"/>
          </a:xfrm>
          <a:prstGeom prst="rect">
            <a:avLst/>
          </a:prstGeom>
          <a:noFill/>
          <a:ln w="9525">
            <a:noFill/>
            <a:miter lim="800000"/>
            <a:headEnd/>
            <a:tailEnd/>
          </a:ln>
          <a:effectLst/>
        </p:spPr>
        <p:txBody>
          <a:bodyPr>
            <a:spAutoFit/>
          </a:bodyPr>
          <a:lstStyle/>
          <a:p>
            <a:pPr>
              <a:spcBef>
                <a:spcPct val="50000"/>
              </a:spcBef>
            </a:pPr>
            <a:r>
              <a:rPr lang="en-US" sz="1000">
                <a:solidFill>
                  <a:srgbClr val="FFFF00"/>
                </a:solidFill>
              </a:rPr>
              <a:t>http://maps.unomaha.edu/Maher/GEOL3300/week4/ellipse.jpeg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376238"/>
            <a:ext cx="5486400" cy="5934075"/>
          </a:xfrm>
          <a:prstGeom prst="rect">
            <a:avLst/>
          </a:prstGeom>
          <a:noFill/>
          <a:ln w="9525">
            <a:noFill/>
            <a:miter lim="800000"/>
            <a:headEnd/>
            <a:tailEnd/>
          </a:ln>
        </p:spPr>
        <p:txBody>
          <a:bodyPr>
            <a:spAutoFit/>
          </a:bodyPr>
          <a:lstStyle/>
          <a:p>
            <a:pPr eaLnBrk="0" hangingPunct="0">
              <a:spcBef>
                <a:spcPct val="50000"/>
              </a:spcBef>
            </a:pPr>
            <a:r>
              <a:rPr lang="en-US">
                <a:solidFill>
                  <a:srgbClr val="FFFF00"/>
                </a:solidFill>
              </a:rPr>
              <a:t>At least 6 factors control how rock deforms</a:t>
            </a:r>
          </a:p>
          <a:p>
            <a:pPr eaLnBrk="0" hangingPunct="0">
              <a:spcBef>
                <a:spcPct val="50000"/>
              </a:spcBef>
            </a:pPr>
            <a:r>
              <a:rPr lang="en-US">
                <a:solidFill>
                  <a:srgbClr val="FFFF00"/>
                </a:solidFill>
              </a:rPr>
              <a:t>e.g. at shallow depth a rock may fracture whereas at depth it may flow.</a:t>
            </a:r>
          </a:p>
          <a:p>
            <a:pPr eaLnBrk="0" hangingPunct="0">
              <a:spcBef>
                <a:spcPct val="50000"/>
              </a:spcBef>
            </a:pPr>
            <a:r>
              <a:rPr lang="en-US">
                <a:solidFill>
                  <a:srgbClr val="FFFF00"/>
                </a:solidFill>
              </a:rPr>
              <a:t>Factors are:</a:t>
            </a:r>
          </a:p>
          <a:p>
            <a:pPr eaLnBrk="0" hangingPunct="0">
              <a:spcBef>
                <a:spcPct val="50000"/>
              </a:spcBef>
            </a:pPr>
            <a:r>
              <a:rPr lang="en-US">
                <a:solidFill>
                  <a:srgbClr val="FFFF00"/>
                </a:solidFill>
              </a:rPr>
              <a:t>(1) rock type</a:t>
            </a:r>
          </a:p>
          <a:p>
            <a:pPr eaLnBrk="0" hangingPunct="0">
              <a:spcBef>
                <a:spcPct val="50000"/>
              </a:spcBef>
            </a:pPr>
            <a:r>
              <a:rPr lang="en-US">
                <a:solidFill>
                  <a:srgbClr val="FFFF00"/>
                </a:solidFill>
              </a:rPr>
              <a:t>(2) Confining and directed pressure</a:t>
            </a:r>
          </a:p>
          <a:p>
            <a:pPr eaLnBrk="0" hangingPunct="0">
              <a:spcBef>
                <a:spcPct val="50000"/>
              </a:spcBef>
            </a:pPr>
            <a:r>
              <a:rPr lang="en-US">
                <a:solidFill>
                  <a:srgbClr val="FFFF00"/>
                </a:solidFill>
              </a:rPr>
              <a:t>(3) temperature</a:t>
            </a:r>
          </a:p>
          <a:p>
            <a:pPr eaLnBrk="0" hangingPunct="0">
              <a:spcBef>
                <a:spcPct val="50000"/>
              </a:spcBef>
            </a:pPr>
            <a:r>
              <a:rPr lang="en-US">
                <a:solidFill>
                  <a:srgbClr val="FFFF00"/>
                </a:solidFill>
              </a:rPr>
              <a:t>(4) Fluids</a:t>
            </a:r>
          </a:p>
          <a:p>
            <a:pPr eaLnBrk="0" hangingPunct="0">
              <a:spcBef>
                <a:spcPct val="50000"/>
              </a:spcBef>
            </a:pPr>
            <a:r>
              <a:rPr lang="en-US">
                <a:solidFill>
                  <a:srgbClr val="FFFF00"/>
                </a:solidFill>
              </a:rPr>
              <a:t>(5) Time</a:t>
            </a:r>
          </a:p>
          <a:p>
            <a:pPr eaLnBrk="0" hangingPunct="0">
              <a:spcBef>
                <a:spcPct val="50000"/>
              </a:spcBef>
            </a:pPr>
            <a:r>
              <a:rPr lang="en-US">
                <a:solidFill>
                  <a:srgbClr val="FFFF00"/>
                </a:solidFill>
              </a:rPr>
              <a:t>(6) Rate of deformation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303213" y="593725"/>
            <a:ext cx="8535987" cy="567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54188" y="304800"/>
            <a:ext cx="4868862" cy="990600"/>
          </a:xfrm>
        </p:spPr>
        <p:txBody>
          <a:bodyPr/>
          <a:lstStyle/>
          <a:p>
            <a:r>
              <a:rPr lang="en-US" smtClean="0"/>
              <a:t>Physical State of the </a:t>
            </a:r>
            <a:br>
              <a:rPr lang="en-US" smtClean="0"/>
            </a:br>
            <a:r>
              <a:rPr lang="en-US" smtClean="0"/>
              <a:t>Lithosphere</a:t>
            </a:r>
          </a:p>
        </p:txBody>
      </p:sp>
      <p:sp>
        <p:nvSpPr>
          <p:cNvPr id="86019" name="Rectangle 3"/>
          <p:cNvSpPr>
            <a:spLocks noGrp="1" noChangeArrowheads="1"/>
          </p:cNvSpPr>
          <p:nvPr>
            <p:ph idx="1"/>
          </p:nvPr>
        </p:nvSpPr>
        <p:spPr>
          <a:xfrm>
            <a:off x="228600" y="1371600"/>
            <a:ext cx="8229600" cy="4525963"/>
          </a:xfrm>
        </p:spPr>
        <p:txBody>
          <a:bodyPr/>
          <a:lstStyle/>
          <a:p>
            <a:pPr lvl="1">
              <a:lnSpc>
                <a:spcPct val="80000"/>
              </a:lnSpc>
              <a:buFontTx/>
              <a:buNone/>
            </a:pPr>
            <a:r>
              <a:rPr lang="en-US" b="1" smtClean="0">
                <a:solidFill>
                  <a:schemeClr val="accent1"/>
                </a:solidFill>
              </a:rPr>
              <a:t>Key Concepts </a:t>
            </a:r>
          </a:p>
          <a:p>
            <a:pPr lvl="1">
              <a:lnSpc>
                <a:spcPct val="80000"/>
              </a:lnSpc>
            </a:pPr>
            <a:r>
              <a:rPr lang="en-US" b="1" smtClean="0">
                <a:solidFill>
                  <a:schemeClr val="accent1"/>
                </a:solidFill>
              </a:rPr>
              <a:t>Surface Forces</a:t>
            </a:r>
          </a:p>
          <a:p>
            <a:pPr lvl="1">
              <a:lnSpc>
                <a:spcPct val="80000"/>
              </a:lnSpc>
            </a:pPr>
            <a:r>
              <a:rPr lang="en-US" b="1" smtClean="0">
                <a:solidFill>
                  <a:schemeClr val="accent1"/>
                </a:solidFill>
              </a:rPr>
              <a:t>Local Isostasy</a:t>
            </a:r>
          </a:p>
          <a:p>
            <a:pPr lvl="1">
              <a:lnSpc>
                <a:spcPct val="80000"/>
              </a:lnSpc>
            </a:pPr>
            <a:r>
              <a:rPr lang="en-US" b="1" smtClean="0">
                <a:solidFill>
                  <a:schemeClr val="accent1"/>
                </a:solidFill>
              </a:rPr>
              <a:t>Flexural isostasy</a:t>
            </a:r>
          </a:p>
          <a:p>
            <a:pPr lvl="1">
              <a:lnSpc>
                <a:spcPct val="80000"/>
              </a:lnSpc>
            </a:pPr>
            <a:r>
              <a:rPr lang="en-US" b="1" smtClean="0">
                <a:solidFill>
                  <a:schemeClr val="accent1"/>
                </a:solidFill>
              </a:rPr>
              <a:t>Thermal conductivity</a:t>
            </a:r>
          </a:p>
          <a:p>
            <a:pPr lvl="1">
              <a:lnSpc>
                <a:spcPct val="80000"/>
              </a:lnSpc>
            </a:pPr>
            <a:r>
              <a:rPr lang="en-US" b="1" smtClean="0">
                <a:solidFill>
                  <a:schemeClr val="accent1"/>
                </a:solidFill>
              </a:rPr>
              <a:t>Thermal Expansion</a:t>
            </a:r>
          </a:p>
          <a:p>
            <a:pPr lvl="1">
              <a:lnSpc>
                <a:spcPct val="80000"/>
              </a:lnSpc>
            </a:pPr>
            <a:r>
              <a:rPr lang="en-US" b="1" smtClean="0">
                <a:solidFill>
                  <a:schemeClr val="accent1"/>
                </a:solidFill>
              </a:rPr>
              <a:t>Heat transfer: A special case</a:t>
            </a:r>
          </a:p>
          <a:p>
            <a:pPr lvl="1">
              <a:lnSpc>
                <a:spcPct val="80000"/>
              </a:lnSpc>
            </a:pPr>
            <a:r>
              <a:rPr lang="en-US" b="1" smtClean="0">
                <a:solidFill>
                  <a:schemeClr val="accent1"/>
                </a:solidFill>
              </a:rPr>
              <a:t>Rock Rheology</a:t>
            </a:r>
            <a:endParaRPr lang="en-US" b="1" smtClean="0"/>
          </a:p>
          <a:p>
            <a:pPr lvl="1">
              <a:lnSpc>
                <a:spcPct val="80000"/>
              </a:lnSpc>
            </a:pPr>
            <a:r>
              <a:rPr lang="en-US" b="1" smtClean="0"/>
              <a:t>Relevant mantle rheological behavior</a:t>
            </a:r>
            <a:endParaRPr lang="en-US" b="1" smtClean="0">
              <a:solidFill>
                <a:schemeClr val="accent1"/>
              </a:solidFill>
            </a:endParaRPr>
          </a:p>
          <a:p>
            <a:pPr lvl="1">
              <a:lnSpc>
                <a:spcPct val="80000"/>
              </a:lnSpc>
            </a:pPr>
            <a:r>
              <a:rPr lang="en-US" b="1" smtClean="0">
                <a:solidFill>
                  <a:schemeClr val="accent1"/>
                </a:solidFill>
              </a:rPr>
              <a:t>Rheology of continental crust</a:t>
            </a:r>
          </a:p>
          <a:p>
            <a:pPr lvl="2">
              <a:lnSpc>
                <a:spcPct val="80000"/>
              </a:lnSpc>
            </a:pPr>
            <a:r>
              <a:rPr lang="en-US" b="1" smtClean="0">
                <a:solidFill>
                  <a:schemeClr val="accent1"/>
                </a:solidFill>
              </a:rPr>
              <a:t>Elastic-perfectly plastic </a:t>
            </a:r>
          </a:p>
          <a:p>
            <a:pPr lvl="2">
              <a:lnSpc>
                <a:spcPct val="80000"/>
              </a:lnSpc>
            </a:pPr>
            <a:r>
              <a:rPr lang="en-US" b="1" smtClean="0">
                <a:solidFill>
                  <a:schemeClr val="accent1"/>
                </a:solidFill>
              </a:rPr>
              <a:t>Strain hardening and strain softening</a:t>
            </a:r>
          </a:p>
          <a:p>
            <a:pPr>
              <a:lnSpc>
                <a:spcPct val="80000"/>
              </a:lnSpc>
            </a:pP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686800" cy="860425"/>
          </a:xfrm>
        </p:spPr>
        <p:txBody>
          <a:bodyPr>
            <a:normAutofit/>
          </a:bodyPr>
          <a:lstStyle/>
          <a:p>
            <a:r>
              <a:rPr lang="en-US" dirty="0" smtClean="0"/>
              <a:t>Diffusion and Dislocation Creep</a:t>
            </a:r>
            <a:endParaRPr lang="en-US" dirty="0"/>
          </a:p>
        </p:txBody>
      </p:sp>
      <p:sp>
        <p:nvSpPr>
          <p:cNvPr id="3" name="Subtitle 2"/>
          <p:cNvSpPr>
            <a:spLocks noGrp="1"/>
          </p:cNvSpPr>
          <p:nvPr>
            <p:ph type="subTitle" idx="1"/>
          </p:nvPr>
        </p:nvSpPr>
        <p:spPr>
          <a:xfrm>
            <a:off x="2209800" y="762000"/>
            <a:ext cx="6400800" cy="762000"/>
          </a:xfrm>
        </p:spPr>
        <p:txBody>
          <a:bodyPr>
            <a:normAutofit/>
          </a:bodyPr>
          <a:lstStyle/>
          <a:p>
            <a:r>
              <a:rPr lang="en-US" sz="2000" dirty="0" smtClean="0"/>
              <a:t>Andrew Sampson</a:t>
            </a:r>
          </a:p>
          <a:p>
            <a:r>
              <a:rPr lang="en-US" sz="2000" dirty="0" smtClean="0"/>
              <a:t>David </a:t>
            </a:r>
            <a:r>
              <a:rPr lang="en-US" sz="2000" dirty="0" err="1" smtClean="0"/>
              <a:t>Smolkin</a:t>
            </a:r>
            <a:endParaRPr lang="en-US" sz="2000" dirty="0"/>
          </a:p>
        </p:txBody>
      </p:sp>
      <p:sp>
        <p:nvSpPr>
          <p:cNvPr id="4" name="Subtitle 2"/>
          <p:cNvSpPr txBox="1">
            <a:spLocks/>
          </p:cNvSpPr>
          <p:nvPr/>
        </p:nvSpPr>
        <p:spPr>
          <a:xfrm>
            <a:off x="838200" y="3048000"/>
            <a:ext cx="7315200" cy="2590800"/>
          </a:xfrm>
          <a:prstGeom prst="rect">
            <a:avLst/>
          </a:prstGeom>
        </p:spPr>
        <p:txBody>
          <a:bodyPr vert="horz" lIns="91440" tIns="45720" rIns="91440" bIns="45720" rtlCol="0">
            <a:normAutofit fontScale="2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9600" dirty="0" smtClean="0">
                <a:solidFill>
                  <a:srgbClr val="FFFF00"/>
                </a:solidFill>
              </a:rPr>
              <a:t>Creep is defined as deformation that results from long periods of stress. It is </a:t>
            </a:r>
            <a:r>
              <a:rPr lang="en-US" sz="9600" b="1" dirty="0" smtClean="0">
                <a:solidFill>
                  <a:srgbClr val="FFFF00"/>
                </a:solidFill>
              </a:rPr>
              <a:t>time-dependent</a:t>
            </a:r>
            <a:r>
              <a:rPr lang="en-US" sz="9600" dirty="0" smtClean="0">
                <a:solidFill>
                  <a:srgbClr val="FFFF00"/>
                </a:solidFill>
              </a:rPr>
              <a:t> with respect to stress.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9600" dirty="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9600" dirty="0" smtClean="0">
                <a:solidFill>
                  <a:srgbClr val="FFFF00"/>
                </a:solidFill>
              </a:rPr>
              <a:t>Creep becomes exaggerated with greater thermal activity and is the result of mantle convection.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Oval 5"/>
          <p:cNvSpPr/>
          <p:nvPr/>
        </p:nvSpPr>
        <p:spPr>
          <a:xfrm>
            <a:off x="381000" y="3124200"/>
            <a:ext cx="304800" cy="3048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 y="4419600"/>
            <a:ext cx="304800" cy="3048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Creep</a:t>
            </a:r>
            <a:endParaRPr lang="en-US" dirty="0"/>
          </a:p>
        </p:txBody>
      </p:sp>
      <p:grpSp>
        <p:nvGrpSpPr>
          <p:cNvPr id="3" name="Group 10"/>
          <p:cNvGrpSpPr/>
          <p:nvPr/>
        </p:nvGrpSpPr>
        <p:grpSpPr>
          <a:xfrm>
            <a:off x="381000" y="1644908"/>
            <a:ext cx="8763000" cy="2677656"/>
            <a:chOff x="381663" y="2483108"/>
            <a:chExt cx="8839201" cy="2677656"/>
          </a:xfrm>
        </p:grpSpPr>
        <p:sp>
          <p:nvSpPr>
            <p:cNvPr id="4" name="TextBox 3"/>
            <p:cNvSpPr txBox="1"/>
            <p:nvPr/>
          </p:nvSpPr>
          <p:spPr>
            <a:xfrm>
              <a:off x="762664" y="2483108"/>
              <a:ext cx="8458200" cy="2677656"/>
            </a:xfrm>
            <a:prstGeom prst="rect">
              <a:avLst/>
            </a:prstGeom>
            <a:noFill/>
          </p:spPr>
          <p:txBody>
            <a:bodyPr wrap="square" rtlCol="0">
              <a:spAutoFit/>
            </a:bodyPr>
            <a:lstStyle/>
            <a:p>
              <a:r>
                <a:rPr lang="en-US" sz="2400" b="1" dirty="0" smtClean="0">
                  <a:solidFill>
                    <a:srgbClr val="FFFF00"/>
                  </a:solidFill>
                </a:rPr>
                <a:t>Diffusion</a:t>
              </a:r>
              <a:r>
                <a:rPr lang="en-US" sz="2400" dirty="0" smtClean="0">
                  <a:solidFill>
                    <a:srgbClr val="FFFF00"/>
                  </a:solidFill>
                </a:rPr>
                <a:t> </a:t>
              </a:r>
              <a:r>
                <a:rPr lang="en-US" sz="2400" b="1" dirty="0">
                  <a:solidFill>
                    <a:srgbClr val="FFFF00"/>
                  </a:solidFill>
                </a:rPr>
                <a:t>C</a:t>
              </a:r>
              <a:r>
                <a:rPr lang="en-US" sz="2400" b="1" dirty="0" smtClean="0">
                  <a:solidFill>
                    <a:srgbClr val="FFFF00"/>
                  </a:solidFill>
                </a:rPr>
                <a:t>reep</a:t>
              </a:r>
              <a:r>
                <a:rPr lang="en-US" sz="2400" dirty="0" smtClean="0">
                  <a:solidFill>
                    <a:srgbClr val="FFFF00"/>
                  </a:solidFill>
                </a:rPr>
                <a:t> occurs as vacancies, or point defects, in the material move in the direction of maximum stress due to high temperatures (near the melting point).</a:t>
              </a:r>
            </a:p>
            <a:p>
              <a:r>
                <a:rPr lang="en-US" sz="2400" dirty="0" smtClean="0">
                  <a:solidFill>
                    <a:srgbClr val="FFFF00"/>
                  </a:solidFill>
                </a:rPr>
                <a:t>Diffusion creep occurs at low stress and results in crystals behaving </a:t>
              </a:r>
              <a:r>
                <a:rPr lang="en-US" sz="2400" dirty="0">
                  <a:solidFill>
                    <a:srgbClr val="FFFF00"/>
                  </a:solidFill>
                </a:rPr>
                <a:t>as a Newtonian </a:t>
              </a:r>
              <a:r>
                <a:rPr lang="en-US" sz="2400" dirty="0" smtClean="0">
                  <a:solidFill>
                    <a:srgbClr val="FFFF00"/>
                  </a:solidFill>
                </a:rPr>
                <a:t>fluid (similar to water).</a:t>
              </a:r>
            </a:p>
            <a:p>
              <a:r>
                <a:rPr lang="en-US" sz="2400" dirty="0" smtClean="0">
                  <a:solidFill>
                    <a:srgbClr val="FFFF00"/>
                  </a:solidFill>
                </a:rPr>
                <a:t>Its viscosity depends </a:t>
              </a:r>
              <a:r>
                <a:rPr lang="en-US" sz="2400" dirty="0">
                  <a:solidFill>
                    <a:srgbClr val="FFFF00"/>
                  </a:solidFill>
                </a:rPr>
                <a:t>exponentially on pressure and inverse absolute </a:t>
              </a:r>
              <a:r>
                <a:rPr lang="en-US" sz="2400" dirty="0" smtClean="0">
                  <a:solidFill>
                    <a:srgbClr val="FFFF00"/>
                  </a:solidFill>
                </a:rPr>
                <a:t>temperature.</a:t>
              </a:r>
              <a:endParaRPr lang="en-US" sz="2400" dirty="0">
                <a:solidFill>
                  <a:srgbClr val="FFFF00"/>
                </a:solidFill>
              </a:endParaRPr>
            </a:p>
          </p:txBody>
        </p:sp>
        <p:sp>
          <p:nvSpPr>
            <p:cNvPr id="6" name="Oval 5"/>
            <p:cNvSpPr/>
            <p:nvPr/>
          </p:nvSpPr>
          <p:spPr>
            <a:xfrm>
              <a:off x="381663" y="3657600"/>
              <a:ext cx="279400"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663" y="2635508"/>
              <a:ext cx="279400"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663" y="4419600"/>
              <a:ext cx="279400"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2"/>
          <a:srcRect/>
          <a:stretch>
            <a:fillRect/>
          </a:stretch>
        </p:blipFill>
        <p:spPr bwMode="auto">
          <a:xfrm>
            <a:off x="1219200" y="4343400"/>
            <a:ext cx="2743200" cy="23050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029200" y="4343400"/>
            <a:ext cx="2895600" cy="2331244"/>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Dislocation Creep</a:t>
            </a:r>
            <a:endParaRPr lang="en-US" dirty="0"/>
          </a:p>
        </p:txBody>
      </p:sp>
      <p:sp>
        <p:nvSpPr>
          <p:cNvPr id="3" name="Content Placeholder 2"/>
          <p:cNvSpPr>
            <a:spLocks noGrp="1"/>
          </p:cNvSpPr>
          <p:nvPr>
            <p:ph idx="1"/>
          </p:nvPr>
        </p:nvSpPr>
        <p:spPr>
          <a:xfrm>
            <a:off x="762000" y="1676400"/>
            <a:ext cx="8229600" cy="4526280"/>
          </a:xfrm>
        </p:spPr>
        <p:txBody>
          <a:bodyPr>
            <a:normAutofit fontScale="92500" lnSpcReduction="20000"/>
          </a:bodyPr>
          <a:lstStyle/>
          <a:p>
            <a:pPr>
              <a:buNone/>
            </a:pPr>
            <a:r>
              <a:rPr lang="en-US" sz="2800" b="1" dirty="0" smtClean="0"/>
              <a:t>Dislocation Creep </a:t>
            </a:r>
            <a:r>
              <a:rPr lang="en-US" sz="2800" dirty="0" smtClean="0"/>
              <a:t>occurs as high stress levels </a:t>
            </a:r>
          </a:p>
          <a:p>
            <a:pPr>
              <a:buNone/>
            </a:pPr>
            <a:r>
              <a:rPr lang="en-US" sz="2800" dirty="0" smtClean="0"/>
              <a:t>moves </a:t>
            </a:r>
            <a:r>
              <a:rPr lang="en-US" sz="2800" dirty="0" smtClean="0"/>
              <a:t>dislocations, or linear/planar defects, and</a:t>
            </a:r>
          </a:p>
          <a:p>
            <a:pPr>
              <a:buNone/>
            </a:pPr>
            <a:r>
              <a:rPr lang="en-US" sz="2800" dirty="0" smtClean="0"/>
              <a:t>behaves as a non Newtonian fluid.</a:t>
            </a:r>
          </a:p>
          <a:p>
            <a:endParaRPr lang="en-US" sz="2800" dirty="0" smtClean="0"/>
          </a:p>
          <a:p>
            <a:pPr>
              <a:buNone/>
            </a:pPr>
            <a:r>
              <a:rPr lang="en-US" sz="2800" dirty="0" smtClean="0"/>
              <a:t>Like diffusion creep, its viscosity depends</a:t>
            </a:r>
          </a:p>
          <a:p>
            <a:pPr>
              <a:buNone/>
            </a:pPr>
            <a:r>
              <a:rPr lang="en-US" sz="2800" dirty="0" smtClean="0"/>
              <a:t>exponentially on pressure and inverse absolute</a:t>
            </a:r>
          </a:p>
          <a:p>
            <a:pPr>
              <a:buNone/>
            </a:pPr>
            <a:r>
              <a:rPr lang="en-US" sz="2800" dirty="0" smtClean="0"/>
              <a:t>temperature.</a:t>
            </a:r>
          </a:p>
          <a:p>
            <a:endParaRPr lang="en-US" sz="2800" dirty="0" smtClean="0"/>
          </a:p>
          <a:p>
            <a:pPr>
              <a:buNone/>
            </a:pPr>
            <a:r>
              <a:rPr lang="en-US" sz="2800" dirty="0" smtClean="0"/>
              <a:t>Occurs primarily in mantle and can occur in</a:t>
            </a:r>
          </a:p>
          <a:p>
            <a:pPr>
              <a:buNone/>
            </a:pPr>
            <a:r>
              <a:rPr lang="en-US" sz="2800" dirty="0" smtClean="0"/>
              <a:t>lower lithosphere and is the dominant form </a:t>
            </a:r>
          </a:p>
          <a:p>
            <a:pPr>
              <a:buNone/>
            </a:pPr>
            <a:r>
              <a:rPr lang="en-US" sz="2800" dirty="0" smtClean="0"/>
              <a:t>creep in the mantle.</a:t>
            </a:r>
            <a:endParaRPr lang="en-US" sz="2800" dirty="0"/>
          </a:p>
        </p:txBody>
      </p:sp>
      <p:sp>
        <p:nvSpPr>
          <p:cNvPr id="6" name="Oval 5"/>
          <p:cNvSpPr/>
          <p:nvPr/>
        </p:nvSpPr>
        <p:spPr>
          <a:xfrm>
            <a:off x="381000" y="1828800"/>
            <a:ext cx="276991"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3352800"/>
            <a:ext cx="276991"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 y="4876800"/>
            <a:ext cx="276991" cy="279400"/>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n-US" smtClean="0"/>
              <a:t>Mantle viscosity</a:t>
            </a:r>
            <a:br>
              <a:rPr lang="en-US" smtClean="0"/>
            </a:br>
            <a:r>
              <a:rPr lang="en-US" smtClean="0"/>
              <a:t>Models</a:t>
            </a:r>
          </a:p>
        </p:txBody>
      </p:sp>
      <p:sp>
        <p:nvSpPr>
          <p:cNvPr id="13318" name="Rectangle 3"/>
          <p:cNvSpPr>
            <a:spLocks noGrp="1" noChangeArrowheads="1"/>
          </p:cNvSpPr>
          <p:nvPr>
            <p:ph type="body" sz="half" idx="1"/>
          </p:nvPr>
        </p:nvSpPr>
        <p:spPr/>
        <p:txBody>
          <a:bodyPr/>
          <a:lstStyle/>
          <a:p>
            <a:r>
              <a:rPr lang="en-US" sz="2800" dirty="0" smtClean="0"/>
              <a:t>Diffusion creep</a:t>
            </a:r>
          </a:p>
          <a:p>
            <a:pPr lvl="1"/>
            <a:r>
              <a:rPr lang="en-US" sz="2000" dirty="0" smtClean="0"/>
              <a:t>Very Low stress</a:t>
            </a:r>
          </a:p>
          <a:p>
            <a:pPr lvl="1"/>
            <a:r>
              <a:rPr lang="en-US" sz="2000" dirty="0" smtClean="0"/>
              <a:t>Newtonian fluid, linear behavior </a:t>
            </a:r>
          </a:p>
          <a:p>
            <a:pPr lvl="1"/>
            <a:r>
              <a:rPr lang="en-US" sz="2000" dirty="0" smtClean="0"/>
              <a:t>Atoms diffuse</a:t>
            </a:r>
          </a:p>
          <a:p>
            <a:pPr lvl="1"/>
            <a:endParaRPr lang="en-US" sz="2000" dirty="0" smtClean="0"/>
          </a:p>
          <a:p>
            <a:pPr lvl="1"/>
            <a:endParaRPr lang="en-US" sz="2000" dirty="0" smtClean="0"/>
          </a:p>
        </p:txBody>
      </p:sp>
      <p:graphicFrame>
        <p:nvGraphicFramePr>
          <p:cNvPr id="13314" name="Object 4"/>
          <p:cNvGraphicFramePr>
            <a:graphicFrameLocks noChangeAspect="1"/>
          </p:cNvGraphicFramePr>
          <p:nvPr/>
        </p:nvGraphicFramePr>
        <p:xfrm>
          <a:off x="3035300" y="4229100"/>
          <a:ext cx="2349500" cy="342900"/>
        </p:xfrm>
        <a:graphic>
          <a:graphicData uri="http://schemas.openxmlformats.org/presentationml/2006/ole">
            <p:oleObj spid="_x0000_s13314" name="Equation" r:id="rId3" imgW="2349360" imgH="34272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2259013"/>
            <a:ext cx="8382000" cy="3790950"/>
          </a:xfrm>
        </p:spPr>
        <p:txBody>
          <a:bodyPr/>
          <a:lstStyle/>
          <a:p>
            <a:r>
              <a:rPr lang="en-US" sz="2000" smtClean="0"/>
              <a:t>Lithostatic stress is responsible for the increase of pressure with overall depth in the earth but it is the differential stress that creates the faults and folds.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mtClean="0"/>
              <a:t>Mantle viscosity</a:t>
            </a:r>
          </a:p>
        </p:txBody>
      </p:sp>
      <p:sp>
        <p:nvSpPr>
          <p:cNvPr id="14341" name="Rectangle 3"/>
          <p:cNvSpPr>
            <a:spLocks noGrp="1" noChangeArrowheads="1"/>
          </p:cNvSpPr>
          <p:nvPr>
            <p:ph idx="1"/>
          </p:nvPr>
        </p:nvSpPr>
        <p:spPr/>
        <p:txBody>
          <a:bodyPr/>
          <a:lstStyle/>
          <a:p>
            <a:r>
              <a:rPr lang="en-US" dirty="0" smtClean="0"/>
              <a:t>High stress creep</a:t>
            </a:r>
          </a:p>
          <a:p>
            <a:r>
              <a:rPr lang="en-US" dirty="0" smtClean="0"/>
              <a:t>Dislocation creep</a:t>
            </a:r>
          </a:p>
          <a:p>
            <a:r>
              <a:rPr lang="en-US" dirty="0" smtClean="0"/>
              <a:t>Model for mantle plasticity is non-linear </a:t>
            </a:r>
          </a:p>
        </p:txBody>
      </p:sp>
      <p:graphicFrame>
        <p:nvGraphicFramePr>
          <p:cNvPr id="14338" name="Object 4"/>
          <p:cNvGraphicFramePr>
            <a:graphicFrameLocks noChangeAspect="1"/>
          </p:cNvGraphicFramePr>
          <p:nvPr/>
        </p:nvGraphicFramePr>
        <p:xfrm>
          <a:off x="2667000" y="5486400"/>
          <a:ext cx="1155700" cy="482600"/>
        </p:xfrm>
        <a:graphic>
          <a:graphicData uri="http://schemas.openxmlformats.org/presentationml/2006/ole">
            <p:oleObj spid="_x0000_s14338" name="Equation" r:id="rId3" imgW="1155600" imgH="406080" progId="Equation.DSMT4">
              <p:embed/>
            </p:oleObj>
          </a:graphicData>
        </a:graphic>
      </p:graphicFrame>
      <p:graphicFrame>
        <p:nvGraphicFramePr>
          <p:cNvPr id="14339" name="Object 12"/>
          <p:cNvGraphicFramePr>
            <a:graphicFrameLocks noChangeAspect="1"/>
          </p:cNvGraphicFramePr>
          <p:nvPr/>
        </p:nvGraphicFramePr>
        <p:xfrm>
          <a:off x="1625600" y="3130550"/>
          <a:ext cx="1600200" cy="596900"/>
        </p:xfrm>
        <a:graphic>
          <a:graphicData uri="http://schemas.openxmlformats.org/presentationml/2006/ole">
            <p:oleObj spid="_x0000_s14339" name="Equation" r:id="rId4" imgW="1600200" imgH="596880" progId="Equation.DSMT4">
              <p:embed/>
            </p:oleObj>
          </a:graphicData>
        </a:graphic>
      </p:graphicFrame>
      <p:sp>
        <p:nvSpPr>
          <p:cNvPr id="14342" name="Text Box 14"/>
          <p:cNvSpPr txBox="1">
            <a:spLocks noChangeArrowheads="1"/>
          </p:cNvSpPr>
          <p:nvPr/>
        </p:nvSpPr>
        <p:spPr bwMode="auto">
          <a:xfrm>
            <a:off x="1447800" y="3810000"/>
            <a:ext cx="5562600" cy="1015663"/>
          </a:xfrm>
          <a:prstGeom prst="rect">
            <a:avLst/>
          </a:prstGeom>
          <a:noFill/>
          <a:ln w="9525">
            <a:noFill/>
            <a:miter lim="800000"/>
            <a:headEnd/>
            <a:tailEnd/>
          </a:ln>
        </p:spPr>
        <p:txBody>
          <a:bodyPr>
            <a:spAutoFit/>
          </a:bodyPr>
          <a:lstStyle/>
          <a:p>
            <a:pPr>
              <a:spcBef>
                <a:spcPct val="50000"/>
              </a:spcBef>
            </a:pPr>
            <a:r>
              <a:rPr lang="en-US" dirty="0">
                <a:solidFill>
                  <a:srgbClr val="FFFF00"/>
                </a:solidFill>
              </a:rPr>
              <a:t>Q is activation energy</a:t>
            </a:r>
          </a:p>
          <a:p>
            <a:pPr>
              <a:spcBef>
                <a:spcPct val="50000"/>
              </a:spcBef>
            </a:pPr>
            <a:r>
              <a:rPr lang="en-US" dirty="0">
                <a:solidFill>
                  <a:srgbClr val="FFFF00"/>
                </a:solidFill>
              </a:rPr>
              <a:t>A is a </a:t>
            </a:r>
            <a:r>
              <a:rPr lang="en-US" dirty="0" smtClean="0">
                <a:solidFill>
                  <a:srgbClr val="FFFF00"/>
                </a:solidFill>
              </a:rPr>
              <a:t>creep-mechanism </a:t>
            </a:r>
            <a:r>
              <a:rPr lang="en-US" dirty="0">
                <a:solidFill>
                  <a:srgbClr val="FFFF00"/>
                </a:solidFill>
              </a:rPr>
              <a:t>parameter</a:t>
            </a:r>
          </a:p>
        </p:txBody>
      </p:sp>
      <p:sp>
        <p:nvSpPr>
          <p:cNvPr id="14343" name="Text Box 15"/>
          <p:cNvSpPr txBox="1">
            <a:spLocks noChangeArrowheads="1"/>
          </p:cNvSpPr>
          <p:nvPr/>
        </p:nvSpPr>
        <p:spPr bwMode="auto">
          <a:xfrm>
            <a:off x="3733800" y="3276600"/>
            <a:ext cx="3124200" cy="457200"/>
          </a:xfrm>
          <a:prstGeom prst="rect">
            <a:avLst/>
          </a:prstGeom>
          <a:noFill/>
          <a:ln w="9525">
            <a:noFill/>
            <a:miter lim="800000"/>
            <a:headEnd/>
            <a:tailEnd/>
          </a:ln>
        </p:spPr>
        <p:txBody>
          <a:bodyPr>
            <a:spAutoFit/>
          </a:bodyPr>
          <a:lstStyle/>
          <a:p>
            <a:pPr>
              <a:spcBef>
                <a:spcPct val="50000"/>
              </a:spcBef>
            </a:pPr>
            <a:r>
              <a:rPr lang="en-US" dirty="0">
                <a:solidFill>
                  <a:srgbClr val="FFFF00"/>
                </a:solidFill>
              </a:rPr>
              <a:t>Power Law Creep</a:t>
            </a:r>
          </a:p>
        </p:txBody>
      </p:sp>
      <p:graphicFrame>
        <p:nvGraphicFramePr>
          <p:cNvPr id="8" name="Object 5"/>
          <p:cNvGraphicFramePr>
            <a:graphicFrameLocks noChangeAspect="1"/>
          </p:cNvGraphicFramePr>
          <p:nvPr/>
        </p:nvGraphicFramePr>
        <p:xfrm>
          <a:off x="4572000" y="5562600"/>
          <a:ext cx="1104900" cy="342900"/>
        </p:xfrm>
        <a:graphic>
          <a:graphicData uri="http://schemas.openxmlformats.org/presentationml/2006/ole">
            <p:oleObj spid="_x0000_s14340" name="Equation" r:id="rId5" imgW="1104840" imgH="342720" progId="Equation.DSMT4">
              <p:embed/>
            </p:oleObj>
          </a:graphicData>
        </a:graphic>
      </p:graphicFrame>
      <p:sp>
        <p:nvSpPr>
          <p:cNvPr id="9" name="Text Box 6"/>
          <p:cNvSpPr txBox="1">
            <a:spLocks noChangeArrowheads="1"/>
          </p:cNvSpPr>
          <p:nvPr/>
        </p:nvSpPr>
        <p:spPr bwMode="auto">
          <a:xfrm>
            <a:off x="304800" y="4876800"/>
            <a:ext cx="6591300" cy="457200"/>
          </a:xfrm>
          <a:prstGeom prst="rect">
            <a:avLst/>
          </a:prstGeom>
          <a:noFill/>
          <a:ln w="9525">
            <a:noFill/>
            <a:miter lim="800000"/>
            <a:headEnd/>
            <a:tailEnd/>
          </a:ln>
        </p:spPr>
        <p:txBody>
          <a:bodyPr wrap="none">
            <a:spAutoFit/>
          </a:bodyPr>
          <a:lstStyle/>
          <a:p>
            <a:r>
              <a:rPr lang="en-US" dirty="0">
                <a:solidFill>
                  <a:srgbClr val="FFFF00"/>
                </a:solidFill>
              </a:rPr>
              <a:t>Viscosity depends on stress and temperature</a:t>
            </a:r>
          </a:p>
        </p:txBody>
      </p:sp>
      <p:graphicFrame>
        <p:nvGraphicFramePr>
          <p:cNvPr id="10" name="Object 14"/>
          <p:cNvGraphicFramePr>
            <a:graphicFrameLocks noChangeAspect="1"/>
          </p:cNvGraphicFramePr>
          <p:nvPr/>
        </p:nvGraphicFramePr>
        <p:xfrm>
          <a:off x="609600" y="5334000"/>
          <a:ext cx="1371600" cy="787400"/>
        </p:xfrm>
        <a:graphic>
          <a:graphicData uri="http://schemas.openxmlformats.org/presentationml/2006/ole">
            <p:oleObj spid="_x0000_s14341" name="Equation" r:id="rId6" imgW="1371600" imgH="78732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Dislocation Creep</a:t>
            </a:r>
          </a:p>
        </p:txBody>
      </p:sp>
      <p:sp>
        <p:nvSpPr>
          <p:cNvPr id="87043" name="Rectangle 3"/>
          <p:cNvSpPr>
            <a:spLocks noGrp="1" noChangeArrowheads="1"/>
          </p:cNvSpPr>
          <p:nvPr>
            <p:ph idx="1"/>
          </p:nvPr>
        </p:nvSpPr>
        <p:spPr/>
        <p:txBody>
          <a:bodyPr/>
          <a:lstStyle/>
          <a:p>
            <a:r>
              <a:rPr lang="en-US" sz="3200" dirty="0" smtClean="0"/>
              <a:t>Temperature-activated creep</a:t>
            </a:r>
          </a:p>
          <a:p>
            <a:pPr lvl="1"/>
            <a:r>
              <a:rPr lang="en-US" sz="2000" dirty="0" smtClean="0"/>
              <a:t>Movement of mantle by </a:t>
            </a:r>
            <a:r>
              <a:rPr lang="en-US" sz="2000" dirty="0" err="1" smtClean="0"/>
              <a:t>microfractures</a:t>
            </a:r>
            <a:r>
              <a:rPr lang="en-US" sz="2000" dirty="0" smtClean="0"/>
              <a:t> at the </a:t>
            </a:r>
            <a:r>
              <a:rPr lang="en-US" sz="2000" dirty="0" err="1" smtClean="0"/>
              <a:t>subcrystal</a:t>
            </a:r>
            <a:r>
              <a:rPr lang="en-US" sz="2000" dirty="0" smtClean="0"/>
              <a:t> scale and synchronous healing of these imperfections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54188" y="304800"/>
            <a:ext cx="4868862" cy="990600"/>
          </a:xfrm>
        </p:spPr>
        <p:txBody>
          <a:bodyPr/>
          <a:lstStyle/>
          <a:p>
            <a:r>
              <a:rPr lang="en-US" smtClean="0"/>
              <a:t>Physical State of the </a:t>
            </a:r>
            <a:br>
              <a:rPr lang="en-US" smtClean="0"/>
            </a:br>
            <a:r>
              <a:rPr lang="en-US" smtClean="0"/>
              <a:t>Lithosphere</a:t>
            </a:r>
          </a:p>
        </p:txBody>
      </p:sp>
      <p:sp>
        <p:nvSpPr>
          <p:cNvPr id="88067" name="Rectangle 3"/>
          <p:cNvSpPr>
            <a:spLocks noGrp="1" noChangeArrowheads="1"/>
          </p:cNvSpPr>
          <p:nvPr>
            <p:ph idx="1"/>
          </p:nvPr>
        </p:nvSpPr>
        <p:spPr>
          <a:xfrm>
            <a:off x="228600" y="1371600"/>
            <a:ext cx="8229600" cy="4525963"/>
          </a:xfrm>
        </p:spPr>
        <p:txBody>
          <a:bodyPr/>
          <a:lstStyle/>
          <a:p>
            <a:pPr lvl="1">
              <a:lnSpc>
                <a:spcPct val="80000"/>
              </a:lnSpc>
              <a:buFontTx/>
              <a:buNone/>
            </a:pPr>
            <a:r>
              <a:rPr lang="en-US" b="1" smtClean="0">
                <a:solidFill>
                  <a:schemeClr val="accent1"/>
                </a:solidFill>
              </a:rPr>
              <a:t>Key Concepts </a:t>
            </a:r>
          </a:p>
          <a:p>
            <a:pPr lvl="1">
              <a:lnSpc>
                <a:spcPct val="80000"/>
              </a:lnSpc>
            </a:pPr>
            <a:r>
              <a:rPr lang="en-US" b="1" smtClean="0">
                <a:solidFill>
                  <a:schemeClr val="accent1"/>
                </a:solidFill>
              </a:rPr>
              <a:t>Surface Forces</a:t>
            </a:r>
          </a:p>
          <a:p>
            <a:pPr lvl="1">
              <a:lnSpc>
                <a:spcPct val="80000"/>
              </a:lnSpc>
            </a:pPr>
            <a:r>
              <a:rPr lang="en-US" b="1" smtClean="0">
                <a:solidFill>
                  <a:schemeClr val="accent1"/>
                </a:solidFill>
              </a:rPr>
              <a:t>Local Isostasy</a:t>
            </a:r>
          </a:p>
          <a:p>
            <a:pPr lvl="1">
              <a:lnSpc>
                <a:spcPct val="80000"/>
              </a:lnSpc>
            </a:pPr>
            <a:r>
              <a:rPr lang="en-US" b="1" smtClean="0">
                <a:solidFill>
                  <a:schemeClr val="accent1"/>
                </a:solidFill>
              </a:rPr>
              <a:t>Flexural isostasy</a:t>
            </a:r>
          </a:p>
          <a:p>
            <a:pPr lvl="1">
              <a:lnSpc>
                <a:spcPct val="80000"/>
              </a:lnSpc>
            </a:pPr>
            <a:r>
              <a:rPr lang="en-US" b="1" smtClean="0">
                <a:solidFill>
                  <a:schemeClr val="accent1"/>
                </a:solidFill>
              </a:rPr>
              <a:t>Thermal conductivity</a:t>
            </a:r>
          </a:p>
          <a:p>
            <a:pPr lvl="1">
              <a:lnSpc>
                <a:spcPct val="80000"/>
              </a:lnSpc>
            </a:pPr>
            <a:r>
              <a:rPr lang="en-US" b="1" smtClean="0">
                <a:solidFill>
                  <a:schemeClr val="accent1"/>
                </a:solidFill>
              </a:rPr>
              <a:t>Thermal Expansion</a:t>
            </a:r>
          </a:p>
          <a:p>
            <a:pPr lvl="1">
              <a:lnSpc>
                <a:spcPct val="80000"/>
              </a:lnSpc>
            </a:pPr>
            <a:r>
              <a:rPr lang="en-US" b="1" smtClean="0">
                <a:solidFill>
                  <a:schemeClr val="accent1"/>
                </a:solidFill>
              </a:rPr>
              <a:t>Heat transfer: A special case</a:t>
            </a:r>
          </a:p>
          <a:p>
            <a:pPr lvl="1">
              <a:lnSpc>
                <a:spcPct val="80000"/>
              </a:lnSpc>
            </a:pPr>
            <a:r>
              <a:rPr lang="en-US" b="1" smtClean="0">
                <a:solidFill>
                  <a:schemeClr val="accent1"/>
                </a:solidFill>
              </a:rPr>
              <a:t>Rock Rheology</a:t>
            </a:r>
            <a:endParaRPr lang="en-US" b="1" smtClean="0"/>
          </a:p>
          <a:p>
            <a:pPr lvl="1">
              <a:lnSpc>
                <a:spcPct val="80000"/>
              </a:lnSpc>
            </a:pPr>
            <a:r>
              <a:rPr lang="en-US" b="1" smtClean="0">
                <a:solidFill>
                  <a:schemeClr val="accent1"/>
                </a:solidFill>
              </a:rPr>
              <a:t>Relevant mantle rheological behavior</a:t>
            </a:r>
          </a:p>
          <a:p>
            <a:pPr lvl="1">
              <a:lnSpc>
                <a:spcPct val="80000"/>
              </a:lnSpc>
            </a:pPr>
            <a:r>
              <a:rPr lang="en-US" b="1" smtClean="0"/>
              <a:t>Rheology of continental crust</a:t>
            </a:r>
          </a:p>
          <a:p>
            <a:pPr lvl="2">
              <a:lnSpc>
                <a:spcPct val="80000"/>
              </a:lnSpc>
            </a:pPr>
            <a:r>
              <a:rPr lang="en-US" b="1" smtClean="0">
                <a:solidFill>
                  <a:schemeClr val="accent1"/>
                </a:solidFill>
              </a:rPr>
              <a:t>Elastic-perfectly plastic </a:t>
            </a:r>
          </a:p>
          <a:p>
            <a:pPr lvl="2">
              <a:lnSpc>
                <a:spcPct val="80000"/>
              </a:lnSpc>
            </a:pPr>
            <a:r>
              <a:rPr lang="en-US" b="1" smtClean="0">
                <a:solidFill>
                  <a:schemeClr val="accent1"/>
                </a:solidFill>
              </a:rPr>
              <a:t>Strain hardening and strain softening</a:t>
            </a:r>
          </a:p>
          <a:p>
            <a:pPr>
              <a:lnSpc>
                <a:spcPct val="80000"/>
              </a:lnSpc>
            </a:pP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143000"/>
          </a:xfrm>
        </p:spPr>
        <p:txBody>
          <a:bodyPr/>
          <a:lstStyle/>
          <a:p>
            <a:r>
              <a:rPr lang="en-US" dirty="0" err="1" smtClean="0"/>
              <a:t>Rheology</a:t>
            </a:r>
            <a:r>
              <a:rPr lang="en-US" dirty="0" smtClean="0"/>
              <a:t> of continental crust</a:t>
            </a:r>
          </a:p>
        </p:txBody>
      </p:sp>
      <p:pic>
        <p:nvPicPr>
          <p:cNvPr id="89091" name="Picture 4" descr="cataclasis model"/>
          <p:cNvPicPr>
            <a:picLocks noChangeAspect="1" noChangeArrowheads="1"/>
          </p:cNvPicPr>
          <p:nvPr/>
        </p:nvPicPr>
        <p:blipFill>
          <a:blip r:embed="rId2"/>
          <a:srcRect/>
          <a:stretch>
            <a:fillRect/>
          </a:stretch>
        </p:blipFill>
        <p:spPr bwMode="auto">
          <a:xfrm>
            <a:off x="1600200" y="1000125"/>
            <a:ext cx="56864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Byerlee’s Law</a:t>
            </a:r>
          </a:p>
        </p:txBody>
      </p:sp>
      <p:sp>
        <p:nvSpPr>
          <p:cNvPr id="90115" name="Rectangle 3"/>
          <p:cNvSpPr>
            <a:spLocks noGrp="1" noChangeArrowheads="1"/>
          </p:cNvSpPr>
          <p:nvPr>
            <p:ph idx="1"/>
          </p:nvPr>
        </p:nvSpPr>
        <p:spPr/>
        <p:txBody>
          <a:bodyPr/>
          <a:lstStyle/>
          <a:p>
            <a:r>
              <a:rPr lang="en-US" smtClean="0"/>
              <a:t>Linear relation between shear stress and normal stress for rock strength</a:t>
            </a:r>
          </a:p>
        </p:txBody>
      </p:sp>
      <p:sp>
        <p:nvSpPr>
          <p:cNvPr id="90116" name="Line 4"/>
          <p:cNvSpPr>
            <a:spLocks noChangeShapeType="1"/>
          </p:cNvSpPr>
          <p:nvPr/>
        </p:nvSpPr>
        <p:spPr bwMode="auto">
          <a:xfrm>
            <a:off x="2286000" y="2590800"/>
            <a:ext cx="0" cy="2590800"/>
          </a:xfrm>
          <a:prstGeom prst="line">
            <a:avLst/>
          </a:prstGeom>
          <a:noFill/>
          <a:ln w="9525">
            <a:solidFill>
              <a:schemeClr val="tx1"/>
            </a:solidFill>
            <a:round/>
            <a:headEnd type="triangle" w="med" len="med"/>
            <a:tailEnd/>
          </a:ln>
        </p:spPr>
        <p:txBody>
          <a:bodyPr/>
          <a:lstStyle/>
          <a:p>
            <a:endParaRPr lang="en-US"/>
          </a:p>
        </p:txBody>
      </p:sp>
      <p:sp>
        <p:nvSpPr>
          <p:cNvPr id="90117" name="Line 5"/>
          <p:cNvSpPr>
            <a:spLocks noChangeShapeType="1"/>
          </p:cNvSpPr>
          <p:nvPr/>
        </p:nvSpPr>
        <p:spPr bwMode="auto">
          <a:xfrm>
            <a:off x="2286000" y="5181600"/>
            <a:ext cx="3200400" cy="0"/>
          </a:xfrm>
          <a:prstGeom prst="line">
            <a:avLst/>
          </a:prstGeom>
          <a:noFill/>
          <a:ln w="9525">
            <a:solidFill>
              <a:schemeClr val="tx1"/>
            </a:solidFill>
            <a:round/>
            <a:headEnd/>
            <a:tailEnd type="triangle" w="med" len="med"/>
          </a:ln>
        </p:spPr>
        <p:txBody>
          <a:bodyPr/>
          <a:lstStyle/>
          <a:p>
            <a:endParaRPr lang="en-US"/>
          </a:p>
        </p:txBody>
      </p:sp>
      <p:sp>
        <p:nvSpPr>
          <p:cNvPr id="90118" name="Line 6"/>
          <p:cNvSpPr>
            <a:spLocks noChangeShapeType="1"/>
          </p:cNvSpPr>
          <p:nvPr/>
        </p:nvSpPr>
        <p:spPr bwMode="auto">
          <a:xfrm flipV="1">
            <a:off x="2286000" y="2895600"/>
            <a:ext cx="2971800" cy="2286000"/>
          </a:xfrm>
          <a:prstGeom prst="line">
            <a:avLst/>
          </a:prstGeom>
          <a:noFill/>
          <a:ln w="9525">
            <a:solidFill>
              <a:srgbClr val="FFFF00"/>
            </a:solidFill>
            <a:round/>
            <a:headEnd/>
            <a:tailEnd/>
          </a:ln>
        </p:spPr>
        <p:txBody>
          <a:bodyPr/>
          <a:lstStyle/>
          <a:p>
            <a:endParaRPr lang="en-US"/>
          </a:p>
        </p:txBody>
      </p:sp>
      <p:sp>
        <p:nvSpPr>
          <p:cNvPr id="90119" name="Text Box 7"/>
          <p:cNvSpPr txBox="1">
            <a:spLocks noChangeArrowheads="1"/>
          </p:cNvSpPr>
          <p:nvPr/>
        </p:nvSpPr>
        <p:spPr bwMode="auto">
          <a:xfrm>
            <a:off x="1066800" y="3276600"/>
            <a:ext cx="1600200" cy="822325"/>
          </a:xfrm>
          <a:prstGeom prst="rect">
            <a:avLst/>
          </a:prstGeom>
          <a:noFill/>
          <a:ln w="9525">
            <a:noFill/>
            <a:miter lim="800000"/>
            <a:headEnd/>
            <a:tailEnd/>
          </a:ln>
        </p:spPr>
        <p:txBody>
          <a:bodyPr>
            <a:spAutoFit/>
          </a:bodyPr>
          <a:lstStyle/>
          <a:p>
            <a:pPr>
              <a:spcBef>
                <a:spcPct val="50000"/>
              </a:spcBef>
            </a:pPr>
            <a:r>
              <a:rPr lang="en-US">
                <a:solidFill>
                  <a:srgbClr val="FFFF00"/>
                </a:solidFill>
              </a:rPr>
              <a:t>Shear stress</a:t>
            </a:r>
          </a:p>
        </p:txBody>
      </p:sp>
      <p:sp>
        <p:nvSpPr>
          <p:cNvPr id="90120" name="Text Box 8"/>
          <p:cNvSpPr txBox="1">
            <a:spLocks noChangeArrowheads="1"/>
          </p:cNvSpPr>
          <p:nvPr/>
        </p:nvSpPr>
        <p:spPr bwMode="auto">
          <a:xfrm>
            <a:off x="2895600" y="5486400"/>
            <a:ext cx="25146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Normal stress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idx="4294967295"/>
          </p:nvPr>
        </p:nvSpPr>
        <p:spPr>
          <a:ln/>
        </p:spPr>
        <p:txBody>
          <a:bodyPr/>
          <a:lstStyle/>
          <a:p>
            <a:r>
              <a:rPr lang="en-US" dirty="0" err="1">
                <a:latin typeface="Times New Roman" pitchFamily="18" charset="0"/>
              </a:rPr>
              <a:t>Byerlee’s</a:t>
            </a:r>
            <a:r>
              <a:rPr lang="en-US" dirty="0">
                <a:latin typeface="Times New Roman" pitchFamily="18" charset="0"/>
              </a:rPr>
              <a:t> </a:t>
            </a:r>
            <a:r>
              <a:rPr lang="en-US" dirty="0" smtClean="0">
                <a:latin typeface="Times New Roman" pitchFamily="18" charset="0"/>
              </a:rPr>
              <a:t>Law (G2)</a:t>
            </a:r>
            <a:endParaRPr lang="en-US" dirty="0">
              <a:latin typeface="Times New Roman" pitchFamily="18" charset="0"/>
            </a:endParaRPr>
          </a:p>
        </p:txBody>
      </p:sp>
      <p:pic>
        <p:nvPicPr>
          <p:cNvPr id="15363" name="Content Placeholder 9" descr="Byerlee.jpg"/>
          <p:cNvPicPr>
            <a:picLocks noGrp="1" noChangeAspect="1"/>
          </p:cNvPicPr>
          <p:nvPr>
            <p:ph sz="half" idx="4294967295"/>
          </p:nvPr>
        </p:nvPicPr>
        <p:blipFill>
          <a:blip r:embed="rId2"/>
          <a:srcRect/>
          <a:stretch>
            <a:fillRect/>
          </a:stretch>
        </p:blipFill>
        <p:spPr>
          <a:xfrm>
            <a:off x="228600" y="1962150"/>
            <a:ext cx="4708525" cy="3619500"/>
          </a:xfrm>
          <a:noFill/>
          <a:ln/>
        </p:spPr>
      </p:pic>
      <p:sp>
        <p:nvSpPr>
          <p:cNvPr id="15364" name="Content Placeholder 8"/>
          <p:cNvSpPr>
            <a:spLocks noGrp="1"/>
          </p:cNvSpPr>
          <p:nvPr>
            <p:ph sz="half" idx="4294967295"/>
          </p:nvPr>
        </p:nvSpPr>
        <p:spPr>
          <a:xfrm>
            <a:off x="4937125" y="1417638"/>
            <a:ext cx="4038600" cy="4906962"/>
          </a:xfrm>
          <a:ln/>
        </p:spPr>
        <p:txBody>
          <a:bodyPr/>
          <a:lstStyle/>
          <a:p>
            <a:r>
              <a:rPr lang="en-US" sz="2800">
                <a:latin typeface="Times New Roman" pitchFamily="18" charset="0"/>
              </a:rPr>
              <a:t>Defines failure criteria for movement along a fault plane.</a:t>
            </a:r>
          </a:p>
          <a:p>
            <a:r>
              <a:rPr lang="en-US" sz="2800">
                <a:latin typeface="Times New Roman" pitchFamily="18" charset="0"/>
              </a:rPr>
              <a:t>Movement depends on overcoming frictional resistance.</a:t>
            </a:r>
          </a:p>
          <a:p>
            <a:r>
              <a:rPr lang="en-US" sz="2800">
                <a:latin typeface="Times New Roman" pitchFamily="18" charset="0"/>
              </a:rPr>
              <a:t>σ</a:t>
            </a:r>
            <a:r>
              <a:rPr lang="en-US" sz="1000">
                <a:latin typeface="Times New Roman" pitchFamily="18" charset="0"/>
              </a:rPr>
              <a:t>n</a:t>
            </a:r>
            <a:r>
              <a:rPr lang="en-US" sz="2800">
                <a:latin typeface="Times New Roman" pitchFamily="18" charset="0"/>
              </a:rPr>
              <a:t> &lt; 200 MPa                           σ</a:t>
            </a:r>
            <a:r>
              <a:rPr lang="en-US" sz="1000">
                <a:latin typeface="Times New Roman" pitchFamily="18" charset="0"/>
              </a:rPr>
              <a:t>s</a:t>
            </a:r>
            <a:r>
              <a:rPr lang="en-US" sz="2800">
                <a:latin typeface="Times New Roman" pitchFamily="18" charset="0"/>
              </a:rPr>
              <a:t>= 0.85σ</a:t>
            </a:r>
            <a:r>
              <a:rPr lang="en-US" sz="1000">
                <a:latin typeface="Times New Roman" pitchFamily="18" charset="0"/>
              </a:rPr>
              <a:t>n</a:t>
            </a:r>
            <a:endParaRPr lang="en-US" sz="2800">
              <a:latin typeface="Times New Roman" pitchFamily="18" charset="0"/>
            </a:endParaRPr>
          </a:p>
          <a:p>
            <a:r>
              <a:rPr lang="en-US" sz="2800">
                <a:latin typeface="Times New Roman" pitchFamily="18" charset="0"/>
              </a:rPr>
              <a:t>200 MPa&lt;σ</a:t>
            </a:r>
            <a:r>
              <a:rPr lang="en-US" sz="1000">
                <a:latin typeface="Times New Roman" pitchFamily="18" charset="0"/>
              </a:rPr>
              <a:t>n</a:t>
            </a:r>
            <a:r>
              <a:rPr lang="en-US" sz="2800">
                <a:latin typeface="Times New Roman" pitchFamily="18" charset="0"/>
              </a:rPr>
              <a:t>&lt;2000MPa          σ</a:t>
            </a:r>
            <a:r>
              <a:rPr lang="en-US" sz="1000">
                <a:latin typeface="Times New Roman" pitchFamily="18" charset="0"/>
              </a:rPr>
              <a:t>s</a:t>
            </a:r>
            <a:r>
              <a:rPr lang="en-US" sz="2800">
                <a:latin typeface="Times New Roman" pitchFamily="18" charset="0"/>
              </a:rPr>
              <a:t>= 50 MPa + 0.6σ</a:t>
            </a:r>
            <a:r>
              <a:rPr lang="en-US" sz="1000">
                <a:latin typeface="Times New Roman" pitchFamily="18" charset="0"/>
              </a:rPr>
              <a:t>n</a:t>
            </a:r>
            <a:r>
              <a:rPr lang="en-US" sz="1000"/>
              <a:t> </a:t>
            </a:r>
            <a:r>
              <a:rPr lang="en-US" sz="2800"/>
              <a:t>             </a:t>
            </a:r>
            <a:r>
              <a:rPr lang="en-US" sz="1000"/>
              <a:t>  </a:t>
            </a:r>
            <a:r>
              <a:rPr lang="en-US" sz="2800"/>
              <a:t> </a:t>
            </a:r>
            <a:r>
              <a:rPr lang="en-US" sz="1000"/>
              <a:t>     </a:t>
            </a:r>
            <a:endParaRPr lang="en-US" sz="2800"/>
          </a:p>
        </p:txBody>
      </p:sp>
      <p:sp>
        <p:nvSpPr>
          <p:cNvPr id="15365" name="Text Box 5"/>
          <p:cNvSpPr txBox="1">
            <a:spLocks noChangeArrowheads="1"/>
          </p:cNvSpPr>
          <p:nvPr/>
        </p:nvSpPr>
        <p:spPr bwMode="auto">
          <a:xfrm>
            <a:off x="914400" y="5764213"/>
            <a:ext cx="1828800" cy="366712"/>
          </a:xfrm>
          <a:prstGeom prst="rect">
            <a:avLst/>
          </a:prstGeom>
          <a:noFill/>
          <a:ln w="9525">
            <a:noFill/>
            <a:miter lim="800000"/>
            <a:headEnd/>
            <a:tailEnd/>
          </a:ln>
          <a:effectLst/>
        </p:spPr>
        <p:txBody>
          <a:bodyPr>
            <a:spAutoFit/>
          </a:bodyPr>
          <a:lstStyle/>
          <a:p>
            <a:pPr defTabSz="914400">
              <a:spcBef>
                <a:spcPct val="50000"/>
              </a:spcBef>
            </a:pPr>
            <a:endParaRPr lang="en-US"/>
          </a:p>
        </p:txBody>
      </p:sp>
      <p:sp>
        <p:nvSpPr>
          <p:cNvPr id="15366" name="Text Box 6"/>
          <p:cNvSpPr txBox="1">
            <a:spLocks noChangeArrowheads="1"/>
          </p:cNvSpPr>
          <p:nvPr/>
        </p:nvSpPr>
        <p:spPr bwMode="auto">
          <a:xfrm>
            <a:off x="822325" y="5495925"/>
            <a:ext cx="1920875" cy="366713"/>
          </a:xfrm>
          <a:prstGeom prst="rect">
            <a:avLst/>
          </a:prstGeom>
          <a:noFill/>
          <a:ln w="9525">
            <a:noFill/>
            <a:miter lim="800000"/>
            <a:headEnd/>
            <a:tailEnd/>
          </a:ln>
          <a:effectLst/>
        </p:spPr>
        <p:txBody>
          <a:bodyPr>
            <a:spAutoFit/>
          </a:bodyPr>
          <a:lstStyle/>
          <a:p>
            <a:pPr defTabSz="914400"/>
            <a:endParaRPr lang="en-US"/>
          </a:p>
        </p:txBody>
      </p:sp>
      <p:sp>
        <p:nvSpPr>
          <p:cNvPr id="15367" name="Text Box 7"/>
          <p:cNvSpPr txBox="1">
            <a:spLocks noChangeArrowheads="1"/>
          </p:cNvSpPr>
          <p:nvPr/>
        </p:nvSpPr>
        <p:spPr bwMode="auto">
          <a:xfrm>
            <a:off x="822325" y="5580063"/>
            <a:ext cx="3749675" cy="366712"/>
          </a:xfrm>
          <a:prstGeom prst="rect">
            <a:avLst/>
          </a:prstGeom>
          <a:noFill/>
          <a:ln w="9525">
            <a:noFill/>
            <a:miter lim="800000"/>
            <a:headEnd/>
            <a:tailEnd/>
          </a:ln>
          <a:effectLst/>
        </p:spPr>
        <p:txBody>
          <a:bodyPr>
            <a:spAutoFit/>
          </a:bodyPr>
          <a:lstStyle/>
          <a:p>
            <a:pPr defTabSz="914400"/>
            <a:r>
              <a:rPr lang="en-US"/>
              <a:t>From </a:t>
            </a:r>
            <a:r>
              <a:rPr lang="en-US" u="sng"/>
              <a:t>Earth Structure</a:t>
            </a:r>
            <a:r>
              <a:rPr lang="en-US"/>
              <a:t> (2004)</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754188" y="304800"/>
            <a:ext cx="4868862" cy="990600"/>
          </a:xfrm>
        </p:spPr>
        <p:txBody>
          <a:bodyPr/>
          <a:lstStyle/>
          <a:p>
            <a:r>
              <a:rPr lang="en-US" smtClean="0"/>
              <a:t>Physical State of the </a:t>
            </a:r>
            <a:br>
              <a:rPr lang="en-US" smtClean="0"/>
            </a:br>
            <a:r>
              <a:rPr lang="en-US" smtClean="0"/>
              <a:t>Lithosphere</a:t>
            </a:r>
          </a:p>
        </p:txBody>
      </p:sp>
      <p:sp>
        <p:nvSpPr>
          <p:cNvPr id="91139" name="Rectangle 3"/>
          <p:cNvSpPr>
            <a:spLocks noGrp="1" noChangeArrowheads="1"/>
          </p:cNvSpPr>
          <p:nvPr>
            <p:ph idx="1"/>
          </p:nvPr>
        </p:nvSpPr>
        <p:spPr>
          <a:xfrm>
            <a:off x="228600" y="1371600"/>
            <a:ext cx="8229600" cy="4525963"/>
          </a:xfrm>
        </p:spPr>
        <p:txBody>
          <a:bodyPr/>
          <a:lstStyle/>
          <a:p>
            <a:pPr lvl="1">
              <a:lnSpc>
                <a:spcPct val="80000"/>
              </a:lnSpc>
              <a:buFontTx/>
              <a:buNone/>
            </a:pPr>
            <a:r>
              <a:rPr lang="en-US" b="1" smtClean="0">
                <a:solidFill>
                  <a:schemeClr val="accent1"/>
                </a:solidFill>
              </a:rPr>
              <a:t>Key Concepts </a:t>
            </a:r>
          </a:p>
          <a:p>
            <a:pPr lvl="1">
              <a:lnSpc>
                <a:spcPct val="80000"/>
              </a:lnSpc>
            </a:pPr>
            <a:r>
              <a:rPr lang="en-US" b="1" smtClean="0">
                <a:solidFill>
                  <a:schemeClr val="accent1"/>
                </a:solidFill>
              </a:rPr>
              <a:t>Surface Forces</a:t>
            </a:r>
          </a:p>
          <a:p>
            <a:pPr lvl="1">
              <a:lnSpc>
                <a:spcPct val="80000"/>
              </a:lnSpc>
            </a:pPr>
            <a:r>
              <a:rPr lang="en-US" b="1" smtClean="0">
                <a:solidFill>
                  <a:schemeClr val="accent1"/>
                </a:solidFill>
              </a:rPr>
              <a:t>Local Isostasy</a:t>
            </a:r>
          </a:p>
          <a:p>
            <a:pPr lvl="1">
              <a:lnSpc>
                <a:spcPct val="80000"/>
              </a:lnSpc>
            </a:pPr>
            <a:r>
              <a:rPr lang="en-US" b="1" smtClean="0">
                <a:solidFill>
                  <a:schemeClr val="accent1"/>
                </a:solidFill>
              </a:rPr>
              <a:t>Flexural isostasy</a:t>
            </a:r>
          </a:p>
          <a:p>
            <a:pPr lvl="1">
              <a:lnSpc>
                <a:spcPct val="80000"/>
              </a:lnSpc>
            </a:pPr>
            <a:r>
              <a:rPr lang="en-US" b="1" smtClean="0">
                <a:solidFill>
                  <a:schemeClr val="accent1"/>
                </a:solidFill>
              </a:rPr>
              <a:t>Thermal conductivity</a:t>
            </a:r>
          </a:p>
          <a:p>
            <a:pPr lvl="1">
              <a:lnSpc>
                <a:spcPct val="80000"/>
              </a:lnSpc>
            </a:pPr>
            <a:r>
              <a:rPr lang="en-US" b="1" smtClean="0">
                <a:solidFill>
                  <a:schemeClr val="accent1"/>
                </a:solidFill>
              </a:rPr>
              <a:t>Thermal Expansion</a:t>
            </a:r>
          </a:p>
          <a:p>
            <a:pPr lvl="1">
              <a:lnSpc>
                <a:spcPct val="80000"/>
              </a:lnSpc>
            </a:pPr>
            <a:r>
              <a:rPr lang="en-US" b="1" smtClean="0">
                <a:solidFill>
                  <a:schemeClr val="accent1"/>
                </a:solidFill>
              </a:rPr>
              <a:t>Heat transfer: A special case</a:t>
            </a:r>
          </a:p>
          <a:p>
            <a:pPr lvl="1">
              <a:lnSpc>
                <a:spcPct val="80000"/>
              </a:lnSpc>
            </a:pPr>
            <a:r>
              <a:rPr lang="en-US" b="1" smtClean="0">
                <a:solidFill>
                  <a:schemeClr val="accent1"/>
                </a:solidFill>
              </a:rPr>
              <a:t>Rock Rheology</a:t>
            </a:r>
            <a:endParaRPr lang="en-US" b="1" smtClean="0"/>
          </a:p>
          <a:p>
            <a:pPr lvl="1">
              <a:lnSpc>
                <a:spcPct val="80000"/>
              </a:lnSpc>
            </a:pPr>
            <a:r>
              <a:rPr lang="en-US" b="1" smtClean="0">
                <a:solidFill>
                  <a:schemeClr val="accent1"/>
                </a:solidFill>
              </a:rPr>
              <a:t>Relevant mantle rheological behavior</a:t>
            </a:r>
          </a:p>
          <a:p>
            <a:pPr lvl="1">
              <a:lnSpc>
                <a:spcPct val="80000"/>
              </a:lnSpc>
            </a:pPr>
            <a:r>
              <a:rPr lang="en-US" b="1" smtClean="0">
                <a:solidFill>
                  <a:schemeClr val="accent1"/>
                </a:solidFill>
              </a:rPr>
              <a:t>Rheology of continental crust</a:t>
            </a:r>
          </a:p>
          <a:p>
            <a:pPr lvl="2">
              <a:lnSpc>
                <a:spcPct val="80000"/>
              </a:lnSpc>
            </a:pPr>
            <a:r>
              <a:rPr lang="en-US" b="1" smtClean="0"/>
              <a:t>Elastic-perfectly plastic</a:t>
            </a:r>
            <a:r>
              <a:rPr lang="en-US" b="1" smtClean="0">
                <a:solidFill>
                  <a:schemeClr val="accent1"/>
                </a:solidFill>
              </a:rPr>
              <a:t> </a:t>
            </a:r>
          </a:p>
          <a:p>
            <a:pPr lvl="2">
              <a:lnSpc>
                <a:spcPct val="80000"/>
              </a:lnSpc>
            </a:pPr>
            <a:r>
              <a:rPr lang="en-US" b="1" smtClean="0">
                <a:solidFill>
                  <a:schemeClr val="accent1"/>
                </a:solidFill>
              </a:rPr>
              <a:t>Strain hardening and strain softening</a:t>
            </a:r>
          </a:p>
          <a:p>
            <a:pPr>
              <a:lnSpc>
                <a:spcPct val="80000"/>
              </a:lnSpc>
            </a:pP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Elastic-Plastic model for breaking </a:t>
            </a:r>
            <a:r>
              <a:rPr lang="en-US" dirty="0" smtClean="0"/>
              <a:t>rock</a:t>
            </a:r>
            <a:endParaRPr lang="en-US" dirty="0" smtClean="0"/>
          </a:p>
        </p:txBody>
      </p:sp>
      <p:sp>
        <p:nvSpPr>
          <p:cNvPr id="92163" name="Rectangle 4"/>
          <p:cNvSpPr>
            <a:spLocks noChangeArrowheads="1"/>
          </p:cNvSpPr>
          <p:nvPr/>
        </p:nvSpPr>
        <p:spPr bwMode="auto">
          <a:xfrm>
            <a:off x="1447800" y="45720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164" name="Freeform 6"/>
          <p:cNvSpPr>
            <a:spLocks/>
          </p:cNvSpPr>
          <p:nvPr/>
        </p:nvSpPr>
        <p:spPr bwMode="auto">
          <a:xfrm>
            <a:off x="2971800" y="4800600"/>
            <a:ext cx="1447800" cy="152400"/>
          </a:xfrm>
          <a:custGeom>
            <a:avLst/>
            <a:gdLst>
              <a:gd name="T0" fmla="*/ 0 w 912"/>
              <a:gd name="T1" fmla="*/ 96 h 96"/>
              <a:gd name="T2" fmla="*/ 96 w 912"/>
              <a:gd name="T3" fmla="*/ 0 h 96"/>
              <a:gd name="T4" fmla="*/ 192 w 912"/>
              <a:gd name="T5" fmla="*/ 96 h 96"/>
              <a:gd name="T6" fmla="*/ 336 w 912"/>
              <a:gd name="T7" fmla="*/ 0 h 96"/>
              <a:gd name="T8" fmla="*/ 384 w 912"/>
              <a:gd name="T9" fmla="*/ 96 h 96"/>
              <a:gd name="T10" fmla="*/ 912 w 912"/>
              <a:gd name="T11" fmla="*/ 96 h 96"/>
              <a:gd name="T12" fmla="*/ 0 60000 65536"/>
              <a:gd name="T13" fmla="*/ 0 60000 65536"/>
              <a:gd name="T14" fmla="*/ 0 60000 65536"/>
              <a:gd name="T15" fmla="*/ 0 60000 65536"/>
              <a:gd name="T16" fmla="*/ 0 60000 65536"/>
              <a:gd name="T17" fmla="*/ 0 60000 65536"/>
              <a:gd name="T18" fmla="*/ 0 w 912"/>
              <a:gd name="T19" fmla="*/ 0 h 96"/>
              <a:gd name="T20" fmla="*/ 912 w 91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12" h="96">
                <a:moveTo>
                  <a:pt x="0" y="96"/>
                </a:moveTo>
                <a:lnTo>
                  <a:pt x="96" y="0"/>
                </a:lnTo>
                <a:lnTo>
                  <a:pt x="192" y="96"/>
                </a:lnTo>
                <a:lnTo>
                  <a:pt x="336" y="0"/>
                </a:lnTo>
                <a:lnTo>
                  <a:pt x="384" y="96"/>
                </a:lnTo>
                <a:lnTo>
                  <a:pt x="912" y="96"/>
                </a:lnTo>
              </a:path>
            </a:pathLst>
          </a:custGeom>
          <a:noFill/>
          <a:ln w="9525">
            <a:solidFill>
              <a:schemeClr val="tx1"/>
            </a:solidFill>
            <a:round/>
            <a:headEnd/>
            <a:tailEnd type="triangle" w="med" len="med"/>
          </a:ln>
        </p:spPr>
        <p:txBody>
          <a:bodyPr/>
          <a:lstStyle/>
          <a:p>
            <a:endParaRPr lang="en-US"/>
          </a:p>
        </p:txBody>
      </p:sp>
      <p:sp>
        <p:nvSpPr>
          <p:cNvPr id="92165" name="Line 7"/>
          <p:cNvSpPr>
            <a:spLocks noChangeShapeType="1"/>
          </p:cNvSpPr>
          <p:nvPr/>
        </p:nvSpPr>
        <p:spPr bwMode="auto">
          <a:xfrm>
            <a:off x="990600" y="5486400"/>
            <a:ext cx="4191000" cy="0"/>
          </a:xfrm>
          <a:prstGeom prst="line">
            <a:avLst/>
          </a:prstGeom>
          <a:noFill/>
          <a:ln w="76200">
            <a:solidFill>
              <a:schemeClr val="tx1"/>
            </a:solidFill>
            <a:round/>
            <a:headEnd/>
            <a:tailEnd/>
          </a:ln>
        </p:spPr>
        <p:txBody>
          <a:bodyPr/>
          <a:lstStyle/>
          <a:p>
            <a:endParaRPr lang="en-US"/>
          </a:p>
        </p:txBody>
      </p:sp>
      <p:sp>
        <p:nvSpPr>
          <p:cNvPr id="92166" name="Line 9"/>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2167" name="Line 10"/>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2168" name="Line 11"/>
          <p:cNvSpPr>
            <a:spLocks noChangeShapeType="1"/>
          </p:cNvSpPr>
          <p:nvPr/>
        </p:nvSpPr>
        <p:spPr bwMode="auto">
          <a:xfrm flipV="1">
            <a:off x="5715000" y="3048000"/>
            <a:ext cx="762000" cy="1524000"/>
          </a:xfrm>
          <a:prstGeom prst="line">
            <a:avLst/>
          </a:prstGeom>
          <a:noFill/>
          <a:ln w="9525">
            <a:solidFill>
              <a:srgbClr val="FFFF00"/>
            </a:solidFill>
            <a:round/>
            <a:headEnd/>
            <a:tailEnd/>
          </a:ln>
        </p:spPr>
        <p:txBody>
          <a:bodyPr/>
          <a:lstStyle/>
          <a:p>
            <a:endParaRPr lang="en-US"/>
          </a:p>
        </p:txBody>
      </p:sp>
      <p:sp>
        <p:nvSpPr>
          <p:cNvPr id="92169" name="Freeform 12"/>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2170" name="Line 13"/>
          <p:cNvSpPr>
            <a:spLocks noChangeShapeType="1"/>
          </p:cNvSpPr>
          <p:nvPr/>
        </p:nvSpPr>
        <p:spPr bwMode="auto">
          <a:xfrm flipH="1">
            <a:off x="6553200" y="2590800"/>
            <a:ext cx="914400" cy="1981200"/>
          </a:xfrm>
          <a:prstGeom prst="line">
            <a:avLst/>
          </a:prstGeom>
          <a:noFill/>
          <a:ln w="9525">
            <a:solidFill>
              <a:srgbClr val="FFFF00"/>
            </a:solidFill>
            <a:round/>
            <a:headEnd/>
            <a:tailEnd/>
          </a:ln>
        </p:spPr>
        <p:txBody>
          <a:bodyPr/>
          <a:lstStyle/>
          <a:p>
            <a:endParaRPr lang="en-US"/>
          </a:p>
        </p:txBody>
      </p:sp>
      <p:sp>
        <p:nvSpPr>
          <p:cNvPr id="92171" name="Text Box 14"/>
          <p:cNvSpPr txBox="1">
            <a:spLocks noChangeArrowheads="1"/>
          </p:cNvSpPr>
          <p:nvPr/>
        </p:nvSpPr>
        <p:spPr bwMode="auto">
          <a:xfrm>
            <a:off x="4419600" y="28194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2172" name="Line 15"/>
          <p:cNvSpPr>
            <a:spLocks noChangeShapeType="1"/>
          </p:cNvSpPr>
          <p:nvPr/>
        </p:nvSpPr>
        <p:spPr bwMode="auto">
          <a:xfrm>
            <a:off x="1295400" y="5410200"/>
            <a:ext cx="1828800" cy="0"/>
          </a:xfrm>
          <a:prstGeom prst="line">
            <a:avLst/>
          </a:prstGeom>
          <a:noFill/>
          <a:ln w="76200">
            <a:solidFill>
              <a:srgbClr val="9933FF"/>
            </a:solidFill>
            <a:round/>
            <a:headEnd/>
            <a:tailEnd/>
          </a:ln>
        </p:spPr>
        <p:txBody>
          <a:bodyPr/>
          <a:lstStyle/>
          <a:p>
            <a:endParaRPr lang="en-US"/>
          </a:p>
        </p:txBody>
      </p:sp>
      <p:sp>
        <p:nvSpPr>
          <p:cNvPr id="92173" name="Text Box 19"/>
          <p:cNvSpPr txBox="1">
            <a:spLocks noChangeArrowheads="1"/>
          </p:cNvSpPr>
          <p:nvPr/>
        </p:nvSpPr>
        <p:spPr bwMode="auto">
          <a:xfrm>
            <a:off x="5943600" y="4800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strain</a:t>
            </a:r>
          </a:p>
        </p:txBody>
      </p:sp>
      <p:sp>
        <p:nvSpPr>
          <p:cNvPr id="92174" name="Rectangle 21"/>
          <p:cNvSpPr>
            <a:spLocks noChangeArrowheads="1"/>
          </p:cNvSpPr>
          <p:nvPr/>
        </p:nvSpPr>
        <p:spPr bwMode="auto">
          <a:xfrm>
            <a:off x="6019800" y="19812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Elastic-Plastic model for breaking </a:t>
            </a:r>
            <a:r>
              <a:rPr lang="en-US" dirty="0" smtClean="0"/>
              <a:t>rock</a:t>
            </a:r>
            <a:endParaRPr lang="en-US" dirty="0" smtClean="0"/>
          </a:p>
        </p:txBody>
      </p:sp>
      <p:sp>
        <p:nvSpPr>
          <p:cNvPr id="92163" name="Rectangle 4"/>
          <p:cNvSpPr>
            <a:spLocks noChangeArrowheads="1"/>
          </p:cNvSpPr>
          <p:nvPr/>
        </p:nvSpPr>
        <p:spPr bwMode="auto">
          <a:xfrm>
            <a:off x="1447800" y="45720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164" name="Freeform 6"/>
          <p:cNvSpPr>
            <a:spLocks/>
          </p:cNvSpPr>
          <p:nvPr/>
        </p:nvSpPr>
        <p:spPr bwMode="auto">
          <a:xfrm>
            <a:off x="2971800" y="4907280"/>
            <a:ext cx="1981200" cy="45719"/>
          </a:xfrm>
          <a:custGeom>
            <a:avLst/>
            <a:gdLst>
              <a:gd name="T0" fmla="*/ 0 w 912"/>
              <a:gd name="T1" fmla="*/ 96 h 96"/>
              <a:gd name="T2" fmla="*/ 96 w 912"/>
              <a:gd name="T3" fmla="*/ 0 h 96"/>
              <a:gd name="T4" fmla="*/ 192 w 912"/>
              <a:gd name="T5" fmla="*/ 96 h 96"/>
              <a:gd name="T6" fmla="*/ 336 w 912"/>
              <a:gd name="T7" fmla="*/ 0 h 96"/>
              <a:gd name="T8" fmla="*/ 384 w 912"/>
              <a:gd name="T9" fmla="*/ 96 h 96"/>
              <a:gd name="T10" fmla="*/ 912 w 912"/>
              <a:gd name="T11" fmla="*/ 96 h 96"/>
              <a:gd name="T12" fmla="*/ 0 60000 65536"/>
              <a:gd name="T13" fmla="*/ 0 60000 65536"/>
              <a:gd name="T14" fmla="*/ 0 60000 65536"/>
              <a:gd name="T15" fmla="*/ 0 60000 65536"/>
              <a:gd name="T16" fmla="*/ 0 60000 65536"/>
              <a:gd name="T17" fmla="*/ 0 60000 65536"/>
              <a:gd name="T18" fmla="*/ 0 w 912"/>
              <a:gd name="T19" fmla="*/ 0 h 96"/>
              <a:gd name="T20" fmla="*/ 912 w 91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12" h="96">
                <a:moveTo>
                  <a:pt x="0" y="96"/>
                </a:moveTo>
                <a:lnTo>
                  <a:pt x="96" y="0"/>
                </a:lnTo>
                <a:lnTo>
                  <a:pt x="192" y="96"/>
                </a:lnTo>
                <a:lnTo>
                  <a:pt x="336" y="0"/>
                </a:lnTo>
                <a:lnTo>
                  <a:pt x="384" y="96"/>
                </a:lnTo>
                <a:lnTo>
                  <a:pt x="912" y="96"/>
                </a:lnTo>
              </a:path>
            </a:pathLst>
          </a:custGeom>
          <a:noFill/>
          <a:ln w="9525">
            <a:solidFill>
              <a:schemeClr val="tx1"/>
            </a:solidFill>
            <a:round/>
            <a:headEnd/>
            <a:tailEnd type="triangle" w="med" len="med"/>
          </a:ln>
        </p:spPr>
        <p:txBody>
          <a:bodyPr/>
          <a:lstStyle/>
          <a:p>
            <a:endParaRPr lang="en-US"/>
          </a:p>
        </p:txBody>
      </p:sp>
      <p:sp>
        <p:nvSpPr>
          <p:cNvPr id="92165" name="Line 7"/>
          <p:cNvSpPr>
            <a:spLocks noChangeShapeType="1"/>
          </p:cNvSpPr>
          <p:nvPr/>
        </p:nvSpPr>
        <p:spPr bwMode="auto">
          <a:xfrm>
            <a:off x="990600" y="5486400"/>
            <a:ext cx="4191000" cy="0"/>
          </a:xfrm>
          <a:prstGeom prst="line">
            <a:avLst/>
          </a:prstGeom>
          <a:noFill/>
          <a:ln w="76200">
            <a:solidFill>
              <a:schemeClr val="tx1"/>
            </a:solidFill>
            <a:round/>
            <a:headEnd/>
            <a:tailEnd/>
          </a:ln>
        </p:spPr>
        <p:txBody>
          <a:bodyPr/>
          <a:lstStyle/>
          <a:p>
            <a:endParaRPr lang="en-US"/>
          </a:p>
        </p:txBody>
      </p:sp>
      <p:sp>
        <p:nvSpPr>
          <p:cNvPr id="92166" name="Line 9"/>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2167" name="Line 10"/>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2168" name="Line 11"/>
          <p:cNvSpPr>
            <a:spLocks noChangeShapeType="1"/>
          </p:cNvSpPr>
          <p:nvPr/>
        </p:nvSpPr>
        <p:spPr bwMode="auto">
          <a:xfrm flipV="1">
            <a:off x="5715000" y="3048000"/>
            <a:ext cx="762000" cy="1524000"/>
          </a:xfrm>
          <a:prstGeom prst="line">
            <a:avLst/>
          </a:prstGeom>
          <a:noFill/>
          <a:ln w="38100">
            <a:solidFill>
              <a:srgbClr val="FFFF00"/>
            </a:solidFill>
            <a:round/>
            <a:headEnd/>
            <a:tailEnd/>
          </a:ln>
        </p:spPr>
        <p:txBody>
          <a:bodyPr/>
          <a:lstStyle/>
          <a:p>
            <a:endParaRPr lang="en-US"/>
          </a:p>
        </p:txBody>
      </p:sp>
      <p:sp>
        <p:nvSpPr>
          <p:cNvPr id="92169" name="Freeform 12"/>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2170" name="Line 13"/>
          <p:cNvSpPr>
            <a:spLocks noChangeShapeType="1"/>
          </p:cNvSpPr>
          <p:nvPr/>
        </p:nvSpPr>
        <p:spPr bwMode="auto">
          <a:xfrm flipH="1">
            <a:off x="6553200" y="2590800"/>
            <a:ext cx="914400" cy="1981200"/>
          </a:xfrm>
          <a:prstGeom prst="line">
            <a:avLst/>
          </a:prstGeom>
          <a:noFill/>
          <a:ln w="9525">
            <a:solidFill>
              <a:srgbClr val="FFFF00"/>
            </a:solidFill>
            <a:round/>
            <a:headEnd/>
            <a:tailEnd/>
          </a:ln>
        </p:spPr>
        <p:txBody>
          <a:bodyPr/>
          <a:lstStyle/>
          <a:p>
            <a:endParaRPr lang="en-US"/>
          </a:p>
        </p:txBody>
      </p:sp>
      <p:sp>
        <p:nvSpPr>
          <p:cNvPr id="92171" name="Text Box 14"/>
          <p:cNvSpPr txBox="1">
            <a:spLocks noChangeArrowheads="1"/>
          </p:cNvSpPr>
          <p:nvPr/>
        </p:nvSpPr>
        <p:spPr bwMode="auto">
          <a:xfrm>
            <a:off x="4419600" y="28194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2172" name="Line 15"/>
          <p:cNvSpPr>
            <a:spLocks noChangeShapeType="1"/>
          </p:cNvSpPr>
          <p:nvPr/>
        </p:nvSpPr>
        <p:spPr bwMode="auto">
          <a:xfrm>
            <a:off x="1295400" y="5410200"/>
            <a:ext cx="1828800" cy="0"/>
          </a:xfrm>
          <a:prstGeom prst="line">
            <a:avLst/>
          </a:prstGeom>
          <a:noFill/>
          <a:ln w="76200">
            <a:solidFill>
              <a:srgbClr val="9933FF"/>
            </a:solidFill>
            <a:round/>
            <a:headEnd/>
            <a:tailEnd/>
          </a:ln>
        </p:spPr>
        <p:txBody>
          <a:bodyPr/>
          <a:lstStyle/>
          <a:p>
            <a:endParaRPr lang="en-US"/>
          </a:p>
        </p:txBody>
      </p:sp>
      <p:sp>
        <p:nvSpPr>
          <p:cNvPr id="92173" name="Text Box 19"/>
          <p:cNvSpPr txBox="1">
            <a:spLocks noChangeArrowheads="1"/>
          </p:cNvSpPr>
          <p:nvPr/>
        </p:nvSpPr>
        <p:spPr bwMode="auto">
          <a:xfrm>
            <a:off x="5943600" y="4800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strain</a:t>
            </a:r>
          </a:p>
        </p:txBody>
      </p:sp>
      <p:sp>
        <p:nvSpPr>
          <p:cNvPr id="92174" name="Rectangle 21"/>
          <p:cNvSpPr>
            <a:spLocks noChangeArrowheads="1"/>
          </p:cNvSpPr>
          <p:nvPr/>
        </p:nvSpPr>
        <p:spPr bwMode="auto">
          <a:xfrm>
            <a:off x="6019800" y="19812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Strain hardening</a:t>
            </a:r>
          </a:p>
        </p:txBody>
      </p:sp>
      <p:sp>
        <p:nvSpPr>
          <p:cNvPr id="93187" name="Rectangle 3"/>
          <p:cNvSpPr>
            <a:spLocks noChangeArrowheads="1"/>
          </p:cNvSpPr>
          <p:nvPr/>
        </p:nvSpPr>
        <p:spPr bwMode="auto">
          <a:xfrm>
            <a:off x="2514600" y="45720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188" name="Freeform 4"/>
          <p:cNvSpPr>
            <a:spLocks/>
          </p:cNvSpPr>
          <p:nvPr/>
        </p:nvSpPr>
        <p:spPr bwMode="auto">
          <a:xfrm>
            <a:off x="4038600" y="4800600"/>
            <a:ext cx="1447800" cy="152400"/>
          </a:xfrm>
          <a:custGeom>
            <a:avLst/>
            <a:gdLst>
              <a:gd name="T0" fmla="*/ 0 w 912"/>
              <a:gd name="T1" fmla="*/ 96 h 96"/>
              <a:gd name="T2" fmla="*/ 96 w 912"/>
              <a:gd name="T3" fmla="*/ 0 h 96"/>
              <a:gd name="T4" fmla="*/ 192 w 912"/>
              <a:gd name="T5" fmla="*/ 96 h 96"/>
              <a:gd name="T6" fmla="*/ 336 w 912"/>
              <a:gd name="T7" fmla="*/ 0 h 96"/>
              <a:gd name="T8" fmla="*/ 384 w 912"/>
              <a:gd name="T9" fmla="*/ 96 h 96"/>
              <a:gd name="T10" fmla="*/ 912 w 912"/>
              <a:gd name="T11" fmla="*/ 96 h 96"/>
              <a:gd name="T12" fmla="*/ 0 60000 65536"/>
              <a:gd name="T13" fmla="*/ 0 60000 65536"/>
              <a:gd name="T14" fmla="*/ 0 60000 65536"/>
              <a:gd name="T15" fmla="*/ 0 60000 65536"/>
              <a:gd name="T16" fmla="*/ 0 60000 65536"/>
              <a:gd name="T17" fmla="*/ 0 60000 65536"/>
              <a:gd name="T18" fmla="*/ 0 w 912"/>
              <a:gd name="T19" fmla="*/ 0 h 96"/>
              <a:gd name="T20" fmla="*/ 912 w 91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12" h="96">
                <a:moveTo>
                  <a:pt x="0" y="96"/>
                </a:moveTo>
                <a:lnTo>
                  <a:pt x="96" y="0"/>
                </a:lnTo>
                <a:lnTo>
                  <a:pt x="192" y="96"/>
                </a:lnTo>
                <a:lnTo>
                  <a:pt x="336" y="0"/>
                </a:lnTo>
                <a:lnTo>
                  <a:pt x="384" y="96"/>
                </a:lnTo>
                <a:lnTo>
                  <a:pt x="912" y="96"/>
                </a:lnTo>
              </a:path>
            </a:pathLst>
          </a:custGeom>
          <a:noFill/>
          <a:ln w="12700">
            <a:solidFill>
              <a:schemeClr val="tx1"/>
            </a:solidFill>
            <a:round/>
            <a:headEnd/>
            <a:tailEnd type="triangle" w="med" len="med"/>
          </a:ln>
        </p:spPr>
        <p:txBody>
          <a:bodyPr/>
          <a:lstStyle/>
          <a:p>
            <a:endParaRPr lang="en-US"/>
          </a:p>
        </p:txBody>
      </p:sp>
      <p:sp>
        <p:nvSpPr>
          <p:cNvPr id="93189" name="Line 5"/>
          <p:cNvSpPr>
            <a:spLocks noChangeShapeType="1"/>
          </p:cNvSpPr>
          <p:nvPr/>
        </p:nvSpPr>
        <p:spPr bwMode="auto">
          <a:xfrm>
            <a:off x="990600" y="5486400"/>
            <a:ext cx="4191000" cy="0"/>
          </a:xfrm>
          <a:prstGeom prst="line">
            <a:avLst/>
          </a:prstGeom>
          <a:noFill/>
          <a:ln w="76200">
            <a:solidFill>
              <a:schemeClr val="tx1"/>
            </a:solidFill>
            <a:round/>
            <a:headEnd/>
            <a:tailEnd/>
          </a:ln>
        </p:spPr>
        <p:txBody>
          <a:bodyPr/>
          <a:lstStyle/>
          <a:p>
            <a:endParaRPr lang="en-US"/>
          </a:p>
        </p:txBody>
      </p:sp>
      <p:sp>
        <p:nvSpPr>
          <p:cNvPr id="93190" name="Line 6"/>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3191" name="Line 7"/>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3192" name="Line 8"/>
          <p:cNvSpPr>
            <a:spLocks noChangeShapeType="1"/>
          </p:cNvSpPr>
          <p:nvPr/>
        </p:nvSpPr>
        <p:spPr bwMode="auto">
          <a:xfrm flipV="1">
            <a:off x="5715000" y="3048000"/>
            <a:ext cx="762000" cy="1524000"/>
          </a:xfrm>
          <a:prstGeom prst="line">
            <a:avLst/>
          </a:prstGeom>
          <a:noFill/>
          <a:ln w="9525">
            <a:solidFill>
              <a:srgbClr val="FFFF00"/>
            </a:solidFill>
            <a:round/>
            <a:headEnd/>
            <a:tailEnd/>
          </a:ln>
        </p:spPr>
        <p:txBody>
          <a:bodyPr/>
          <a:lstStyle/>
          <a:p>
            <a:endParaRPr lang="en-US"/>
          </a:p>
        </p:txBody>
      </p:sp>
      <p:sp>
        <p:nvSpPr>
          <p:cNvPr id="93193" name="Freeform 9"/>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38100">
            <a:solidFill>
              <a:srgbClr val="FFFF00"/>
            </a:solidFill>
            <a:round/>
            <a:headEnd/>
            <a:tailEnd/>
          </a:ln>
        </p:spPr>
        <p:txBody>
          <a:bodyPr/>
          <a:lstStyle/>
          <a:p>
            <a:endParaRPr lang="en-US"/>
          </a:p>
        </p:txBody>
      </p:sp>
      <p:sp>
        <p:nvSpPr>
          <p:cNvPr id="93194" name="Line 10"/>
          <p:cNvSpPr>
            <a:spLocks noChangeShapeType="1"/>
          </p:cNvSpPr>
          <p:nvPr/>
        </p:nvSpPr>
        <p:spPr bwMode="auto">
          <a:xfrm flipH="1">
            <a:off x="6553200" y="2590800"/>
            <a:ext cx="914400" cy="1981200"/>
          </a:xfrm>
          <a:prstGeom prst="line">
            <a:avLst/>
          </a:prstGeom>
          <a:noFill/>
          <a:ln w="9525">
            <a:solidFill>
              <a:srgbClr val="FFFF00"/>
            </a:solidFill>
            <a:round/>
            <a:headEnd/>
            <a:tailEnd/>
          </a:ln>
        </p:spPr>
        <p:txBody>
          <a:bodyPr/>
          <a:lstStyle/>
          <a:p>
            <a:endParaRPr lang="en-US"/>
          </a:p>
        </p:txBody>
      </p:sp>
      <p:sp>
        <p:nvSpPr>
          <p:cNvPr id="93195" name="Text Box 11"/>
          <p:cNvSpPr txBox="1">
            <a:spLocks noChangeArrowheads="1"/>
          </p:cNvSpPr>
          <p:nvPr/>
        </p:nvSpPr>
        <p:spPr bwMode="auto">
          <a:xfrm>
            <a:off x="4419600" y="28194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3197" name="Text Box 13"/>
          <p:cNvSpPr txBox="1">
            <a:spLocks noChangeArrowheads="1"/>
          </p:cNvSpPr>
          <p:nvPr/>
        </p:nvSpPr>
        <p:spPr bwMode="auto">
          <a:xfrm>
            <a:off x="5943600" y="4800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strain</a:t>
            </a:r>
          </a:p>
        </p:txBody>
      </p:sp>
      <p:sp>
        <p:nvSpPr>
          <p:cNvPr id="93198" name="Rectangle 14"/>
          <p:cNvSpPr>
            <a:spLocks noChangeArrowheads="1"/>
          </p:cNvSpPr>
          <p:nvPr/>
        </p:nvSpPr>
        <p:spPr bwMode="auto">
          <a:xfrm>
            <a:off x="6019800" y="19812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3199" name="Line 15"/>
          <p:cNvSpPr>
            <a:spLocks noChangeShapeType="1"/>
          </p:cNvSpPr>
          <p:nvPr/>
        </p:nvSpPr>
        <p:spPr bwMode="auto">
          <a:xfrm flipV="1">
            <a:off x="6553200" y="3048000"/>
            <a:ext cx="457200" cy="1524000"/>
          </a:xfrm>
          <a:prstGeom prst="line">
            <a:avLst/>
          </a:prstGeom>
          <a:noFill/>
          <a:ln w="38100">
            <a:solidFill>
              <a:srgbClr val="FFFF00"/>
            </a:solidFill>
            <a:prstDash val="sysDot"/>
            <a:round/>
            <a:headEnd/>
            <a:tailEnd/>
          </a:ln>
        </p:spPr>
        <p:txBody>
          <a:bodyPr/>
          <a:lstStyle/>
          <a:p>
            <a:endParaRPr lang="en-US"/>
          </a:p>
        </p:txBody>
      </p:sp>
      <p:sp>
        <p:nvSpPr>
          <p:cNvPr id="93200" name="Freeform 16"/>
          <p:cNvSpPr>
            <a:spLocks/>
          </p:cNvSpPr>
          <p:nvPr/>
        </p:nvSpPr>
        <p:spPr bwMode="auto">
          <a:xfrm>
            <a:off x="70104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38100">
            <a:solidFill>
              <a:srgbClr val="FFFF00"/>
            </a:solidFill>
            <a:prstDash val="sysDot"/>
            <a:round/>
            <a:headEnd/>
            <a:tailEnd/>
          </a:ln>
        </p:spPr>
        <p:txBody>
          <a:bodyPr/>
          <a:lstStyle/>
          <a:p>
            <a:endParaRPr lang="en-US"/>
          </a:p>
        </p:txBody>
      </p:sp>
      <p:sp>
        <p:nvSpPr>
          <p:cNvPr id="93201" name="Line 17"/>
          <p:cNvSpPr>
            <a:spLocks noChangeShapeType="1"/>
          </p:cNvSpPr>
          <p:nvPr/>
        </p:nvSpPr>
        <p:spPr bwMode="auto">
          <a:xfrm flipH="1">
            <a:off x="7467600" y="2590800"/>
            <a:ext cx="533400" cy="1981200"/>
          </a:xfrm>
          <a:prstGeom prst="line">
            <a:avLst/>
          </a:prstGeom>
          <a:noFill/>
          <a:ln w="38100">
            <a:solidFill>
              <a:srgbClr val="FFFF00"/>
            </a:solidFill>
            <a:prstDash val="sysDot"/>
            <a:round/>
            <a:headEnd/>
            <a:tailEnd/>
          </a:ln>
        </p:spPr>
        <p:txBody>
          <a:bodyPr/>
          <a:lstStyle/>
          <a:p>
            <a:endParaRPr lang="en-US"/>
          </a:p>
        </p:txBody>
      </p:sp>
      <p:sp>
        <p:nvSpPr>
          <p:cNvPr id="19" name="Line 15"/>
          <p:cNvSpPr>
            <a:spLocks noChangeShapeType="1"/>
          </p:cNvSpPr>
          <p:nvPr/>
        </p:nvSpPr>
        <p:spPr bwMode="auto">
          <a:xfrm>
            <a:off x="2362200" y="5410200"/>
            <a:ext cx="1814384" cy="45719"/>
          </a:xfrm>
          <a:prstGeom prst="line">
            <a:avLst/>
          </a:prstGeom>
          <a:noFill/>
          <a:ln w="76200">
            <a:solidFill>
              <a:srgbClr val="9933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2041525"/>
            <a:ext cx="8382000" cy="4008438"/>
          </a:xfrm>
        </p:spPr>
        <p:txBody>
          <a:bodyPr/>
          <a:lstStyle/>
          <a:p>
            <a:r>
              <a:rPr lang="en-US" smtClean="0"/>
              <a:t>What is the vertical lithostatic stress gradient in granitic crust?  What is the vertical stress gradient in the first 2 km of the ocean?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Strain softening</a:t>
            </a:r>
          </a:p>
        </p:txBody>
      </p:sp>
      <p:sp>
        <p:nvSpPr>
          <p:cNvPr id="94213" name="Line 5"/>
          <p:cNvSpPr>
            <a:spLocks noChangeShapeType="1"/>
          </p:cNvSpPr>
          <p:nvPr/>
        </p:nvSpPr>
        <p:spPr bwMode="auto">
          <a:xfrm>
            <a:off x="990600" y="5486400"/>
            <a:ext cx="4191000" cy="0"/>
          </a:xfrm>
          <a:prstGeom prst="line">
            <a:avLst/>
          </a:prstGeom>
          <a:noFill/>
          <a:ln w="76200">
            <a:solidFill>
              <a:schemeClr val="tx1"/>
            </a:solidFill>
            <a:round/>
            <a:headEnd/>
            <a:tailEnd/>
          </a:ln>
        </p:spPr>
        <p:txBody>
          <a:bodyPr/>
          <a:lstStyle/>
          <a:p>
            <a:endParaRPr lang="en-US"/>
          </a:p>
        </p:txBody>
      </p:sp>
      <p:sp>
        <p:nvSpPr>
          <p:cNvPr id="94214" name="Line 6"/>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4215" name="Line 7"/>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4216" name="Line 8"/>
          <p:cNvSpPr>
            <a:spLocks noChangeShapeType="1"/>
          </p:cNvSpPr>
          <p:nvPr/>
        </p:nvSpPr>
        <p:spPr bwMode="auto">
          <a:xfrm flipV="1">
            <a:off x="5715000" y="3048000"/>
            <a:ext cx="762000" cy="1524000"/>
          </a:xfrm>
          <a:prstGeom prst="line">
            <a:avLst/>
          </a:prstGeom>
          <a:noFill/>
          <a:ln w="9525">
            <a:solidFill>
              <a:srgbClr val="FFFF00"/>
            </a:solidFill>
            <a:round/>
            <a:headEnd/>
            <a:tailEnd/>
          </a:ln>
        </p:spPr>
        <p:txBody>
          <a:bodyPr/>
          <a:lstStyle/>
          <a:p>
            <a:endParaRPr lang="en-US"/>
          </a:p>
        </p:txBody>
      </p:sp>
      <p:sp>
        <p:nvSpPr>
          <p:cNvPr id="94217" name="Freeform 9"/>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4218" name="Line 10"/>
          <p:cNvSpPr>
            <a:spLocks noChangeShapeType="1"/>
          </p:cNvSpPr>
          <p:nvPr/>
        </p:nvSpPr>
        <p:spPr bwMode="auto">
          <a:xfrm flipH="1">
            <a:off x="6553200" y="2590800"/>
            <a:ext cx="914400" cy="1981200"/>
          </a:xfrm>
          <a:prstGeom prst="line">
            <a:avLst/>
          </a:prstGeom>
          <a:noFill/>
          <a:ln w="9525">
            <a:solidFill>
              <a:srgbClr val="FFFF00"/>
            </a:solidFill>
            <a:round/>
            <a:headEnd/>
            <a:tailEnd/>
          </a:ln>
        </p:spPr>
        <p:txBody>
          <a:bodyPr/>
          <a:lstStyle/>
          <a:p>
            <a:endParaRPr lang="en-US"/>
          </a:p>
        </p:txBody>
      </p:sp>
      <p:sp>
        <p:nvSpPr>
          <p:cNvPr id="94219" name="Text Box 11"/>
          <p:cNvSpPr txBox="1">
            <a:spLocks noChangeArrowheads="1"/>
          </p:cNvSpPr>
          <p:nvPr/>
        </p:nvSpPr>
        <p:spPr bwMode="auto">
          <a:xfrm>
            <a:off x="4419600" y="28194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4221" name="Text Box 13"/>
          <p:cNvSpPr txBox="1">
            <a:spLocks noChangeArrowheads="1"/>
          </p:cNvSpPr>
          <p:nvPr/>
        </p:nvSpPr>
        <p:spPr bwMode="auto">
          <a:xfrm>
            <a:off x="5943600" y="4800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strain</a:t>
            </a:r>
          </a:p>
        </p:txBody>
      </p:sp>
      <p:sp>
        <p:nvSpPr>
          <p:cNvPr id="94222" name="Rectangle 14"/>
          <p:cNvSpPr>
            <a:spLocks noChangeArrowheads="1"/>
          </p:cNvSpPr>
          <p:nvPr/>
        </p:nvSpPr>
        <p:spPr bwMode="auto">
          <a:xfrm>
            <a:off x="6019800" y="19812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4223" name="Line 15"/>
          <p:cNvSpPr>
            <a:spLocks noChangeShapeType="1"/>
          </p:cNvSpPr>
          <p:nvPr/>
        </p:nvSpPr>
        <p:spPr bwMode="auto">
          <a:xfrm flipV="1">
            <a:off x="6553200" y="3276600"/>
            <a:ext cx="838200" cy="1295400"/>
          </a:xfrm>
          <a:prstGeom prst="line">
            <a:avLst/>
          </a:prstGeom>
          <a:noFill/>
          <a:ln w="38100">
            <a:solidFill>
              <a:srgbClr val="FFFF00"/>
            </a:solidFill>
            <a:prstDash val="sysDot"/>
            <a:round/>
            <a:headEnd/>
            <a:tailEnd/>
          </a:ln>
        </p:spPr>
        <p:txBody>
          <a:bodyPr/>
          <a:lstStyle/>
          <a:p>
            <a:endParaRPr lang="en-US"/>
          </a:p>
        </p:txBody>
      </p:sp>
      <p:sp>
        <p:nvSpPr>
          <p:cNvPr id="94224" name="Freeform 16"/>
          <p:cNvSpPr>
            <a:spLocks/>
          </p:cNvSpPr>
          <p:nvPr/>
        </p:nvSpPr>
        <p:spPr bwMode="auto">
          <a:xfrm>
            <a:off x="7391400" y="2895600"/>
            <a:ext cx="914400" cy="3810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38100">
            <a:solidFill>
              <a:srgbClr val="FFFF00"/>
            </a:solidFill>
            <a:prstDash val="sysDot"/>
            <a:round/>
            <a:headEnd/>
            <a:tailEnd/>
          </a:ln>
        </p:spPr>
        <p:txBody>
          <a:bodyPr/>
          <a:lstStyle/>
          <a:p>
            <a:endParaRPr lang="en-US"/>
          </a:p>
        </p:txBody>
      </p:sp>
      <p:sp>
        <p:nvSpPr>
          <p:cNvPr id="94225" name="Line 17"/>
          <p:cNvSpPr>
            <a:spLocks noChangeShapeType="1"/>
          </p:cNvSpPr>
          <p:nvPr/>
        </p:nvSpPr>
        <p:spPr bwMode="auto">
          <a:xfrm flipH="1">
            <a:off x="7391400" y="2895600"/>
            <a:ext cx="914400" cy="1676400"/>
          </a:xfrm>
          <a:prstGeom prst="line">
            <a:avLst/>
          </a:prstGeom>
          <a:noFill/>
          <a:ln w="38100">
            <a:solidFill>
              <a:srgbClr val="FFFF00"/>
            </a:solidFill>
            <a:prstDash val="sysDot"/>
            <a:round/>
            <a:headEnd/>
            <a:tailEnd/>
          </a:ln>
        </p:spPr>
        <p:txBody>
          <a:bodyPr/>
          <a:lstStyle/>
          <a:p>
            <a:endParaRPr lang="en-US"/>
          </a:p>
        </p:txBody>
      </p:sp>
      <p:sp>
        <p:nvSpPr>
          <p:cNvPr id="18" name="Rectangle 3"/>
          <p:cNvSpPr>
            <a:spLocks noChangeArrowheads="1"/>
          </p:cNvSpPr>
          <p:nvPr/>
        </p:nvSpPr>
        <p:spPr bwMode="auto">
          <a:xfrm>
            <a:off x="2514600" y="45720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 name="Freeform 4"/>
          <p:cNvSpPr>
            <a:spLocks/>
          </p:cNvSpPr>
          <p:nvPr/>
        </p:nvSpPr>
        <p:spPr bwMode="auto">
          <a:xfrm>
            <a:off x="4038600" y="4800600"/>
            <a:ext cx="1447800" cy="152400"/>
          </a:xfrm>
          <a:custGeom>
            <a:avLst/>
            <a:gdLst>
              <a:gd name="T0" fmla="*/ 0 w 912"/>
              <a:gd name="T1" fmla="*/ 96 h 96"/>
              <a:gd name="T2" fmla="*/ 96 w 912"/>
              <a:gd name="T3" fmla="*/ 0 h 96"/>
              <a:gd name="T4" fmla="*/ 192 w 912"/>
              <a:gd name="T5" fmla="*/ 96 h 96"/>
              <a:gd name="T6" fmla="*/ 336 w 912"/>
              <a:gd name="T7" fmla="*/ 0 h 96"/>
              <a:gd name="T8" fmla="*/ 384 w 912"/>
              <a:gd name="T9" fmla="*/ 96 h 96"/>
              <a:gd name="T10" fmla="*/ 912 w 912"/>
              <a:gd name="T11" fmla="*/ 96 h 96"/>
              <a:gd name="T12" fmla="*/ 0 60000 65536"/>
              <a:gd name="T13" fmla="*/ 0 60000 65536"/>
              <a:gd name="T14" fmla="*/ 0 60000 65536"/>
              <a:gd name="T15" fmla="*/ 0 60000 65536"/>
              <a:gd name="T16" fmla="*/ 0 60000 65536"/>
              <a:gd name="T17" fmla="*/ 0 60000 65536"/>
              <a:gd name="T18" fmla="*/ 0 w 912"/>
              <a:gd name="T19" fmla="*/ 0 h 96"/>
              <a:gd name="T20" fmla="*/ 912 w 91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12" h="96">
                <a:moveTo>
                  <a:pt x="0" y="96"/>
                </a:moveTo>
                <a:lnTo>
                  <a:pt x="96" y="0"/>
                </a:lnTo>
                <a:lnTo>
                  <a:pt x="192" y="96"/>
                </a:lnTo>
                <a:lnTo>
                  <a:pt x="336" y="0"/>
                </a:lnTo>
                <a:lnTo>
                  <a:pt x="384" y="96"/>
                </a:lnTo>
                <a:lnTo>
                  <a:pt x="912" y="96"/>
                </a:lnTo>
              </a:path>
            </a:pathLst>
          </a:custGeom>
          <a:noFill/>
          <a:ln w="12700">
            <a:solidFill>
              <a:schemeClr val="tx1"/>
            </a:solidFill>
            <a:round/>
            <a:headEnd/>
            <a:tailEnd type="triangle" w="med" len="med"/>
          </a:ln>
        </p:spPr>
        <p:txBody>
          <a:bodyPr/>
          <a:lstStyle/>
          <a:p>
            <a:endParaRPr lang="en-US"/>
          </a:p>
        </p:txBody>
      </p:sp>
      <p:sp>
        <p:nvSpPr>
          <p:cNvPr id="94220" name="Line 12"/>
          <p:cNvSpPr>
            <a:spLocks noChangeShapeType="1"/>
          </p:cNvSpPr>
          <p:nvPr/>
        </p:nvSpPr>
        <p:spPr bwMode="auto">
          <a:xfrm>
            <a:off x="1771135" y="5430795"/>
            <a:ext cx="3048000" cy="0"/>
          </a:xfrm>
          <a:prstGeom prst="line">
            <a:avLst/>
          </a:prstGeom>
          <a:noFill/>
          <a:ln w="28575">
            <a:solidFill>
              <a:srgbClr val="9933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Elastic-plastic</a:t>
            </a:r>
          </a:p>
        </p:txBody>
      </p:sp>
      <p:sp>
        <p:nvSpPr>
          <p:cNvPr id="95235" name="Rectangle 3"/>
          <p:cNvSpPr>
            <a:spLocks noChangeArrowheads="1"/>
          </p:cNvSpPr>
          <p:nvPr/>
        </p:nvSpPr>
        <p:spPr bwMode="auto">
          <a:xfrm>
            <a:off x="6096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5236" name="Line 5"/>
          <p:cNvSpPr>
            <a:spLocks noChangeShapeType="1"/>
          </p:cNvSpPr>
          <p:nvPr/>
        </p:nvSpPr>
        <p:spPr bwMode="auto">
          <a:xfrm>
            <a:off x="152400" y="3048000"/>
            <a:ext cx="4191000" cy="0"/>
          </a:xfrm>
          <a:prstGeom prst="line">
            <a:avLst/>
          </a:prstGeom>
          <a:noFill/>
          <a:ln w="76200">
            <a:solidFill>
              <a:schemeClr val="tx1"/>
            </a:solidFill>
            <a:round/>
            <a:headEnd/>
            <a:tailEnd/>
          </a:ln>
        </p:spPr>
        <p:txBody>
          <a:bodyPr/>
          <a:lstStyle/>
          <a:p>
            <a:endParaRPr lang="en-US"/>
          </a:p>
        </p:txBody>
      </p:sp>
      <p:sp>
        <p:nvSpPr>
          <p:cNvPr id="95237" name="Line 6"/>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5238" name="Line 7"/>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5239" name="Line 8"/>
          <p:cNvSpPr>
            <a:spLocks noChangeShapeType="1"/>
          </p:cNvSpPr>
          <p:nvPr/>
        </p:nvSpPr>
        <p:spPr bwMode="auto">
          <a:xfrm flipV="1">
            <a:off x="5715000" y="3048000"/>
            <a:ext cx="762000" cy="1524000"/>
          </a:xfrm>
          <a:prstGeom prst="line">
            <a:avLst/>
          </a:prstGeom>
          <a:noFill/>
          <a:ln w="38100">
            <a:solidFill>
              <a:srgbClr val="FFFF00"/>
            </a:solidFill>
            <a:round/>
            <a:headEnd/>
            <a:tailEnd/>
          </a:ln>
        </p:spPr>
        <p:txBody>
          <a:bodyPr/>
          <a:lstStyle/>
          <a:p>
            <a:endParaRPr lang="en-US"/>
          </a:p>
        </p:txBody>
      </p:sp>
      <p:sp>
        <p:nvSpPr>
          <p:cNvPr id="95240" name="Freeform 9"/>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5241" name="Line 10"/>
          <p:cNvSpPr>
            <a:spLocks noChangeShapeType="1"/>
          </p:cNvSpPr>
          <p:nvPr/>
        </p:nvSpPr>
        <p:spPr bwMode="auto">
          <a:xfrm flipH="1">
            <a:off x="6781800" y="2590800"/>
            <a:ext cx="685800" cy="1447800"/>
          </a:xfrm>
          <a:prstGeom prst="line">
            <a:avLst/>
          </a:prstGeom>
          <a:noFill/>
          <a:ln w="9525">
            <a:solidFill>
              <a:srgbClr val="FFFF00"/>
            </a:solidFill>
            <a:round/>
            <a:headEnd/>
            <a:tailEnd/>
          </a:ln>
        </p:spPr>
        <p:txBody>
          <a:bodyPr/>
          <a:lstStyle/>
          <a:p>
            <a:endParaRPr lang="en-US"/>
          </a:p>
        </p:txBody>
      </p:sp>
      <p:sp>
        <p:nvSpPr>
          <p:cNvPr id="95242" name="Text Box 11"/>
          <p:cNvSpPr txBox="1">
            <a:spLocks noChangeArrowheads="1"/>
          </p:cNvSpPr>
          <p:nvPr/>
        </p:nvSpPr>
        <p:spPr bwMode="auto">
          <a:xfrm>
            <a:off x="4114800" y="3657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5243" name="Line 12"/>
          <p:cNvSpPr>
            <a:spLocks noChangeShapeType="1"/>
          </p:cNvSpPr>
          <p:nvPr/>
        </p:nvSpPr>
        <p:spPr bwMode="auto">
          <a:xfrm>
            <a:off x="457200" y="2971800"/>
            <a:ext cx="1828800" cy="0"/>
          </a:xfrm>
          <a:prstGeom prst="line">
            <a:avLst/>
          </a:prstGeom>
          <a:noFill/>
          <a:ln w="76200">
            <a:solidFill>
              <a:srgbClr val="9933FF"/>
            </a:solidFill>
            <a:round/>
            <a:headEnd/>
            <a:tailEnd/>
          </a:ln>
        </p:spPr>
        <p:txBody>
          <a:bodyPr/>
          <a:lstStyle/>
          <a:p>
            <a:endParaRPr lang="en-US"/>
          </a:p>
        </p:txBody>
      </p:sp>
      <p:sp>
        <p:nvSpPr>
          <p:cNvPr id="95244" name="Rectangle 14"/>
          <p:cNvSpPr>
            <a:spLocks noChangeArrowheads="1"/>
          </p:cNvSpPr>
          <p:nvPr/>
        </p:nvSpPr>
        <p:spPr bwMode="auto">
          <a:xfrm>
            <a:off x="6248400" y="49530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5245" name="Rectangle 18"/>
          <p:cNvSpPr>
            <a:spLocks noChangeArrowheads="1"/>
          </p:cNvSpPr>
          <p:nvPr/>
        </p:nvSpPr>
        <p:spPr bwMode="auto">
          <a:xfrm>
            <a:off x="28194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5246" name="Line 19"/>
          <p:cNvSpPr>
            <a:spLocks noChangeShapeType="1"/>
          </p:cNvSpPr>
          <p:nvPr/>
        </p:nvSpPr>
        <p:spPr bwMode="auto">
          <a:xfrm>
            <a:off x="3657600" y="2133600"/>
            <a:ext cx="0" cy="838200"/>
          </a:xfrm>
          <a:prstGeom prst="line">
            <a:avLst/>
          </a:prstGeom>
          <a:noFill/>
          <a:ln w="9525">
            <a:solidFill>
              <a:schemeClr val="tx1"/>
            </a:solidFill>
            <a:round/>
            <a:headEnd/>
            <a:tailEnd/>
          </a:ln>
        </p:spPr>
        <p:txBody>
          <a:bodyPr/>
          <a:lstStyle/>
          <a:p>
            <a:endParaRPr lang="en-US"/>
          </a:p>
        </p:txBody>
      </p:sp>
      <p:sp>
        <p:nvSpPr>
          <p:cNvPr id="95247" name="Rectangle 20"/>
          <p:cNvSpPr>
            <a:spLocks noChangeArrowheads="1"/>
          </p:cNvSpPr>
          <p:nvPr/>
        </p:nvSpPr>
        <p:spPr bwMode="auto">
          <a:xfrm>
            <a:off x="4343400" y="2438400"/>
            <a:ext cx="457200" cy="76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5248" name="Rectangle 21"/>
          <p:cNvSpPr>
            <a:spLocks noChangeArrowheads="1"/>
          </p:cNvSpPr>
          <p:nvPr/>
        </p:nvSpPr>
        <p:spPr bwMode="auto">
          <a:xfrm>
            <a:off x="4800600" y="2286000"/>
            <a:ext cx="3810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5249" name="Rectangle 22"/>
          <p:cNvSpPr>
            <a:spLocks noChangeArrowheads="1"/>
          </p:cNvSpPr>
          <p:nvPr/>
        </p:nvSpPr>
        <p:spPr bwMode="auto">
          <a:xfrm>
            <a:off x="4800600" y="2590800"/>
            <a:ext cx="381000" cy="3048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5250" name="Rectangle 23"/>
          <p:cNvSpPr>
            <a:spLocks noChangeArrowheads="1"/>
          </p:cNvSpPr>
          <p:nvPr/>
        </p:nvSpPr>
        <p:spPr bwMode="auto">
          <a:xfrm>
            <a:off x="3657600" y="2133600"/>
            <a:ext cx="685800" cy="838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5251" name="Freeform 24"/>
          <p:cNvSpPr>
            <a:spLocks/>
          </p:cNvSpPr>
          <p:nvPr/>
        </p:nvSpPr>
        <p:spPr bwMode="auto">
          <a:xfrm>
            <a:off x="2133600" y="2362200"/>
            <a:ext cx="1524000" cy="304800"/>
          </a:xfrm>
          <a:custGeom>
            <a:avLst/>
            <a:gdLst>
              <a:gd name="T0" fmla="*/ 0 w 960"/>
              <a:gd name="T1" fmla="*/ 144 h 192"/>
              <a:gd name="T2" fmla="*/ 96 w 960"/>
              <a:gd name="T3" fmla="*/ 0 h 192"/>
              <a:gd name="T4" fmla="*/ 192 w 960"/>
              <a:gd name="T5" fmla="*/ 192 h 192"/>
              <a:gd name="T6" fmla="*/ 288 w 960"/>
              <a:gd name="T7" fmla="*/ 0 h 192"/>
              <a:gd name="T8" fmla="*/ 384 w 960"/>
              <a:gd name="T9" fmla="*/ 192 h 192"/>
              <a:gd name="T10" fmla="*/ 480 w 960"/>
              <a:gd name="T11" fmla="*/ 48 h 192"/>
              <a:gd name="T12" fmla="*/ 576 w 960"/>
              <a:gd name="T13" fmla="*/ 192 h 192"/>
              <a:gd name="T14" fmla="*/ 624 w 960"/>
              <a:gd name="T15" fmla="*/ 96 h 192"/>
              <a:gd name="T16" fmla="*/ 960 w 960"/>
              <a:gd name="T17" fmla="*/ 9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192"/>
              <a:gd name="T29" fmla="*/ 960 w 96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192">
                <a:moveTo>
                  <a:pt x="0" y="144"/>
                </a:moveTo>
                <a:lnTo>
                  <a:pt x="96" y="0"/>
                </a:lnTo>
                <a:lnTo>
                  <a:pt x="192" y="192"/>
                </a:lnTo>
                <a:lnTo>
                  <a:pt x="288" y="0"/>
                </a:lnTo>
                <a:lnTo>
                  <a:pt x="384" y="192"/>
                </a:lnTo>
                <a:lnTo>
                  <a:pt x="480" y="48"/>
                </a:lnTo>
                <a:lnTo>
                  <a:pt x="576" y="192"/>
                </a:lnTo>
                <a:lnTo>
                  <a:pt x="624" y="96"/>
                </a:lnTo>
                <a:lnTo>
                  <a:pt x="960" y="96"/>
                </a:lnTo>
              </a:path>
            </a:pathLst>
          </a:custGeom>
          <a:noFill/>
          <a:ln w="9525">
            <a:solidFill>
              <a:schemeClr val="tx1"/>
            </a:solidFill>
            <a:round/>
            <a:headEnd/>
            <a:tailEnd/>
          </a:ln>
        </p:spPr>
        <p:txBody>
          <a:bodyPr/>
          <a:lstStyle/>
          <a:p>
            <a:endParaRPr lang="en-US"/>
          </a:p>
        </p:txBody>
      </p:sp>
      <p:sp>
        <p:nvSpPr>
          <p:cNvPr id="95252" name="Freeform 25"/>
          <p:cNvSpPr>
            <a:spLocks/>
          </p:cNvSpPr>
          <p:nvPr/>
        </p:nvSpPr>
        <p:spPr bwMode="auto">
          <a:xfrm>
            <a:off x="5715000" y="4038600"/>
            <a:ext cx="1066800" cy="533400"/>
          </a:xfrm>
          <a:custGeom>
            <a:avLst/>
            <a:gdLst>
              <a:gd name="T0" fmla="*/ 672 w 672"/>
              <a:gd name="T1" fmla="*/ 0 h 336"/>
              <a:gd name="T2" fmla="*/ 432 w 672"/>
              <a:gd name="T3" fmla="*/ 240 h 336"/>
              <a:gd name="T4" fmla="*/ 0 w 672"/>
              <a:gd name="T5" fmla="*/ 336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0"/>
                </a:moveTo>
                <a:cubicBezTo>
                  <a:pt x="608" y="92"/>
                  <a:pt x="544" y="184"/>
                  <a:pt x="432" y="240"/>
                </a:cubicBezTo>
                <a:cubicBezTo>
                  <a:pt x="320" y="296"/>
                  <a:pt x="160" y="316"/>
                  <a:pt x="0" y="336"/>
                </a:cubicBezTo>
              </a:path>
            </a:pathLst>
          </a:custGeom>
          <a:noFill/>
          <a:ln w="9525">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u="sng" smtClean="0"/>
              <a:t>Dislocation Creep (AL)- </a:t>
            </a:r>
            <a:br>
              <a:rPr lang="en-US" u="sng" smtClean="0"/>
            </a:br>
            <a:endParaRPr lang="en-US" u="sng" smtClean="0"/>
          </a:p>
        </p:txBody>
      </p:sp>
      <p:sp>
        <p:nvSpPr>
          <p:cNvPr id="96259" name="Rectangle 3"/>
          <p:cNvSpPr>
            <a:spLocks noGrp="1" noChangeArrowheads="1"/>
          </p:cNvSpPr>
          <p:nvPr>
            <p:ph idx="1"/>
          </p:nvPr>
        </p:nvSpPr>
        <p:spPr/>
        <p:txBody>
          <a:bodyPr/>
          <a:lstStyle/>
          <a:p>
            <a:r>
              <a:rPr lang="en-US" smtClean="0"/>
              <a:t>Thermally activated deformation that occurs at relatively higher shear stress than diffusion creep.  Diffusion creep happens at very small scales (atomic and molecular), and the crystalline solid flows as a Newtonian fluid.  Dislocation creep happens at larger scales and causes the solid to exhibit non-Newtonian behavior because of the higher shear stress.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Elastic-plastic</a:t>
            </a:r>
          </a:p>
        </p:txBody>
      </p:sp>
      <p:sp>
        <p:nvSpPr>
          <p:cNvPr id="97283" name="Rectangle 3"/>
          <p:cNvSpPr>
            <a:spLocks noChangeArrowheads="1"/>
          </p:cNvSpPr>
          <p:nvPr/>
        </p:nvSpPr>
        <p:spPr bwMode="auto">
          <a:xfrm>
            <a:off x="12192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7284" name="Line 4"/>
          <p:cNvSpPr>
            <a:spLocks noChangeShapeType="1"/>
          </p:cNvSpPr>
          <p:nvPr/>
        </p:nvSpPr>
        <p:spPr bwMode="auto">
          <a:xfrm>
            <a:off x="152400" y="3048000"/>
            <a:ext cx="4191000" cy="0"/>
          </a:xfrm>
          <a:prstGeom prst="line">
            <a:avLst/>
          </a:prstGeom>
          <a:noFill/>
          <a:ln w="76200">
            <a:solidFill>
              <a:schemeClr val="tx1"/>
            </a:solidFill>
            <a:round/>
            <a:headEnd/>
            <a:tailEnd/>
          </a:ln>
        </p:spPr>
        <p:txBody>
          <a:bodyPr/>
          <a:lstStyle/>
          <a:p>
            <a:endParaRPr lang="en-US"/>
          </a:p>
        </p:txBody>
      </p:sp>
      <p:sp>
        <p:nvSpPr>
          <p:cNvPr id="97285" name="Line 5"/>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7286" name="Line 6"/>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7287" name="Line 7"/>
          <p:cNvSpPr>
            <a:spLocks noChangeShapeType="1"/>
          </p:cNvSpPr>
          <p:nvPr/>
        </p:nvSpPr>
        <p:spPr bwMode="auto">
          <a:xfrm flipV="1">
            <a:off x="5715000" y="3048000"/>
            <a:ext cx="762000" cy="1524000"/>
          </a:xfrm>
          <a:prstGeom prst="line">
            <a:avLst/>
          </a:prstGeom>
          <a:noFill/>
          <a:ln w="12700">
            <a:solidFill>
              <a:srgbClr val="FFFF00"/>
            </a:solidFill>
            <a:round/>
            <a:headEnd/>
            <a:tailEnd/>
          </a:ln>
        </p:spPr>
        <p:txBody>
          <a:bodyPr/>
          <a:lstStyle/>
          <a:p>
            <a:endParaRPr lang="en-US"/>
          </a:p>
        </p:txBody>
      </p:sp>
      <p:sp>
        <p:nvSpPr>
          <p:cNvPr id="97288" name="Freeform 8"/>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38100">
            <a:solidFill>
              <a:srgbClr val="FFFF00"/>
            </a:solidFill>
            <a:round/>
            <a:headEnd/>
            <a:tailEnd/>
          </a:ln>
        </p:spPr>
        <p:txBody>
          <a:bodyPr/>
          <a:lstStyle/>
          <a:p>
            <a:endParaRPr lang="en-US"/>
          </a:p>
        </p:txBody>
      </p:sp>
      <p:sp>
        <p:nvSpPr>
          <p:cNvPr id="97289" name="Line 9"/>
          <p:cNvSpPr>
            <a:spLocks noChangeShapeType="1"/>
          </p:cNvSpPr>
          <p:nvPr/>
        </p:nvSpPr>
        <p:spPr bwMode="auto">
          <a:xfrm flipH="1">
            <a:off x="6781800" y="2590800"/>
            <a:ext cx="685800" cy="1447800"/>
          </a:xfrm>
          <a:prstGeom prst="line">
            <a:avLst/>
          </a:prstGeom>
          <a:noFill/>
          <a:ln w="9525">
            <a:solidFill>
              <a:srgbClr val="FFFF00"/>
            </a:solidFill>
            <a:round/>
            <a:headEnd/>
            <a:tailEnd/>
          </a:ln>
        </p:spPr>
        <p:txBody>
          <a:bodyPr/>
          <a:lstStyle/>
          <a:p>
            <a:endParaRPr lang="en-US"/>
          </a:p>
        </p:txBody>
      </p:sp>
      <p:sp>
        <p:nvSpPr>
          <p:cNvPr id="97290" name="Text Box 10"/>
          <p:cNvSpPr txBox="1">
            <a:spLocks noChangeArrowheads="1"/>
          </p:cNvSpPr>
          <p:nvPr/>
        </p:nvSpPr>
        <p:spPr bwMode="auto">
          <a:xfrm>
            <a:off x="4114800" y="3657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7291" name="Line 11"/>
          <p:cNvSpPr>
            <a:spLocks noChangeShapeType="1"/>
          </p:cNvSpPr>
          <p:nvPr/>
        </p:nvSpPr>
        <p:spPr bwMode="auto">
          <a:xfrm>
            <a:off x="1066800" y="2971800"/>
            <a:ext cx="1828800" cy="0"/>
          </a:xfrm>
          <a:prstGeom prst="line">
            <a:avLst/>
          </a:prstGeom>
          <a:noFill/>
          <a:ln w="76200">
            <a:solidFill>
              <a:srgbClr val="9933FF"/>
            </a:solidFill>
            <a:round/>
            <a:headEnd/>
            <a:tailEnd/>
          </a:ln>
        </p:spPr>
        <p:txBody>
          <a:bodyPr/>
          <a:lstStyle/>
          <a:p>
            <a:endParaRPr lang="en-US"/>
          </a:p>
        </p:txBody>
      </p:sp>
      <p:sp>
        <p:nvSpPr>
          <p:cNvPr id="97292" name="Rectangle 12"/>
          <p:cNvSpPr>
            <a:spLocks noChangeArrowheads="1"/>
          </p:cNvSpPr>
          <p:nvPr/>
        </p:nvSpPr>
        <p:spPr bwMode="auto">
          <a:xfrm>
            <a:off x="6248400" y="49530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7293" name="Rectangle 13"/>
          <p:cNvSpPr>
            <a:spLocks noChangeArrowheads="1"/>
          </p:cNvSpPr>
          <p:nvPr/>
        </p:nvSpPr>
        <p:spPr bwMode="auto">
          <a:xfrm>
            <a:off x="28194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7294" name="Rectangle 15"/>
          <p:cNvSpPr>
            <a:spLocks noChangeArrowheads="1"/>
          </p:cNvSpPr>
          <p:nvPr/>
        </p:nvSpPr>
        <p:spPr bwMode="auto">
          <a:xfrm>
            <a:off x="4343400" y="2438400"/>
            <a:ext cx="457200" cy="76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7295" name="Rectangle 16"/>
          <p:cNvSpPr>
            <a:spLocks noChangeArrowheads="1"/>
          </p:cNvSpPr>
          <p:nvPr/>
        </p:nvSpPr>
        <p:spPr bwMode="auto">
          <a:xfrm>
            <a:off x="4800600" y="2286000"/>
            <a:ext cx="3810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7296" name="Rectangle 17"/>
          <p:cNvSpPr>
            <a:spLocks noChangeArrowheads="1"/>
          </p:cNvSpPr>
          <p:nvPr/>
        </p:nvSpPr>
        <p:spPr bwMode="auto">
          <a:xfrm>
            <a:off x="4800600" y="2438400"/>
            <a:ext cx="381000" cy="457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7297" name="Rectangle 18"/>
          <p:cNvSpPr>
            <a:spLocks noChangeArrowheads="1"/>
          </p:cNvSpPr>
          <p:nvPr/>
        </p:nvSpPr>
        <p:spPr bwMode="auto">
          <a:xfrm>
            <a:off x="3962400" y="2133600"/>
            <a:ext cx="381000" cy="838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7298" name="Freeform 19"/>
          <p:cNvSpPr>
            <a:spLocks/>
          </p:cNvSpPr>
          <p:nvPr/>
        </p:nvSpPr>
        <p:spPr bwMode="auto">
          <a:xfrm>
            <a:off x="2743200" y="2362200"/>
            <a:ext cx="1219200" cy="304800"/>
          </a:xfrm>
          <a:custGeom>
            <a:avLst/>
            <a:gdLst>
              <a:gd name="T0" fmla="*/ 0 w 960"/>
              <a:gd name="T1" fmla="*/ 144 h 192"/>
              <a:gd name="T2" fmla="*/ 96 w 960"/>
              <a:gd name="T3" fmla="*/ 0 h 192"/>
              <a:gd name="T4" fmla="*/ 192 w 960"/>
              <a:gd name="T5" fmla="*/ 192 h 192"/>
              <a:gd name="T6" fmla="*/ 288 w 960"/>
              <a:gd name="T7" fmla="*/ 0 h 192"/>
              <a:gd name="T8" fmla="*/ 384 w 960"/>
              <a:gd name="T9" fmla="*/ 192 h 192"/>
              <a:gd name="T10" fmla="*/ 480 w 960"/>
              <a:gd name="T11" fmla="*/ 48 h 192"/>
              <a:gd name="T12" fmla="*/ 576 w 960"/>
              <a:gd name="T13" fmla="*/ 192 h 192"/>
              <a:gd name="T14" fmla="*/ 624 w 960"/>
              <a:gd name="T15" fmla="*/ 96 h 192"/>
              <a:gd name="T16" fmla="*/ 960 w 960"/>
              <a:gd name="T17" fmla="*/ 9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192"/>
              <a:gd name="T29" fmla="*/ 960 w 96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192">
                <a:moveTo>
                  <a:pt x="0" y="144"/>
                </a:moveTo>
                <a:lnTo>
                  <a:pt x="96" y="0"/>
                </a:lnTo>
                <a:lnTo>
                  <a:pt x="192" y="192"/>
                </a:lnTo>
                <a:lnTo>
                  <a:pt x="288" y="0"/>
                </a:lnTo>
                <a:lnTo>
                  <a:pt x="384" y="192"/>
                </a:lnTo>
                <a:lnTo>
                  <a:pt x="480" y="48"/>
                </a:lnTo>
                <a:lnTo>
                  <a:pt x="576" y="192"/>
                </a:lnTo>
                <a:lnTo>
                  <a:pt x="624" y="96"/>
                </a:lnTo>
                <a:lnTo>
                  <a:pt x="960" y="96"/>
                </a:lnTo>
              </a:path>
            </a:pathLst>
          </a:custGeom>
          <a:noFill/>
          <a:ln w="9525">
            <a:solidFill>
              <a:schemeClr val="tx1"/>
            </a:solidFill>
            <a:round/>
            <a:headEnd/>
            <a:tailEnd/>
          </a:ln>
        </p:spPr>
        <p:txBody>
          <a:bodyPr/>
          <a:lstStyle/>
          <a:p>
            <a:endParaRPr lang="en-US"/>
          </a:p>
        </p:txBody>
      </p:sp>
      <p:sp>
        <p:nvSpPr>
          <p:cNvPr id="97299" name="Freeform 20"/>
          <p:cNvSpPr>
            <a:spLocks/>
          </p:cNvSpPr>
          <p:nvPr/>
        </p:nvSpPr>
        <p:spPr bwMode="auto">
          <a:xfrm>
            <a:off x="5715000" y="4038600"/>
            <a:ext cx="1066800" cy="533400"/>
          </a:xfrm>
          <a:custGeom>
            <a:avLst/>
            <a:gdLst>
              <a:gd name="T0" fmla="*/ 672 w 672"/>
              <a:gd name="T1" fmla="*/ 0 h 336"/>
              <a:gd name="T2" fmla="*/ 432 w 672"/>
              <a:gd name="T3" fmla="*/ 240 h 336"/>
              <a:gd name="T4" fmla="*/ 0 w 672"/>
              <a:gd name="T5" fmla="*/ 336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0"/>
                </a:moveTo>
                <a:cubicBezTo>
                  <a:pt x="608" y="92"/>
                  <a:pt x="544" y="184"/>
                  <a:pt x="432" y="240"/>
                </a:cubicBezTo>
                <a:cubicBezTo>
                  <a:pt x="320" y="296"/>
                  <a:pt x="160" y="316"/>
                  <a:pt x="0" y="336"/>
                </a:cubicBezTo>
              </a:path>
            </a:pathLst>
          </a:custGeom>
          <a:noFill/>
          <a:ln w="9525">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Elastic-plastic</a:t>
            </a:r>
          </a:p>
        </p:txBody>
      </p:sp>
      <p:sp>
        <p:nvSpPr>
          <p:cNvPr id="98307" name="Rectangle 3"/>
          <p:cNvSpPr>
            <a:spLocks noChangeArrowheads="1"/>
          </p:cNvSpPr>
          <p:nvPr/>
        </p:nvSpPr>
        <p:spPr bwMode="auto">
          <a:xfrm>
            <a:off x="6096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8308" name="Line 4"/>
          <p:cNvSpPr>
            <a:spLocks noChangeShapeType="1"/>
          </p:cNvSpPr>
          <p:nvPr/>
        </p:nvSpPr>
        <p:spPr bwMode="auto">
          <a:xfrm>
            <a:off x="152400" y="3048000"/>
            <a:ext cx="4191000" cy="0"/>
          </a:xfrm>
          <a:prstGeom prst="line">
            <a:avLst/>
          </a:prstGeom>
          <a:noFill/>
          <a:ln w="76200">
            <a:solidFill>
              <a:schemeClr val="tx1"/>
            </a:solidFill>
            <a:round/>
            <a:headEnd/>
            <a:tailEnd/>
          </a:ln>
        </p:spPr>
        <p:txBody>
          <a:bodyPr/>
          <a:lstStyle/>
          <a:p>
            <a:endParaRPr lang="en-US"/>
          </a:p>
        </p:txBody>
      </p:sp>
      <p:sp>
        <p:nvSpPr>
          <p:cNvPr id="98309" name="Line 5"/>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8310" name="Line 6"/>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8311" name="Line 7"/>
          <p:cNvSpPr>
            <a:spLocks noChangeShapeType="1"/>
          </p:cNvSpPr>
          <p:nvPr/>
        </p:nvSpPr>
        <p:spPr bwMode="auto">
          <a:xfrm flipV="1">
            <a:off x="5715000" y="3048000"/>
            <a:ext cx="762000" cy="1524000"/>
          </a:xfrm>
          <a:prstGeom prst="line">
            <a:avLst/>
          </a:prstGeom>
          <a:noFill/>
          <a:ln w="12700">
            <a:solidFill>
              <a:srgbClr val="FFFF00"/>
            </a:solidFill>
            <a:round/>
            <a:headEnd/>
            <a:tailEnd/>
          </a:ln>
        </p:spPr>
        <p:txBody>
          <a:bodyPr/>
          <a:lstStyle/>
          <a:p>
            <a:endParaRPr lang="en-US"/>
          </a:p>
        </p:txBody>
      </p:sp>
      <p:sp>
        <p:nvSpPr>
          <p:cNvPr id="98312" name="Freeform 8"/>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8313" name="Line 9"/>
          <p:cNvSpPr>
            <a:spLocks noChangeShapeType="1"/>
          </p:cNvSpPr>
          <p:nvPr/>
        </p:nvSpPr>
        <p:spPr bwMode="auto">
          <a:xfrm flipH="1">
            <a:off x="6781800" y="2590800"/>
            <a:ext cx="685800" cy="1447800"/>
          </a:xfrm>
          <a:prstGeom prst="line">
            <a:avLst/>
          </a:prstGeom>
          <a:noFill/>
          <a:ln w="38100">
            <a:solidFill>
              <a:srgbClr val="FFFF00"/>
            </a:solidFill>
            <a:round/>
            <a:headEnd/>
            <a:tailEnd/>
          </a:ln>
        </p:spPr>
        <p:txBody>
          <a:bodyPr/>
          <a:lstStyle/>
          <a:p>
            <a:endParaRPr lang="en-US"/>
          </a:p>
        </p:txBody>
      </p:sp>
      <p:sp>
        <p:nvSpPr>
          <p:cNvPr id="98314" name="Text Box 10"/>
          <p:cNvSpPr txBox="1">
            <a:spLocks noChangeArrowheads="1"/>
          </p:cNvSpPr>
          <p:nvPr/>
        </p:nvSpPr>
        <p:spPr bwMode="auto">
          <a:xfrm>
            <a:off x="4114800" y="3657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8315" name="Line 11"/>
          <p:cNvSpPr>
            <a:spLocks noChangeShapeType="1"/>
          </p:cNvSpPr>
          <p:nvPr/>
        </p:nvSpPr>
        <p:spPr bwMode="auto">
          <a:xfrm>
            <a:off x="457200" y="2971800"/>
            <a:ext cx="1828800" cy="0"/>
          </a:xfrm>
          <a:prstGeom prst="line">
            <a:avLst/>
          </a:prstGeom>
          <a:noFill/>
          <a:ln w="76200">
            <a:solidFill>
              <a:srgbClr val="9933FF"/>
            </a:solidFill>
            <a:round/>
            <a:headEnd/>
            <a:tailEnd/>
          </a:ln>
        </p:spPr>
        <p:txBody>
          <a:bodyPr/>
          <a:lstStyle/>
          <a:p>
            <a:endParaRPr lang="en-US"/>
          </a:p>
        </p:txBody>
      </p:sp>
      <p:sp>
        <p:nvSpPr>
          <p:cNvPr id="98316" name="Rectangle 12"/>
          <p:cNvSpPr>
            <a:spLocks noChangeArrowheads="1"/>
          </p:cNvSpPr>
          <p:nvPr/>
        </p:nvSpPr>
        <p:spPr bwMode="auto">
          <a:xfrm>
            <a:off x="6248400" y="49530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8317" name="Rectangle 13"/>
          <p:cNvSpPr>
            <a:spLocks noChangeArrowheads="1"/>
          </p:cNvSpPr>
          <p:nvPr/>
        </p:nvSpPr>
        <p:spPr bwMode="auto">
          <a:xfrm>
            <a:off x="28194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8318" name="Rectangle 15"/>
          <p:cNvSpPr>
            <a:spLocks noChangeArrowheads="1"/>
          </p:cNvSpPr>
          <p:nvPr/>
        </p:nvSpPr>
        <p:spPr bwMode="auto">
          <a:xfrm>
            <a:off x="4343400" y="2438400"/>
            <a:ext cx="457200" cy="76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8319" name="Rectangle 16"/>
          <p:cNvSpPr>
            <a:spLocks noChangeArrowheads="1"/>
          </p:cNvSpPr>
          <p:nvPr/>
        </p:nvSpPr>
        <p:spPr bwMode="auto">
          <a:xfrm>
            <a:off x="4800600" y="2286000"/>
            <a:ext cx="3810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8320" name="Rectangle 17"/>
          <p:cNvSpPr>
            <a:spLocks noChangeArrowheads="1"/>
          </p:cNvSpPr>
          <p:nvPr/>
        </p:nvSpPr>
        <p:spPr bwMode="auto">
          <a:xfrm>
            <a:off x="4800600" y="2590800"/>
            <a:ext cx="381000" cy="3048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8321" name="Freeform 19"/>
          <p:cNvSpPr>
            <a:spLocks/>
          </p:cNvSpPr>
          <p:nvPr/>
        </p:nvSpPr>
        <p:spPr bwMode="auto">
          <a:xfrm>
            <a:off x="2133600" y="2362200"/>
            <a:ext cx="1828800" cy="304800"/>
          </a:xfrm>
          <a:custGeom>
            <a:avLst/>
            <a:gdLst>
              <a:gd name="T0" fmla="*/ 0 w 960"/>
              <a:gd name="T1" fmla="*/ 144 h 192"/>
              <a:gd name="T2" fmla="*/ 96 w 960"/>
              <a:gd name="T3" fmla="*/ 0 h 192"/>
              <a:gd name="T4" fmla="*/ 192 w 960"/>
              <a:gd name="T5" fmla="*/ 192 h 192"/>
              <a:gd name="T6" fmla="*/ 288 w 960"/>
              <a:gd name="T7" fmla="*/ 0 h 192"/>
              <a:gd name="T8" fmla="*/ 384 w 960"/>
              <a:gd name="T9" fmla="*/ 192 h 192"/>
              <a:gd name="T10" fmla="*/ 480 w 960"/>
              <a:gd name="T11" fmla="*/ 48 h 192"/>
              <a:gd name="T12" fmla="*/ 576 w 960"/>
              <a:gd name="T13" fmla="*/ 192 h 192"/>
              <a:gd name="T14" fmla="*/ 624 w 960"/>
              <a:gd name="T15" fmla="*/ 96 h 192"/>
              <a:gd name="T16" fmla="*/ 960 w 960"/>
              <a:gd name="T17" fmla="*/ 9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192"/>
              <a:gd name="T29" fmla="*/ 960 w 96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192">
                <a:moveTo>
                  <a:pt x="0" y="144"/>
                </a:moveTo>
                <a:lnTo>
                  <a:pt x="96" y="0"/>
                </a:lnTo>
                <a:lnTo>
                  <a:pt x="192" y="192"/>
                </a:lnTo>
                <a:lnTo>
                  <a:pt x="288" y="0"/>
                </a:lnTo>
                <a:lnTo>
                  <a:pt x="384" y="192"/>
                </a:lnTo>
                <a:lnTo>
                  <a:pt x="480" y="48"/>
                </a:lnTo>
                <a:lnTo>
                  <a:pt x="576" y="192"/>
                </a:lnTo>
                <a:lnTo>
                  <a:pt x="624" y="96"/>
                </a:lnTo>
                <a:lnTo>
                  <a:pt x="960" y="96"/>
                </a:lnTo>
              </a:path>
            </a:pathLst>
          </a:custGeom>
          <a:noFill/>
          <a:ln w="9525">
            <a:solidFill>
              <a:schemeClr val="tx1"/>
            </a:solidFill>
            <a:round/>
            <a:headEnd/>
            <a:tailEnd/>
          </a:ln>
        </p:spPr>
        <p:txBody>
          <a:bodyPr/>
          <a:lstStyle/>
          <a:p>
            <a:endParaRPr lang="en-US"/>
          </a:p>
        </p:txBody>
      </p:sp>
      <p:sp>
        <p:nvSpPr>
          <p:cNvPr id="98322" name="Freeform 20"/>
          <p:cNvSpPr>
            <a:spLocks/>
          </p:cNvSpPr>
          <p:nvPr/>
        </p:nvSpPr>
        <p:spPr bwMode="auto">
          <a:xfrm>
            <a:off x="5715000" y="4038600"/>
            <a:ext cx="1066800" cy="533400"/>
          </a:xfrm>
          <a:custGeom>
            <a:avLst/>
            <a:gdLst>
              <a:gd name="T0" fmla="*/ 672 w 672"/>
              <a:gd name="T1" fmla="*/ 0 h 336"/>
              <a:gd name="T2" fmla="*/ 432 w 672"/>
              <a:gd name="T3" fmla="*/ 240 h 336"/>
              <a:gd name="T4" fmla="*/ 0 w 672"/>
              <a:gd name="T5" fmla="*/ 336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0"/>
                </a:moveTo>
                <a:cubicBezTo>
                  <a:pt x="608" y="92"/>
                  <a:pt x="544" y="184"/>
                  <a:pt x="432" y="240"/>
                </a:cubicBezTo>
                <a:cubicBezTo>
                  <a:pt x="320" y="296"/>
                  <a:pt x="160" y="316"/>
                  <a:pt x="0" y="336"/>
                </a:cubicBezTo>
              </a:path>
            </a:pathLst>
          </a:custGeom>
          <a:noFill/>
          <a:ln w="9525">
            <a:solidFill>
              <a:srgbClr val="FFFF00"/>
            </a:solidFill>
            <a:round/>
            <a:headEnd/>
            <a:tailEnd/>
          </a:ln>
        </p:spPr>
        <p:txBody>
          <a:bodyPr/>
          <a:lstStyle/>
          <a:p>
            <a:endParaRPr lang="en-US"/>
          </a:p>
        </p:txBody>
      </p:sp>
      <p:sp>
        <p:nvSpPr>
          <p:cNvPr id="98323" name="Rectangle 21"/>
          <p:cNvSpPr>
            <a:spLocks noChangeArrowheads="1"/>
          </p:cNvSpPr>
          <p:nvPr/>
        </p:nvSpPr>
        <p:spPr bwMode="auto">
          <a:xfrm>
            <a:off x="4343400" y="2438400"/>
            <a:ext cx="457200" cy="76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8324" name="Rectangle 22"/>
          <p:cNvSpPr>
            <a:spLocks noChangeArrowheads="1"/>
          </p:cNvSpPr>
          <p:nvPr/>
        </p:nvSpPr>
        <p:spPr bwMode="auto">
          <a:xfrm>
            <a:off x="4800600" y="2438400"/>
            <a:ext cx="381000" cy="457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8325" name="Rectangle 23"/>
          <p:cNvSpPr>
            <a:spLocks noChangeArrowheads="1"/>
          </p:cNvSpPr>
          <p:nvPr/>
        </p:nvSpPr>
        <p:spPr bwMode="auto">
          <a:xfrm>
            <a:off x="3962400" y="2133600"/>
            <a:ext cx="381000" cy="838200"/>
          </a:xfrm>
          <a:prstGeom prst="rect">
            <a:avLst/>
          </a:prstGeom>
          <a:solidFill>
            <a:srgbClr val="9933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Elastic-plastic</a:t>
            </a:r>
          </a:p>
        </p:txBody>
      </p:sp>
      <p:sp>
        <p:nvSpPr>
          <p:cNvPr id="99331" name="Rectangle 3"/>
          <p:cNvSpPr>
            <a:spLocks noChangeArrowheads="1"/>
          </p:cNvSpPr>
          <p:nvPr/>
        </p:nvSpPr>
        <p:spPr bwMode="auto">
          <a:xfrm>
            <a:off x="6096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9332" name="Line 4"/>
          <p:cNvSpPr>
            <a:spLocks noChangeShapeType="1"/>
          </p:cNvSpPr>
          <p:nvPr/>
        </p:nvSpPr>
        <p:spPr bwMode="auto">
          <a:xfrm>
            <a:off x="152400" y="3048000"/>
            <a:ext cx="4191000" cy="0"/>
          </a:xfrm>
          <a:prstGeom prst="line">
            <a:avLst/>
          </a:prstGeom>
          <a:noFill/>
          <a:ln w="76200">
            <a:solidFill>
              <a:schemeClr val="tx1"/>
            </a:solidFill>
            <a:round/>
            <a:headEnd/>
            <a:tailEnd/>
          </a:ln>
        </p:spPr>
        <p:txBody>
          <a:bodyPr/>
          <a:lstStyle/>
          <a:p>
            <a:endParaRPr lang="en-US"/>
          </a:p>
        </p:txBody>
      </p:sp>
      <p:sp>
        <p:nvSpPr>
          <p:cNvPr id="99333" name="Line 5"/>
          <p:cNvSpPr>
            <a:spLocks noChangeShapeType="1"/>
          </p:cNvSpPr>
          <p:nvPr/>
        </p:nvSpPr>
        <p:spPr bwMode="auto">
          <a:xfrm flipV="1">
            <a:off x="5715000" y="2667000"/>
            <a:ext cx="0" cy="1905000"/>
          </a:xfrm>
          <a:prstGeom prst="line">
            <a:avLst/>
          </a:prstGeom>
          <a:noFill/>
          <a:ln w="9525">
            <a:solidFill>
              <a:schemeClr val="tx1"/>
            </a:solidFill>
            <a:round/>
            <a:headEnd/>
            <a:tailEnd type="triangle" w="med" len="med"/>
          </a:ln>
        </p:spPr>
        <p:txBody>
          <a:bodyPr/>
          <a:lstStyle/>
          <a:p>
            <a:endParaRPr lang="en-US"/>
          </a:p>
        </p:txBody>
      </p:sp>
      <p:sp>
        <p:nvSpPr>
          <p:cNvPr id="99334" name="Line 6"/>
          <p:cNvSpPr>
            <a:spLocks noChangeShapeType="1"/>
          </p:cNvSpPr>
          <p:nvPr/>
        </p:nvSpPr>
        <p:spPr bwMode="auto">
          <a:xfrm>
            <a:off x="5715000" y="4572000"/>
            <a:ext cx="1676400" cy="0"/>
          </a:xfrm>
          <a:prstGeom prst="line">
            <a:avLst/>
          </a:prstGeom>
          <a:noFill/>
          <a:ln w="9525">
            <a:solidFill>
              <a:schemeClr val="tx1"/>
            </a:solidFill>
            <a:round/>
            <a:headEnd/>
            <a:tailEnd type="triangle" w="med" len="med"/>
          </a:ln>
        </p:spPr>
        <p:txBody>
          <a:bodyPr/>
          <a:lstStyle/>
          <a:p>
            <a:endParaRPr lang="en-US"/>
          </a:p>
        </p:txBody>
      </p:sp>
      <p:sp>
        <p:nvSpPr>
          <p:cNvPr id="99335" name="Line 7"/>
          <p:cNvSpPr>
            <a:spLocks noChangeShapeType="1"/>
          </p:cNvSpPr>
          <p:nvPr/>
        </p:nvSpPr>
        <p:spPr bwMode="auto">
          <a:xfrm flipV="1">
            <a:off x="5715000" y="3048000"/>
            <a:ext cx="762000" cy="1524000"/>
          </a:xfrm>
          <a:prstGeom prst="line">
            <a:avLst/>
          </a:prstGeom>
          <a:noFill/>
          <a:ln w="12700">
            <a:solidFill>
              <a:srgbClr val="FFFF00"/>
            </a:solidFill>
            <a:round/>
            <a:headEnd/>
            <a:tailEnd/>
          </a:ln>
        </p:spPr>
        <p:txBody>
          <a:bodyPr/>
          <a:lstStyle/>
          <a:p>
            <a:endParaRPr lang="en-US"/>
          </a:p>
        </p:txBody>
      </p:sp>
      <p:sp>
        <p:nvSpPr>
          <p:cNvPr id="99336" name="Freeform 8"/>
          <p:cNvSpPr>
            <a:spLocks/>
          </p:cNvSpPr>
          <p:nvPr/>
        </p:nvSpPr>
        <p:spPr bwMode="auto">
          <a:xfrm>
            <a:off x="6477000" y="2590800"/>
            <a:ext cx="990600" cy="457200"/>
          </a:xfrm>
          <a:custGeom>
            <a:avLst/>
            <a:gdLst>
              <a:gd name="T0" fmla="*/ 0 w 624"/>
              <a:gd name="T1" fmla="*/ 288 h 288"/>
              <a:gd name="T2" fmla="*/ 240 w 624"/>
              <a:gd name="T3" fmla="*/ 96 h 288"/>
              <a:gd name="T4" fmla="*/ 624 w 624"/>
              <a:gd name="T5" fmla="*/ 0 h 288"/>
              <a:gd name="T6" fmla="*/ 0 60000 65536"/>
              <a:gd name="T7" fmla="*/ 0 60000 65536"/>
              <a:gd name="T8" fmla="*/ 0 60000 65536"/>
              <a:gd name="T9" fmla="*/ 0 w 624"/>
              <a:gd name="T10" fmla="*/ 0 h 288"/>
              <a:gd name="T11" fmla="*/ 624 w 624"/>
              <a:gd name="T12" fmla="*/ 288 h 288"/>
            </a:gdLst>
            <a:ahLst/>
            <a:cxnLst>
              <a:cxn ang="T6">
                <a:pos x="T0" y="T1"/>
              </a:cxn>
              <a:cxn ang="T7">
                <a:pos x="T2" y="T3"/>
              </a:cxn>
              <a:cxn ang="T8">
                <a:pos x="T4" y="T5"/>
              </a:cxn>
            </a:cxnLst>
            <a:rect l="T9" t="T10" r="T11" b="T12"/>
            <a:pathLst>
              <a:path w="624" h="288">
                <a:moveTo>
                  <a:pt x="0" y="288"/>
                </a:moveTo>
                <a:cubicBezTo>
                  <a:pt x="68" y="216"/>
                  <a:pt x="136" y="144"/>
                  <a:pt x="240" y="96"/>
                </a:cubicBezTo>
                <a:cubicBezTo>
                  <a:pt x="344" y="48"/>
                  <a:pt x="484" y="24"/>
                  <a:pt x="624" y="0"/>
                </a:cubicBezTo>
              </a:path>
            </a:pathLst>
          </a:custGeom>
          <a:noFill/>
          <a:ln w="9525">
            <a:solidFill>
              <a:srgbClr val="FFFF00"/>
            </a:solidFill>
            <a:round/>
            <a:headEnd/>
            <a:tailEnd/>
          </a:ln>
        </p:spPr>
        <p:txBody>
          <a:bodyPr/>
          <a:lstStyle/>
          <a:p>
            <a:endParaRPr lang="en-US"/>
          </a:p>
        </p:txBody>
      </p:sp>
      <p:sp>
        <p:nvSpPr>
          <p:cNvPr id="99337" name="Line 9"/>
          <p:cNvSpPr>
            <a:spLocks noChangeShapeType="1"/>
          </p:cNvSpPr>
          <p:nvPr/>
        </p:nvSpPr>
        <p:spPr bwMode="auto">
          <a:xfrm flipH="1">
            <a:off x="6781800" y="2590800"/>
            <a:ext cx="685800" cy="1447800"/>
          </a:xfrm>
          <a:prstGeom prst="line">
            <a:avLst/>
          </a:prstGeom>
          <a:noFill/>
          <a:ln w="9525">
            <a:solidFill>
              <a:srgbClr val="FFFF00"/>
            </a:solidFill>
            <a:round/>
            <a:headEnd/>
            <a:tailEnd/>
          </a:ln>
        </p:spPr>
        <p:txBody>
          <a:bodyPr/>
          <a:lstStyle/>
          <a:p>
            <a:endParaRPr lang="en-US"/>
          </a:p>
        </p:txBody>
      </p:sp>
      <p:sp>
        <p:nvSpPr>
          <p:cNvPr id="99338" name="Text Box 10"/>
          <p:cNvSpPr txBox="1">
            <a:spLocks noChangeArrowheads="1"/>
          </p:cNvSpPr>
          <p:nvPr/>
        </p:nvSpPr>
        <p:spPr bwMode="auto">
          <a:xfrm>
            <a:off x="4114800" y="3657600"/>
            <a:ext cx="1219200" cy="457200"/>
          </a:xfrm>
          <a:prstGeom prst="rect">
            <a:avLst/>
          </a:prstGeom>
          <a:noFill/>
          <a:ln w="9525">
            <a:noFill/>
            <a:miter lim="800000"/>
            <a:headEnd/>
            <a:tailEnd/>
          </a:ln>
        </p:spPr>
        <p:txBody>
          <a:bodyPr>
            <a:spAutoFit/>
          </a:bodyPr>
          <a:lstStyle/>
          <a:p>
            <a:pPr>
              <a:spcBef>
                <a:spcPct val="50000"/>
              </a:spcBef>
            </a:pPr>
            <a:r>
              <a:rPr lang="en-US">
                <a:solidFill>
                  <a:srgbClr val="FFFF00"/>
                </a:solidFill>
              </a:rPr>
              <a:t>stress</a:t>
            </a:r>
          </a:p>
        </p:txBody>
      </p:sp>
      <p:sp>
        <p:nvSpPr>
          <p:cNvPr id="99339" name="Line 11"/>
          <p:cNvSpPr>
            <a:spLocks noChangeShapeType="1"/>
          </p:cNvSpPr>
          <p:nvPr/>
        </p:nvSpPr>
        <p:spPr bwMode="auto">
          <a:xfrm>
            <a:off x="457200" y="2971800"/>
            <a:ext cx="1828800" cy="0"/>
          </a:xfrm>
          <a:prstGeom prst="line">
            <a:avLst/>
          </a:prstGeom>
          <a:noFill/>
          <a:ln w="76200">
            <a:solidFill>
              <a:srgbClr val="9933FF"/>
            </a:solidFill>
            <a:round/>
            <a:headEnd/>
            <a:tailEnd/>
          </a:ln>
        </p:spPr>
        <p:txBody>
          <a:bodyPr/>
          <a:lstStyle/>
          <a:p>
            <a:endParaRPr lang="en-US"/>
          </a:p>
        </p:txBody>
      </p:sp>
      <p:sp>
        <p:nvSpPr>
          <p:cNvPr id="99340" name="Rectangle 12"/>
          <p:cNvSpPr>
            <a:spLocks noChangeArrowheads="1"/>
          </p:cNvSpPr>
          <p:nvPr/>
        </p:nvSpPr>
        <p:spPr bwMode="auto">
          <a:xfrm>
            <a:off x="6248400" y="4953000"/>
            <a:ext cx="1022350" cy="457200"/>
          </a:xfrm>
          <a:prstGeom prst="rect">
            <a:avLst/>
          </a:prstGeom>
          <a:noFill/>
          <a:ln w="9525">
            <a:noFill/>
            <a:miter lim="800000"/>
            <a:headEnd/>
            <a:tailEnd/>
          </a:ln>
        </p:spPr>
        <p:txBody>
          <a:bodyPr wrap="none">
            <a:spAutoFit/>
          </a:bodyPr>
          <a:lstStyle/>
          <a:p>
            <a:pPr>
              <a:spcBef>
                <a:spcPct val="50000"/>
              </a:spcBef>
            </a:pPr>
            <a:r>
              <a:rPr lang="en-US">
                <a:solidFill>
                  <a:srgbClr val="FFFF00"/>
                </a:solidFill>
              </a:rPr>
              <a:t>strain</a:t>
            </a:r>
          </a:p>
        </p:txBody>
      </p:sp>
      <p:sp>
        <p:nvSpPr>
          <p:cNvPr id="99341" name="Rectangle 13"/>
          <p:cNvSpPr>
            <a:spLocks noChangeArrowheads="1"/>
          </p:cNvSpPr>
          <p:nvPr/>
        </p:nvSpPr>
        <p:spPr bwMode="auto">
          <a:xfrm>
            <a:off x="2819400" y="2133600"/>
            <a:ext cx="1524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9342" name="Line 14"/>
          <p:cNvSpPr>
            <a:spLocks noChangeShapeType="1"/>
          </p:cNvSpPr>
          <p:nvPr/>
        </p:nvSpPr>
        <p:spPr bwMode="auto">
          <a:xfrm>
            <a:off x="3657600" y="2133600"/>
            <a:ext cx="0" cy="838200"/>
          </a:xfrm>
          <a:prstGeom prst="line">
            <a:avLst/>
          </a:prstGeom>
          <a:noFill/>
          <a:ln w="9525">
            <a:solidFill>
              <a:schemeClr val="tx1"/>
            </a:solidFill>
            <a:round/>
            <a:headEnd/>
            <a:tailEnd/>
          </a:ln>
        </p:spPr>
        <p:txBody>
          <a:bodyPr/>
          <a:lstStyle/>
          <a:p>
            <a:endParaRPr lang="en-US"/>
          </a:p>
        </p:txBody>
      </p:sp>
      <p:sp>
        <p:nvSpPr>
          <p:cNvPr id="99343" name="Rectangle 15"/>
          <p:cNvSpPr>
            <a:spLocks noChangeArrowheads="1"/>
          </p:cNvSpPr>
          <p:nvPr/>
        </p:nvSpPr>
        <p:spPr bwMode="auto">
          <a:xfrm>
            <a:off x="4343400" y="2438400"/>
            <a:ext cx="457200" cy="76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9344" name="Rectangle 16"/>
          <p:cNvSpPr>
            <a:spLocks noChangeArrowheads="1"/>
          </p:cNvSpPr>
          <p:nvPr/>
        </p:nvSpPr>
        <p:spPr bwMode="auto">
          <a:xfrm>
            <a:off x="4800600" y="2286000"/>
            <a:ext cx="3810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9345" name="Rectangle 17"/>
          <p:cNvSpPr>
            <a:spLocks noChangeArrowheads="1"/>
          </p:cNvSpPr>
          <p:nvPr/>
        </p:nvSpPr>
        <p:spPr bwMode="auto">
          <a:xfrm>
            <a:off x="4800600" y="2590800"/>
            <a:ext cx="381000" cy="3048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9346" name="Rectangle 18"/>
          <p:cNvSpPr>
            <a:spLocks noChangeArrowheads="1"/>
          </p:cNvSpPr>
          <p:nvPr/>
        </p:nvSpPr>
        <p:spPr bwMode="auto">
          <a:xfrm>
            <a:off x="3657600" y="2133600"/>
            <a:ext cx="685800" cy="838200"/>
          </a:xfrm>
          <a:prstGeom prst="rect">
            <a:avLst/>
          </a:prstGeom>
          <a:solidFill>
            <a:srgbClr val="9933FF"/>
          </a:solidFill>
          <a:ln w="9525">
            <a:solidFill>
              <a:schemeClr val="tx1"/>
            </a:solidFill>
            <a:miter lim="800000"/>
            <a:headEnd/>
            <a:tailEnd/>
          </a:ln>
        </p:spPr>
        <p:txBody>
          <a:bodyPr wrap="none" anchor="ctr"/>
          <a:lstStyle/>
          <a:p>
            <a:endParaRPr lang="en-US"/>
          </a:p>
        </p:txBody>
      </p:sp>
      <p:sp>
        <p:nvSpPr>
          <p:cNvPr id="99347" name="Freeform 19"/>
          <p:cNvSpPr>
            <a:spLocks/>
          </p:cNvSpPr>
          <p:nvPr/>
        </p:nvSpPr>
        <p:spPr bwMode="auto">
          <a:xfrm>
            <a:off x="2133600" y="2362200"/>
            <a:ext cx="1524000" cy="304800"/>
          </a:xfrm>
          <a:custGeom>
            <a:avLst/>
            <a:gdLst>
              <a:gd name="T0" fmla="*/ 0 w 960"/>
              <a:gd name="T1" fmla="*/ 144 h 192"/>
              <a:gd name="T2" fmla="*/ 96 w 960"/>
              <a:gd name="T3" fmla="*/ 0 h 192"/>
              <a:gd name="T4" fmla="*/ 192 w 960"/>
              <a:gd name="T5" fmla="*/ 192 h 192"/>
              <a:gd name="T6" fmla="*/ 288 w 960"/>
              <a:gd name="T7" fmla="*/ 0 h 192"/>
              <a:gd name="T8" fmla="*/ 384 w 960"/>
              <a:gd name="T9" fmla="*/ 192 h 192"/>
              <a:gd name="T10" fmla="*/ 480 w 960"/>
              <a:gd name="T11" fmla="*/ 48 h 192"/>
              <a:gd name="T12" fmla="*/ 576 w 960"/>
              <a:gd name="T13" fmla="*/ 192 h 192"/>
              <a:gd name="T14" fmla="*/ 624 w 960"/>
              <a:gd name="T15" fmla="*/ 96 h 192"/>
              <a:gd name="T16" fmla="*/ 960 w 960"/>
              <a:gd name="T17" fmla="*/ 9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192"/>
              <a:gd name="T29" fmla="*/ 960 w 96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192">
                <a:moveTo>
                  <a:pt x="0" y="144"/>
                </a:moveTo>
                <a:lnTo>
                  <a:pt x="96" y="0"/>
                </a:lnTo>
                <a:lnTo>
                  <a:pt x="192" y="192"/>
                </a:lnTo>
                <a:lnTo>
                  <a:pt x="288" y="0"/>
                </a:lnTo>
                <a:lnTo>
                  <a:pt x="384" y="192"/>
                </a:lnTo>
                <a:lnTo>
                  <a:pt x="480" y="48"/>
                </a:lnTo>
                <a:lnTo>
                  <a:pt x="576" y="192"/>
                </a:lnTo>
                <a:lnTo>
                  <a:pt x="624" y="96"/>
                </a:lnTo>
                <a:lnTo>
                  <a:pt x="960" y="96"/>
                </a:lnTo>
              </a:path>
            </a:pathLst>
          </a:custGeom>
          <a:noFill/>
          <a:ln w="9525">
            <a:solidFill>
              <a:schemeClr val="tx1"/>
            </a:solidFill>
            <a:round/>
            <a:headEnd/>
            <a:tailEnd/>
          </a:ln>
        </p:spPr>
        <p:txBody>
          <a:bodyPr/>
          <a:lstStyle/>
          <a:p>
            <a:endParaRPr lang="en-US"/>
          </a:p>
        </p:txBody>
      </p:sp>
      <p:sp>
        <p:nvSpPr>
          <p:cNvPr id="99348" name="Freeform 20"/>
          <p:cNvSpPr>
            <a:spLocks/>
          </p:cNvSpPr>
          <p:nvPr/>
        </p:nvSpPr>
        <p:spPr bwMode="auto">
          <a:xfrm>
            <a:off x="5715000" y="4038600"/>
            <a:ext cx="1066800" cy="533400"/>
          </a:xfrm>
          <a:custGeom>
            <a:avLst/>
            <a:gdLst>
              <a:gd name="T0" fmla="*/ 672 w 672"/>
              <a:gd name="T1" fmla="*/ 0 h 336"/>
              <a:gd name="T2" fmla="*/ 432 w 672"/>
              <a:gd name="T3" fmla="*/ 240 h 336"/>
              <a:gd name="T4" fmla="*/ 0 w 672"/>
              <a:gd name="T5" fmla="*/ 336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0"/>
                </a:moveTo>
                <a:cubicBezTo>
                  <a:pt x="608" y="92"/>
                  <a:pt x="544" y="184"/>
                  <a:pt x="432" y="240"/>
                </a:cubicBezTo>
                <a:cubicBezTo>
                  <a:pt x="320" y="296"/>
                  <a:pt x="160" y="316"/>
                  <a:pt x="0" y="336"/>
                </a:cubicBezTo>
              </a:path>
            </a:pathLst>
          </a:custGeom>
          <a:noFill/>
          <a:ln w="38100">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Diffusion Creep (RR)</a:t>
            </a:r>
          </a:p>
        </p:txBody>
      </p:sp>
      <p:sp>
        <p:nvSpPr>
          <p:cNvPr id="100355" name="Rectangle 3"/>
          <p:cNvSpPr>
            <a:spLocks noGrp="1" noChangeArrowheads="1"/>
          </p:cNvSpPr>
          <p:nvPr>
            <p:ph idx="1"/>
          </p:nvPr>
        </p:nvSpPr>
        <p:spPr/>
        <p:txBody>
          <a:bodyPr/>
          <a:lstStyle/>
          <a:p>
            <a:r>
              <a:rPr lang="en-US" smtClean="0"/>
              <a:t>Diffusion is the propagation of cracks in a crystal structure in response to stress where the parting goes from an area of high stress to low stress. Diffusion Creep is the movement of atoms along partings from areas of high stress to low stress creating foliations.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Lithostatic Stress – C.A.</a:t>
            </a:r>
          </a:p>
        </p:txBody>
      </p:sp>
      <p:sp>
        <p:nvSpPr>
          <p:cNvPr id="101379" name="Rectangle 3"/>
          <p:cNvSpPr>
            <a:spLocks noGrp="1" noChangeArrowheads="1"/>
          </p:cNvSpPr>
          <p:nvPr>
            <p:ph idx="1"/>
          </p:nvPr>
        </p:nvSpPr>
        <p:spPr/>
        <p:txBody>
          <a:bodyPr/>
          <a:lstStyle/>
          <a:p>
            <a:pPr>
              <a:buFontTx/>
              <a:buNone/>
            </a:pPr>
            <a:r>
              <a:rPr lang="en-US" smtClean="0"/>
              <a:t>The stress applied to a rock in equal directions due to the weight of an overlying rock column. At the surface of the earth the lithostatic stress would be zero, but as you move further below the earth's surface the weight of the overlying rock causes an increase in stress. </a:t>
            </a:r>
          </a:p>
          <a:p>
            <a:endParaRPr lang="en-US" smtClean="0"/>
          </a:p>
        </p:txBody>
      </p:sp>
      <p:pic>
        <p:nvPicPr>
          <p:cNvPr id="101380" name="Picture 4" descr="lithostatic_stress_CA"/>
          <p:cNvPicPr>
            <a:picLocks noChangeAspect="1" noChangeArrowheads="1"/>
          </p:cNvPicPr>
          <p:nvPr/>
        </p:nvPicPr>
        <p:blipFill>
          <a:blip r:embed="rId2"/>
          <a:srcRect/>
          <a:stretch>
            <a:fillRect/>
          </a:stretch>
        </p:blipFill>
        <p:spPr bwMode="auto">
          <a:xfrm>
            <a:off x="3429000" y="4114800"/>
            <a:ext cx="1866900" cy="1685925"/>
          </a:xfrm>
          <a:prstGeom prst="rect">
            <a:avLst/>
          </a:prstGeom>
          <a:noFill/>
          <a:ln w="9525">
            <a:noFill/>
            <a:miter lim="800000"/>
            <a:headEnd/>
            <a:tailEnd/>
          </a:ln>
        </p:spPr>
      </p:pic>
      <p:sp>
        <p:nvSpPr>
          <p:cNvPr id="101381" name="Rectangle 5"/>
          <p:cNvSpPr>
            <a:spLocks noChangeArrowheads="1"/>
          </p:cNvSpPr>
          <p:nvPr/>
        </p:nvSpPr>
        <p:spPr bwMode="auto">
          <a:xfrm>
            <a:off x="152400" y="6096000"/>
            <a:ext cx="10415588" cy="457200"/>
          </a:xfrm>
          <a:prstGeom prst="rect">
            <a:avLst/>
          </a:prstGeom>
          <a:noFill/>
          <a:ln w="9525">
            <a:noFill/>
            <a:miter lim="800000"/>
            <a:headEnd/>
            <a:tailEnd/>
          </a:ln>
        </p:spPr>
        <p:txBody>
          <a:bodyPr wrap="none" anchor="ctr">
            <a:spAutoFit/>
          </a:bodyPr>
          <a:lstStyle/>
          <a:p>
            <a:r>
              <a:rPr lang="en-US"/>
              <a:t>Source: </a:t>
            </a:r>
            <a:r>
              <a:rPr lang="en-US">
                <a:hlinkClick r:id="rId3"/>
              </a:rPr>
              <a:t>http://myweb.cwpost.liu.edu/vdivener/notes/stress-strain.htm</a:t>
            </a:r>
            <a:r>
              <a:rPr lang="en-US"/>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457200" y="1600200"/>
            <a:ext cx="8382000" cy="4297363"/>
          </a:xfrm>
        </p:spPr>
        <p:txBody>
          <a:bodyPr/>
          <a:lstStyle/>
          <a:p>
            <a:r>
              <a:rPr lang="en-US" smtClean="0"/>
              <a:t>The difference between measurements of gravity based on the value used by a theoretical model of what it should be at that latitudinal position, and a different value that compensate for latitude, elevation, free-air corrections, and *Bouguer correction.</a:t>
            </a:r>
          </a:p>
          <a:p>
            <a:endParaRPr lang="en-US" smtClean="0"/>
          </a:p>
          <a:p>
            <a:r>
              <a:rPr lang="en-US" smtClean="0"/>
              <a:t>*Developed be Pierre Bouguer  proved that gravity differs with elevation</a:t>
            </a:r>
          </a:p>
          <a:p>
            <a:pPr>
              <a:buFontTx/>
              <a:buNone/>
            </a:pPr>
            <a:endParaRPr lang="en-US" smtClean="0"/>
          </a:p>
        </p:txBody>
      </p:sp>
      <p:sp>
        <p:nvSpPr>
          <p:cNvPr id="102403" name="Rectangle 4"/>
          <p:cNvSpPr>
            <a:spLocks noChangeArrowheads="1"/>
          </p:cNvSpPr>
          <p:nvPr/>
        </p:nvSpPr>
        <p:spPr bwMode="auto">
          <a:xfrm>
            <a:off x="609600" y="762000"/>
            <a:ext cx="7772400" cy="519113"/>
          </a:xfrm>
          <a:prstGeom prst="rect">
            <a:avLst/>
          </a:prstGeom>
          <a:noFill/>
          <a:ln w="9525">
            <a:noFill/>
            <a:miter lim="800000"/>
            <a:headEnd/>
            <a:tailEnd/>
          </a:ln>
        </p:spPr>
        <p:txBody>
          <a:bodyPr anchor="ctr">
            <a:spAutoFit/>
          </a:bodyPr>
          <a:lstStyle/>
          <a:p>
            <a:pPr algn="ctr"/>
            <a:r>
              <a:rPr lang="en-US" sz="2800">
                <a:solidFill>
                  <a:srgbClr val="FFFF00"/>
                </a:solidFill>
                <a:latin typeface="Arial Black" pitchFamily="34" charset="0"/>
              </a:rPr>
              <a:t>Bouguer Anomalies (TJH)</a:t>
            </a:r>
            <a:endParaRPr lang="en-US" sz="280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2330450" y="457200"/>
            <a:ext cx="4692650" cy="641350"/>
          </a:xfrm>
          <a:prstGeom prst="rect">
            <a:avLst/>
          </a:prstGeom>
          <a:noFill/>
          <a:ln w="9525">
            <a:noFill/>
            <a:miter lim="800000"/>
            <a:headEnd/>
            <a:tailEnd/>
          </a:ln>
        </p:spPr>
        <p:txBody>
          <a:bodyPr wrap="none">
            <a:spAutoFit/>
          </a:bodyPr>
          <a:lstStyle/>
          <a:p>
            <a:pPr algn="ctr"/>
            <a:r>
              <a:rPr lang="en-US" sz="3600" u="sng">
                <a:solidFill>
                  <a:srgbClr val="FFFF00"/>
                </a:solidFill>
                <a:latin typeface="Times New Roman" pitchFamily="18" charset="0"/>
              </a:rPr>
              <a:t>Bulk Modulus (K) (MB)</a:t>
            </a:r>
          </a:p>
        </p:txBody>
      </p:sp>
      <p:sp>
        <p:nvSpPr>
          <p:cNvPr id="103427" name="Text Box 5"/>
          <p:cNvSpPr txBox="1">
            <a:spLocks noChangeArrowheads="1"/>
          </p:cNvSpPr>
          <p:nvPr/>
        </p:nvSpPr>
        <p:spPr bwMode="auto">
          <a:xfrm>
            <a:off x="847725" y="1374775"/>
            <a:ext cx="7383463" cy="457200"/>
          </a:xfrm>
          <a:prstGeom prst="rect">
            <a:avLst/>
          </a:prstGeom>
          <a:noFill/>
          <a:ln w="9525">
            <a:noFill/>
            <a:miter lim="800000"/>
            <a:headEnd/>
            <a:tailEnd/>
          </a:ln>
        </p:spPr>
        <p:txBody>
          <a:bodyPr wrap="none">
            <a:spAutoFit/>
          </a:bodyPr>
          <a:lstStyle/>
          <a:p>
            <a:pPr algn="ctr"/>
            <a:r>
              <a:rPr lang="en-US">
                <a:solidFill>
                  <a:srgbClr val="FFFF00"/>
                </a:solidFill>
                <a:latin typeface="Times New Roman" pitchFamily="18" charset="0"/>
              </a:rPr>
              <a:t>The ratio of pressure change (</a:t>
            </a:r>
            <a:r>
              <a:rPr lang="en-US">
                <a:solidFill>
                  <a:srgbClr val="FFFF00"/>
                </a:solidFill>
                <a:latin typeface="Times New Roman" pitchFamily="18" charset="0"/>
                <a:sym typeface="WP Greek Century" pitchFamily="2" charset="2"/>
              </a:rPr>
              <a:t>P)</a:t>
            </a:r>
            <a:r>
              <a:rPr lang="en-US">
                <a:solidFill>
                  <a:srgbClr val="FFFF00"/>
                </a:solidFill>
                <a:latin typeface="Times New Roman" pitchFamily="18" charset="0"/>
              </a:rPr>
              <a:t> to volume change (</a:t>
            </a:r>
            <a:r>
              <a:rPr lang="en-US">
                <a:solidFill>
                  <a:srgbClr val="FFFF00"/>
                </a:solidFill>
                <a:latin typeface="Times New Roman" pitchFamily="18" charset="0"/>
                <a:sym typeface="WP Greek Century" pitchFamily="2" charset="2"/>
              </a:rPr>
              <a:t>V)</a:t>
            </a:r>
          </a:p>
        </p:txBody>
      </p:sp>
      <p:sp>
        <p:nvSpPr>
          <p:cNvPr id="103428" name="Text Box 6"/>
          <p:cNvSpPr txBox="1">
            <a:spLocks noChangeArrowheads="1"/>
          </p:cNvSpPr>
          <p:nvPr/>
        </p:nvSpPr>
        <p:spPr bwMode="auto">
          <a:xfrm>
            <a:off x="3505200" y="2743200"/>
            <a:ext cx="1822450" cy="457200"/>
          </a:xfrm>
          <a:prstGeom prst="rect">
            <a:avLst/>
          </a:prstGeom>
          <a:noFill/>
          <a:ln w="9525">
            <a:noFill/>
            <a:miter lim="800000"/>
            <a:headEnd/>
            <a:tailEnd/>
          </a:ln>
        </p:spPr>
        <p:txBody>
          <a:bodyPr wrap="none">
            <a:spAutoFit/>
          </a:bodyPr>
          <a:lstStyle/>
          <a:p>
            <a:r>
              <a:rPr lang="en-US">
                <a:solidFill>
                  <a:srgbClr val="FFFF00"/>
                </a:solidFill>
                <a:latin typeface="Times New Roman" pitchFamily="18" charset="0"/>
              </a:rPr>
              <a:t>K = </a:t>
            </a:r>
            <a:r>
              <a:rPr lang="en-US">
                <a:solidFill>
                  <a:srgbClr val="FFFF00"/>
                </a:solidFill>
                <a:latin typeface="Times New Roman" pitchFamily="18" charset="0"/>
                <a:sym typeface="WP Greek Century" pitchFamily="2" charset="2"/>
              </a:rPr>
              <a:t>P/ V</a:t>
            </a:r>
          </a:p>
        </p:txBody>
      </p:sp>
      <p:sp>
        <p:nvSpPr>
          <p:cNvPr id="103429" name="Text Box 7"/>
          <p:cNvSpPr txBox="1">
            <a:spLocks noChangeArrowheads="1"/>
          </p:cNvSpPr>
          <p:nvPr/>
        </p:nvSpPr>
        <p:spPr bwMode="auto">
          <a:xfrm>
            <a:off x="914400" y="4495800"/>
            <a:ext cx="7580313" cy="457200"/>
          </a:xfrm>
          <a:prstGeom prst="rect">
            <a:avLst/>
          </a:prstGeom>
          <a:noFill/>
          <a:ln w="9525">
            <a:noFill/>
            <a:miter lim="800000"/>
            <a:headEnd/>
            <a:tailEnd/>
          </a:ln>
        </p:spPr>
        <p:txBody>
          <a:bodyPr wrap="none">
            <a:spAutoFit/>
          </a:bodyPr>
          <a:lstStyle/>
          <a:p>
            <a:r>
              <a:rPr lang="en-US">
                <a:solidFill>
                  <a:srgbClr val="FFFF00"/>
                </a:solidFill>
                <a:latin typeface="Times New Roman" pitchFamily="18" charset="0"/>
              </a:rPr>
              <a:t>This describes a materials ability to resist changes in volume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4367</TotalTime>
  <Words>4317</Words>
  <Application>Microsoft Office PowerPoint</Application>
  <PresentationFormat>On-screen Show (4:3)</PresentationFormat>
  <Paragraphs>656</Paragraphs>
  <Slides>120</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1_Default Design</vt:lpstr>
      <vt:lpstr>Equation</vt:lpstr>
      <vt:lpstr>Document</vt:lpstr>
      <vt:lpstr>Slide 1</vt:lpstr>
      <vt:lpstr>Physical State of the  Lithosphere</vt:lpstr>
      <vt:lpstr>Slide 3</vt:lpstr>
      <vt:lpstr>Surface (not surficial!) forces in geology</vt:lpstr>
      <vt:lpstr>Lithostatic stress</vt:lpstr>
      <vt:lpstr>Lithostatic stress</vt:lpstr>
      <vt:lpstr>Lithostatic stress</vt:lpstr>
      <vt:lpstr>Slide 8</vt:lpstr>
      <vt:lpstr>Slide 9</vt:lpstr>
      <vt:lpstr>Slide 10</vt:lpstr>
      <vt:lpstr>Slide 11</vt:lpstr>
      <vt:lpstr>Slide 12</vt:lpstr>
      <vt:lpstr>Slide 13</vt:lpstr>
      <vt:lpstr>Slide 14</vt:lpstr>
      <vt:lpstr>Slide 15</vt:lpstr>
      <vt:lpstr>Physical State of the  Lithosphere</vt:lpstr>
      <vt:lpstr>Surface Forces (Pressure)-  LOCAL ISOSTASY</vt:lpstr>
      <vt:lpstr>Isostasy or Archimedes’ Principle…</vt:lpstr>
      <vt:lpstr>General recommendations for local isostatic calculations</vt:lpstr>
      <vt:lpstr>Isostasy homework due Thursday, 25 2008</vt:lpstr>
      <vt:lpstr>Physical State of the  Lithosphere</vt:lpstr>
      <vt:lpstr>Local/Regional Isostasy</vt:lpstr>
      <vt:lpstr>Flexure of the lithosphere</vt:lpstr>
      <vt:lpstr>Slide 24</vt:lpstr>
      <vt:lpstr>(TB 2006) Definition taken from:  http://en.wikipedia.org/wiki/Flexural_rigidity </vt:lpstr>
      <vt:lpstr>Slide 26</vt:lpstr>
      <vt:lpstr>Measure of elasticity</vt:lpstr>
      <vt:lpstr>Uniaxial Stress</vt:lpstr>
      <vt:lpstr>LITHOSTATIC AND DEVIATORIC STRESS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Physical State of the  Lithosphere</vt:lpstr>
      <vt:lpstr>References</vt:lpstr>
      <vt:lpstr>Geotherm (G6)</vt:lpstr>
      <vt:lpstr>Thermal conductivity measures how well…</vt:lpstr>
      <vt:lpstr>Thermal conductivity</vt:lpstr>
      <vt:lpstr>Geotherm</vt:lpstr>
      <vt:lpstr>Geotherm</vt:lpstr>
      <vt:lpstr>Heat Production versus depth</vt:lpstr>
      <vt:lpstr>Slide 51</vt:lpstr>
      <vt:lpstr>Geotherms</vt:lpstr>
      <vt:lpstr>Global heat production</vt:lpstr>
      <vt:lpstr>Sampling thermal conductivity</vt:lpstr>
      <vt:lpstr>Thermal conductivity</vt:lpstr>
      <vt:lpstr>Physical State of the  Lithosphere</vt:lpstr>
      <vt:lpstr>Thermal Expansion</vt:lpstr>
      <vt:lpstr>Thermal expansion</vt:lpstr>
      <vt:lpstr>Thermal contraction</vt:lpstr>
      <vt:lpstr>Thermal contraction</vt:lpstr>
      <vt:lpstr>Thermal contraction</vt:lpstr>
      <vt:lpstr>Choose an answer</vt:lpstr>
      <vt:lpstr>Answer</vt:lpstr>
      <vt:lpstr>Isostatic consequences of cooling mantle</vt:lpstr>
      <vt:lpstr>Physical State of the  Lithosphere</vt:lpstr>
      <vt:lpstr>Time-dependent heat conduction</vt:lpstr>
      <vt:lpstr>Heat flow versus age</vt:lpstr>
      <vt:lpstr>Plate Model for Sea-floor spreading</vt:lpstr>
      <vt:lpstr>Temperature (from model) and thickness  versus age</vt:lpstr>
      <vt:lpstr>Physical State of the  Lithosphere</vt:lpstr>
      <vt:lpstr>Bulk Modulus (K) (G-1)</vt:lpstr>
      <vt:lpstr>Plane Stress (G1)</vt:lpstr>
      <vt:lpstr>Slide 73</vt:lpstr>
      <vt:lpstr>Slide 74</vt:lpstr>
      <vt:lpstr>Physical State of the  Lithosphere</vt:lpstr>
      <vt:lpstr>Diffusion and Dislocation Creep</vt:lpstr>
      <vt:lpstr>Diffusion Creep</vt:lpstr>
      <vt:lpstr>Dislocation Creep</vt:lpstr>
      <vt:lpstr>Mantle viscosity Models</vt:lpstr>
      <vt:lpstr>Mantle viscosity</vt:lpstr>
      <vt:lpstr>Dislocation Creep</vt:lpstr>
      <vt:lpstr>Physical State of the  Lithosphere</vt:lpstr>
      <vt:lpstr>Rheology of continental crust</vt:lpstr>
      <vt:lpstr>Byerlee’s Law</vt:lpstr>
      <vt:lpstr>Byerlee’s Law (G2)</vt:lpstr>
      <vt:lpstr>Physical State of the  Lithosphere</vt:lpstr>
      <vt:lpstr>Elastic-Plastic model for breaking rock</vt:lpstr>
      <vt:lpstr>Elastic-Plastic model for breaking rock</vt:lpstr>
      <vt:lpstr>Strain hardening</vt:lpstr>
      <vt:lpstr>Strain softening</vt:lpstr>
      <vt:lpstr>Elastic-plastic</vt:lpstr>
      <vt:lpstr>Dislocation Creep (AL)-  </vt:lpstr>
      <vt:lpstr>Elastic-plastic</vt:lpstr>
      <vt:lpstr>Elastic-plastic</vt:lpstr>
      <vt:lpstr>Elastic-plastic</vt:lpstr>
      <vt:lpstr>Diffusion Creep (RR)</vt:lpstr>
      <vt:lpstr>Lithostatic Stress – C.A.</vt:lpstr>
      <vt:lpstr>Slide 98</vt:lpstr>
      <vt:lpstr>Slide 99</vt:lpstr>
      <vt:lpstr>Slide 100</vt:lpstr>
      <vt:lpstr>Slide 101</vt:lpstr>
      <vt:lpstr>Thermal Conductivity (AD)</vt:lpstr>
      <vt:lpstr>Fourier’s Law</vt:lpstr>
      <vt:lpstr>Continental Crust</vt:lpstr>
      <vt:lpstr>Oceanic Crust</vt:lpstr>
      <vt:lpstr>One-Dimensional Heat Conduction</vt:lpstr>
      <vt:lpstr>Advective Heat Flow</vt:lpstr>
      <vt:lpstr> Uniaxial stress(MS) </vt:lpstr>
      <vt:lpstr>Slide 109</vt:lpstr>
      <vt:lpstr>Slide 110</vt:lpstr>
      <vt:lpstr>Geoid- equipotential reference surface of Earth based on gravity anomalies; best fits mean sea level.</vt:lpstr>
      <vt:lpstr>Byerlee’s Law</vt:lpstr>
      <vt:lpstr>Bulk Modulus (K)</vt:lpstr>
      <vt:lpstr>Plane Stress</vt:lpstr>
      <vt:lpstr>Uniaxial Stress</vt:lpstr>
      <vt:lpstr>LITHOSTATIC AND DEVIATORIC STRESS</vt:lpstr>
      <vt:lpstr>Slide 117</vt:lpstr>
      <vt:lpstr>Flexural Rigidity</vt:lpstr>
      <vt:lpstr>Slide 119</vt:lpstr>
      <vt:lpstr>Slide 120</vt:lpstr>
    </vt:vector>
  </TitlesOfParts>
  <Company>LSU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Lorenzo</dc:creator>
  <cp:lastModifiedBy>juan</cp:lastModifiedBy>
  <cp:revision>372</cp:revision>
  <dcterms:created xsi:type="dcterms:W3CDTF">2006-09-05T01:27:38Z</dcterms:created>
  <dcterms:modified xsi:type="dcterms:W3CDTF">2008-10-07T16:30:52Z</dcterms:modified>
</cp:coreProperties>
</file>