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3" r:id="rId1"/>
  </p:sldMasterIdLst>
  <p:notesMasterIdLst>
    <p:notesMasterId r:id="rId20"/>
  </p:notesMasterIdLst>
  <p:sldIdLst>
    <p:sldId id="256" r:id="rId2"/>
    <p:sldId id="258" r:id="rId3"/>
    <p:sldId id="289" r:id="rId4"/>
    <p:sldId id="294" r:id="rId5"/>
    <p:sldId id="290" r:id="rId6"/>
    <p:sldId id="296" r:id="rId7"/>
    <p:sldId id="302" r:id="rId8"/>
    <p:sldId id="297" r:id="rId9"/>
    <p:sldId id="291" r:id="rId10"/>
    <p:sldId id="298" r:id="rId11"/>
    <p:sldId id="292" r:id="rId12"/>
    <p:sldId id="300" r:id="rId13"/>
    <p:sldId id="293" r:id="rId14"/>
    <p:sldId id="301" r:id="rId15"/>
    <p:sldId id="304" r:id="rId16"/>
    <p:sldId id="305" r:id="rId17"/>
    <p:sldId id="306" r:id="rId18"/>
    <p:sldId id="303" r:id="rId19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87" autoAdjust="0"/>
    <p:restoredTop sz="94660"/>
  </p:normalViewPr>
  <p:slideViewPr>
    <p:cSldViewPr>
      <p:cViewPr varScale="1">
        <p:scale>
          <a:sx n="107" d="100"/>
          <a:sy n="107" d="100"/>
        </p:scale>
        <p:origin x="732" y="114"/>
      </p:cViewPr>
      <p:guideLst>
        <p:guide orient="horz" pos="2160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86"/>
    </p:cViewPr>
  </p:sorterViewPr>
  <p:notesViewPr>
    <p:cSldViewPr>
      <p:cViewPr varScale="1">
        <p:scale>
          <a:sx n="35" d="100"/>
          <a:sy n="35" d="100"/>
        </p:scale>
        <p:origin x="-182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image" Target="../media/image24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19.wmf"/><Relationship Id="rId1" Type="http://schemas.openxmlformats.org/officeDocument/2006/relationships/image" Target="../media/image26.wmf"/><Relationship Id="rId4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4971DCF-8547-4FAC-8366-EF6E85E9D5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9232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index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533400"/>
            <a:ext cx="106045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99003-5F99-403C-A50D-E2588A640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A57EF-7265-4FF6-A9E0-90284EAE6E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B5D7F-6B65-4D65-9251-4BD0748B04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3677C-B433-4DA2-BE32-899E0EFCE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A44BD-BADC-40E5-BA2B-29F090BCBB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33DACE-426C-4222-88C9-825704A6E1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57521-C8A7-46AF-A5A5-6863922CCB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97FD5-32D4-4B2A-9A9C-2B32FFCB40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0D30C-C896-4827-9D35-D7264A5BE6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AE31D-4991-4A59-967D-DAF119AD47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E4901-35D7-4A97-82CB-E55A86E318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34EC5-8372-4596-A7F7-F2AA348197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9933FF"/>
            </a:gs>
            <a:gs pos="100000">
              <a:srgbClr val="FFC0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FFFF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FF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FFFF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FF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image" Target="../media/image2.png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20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8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../Xcel/Velocity%20type%20examples.xls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25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Microsoft_Excel_97-2003_Worksheet1.xls"/><Relationship Id="rId5" Type="http://schemas.openxmlformats.org/officeDocument/2006/relationships/image" Target="../media/image24.emf"/><Relationship Id="rId4" Type="http://schemas.openxmlformats.org/officeDocument/2006/relationships/oleObject" Target="../embeddings/oleObject20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image" Target="../media/image2.png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21.wmf"/><Relationship Id="rId5" Type="http://schemas.openxmlformats.org/officeDocument/2006/relationships/image" Target="../media/image26.wmf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7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2.png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image" Target="../media/image2.png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5.wmf"/><Relationship Id="rId3" Type="http://schemas.openxmlformats.org/officeDocument/2006/relationships/image" Target="../media/image2.png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533400" y="1066800"/>
            <a:ext cx="7010400" cy="576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endParaRPr lang="en-US" sz="2800"/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800"/>
              <a:t>Geol 4068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800"/>
              <a:t>Class presentation to accompany reading of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800"/>
              <a:t>Chapter 2- Waves in Fluids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800" u="sng"/>
              <a:t>Elements of 3D Seismology</a:t>
            </a:r>
            <a:r>
              <a:rPr lang="en-US" sz="2800"/>
              <a:t>,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800"/>
              <a:t>2nd Edition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800"/>
              <a:t>by Christopher Liner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800"/>
              <a:t>September 6, 2005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800"/>
              <a:t>Juan M. Lorenzo</a:t>
            </a:r>
            <a:endParaRPr lang="en-US" sz="2400"/>
          </a:p>
          <a:p>
            <a:pPr>
              <a:spcBef>
                <a:spcPct val="50000"/>
              </a:spcBef>
            </a:pPr>
            <a:endParaRPr lang="en-US" sz="2400"/>
          </a:p>
        </p:txBody>
      </p:sp>
      <p:pic>
        <p:nvPicPr>
          <p:cNvPr id="9219" name="Picture 7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2286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066800" y="685800"/>
            <a:ext cx="556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Different Approaches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143000" y="1447800"/>
            <a:ext cx="495300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n-US"/>
              <a:t>Hooke’s Law: stress (Pa)= Y (Pa). strain</a:t>
            </a:r>
          </a:p>
          <a:p>
            <a:pPr>
              <a:spcBef>
                <a:spcPct val="50000"/>
              </a:spcBef>
            </a:pPr>
            <a:r>
              <a:rPr lang="en-US"/>
              <a:t> + Newton’s Law (F=ma)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/>
              <a:t>Lagrangian Mechanics (Energy Relationships)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85800" y="457200"/>
            <a:ext cx="609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Outline</a:t>
            </a:r>
            <a:endParaRPr lang="en-US" sz="2400">
              <a:latin typeface="Times New Roman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524000" y="2362200"/>
            <a:ext cx="51816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chemeClr val="folHlink"/>
                </a:solidFill>
              </a:rPr>
              <a:t>What is a Fluid?</a:t>
            </a:r>
            <a:endParaRPr lang="en-US" sz="2800">
              <a:solidFill>
                <a:schemeClr val="folHlink"/>
              </a:solidFill>
            </a:endParaRP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chemeClr val="folHlink"/>
                </a:solidFill>
              </a:rPr>
              <a:t>Elastic Moduli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chemeClr val="folHlink"/>
                </a:solidFill>
              </a:rPr>
              <a:t>Acoustic Solution to the Wave equation</a:t>
            </a:r>
            <a:endParaRPr lang="en-US" sz="2400"/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/>
              <a:t>Density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chemeClr val="folHlink"/>
                </a:solidFill>
              </a:rPr>
              <a:t>Velocity</a:t>
            </a:r>
            <a:endParaRPr lang="en-US"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990600" y="914400"/>
            <a:ext cx="4876800" cy="174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dirty="0"/>
              <a:t>Density is given minor importance with respect to velocity.  Usually velocity and </a:t>
            </a:r>
            <a:r>
              <a:rPr lang="en-US" dirty="0" smtClean="0"/>
              <a:t>density </a:t>
            </a:r>
            <a:r>
              <a:rPr lang="en-US" dirty="0"/>
              <a:t>increase together.</a:t>
            </a:r>
          </a:p>
          <a:p>
            <a:pPr algn="l">
              <a:spcBef>
                <a:spcPct val="50000"/>
              </a:spcBef>
            </a:pPr>
            <a:r>
              <a:rPr lang="en-US" dirty="0"/>
              <a:t>Gardner’s Rule (Gardner et </a:t>
            </a:r>
            <a:r>
              <a:rPr lang="en-US" dirty="0" smtClean="0"/>
              <a:t>al., </a:t>
            </a:r>
            <a:r>
              <a:rPr lang="en-US" dirty="0"/>
              <a:t>1974)</a:t>
            </a:r>
          </a:p>
          <a:p>
            <a:pPr algn="l">
              <a:spcBef>
                <a:spcPct val="50000"/>
              </a:spcBef>
            </a:pPr>
            <a:r>
              <a:rPr lang="en-US" dirty="0"/>
              <a:t>density = a .V^0.25, where a=0.31</a:t>
            </a:r>
          </a:p>
        </p:txBody>
      </p:sp>
      <p:pic>
        <p:nvPicPr>
          <p:cNvPr id="17412" name="Picture 6" descr="C:\Documents and Settings\jlorenzo\Desktop\Lectures\Illustrations\Gardner\Gardnerlinear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429000"/>
            <a:ext cx="3281363" cy="241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AutoShape 9"/>
          <p:cNvSpPr>
            <a:spLocks noChangeArrowheads="1"/>
          </p:cNvSpPr>
          <p:nvPr/>
        </p:nvSpPr>
        <p:spPr bwMode="auto">
          <a:xfrm>
            <a:off x="2590800" y="5257800"/>
            <a:ext cx="152400" cy="1524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7414" name="Picture 13" descr="C:\Documents and Settings\jlorenzo\Desktop\Lectures\Illustrations\Gardner\Gardnerlog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3429000"/>
            <a:ext cx="3208338" cy="240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5" name="AutoShape 12"/>
          <p:cNvSpPr>
            <a:spLocks noChangeArrowheads="1"/>
          </p:cNvSpPr>
          <p:nvPr/>
        </p:nvSpPr>
        <p:spPr bwMode="auto">
          <a:xfrm>
            <a:off x="7239000" y="4876800"/>
            <a:ext cx="76200" cy="76200"/>
          </a:xfrm>
          <a:prstGeom prst="octagon">
            <a:avLst>
              <a:gd name="adj" fmla="val 291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Text Box 16"/>
          <p:cNvSpPr txBox="1">
            <a:spLocks noChangeArrowheads="1"/>
          </p:cNvSpPr>
          <p:nvPr/>
        </p:nvSpPr>
        <p:spPr bwMode="auto">
          <a:xfrm>
            <a:off x="2133600" y="45720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</a:rPr>
              <a:t>Salt: 4500-5000 m/s; 2.0-2.1 g/cc</a:t>
            </a:r>
            <a:endParaRPr lang="en-US" sz="1200"/>
          </a:p>
        </p:txBody>
      </p:sp>
      <p:sp>
        <p:nvSpPr>
          <p:cNvPr id="17417" name="Line 17"/>
          <p:cNvSpPr>
            <a:spLocks noChangeShapeType="1"/>
          </p:cNvSpPr>
          <p:nvPr/>
        </p:nvSpPr>
        <p:spPr bwMode="auto">
          <a:xfrm flipH="1">
            <a:off x="2667000" y="5029200"/>
            <a:ext cx="228600" cy="22860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685800" y="457200"/>
            <a:ext cx="609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Outline</a:t>
            </a:r>
            <a:endParaRPr lang="en-US" sz="2400">
              <a:latin typeface="Times New Roman" charset="0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524000" y="2362200"/>
            <a:ext cx="51816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chemeClr val="folHlink"/>
                </a:solidFill>
              </a:rPr>
              <a:t>What is a Fluid?</a:t>
            </a:r>
            <a:endParaRPr lang="en-US" sz="2800">
              <a:solidFill>
                <a:schemeClr val="folHlink"/>
              </a:solidFill>
            </a:endParaRP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chemeClr val="folHlink"/>
                </a:solidFill>
              </a:rPr>
              <a:t>Elastic Moduli 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chemeClr val="folHlink"/>
                </a:solidFill>
              </a:rPr>
              <a:t>Acoustic Solution to the Wave equation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chemeClr val="folHlink"/>
                </a:solidFill>
              </a:rPr>
              <a:t>Density</a:t>
            </a:r>
            <a:endParaRPr lang="en-US" sz="2400"/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/>
              <a:t>Velocity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Text Box 3"/>
          <p:cNvSpPr txBox="1">
            <a:spLocks noChangeArrowheads="1"/>
          </p:cNvSpPr>
          <p:nvPr/>
        </p:nvSpPr>
        <p:spPr bwMode="auto">
          <a:xfrm>
            <a:off x="1447800" y="2590800"/>
            <a:ext cx="6019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4098" name="Object 20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6134005"/>
              </p:ext>
            </p:extLst>
          </p:nvPr>
        </p:nvGraphicFramePr>
        <p:xfrm>
          <a:off x="4298950" y="533400"/>
          <a:ext cx="2082800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name="Equation" r:id="rId4" imgW="2082600" imgH="1638000" progId="Equation.DSMT4">
                  <p:embed/>
                </p:oleObj>
              </mc:Choice>
              <mc:Fallback>
                <p:oleObj name="Equation" r:id="rId4" imgW="2082600" imgH="1638000" progId="Equation.DSMT4">
                  <p:embed/>
                  <p:pic>
                    <p:nvPicPr>
                      <p:cNvPr id="0" name="Object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8950" y="533400"/>
                        <a:ext cx="2082800" cy="163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1600200" y="4343400"/>
            <a:ext cx="434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4099" name="Object 2049"/>
          <p:cNvGraphicFramePr>
            <a:graphicFrameLocks noChangeAspect="1"/>
          </p:cNvGraphicFramePr>
          <p:nvPr/>
        </p:nvGraphicFramePr>
        <p:xfrm>
          <a:off x="1143000" y="685800"/>
          <a:ext cx="2032000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Equation" r:id="rId6" imgW="2031840" imgH="1346040" progId="Equation.DSMT4">
                  <p:embed/>
                </p:oleObj>
              </mc:Choice>
              <mc:Fallback>
                <p:oleObj name="Equation" r:id="rId6" imgW="2031840" imgH="1346040" progId="Equation.DSMT4">
                  <p:embed/>
                  <p:pic>
                    <p:nvPicPr>
                      <p:cNvPr id="0" name="Object 20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685800"/>
                        <a:ext cx="2032000" cy="1346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5" name="Text Box 8"/>
          <p:cNvSpPr txBox="1">
            <a:spLocks noChangeArrowheads="1"/>
          </p:cNvSpPr>
          <p:nvPr/>
        </p:nvSpPr>
        <p:spPr bwMode="auto">
          <a:xfrm>
            <a:off x="1295400" y="4495800"/>
            <a:ext cx="464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4100" name="Object 20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166460"/>
              </p:ext>
            </p:extLst>
          </p:nvPr>
        </p:nvGraphicFramePr>
        <p:xfrm>
          <a:off x="2101850" y="4191000"/>
          <a:ext cx="3302000" cy="179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name="Equation" r:id="rId8" imgW="3301920" imgH="1790640" progId="Equation.DSMT4">
                  <p:embed/>
                </p:oleObj>
              </mc:Choice>
              <mc:Fallback>
                <p:oleObj name="Equation" r:id="rId8" imgW="3301920" imgH="1790640" progId="Equation.DSMT4">
                  <p:embed/>
                  <p:pic>
                    <p:nvPicPr>
                      <p:cNvPr id="0" name="Object 20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1850" y="4191000"/>
                        <a:ext cx="3302000" cy="179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5257800" y="4648200"/>
            <a:ext cx="335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4101" name="Object 2051"/>
          <p:cNvGraphicFramePr>
            <a:graphicFrameLocks noChangeAspect="1"/>
          </p:cNvGraphicFramePr>
          <p:nvPr/>
        </p:nvGraphicFramePr>
        <p:xfrm>
          <a:off x="1447800" y="3048000"/>
          <a:ext cx="4902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" name="Equation" r:id="rId10" imgW="4902120" imgH="380880" progId="Equation.DSMT4">
                  <p:embed/>
                </p:oleObj>
              </mc:Choice>
              <mc:Fallback>
                <p:oleObj name="Equation" r:id="rId10" imgW="4902120" imgH="380880" progId="Equation.DSMT4">
                  <p:embed/>
                  <p:pic>
                    <p:nvPicPr>
                      <p:cNvPr id="0" name="Object 20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048000"/>
                        <a:ext cx="49022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721770" y="5257800"/>
            <a:ext cx="1358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(Find typo)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447800" y="2590800"/>
            <a:ext cx="6019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5122" name="Object 10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8018260"/>
              </p:ext>
            </p:extLst>
          </p:nvPr>
        </p:nvGraphicFramePr>
        <p:xfrm>
          <a:off x="1022350" y="3200400"/>
          <a:ext cx="2082800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Equation" r:id="rId4" imgW="2082600" imgH="1638000" progId="Equation.DSMT4">
                  <p:embed/>
                </p:oleObj>
              </mc:Choice>
              <mc:Fallback>
                <p:oleObj name="Equation" r:id="rId4" imgW="2082600" imgH="1638000" progId="Equation.DSMT4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2350" y="3200400"/>
                        <a:ext cx="2082800" cy="163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1600200" y="4343400"/>
            <a:ext cx="434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5123" name="Object 1025"/>
          <p:cNvGraphicFramePr>
            <a:graphicFrameLocks noChangeAspect="1"/>
          </p:cNvGraphicFramePr>
          <p:nvPr/>
        </p:nvGraphicFramePr>
        <p:xfrm>
          <a:off x="1123950" y="673100"/>
          <a:ext cx="20701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Equation" r:id="rId6" imgW="2070000" imgH="1371600" progId="Equation.DSMT4">
                  <p:embed/>
                </p:oleObj>
              </mc:Choice>
              <mc:Fallback>
                <p:oleObj name="Equation" r:id="rId6" imgW="2070000" imgH="1371600" progId="Equation.DSMT4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3950" y="673100"/>
                        <a:ext cx="2070100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295400" y="4495800"/>
            <a:ext cx="464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128" name="Text Box 9"/>
          <p:cNvSpPr txBox="1">
            <a:spLocks noChangeArrowheads="1"/>
          </p:cNvSpPr>
          <p:nvPr/>
        </p:nvSpPr>
        <p:spPr bwMode="auto">
          <a:xfrm>
            <a:off x="5257800" y="4648200"/>
            <a:ext cx="335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129" name="Text Box 11"/>
          <p:cNvSpPr txBox="1">
            <a:spLocks noChangeArrowheads="1"/>
          </p:cNvSpPr>
          <p:nvPr/>
        </p:nvSpPr>
        <p:spPr bwMode="auto">
          <a:xfrm>
            <a:off x="4191000" y="3429000"/>
            <a:ext cx="3810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Very important for basic seismic processing. Can be obtained directly from seismic field data or GPR field data. Errors ~10% </a:t>
            </a:r>
          </a:p>
        </p:txBody>
      </p:sp>
      <p:sp>
        <p:nvSpPr>
          <p:cNvPr id="5130" name="Text Box 12"/>
          <p:cNvSpPr txBox="1">
            <a:spLocks noChangeArrowheads="1"/>
          </p:cNvSpPr>
          <p:nvPr/>
        </p:nvSpPr>
        <p:spPr bwMode="auto">
          <a:xfrm>
            <a:off x="3733800" y="838200"/>
            <a:ext cx="2819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Mean velocity; traditional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Line 3"/>
          <p:cNvSpPr>
            <a:spLocks noChangeShapeType="1"/>
          </p:cNvSpPr>
          <p:nvPr/>
        </p:nvSpPr>
        <p:spPr bwMode="auto">
          <a:xfrm>
            <a:off x="1066800" y="1447800"/>
            <a:ext cx="2133600" cy="0"/>
          </a:xfrm>
          <a:prstGeom prst="line">
            <a:avLst/>
          </a:prstGeom>
          <a:noFill/>
          <a:ln w="28575">
            <a:solidFill>
              <a:srgbClr val="00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1143000" y="2438400"/>
            <a:ext cx="2133600" cy="0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1066800" y="34290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990600" y="609600"/>
            <a:ext cx="24384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V=330 m/s, rho =0</a:t>
            </a:r>
          </a:p>
          <a:p>
            <a:pPr>
              <a:spcBef>
                <a:spcPct val="50000"/>
              </a:spcBef>
            </a:pPr>
            <a:r>
              <a:rPr lang="en-US"/>
              <a:t>z=100000m</a:t>
            </a:r>
          </a:p>
        </p:txBody>
      </p:sp>
      <p:sp>
        <p:nvSpPr>
          <p:cNvPr id="19463" name="Text Box 8"/>
          <p:cNvSpPr txBox="1">
            <a:spLocks noChangeArrowheads="1"/>
          </p:cNvSpPr>
          <p:nvPr/>
        </p:nvSpPr>
        <p:spPr bwMode="auto">
          <a:xfrm>
            <a:off x="1143000" y="1752600"/>
            <a:ext cx="243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 = 200m; V=1000 m/s, rho =1.6</a:t>
            </a:r>
          </a:p>
        </p:txBody>
      </p:sp>
      <p:sp>
        <p:nvSpPr>
          <p:cNvPr id="19464" name="Text Box 9"/>
          <p:cNvSpPr txBox="1">
            <a:spLocks noChangeArrowheads="1"/>
          </p:cNvSpPr>
          <p:nvPr/>
        </p:nvSpPr>
        <p:spPr bwMode="auto">
          <a:xfrm>
            <a:off x="1219200" y="2667000"/>
            <a:ext cx="243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V=1500 m/s, z= 500m rho =1.8</a:t>
            </a:r>
          </a:p>
        </p:txBody>
      </p:sp>
      <p:sp>
        <p:nvSpPr>
          <p:cNvPr id="19465" name="Text Box 12"/>
          <p:cNvSpPr txBox="1">
            <a:spLocks noChangeArrowheads="1"/>
          </p:cNvSpPr>
          <p:nvPr/>
        </p:nvSpPr>
        <p:spPr bwMode="auto">
          <a:xfrm>
            <a:off x="4343400" y="685800"/>
            <a:ext cx="2133600" cy="284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i=1</a:t>
            </a:r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r>
              <a:rPr lang="en-US"/>
              <a:t>i=2</a:t>
            </a:r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r>
              <a:rPr lang="en-US"/>
              <a:t>i=3=j</a:t>
            </a:r>
          </a:p>
        </p:txBody>
      </p:sp>
      <p:sp>
        <p:nvSpPr>
          <p:cNvPr id="19466" name="AutoShape 13"/>
          <p:cNvSpPr>
            <a:spLocks noChangeArrowheads="1"/>
          </p:cNvSpPr>
          <p:nvPr/>
        </p:nvSpPr>
        <p:spPr bwMode="auto">
          <a:xfrm>
            <a:off x="3429000" y="304800"/>
            <a:ext cx="533400" cy="381000"/>
          </a:xfrm>
          <a:prstGeom prst="irregularSeal1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Freeform 16"/>
          <p:cNvSpPr>
            <a:spLocks/>
          </p:cNvSpPr>
          <p:nvPr/>
        </p:nvSpPr>
        <p:spPr bwMode="auto">
          <a:xfrm>
            <a:off x="4178300" y="357188"/>
            <a:ext cx="558800" cy="265112"/>
          </a:xfrm>
          <a:custGeom>
            <a:avLst/>
            <a:gdLst>
              <a:gd name="T0" fmla="*/ 0 w 352"/>
              <a:gd name="T1" fmla="*/ 31 h 167"/>
              <a:gd name="T2" fmla="*/ 168 w 352"/>
              <a:gd name="T3" fmla="*/ 111 h 167"/>
              <a:gd name="T4" fmla="*/ 216 w 352"/>
              <a:gd name="T5" fmla="*/ 95 h 167"/>
              <a:gd name="T6" fmla="*/ 240 w 352"/>
              <a:gd name="T7" fmla="*/ 87 h 167"/>
              <a:gd name="T8" fmla="*/ 352 w 352"/>
              <a:gd name="T9" fmla="*/ 167 h 1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167"/>
              <a:gd name="T17" fmla="*/ 352 w 352"/>
              <a:gd name="T18" fmla="*/ 167 h 16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167">
                <a:moveTo>
                  <a:pt x="0" y="31"/>
                </a:moveTo>
                <a:cubicBezTo>
                  <a:pt x="163" y="40"/>
                  <a:pt x="149" y="0"/>
                  <a:pt x="168" y="111"/>
                </a:cubicBezTo>
                <a:cubicBezTo>
                  <a:pt x="184" y="106"/>
                  <a:pt x="200" y="100"/>
                  <a:pt x="216" y="95"/>
                </a:cubicBezTo>
                <a:cubicBezTo>
                  <a:pt x="224" y="92"/>
                  <a:pt x="240" y="87"/>
                  <a:pt x="240" y="87"/>
                </a:cubicBezTo>
                <a:cubicBezTo>
                  <a:pt x="292" y="93"/>
                  <a:pt x="352" y="100"/>
                  <a:pt x="352" y="16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146" name="Object 0"/>
          <p:cNvGraphicFramePr>
            <a:graphicFrameLocks noChangeAspect="1"/>
          </p:cNvGraphicFramePr>
          <p:nvPr/>
        </p:nvGraphicFramePr>
        <p:xfrm>
          <a:off x="1333500" y="1649413"/>
          <a:ext cx="6097588" cy="406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Chart" r:id="rId4" imgW="6096348" imgH="4067600" progId="MSGraph.Chart.8">
                  <p:embed followColorScheme="full"/>
                </p:oleObj>
              </mc:Choice>
              <mc:Fallback>
                <p:oleObj name="Chart" r:id="rId4" imgW="6096348" imgH="4067600" progId="MSGraph.Chart.8">
                  <p:embed followColorScheme="full"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3500" y="1649413"/>
                        <a:ext cx="6097588" cy="406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1"/>
          <p:cNvGraphicFramePr>
            <a:graphicFrameLocks noChangeAspect="1"/>
          </p:cNvGraphicFramePr>
          <p:nvPr/>
        </p:nvGraphicFramePr>
        <p:xfrm>
          <a:off x="838200" y="762000"/>
          <a:ext cx="6107113" cy="408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Worksheet" r:id="rId6" imgW="6105754" imgH="4086410" progId="Excel.Sheet.8">
                  <p:embed/>
                </p:oleObj>
              </mc:Choice>
              <mc:Fallback>
                <p:oleObj name="Worksheet" r:id="rId6" imgW="6105754" imgH="4086410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762000"/>
                        <a:ext cx="6107113" cy="408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7010400" y="45720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hlinkClick r:id="rId8"/>
              </a:rPr>
              <a:t>Excel macro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5" name="Text Box 3"/>
          <p:cNvSpPr txBox="1">
            <a:spLocks noChangeArrowheads="1"/>
          </p:cNvSpPr>
          <p:nvPr/>
        </p:nvSpPr>
        <p:spPr bwMode="auto">
          <a:xfrm>
            <a:off x="1447800" y="2590800"/>
            <a:ext cx="6019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7170" name="Object 0"/>
          <p:cNvGraphicFramePr>
            <a:graphicFrameLocks noChangeAspect="1"/>
          </p:cNvGraphicFramePr>
          <p:nvPr/>
        </p:nvGraphicFramePr>
        <p:xfrm>
          <a:off x="4267200" y="533400"/>
          <a:ext cx="2146300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2" name="Equation" r:id="rId4" imgW="2145960" imgH="1638000" progId="Equation.DSMT4">
                  <p:embed/>
                </p:oleObj>
              </mc:Choice>
              <mc:Fallback>
                <p:oleObj name="Equation" r:id="rId4" imgW="2145960" imgH="1638000" progId="Equation.DSMT4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533400"/>
                        <a:ext cx="2146300" cy="163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6" name="Text Box 5"/>
          <p:cNvSpPr txBox="1">
            <a:spLocks noChangeArrowheads="1"/>
          </p:cNvSpPr>
          <p:nvPr/>
        </p:nvSpPr>
        <p:spPr bwMode="auto">
          <a:xfrm>
            <a:off x="1600200" y="4343400"/>
            <a:ext cx="434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7171" name="Object 1"/>
          <p:cNvGraphicFramePr>
            <a:graphicFrameLocks noChangeAspect="1"/>
          </p:cNvGraphicFramePr>
          <p:nvPr/>
        </p:nvGraphicFramePr>
        <p:xfrm>
          <a:off x="1143000" y="685800"/>
          <a:ext cx="2032000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3" name="Equation" r:id="rId6" imgW="2031840" imgH="1346040" progId="Equation.DSMT4">
                  <p:embed/>
                </p:oleObj>
              </mc:Choice>
              <mc:Fallback>
                <p:oleObj name="Equation" r:id="rId6" imgW="2031840" imgH="13460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685800"/>
                        <a:ext cx="2032000" cy="1346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7" name="Text Box 7"/>
          <p:cNvSpPr txBox="1">
            <a:spLocks noChangeArrowheads="1"/>
          </p:cNvSpPr>
          <p:nvPr/>
        </p:nvSpPr>
        <p:spPr bwMode="auto">
          <a:xfrm>
            <a:off x="1295400" y="4495800"/>
            <a:ext cx="464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7172" name="Object 2"/>
          <p:cNvGraphicFramePr>
            <a:graphicFrameLocks noChangeAspect="1"/>
          </p:cNvGraphicFramePr>
          <p:nvPr/>
        </p:nvGraphicFramePr>
        <p:xfrm>
          <a:off x="1981200" y="4191000"/>
          <a:ext cx="3543300" cy="179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4" name="Equation" r:id="rId8" imgW="3543120" imgH="1790640" progId="Equation.DSMT4">
                  <p:embed/>
                </p:oleObj>
              </mc:Choice>
              <mc:Fallback>
                <p:oleObj name="Equation" r:id="rId8" imgW="3543120" imgH="17906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191000"/>
                        <a:ext cx="3543300" cy="179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8" name="Text Box 9"/>
          <p:cNvSpPr txBox="1">
            <a:spLocks noChangeArrowheads="1"/>
          </p:cNvSpPr>
          <p:nvPr/>
        </p:nvSpPr>
        <p:spPr bwMode="auto">
          <a:xfrm>
            <a:off x="5257800" y="4648200"/>
            <a:ext cx="335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7173" name="Object 3"/>
          <p:cNvGraphicFramePr>
            <a:graphicFrameLocks noChangeAspect="1"/>
          </p:cNvGraphicFramePr>
          <p:nvPr/>
        </p:nvGraphicFramePr>
        <p:xfrm>
          <a:off x="1447800" y="3048000"/>
          <a:ext cx="4902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5" name="Equation" r:id="rId10" imgW="4902120" imgH="380880" progId="Equation.DSMT4">
                  <p:embed/>
                </p:oleObj>
              </mc:Choice>
              <mc:Fallback>
                <p:oleObj name="Equation" r:id="rId10" imgW="4902120" imgH="3808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048000"/>
                        <a:ext cx="49022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Text Box 6"/>
          <p:cNvSpPr txBox="1">
            <a:spLocks noChangeArrowheads="1"/>
          </p:cNvSpPr>
          <p:nvPr/>
        </p:nvSpPr>
        <p:spPr bwMode="auto">
          <a:xfrm>
            <a:off x="685800" y="457200"/>
            <a:ext cx="609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Outline</a:t>
            </a:r>
            <a:endParaRPr lang="en-US" sz="2400">
              <a:latin typeface="Times New Roman" charset="0"/>
            </a:endParaRPr>
          </a:p>
        </p:txBody>
      </p:sp>
      <p:sp>
        <p:nvSpPr>
          <p:cNvPr id="10244" name="Text Box 7"/>
          <p:cNvSpPr txBox="1">
            <a:spLocks noChangeArrowheads="1"/>
          </p:cNvSpPr>
          <p:nvPr/>
        </p:nvSpPr>
        <p:spPr bwMode="auto">
          <a:xfrm>
            <a:off x="1524000" y="2362200"/>
            <a:ext cx="51816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/>
              <a:t>What is a Fluid?</a:t>
            </a:r>
            <a:endParaRPr lang="en-US" sz="2800"/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/>
              <a:t>Elastic Moduli 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/>
              <a:t>Acoustic Solution to the Wave equation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/>
              <a:t>Density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/>
              <a:t>Velocity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685800" y="457200"/>
            <a:ext cx="609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Outline</a:t>
            </a:r>
            <a:endParaRPr lang="en-US" sz="2400">
              <a:latin typeface="Times New Roman" charset="0"/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524000" y="2362200"/>
            <a:ext cx="51816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/>
              <a:t>What is a Fluid?</a:t>
            </a:r>
            <a:endParaRPr lang="en-US" sz="2800"/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chemeClr val="folHlink"/>
                </a:solidFill>
              </a:rPr>
              <a:t>Elastic Moduli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chemeClr val="folHlink"/>
                </a:solidFill>
              </a:rPr>
              <a:t>Acoustic Solution to the Wave equation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chemeClr val="folHlink"/>
                </a:solidFill>
              </a:rPr>
              <a:t>Density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chemeClr val="folHlink"/>
                </a:solidFill>
              </a:rPr>
              <a:t>Velocity</a:t>
            </a:r>
            <a:endParaRPr lang="en-US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reeform 445"/>
          <p:cNvSpPr>
            <a:spLocks/>
          </p:cNvSpPr>
          <p:nvPr/>
        </p:nvSpPr>
        <p:spPr bwMode="auto">
          <a:xfrm>
            <a:off x="1525588" y="4751388"/>
            <a:ext cx="2700337" cy="1490662"/>
          </a:xfrm>
          <a:custGeom>
            <a:avLst/>
            <a:gdLst>
              <a:gd name="T0" fmla="*/ 12 w 1701"/>
              <a:gd name="T1" fmla="*/ 72 h 939"/>
              <a:gd name="T2" fmla="*/ 27 w 1701"/>
              <a:gd name="T3" fmla="*/ 150 h 939"/>
              <a:gd name="T4" fmla="*/ 57 w 1701"/>
              <a:gd name="T5" fmla="*/ 192 h 939"/>
              <a:gd name="T6" fmla="*/ 9 w 1701"/>
              <a:gd name="T7" fmla="*/ 249 h 939"/>
              <a:gd name="T8" fmla="*/ 0 w 1701"/>
              <a:gd name="T9" fmla="*/ 318 h 939"/>
              <a:gd name="T10" fmla="*/ 78 w 1701"/>
              <a:gd name="T11" fmla="*/ 378 h 939"/>
              <a:gd name="T12" fmla="*/ 24 w 1701"/>
              <a:gd name="T13" fmla="*/ 432 h 939"/>
              <a:gd name="T14" fmla="*/ 18 w 1701"/>
              <a:gd name="T15" fmla="*/ 501 h 939"/>
              <a:gd name="T16" fmla="*/ 69 w 1701"/>
              <a:gd name="T17" fmla="*/ 579 h 939"/>
              <a:gd name="T18" fmla="*/ 6 w 1701"/>
              <a:gd name="T19" fmla="*/ 648 h 939"/>
              <a:gd name="T20" fmla="*/ 27 w 1701"/>
              <a:gd name="T21" fmla="*/ 747 h 939"/>
              <a:gd name="T22" fmla="*/ 60 w 1701"/>
              <a:gd name="T23" fmla="*/ 804 h 939"/>
              <a:gd name="T24" fmla="*/ 15 w 1701"/>
              <a:gd name="T25" fmla="*/ 846 h 939"/>
              <a:gd name="T26" fmla="*/ 9 w 1701"/>
              <a:gd name="T27" fmla="*/ 927 h 939"/>
              <a:gd name="T28" fmla="*/ 69 w 1701"/>
              <a:gd name="T29" fmla="*/ 939 h 939"/>
              <a:gd name="T30" fmla="*/ 288 w 1701"/>
              <a:gd name="T31" fmla="*/ 918 h 939"/>
              <a:gd name="T32" fmla="*/ 516 w 1701"/>
              <a:gd name="T33" fmla="*/ 921 h 939"/>
              <a:gd name="T34" fmla="*/ 750 w 1701"/>
              <a:gd name="T35" fmla="*/ 915 h 939"/>
              <a:gd name="T36" fmla="*/ 864 w 1701"/>
              <a:gd name="T37" fmla="*/ 927 h 939"/>
              <a:gd name="T38" fmla="*/ 1089 w 1701"/>
              <a:gd name="T39" fmla="*/ 924 h 939"/>
              <a:gd name="T40" fmla="*/ 1305 w 1701"/>
              <a:gd name="T41" fmla="*/ 924 h 939"/>
              <a:gd name="T42" fmla="*/ 1437 w 1701"/>
              <a:gd name="T43" fmla="*/ 924 h 939"/>
              <a:gd name="T44" fmla="*/ 1545 w 1701"/>
              <a:gd name="T45" fmla="*/ 915 h 939"/>
              <a:gd name="T46" fmla="*/ 1593 w 1701"/>
              <a:gd name="T47" fmla="*/ 891 h 939"/>
              <a:gd name="T48" fmla="*/ 1653 w 1701"/>
              <a:gd name="T49" fmla="*/ 768 h 939"/>
              <a:gd name="T50" fmla="*/ 1650 w 1701"/>
              <a:gd name="T51" fmla="*/ 723 h 939"/>
              <a:gd name="T52" fmla="*/ 1581 w 1701"/>
              <a:gd name="T53" fmla="*/ 657 h 939"/>
              <a:gd name="T54" fmla="*/ 1638 w 1701"/>
              <a:gd name="T55" fmla="*/ 594 h 939"/>
              <a:gd name="T56" fmla="*/ 1647 w 1701"/>
              <a:gd name="T57" fmla="*/ 528 h 939"/>
              <a:gd name="T58" fmla="*/ 1623 w 1701"/>
              <a:gd name="T59" fmla="*/ 504 h 939"/>
              <a:gd name="T60" fmla="*/ 1581 w 1701"/>
              <a:gd name="T61" fmla="*/ 480 h 939"/>
              <a:gd name="T62" fmla="*/ 1638 w 1701"/>
              <a:gd name="T63" fmla="*/ 393 h 939"/>
              <a:gd name="T64" fmla="*/ 1683 w 1701"/>
              <a:gd name="T65" fmla="*/ 297 h 939"/>
              <a:gd name="T66" fmla="*/ 1701 w 1701"/>
              <a:gd name="T67" fmla="*/ 255 h 939"/>
              <a:gd name="T68" fmla="*/ 1623 w 1701"/>
              <a:gd name="T69" fmla="*/ 144 h 939"/>
              <a:gd name="T70" fmla="*/ 1575 w 1701"/>
              <a:gd name="T71" fmla="*/ 27 h 939"/>
              <a:gd name="T72" fmla="*/ 1533 w 1701"/>
              <a:gd name="T73" fmla="*/ 0 h 939"/>
              <a:gd name="T74" fmla="*/ 942 w 1701"/>
              <a:gd name="T75" fmla="*/ 24 h 939"/>
              <a:gd name="T76" fmla="*/ 495 w 1701"/>
              <a:gd name="T77" fmla="*/ 12 h 939"/>
              <a:gd name="T78" fmla="*/ 261 w 1701"/>
              <a:gd name="T79" fmla="*/ 9 h 939"/>
              <a:gd name="T80" fmla="*/ 45 w 1701"/>
              <a:gd name="T81" fmla="*/ 18 h 939"/>
              <a:gd name="T82" fmla="*/ 12 w 1701"/>
              <a:gd name="T83" fmla="*/ 39 h 939"/>
              <a:gd name="T84" fmla="*/ 12 w 1701"/>
              <a:gd name="T85" fmla="*/ 72 h 939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1701"/>
              <a:gd name="T130" fmla="*/ 0 h 939"/>
              <a:gd name="T131" fmla="*/ 1701 w 1701"/>
              <a:gd name="T132" fmla="*/ 939 h 939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1701" h="939">
                <a:moveTo>
                  <a:pt x="12" y="72"/>
                </a:moveTo>
                <a:lnTo>
                  <a:pt x="27" y="150"/>
                </a:lnTo>
                <a:lnTo>
                  <a:pt x="57" y="192"/>
                </a:lnTo>
                <a:lnTo>
                  <a:pt x="9" y="249"/>
                </a:lnTo>
                <a:lnTo>
                  <a:pt x="0" y="318"/>
                </a:lnTo>
                <a:lnTo>
                  <a:pt x="78" y="378"/>
                </a:lnTo>
                <a:lnTo>
                  <a:pt x="24" y="432"/>
                </a:lnTo>
                <a:lnTo>
                  <a:pt x="18" y="501"/>
                </a:lnTo>
                <a:lnTo>
                  <a:pt x="69" y="579"/>
                </a:lnTo>
                <a:lnTo>
                  <a:pt x="6" y="648"/>
                </a:lnTo>
                <a:lnTo>
                  <a:pt x="27" y="747"/>
                </a:lnTo>
                <a:lnTo>
                  <a:pt x="60" y="804"/>
                </a:lnTo>
                <a:lnTo>
                  <a:pt x="15" y="846"/>
                </a:lnTo>
                <a:lnTo>
                  <a:pt x="9" y="927"/>
                </a:lnTo>
                <a:lnTo>
                  <a:pt x="69" y="939"/>
                </a:lnTo>
                <a:lnTo>
                  <a:pt x="288" y="918"/>
                </a:lnTo>
                <a:lnTo>
                  <a:pt x="516" y="921"/>
                </a:lnTo>
                <a:lnTo>
                  <a:pt x="750" y="915"/>
                </a:lnTo>
                <a:lnTo>
                  <a:pt x="864" y="927"/>
                </a:lnTo>
                <a:lnTo>
                  <a:pt x="1089" y="924"/>
                </a:lnTo>
                <a:lnTo>
                  <a:pt x="1305" y="924"/>
                </a:lnTo>
                <a:lnTo>
                  <a:pt x="1437" y="924"/>
                </a:lnTo>
                <a:lnTo>
                  <a:pt x="1545" y="915"/>
                </a:lnTo>
                <a:lnTo>
                  <a:pt x="1593" y="891"/>
                </a:lnTo>
                <a:lnTo>
                  <a:pt x="1653" y="768"/>
                </a:lnTo>
                <a:lnTo>
                  <a:pt x="1650" y="723"/>
                </a:lnTo>
                <a:lnTo>
                  <a:pt x="1581" y="657"/>
                </a:lnTo>
                <a:lnTo>
                  <a:pt x="1638" y="594"/>
                </a:lnTo>
                <a:lnTo>
                  <a:pt x="1647" y="528"/>
                </a:lnTo>
                <a:lnTo>
                  <a:pt x="1623" y="504"/>
                </a:lnTo>
                <a:lnTo>
                  <a:pt x="1581" y="480"/>
                </a:lnTo>
                <a:lnTo>
                  <a:pt x="1638" y="393"/>
                </a:lnTo>
                <a:lnTo>
                  <a:pt x="1683" y="297"/>
                </a:lnTo>
                <a:lnTo>
                  <a:pt x="1701" y="255"/>
                </a:lnTo>
                <a:lnTo>
                  <a:pt x="1623" y="144"/>
                </a:lnTo>
                <a:lnTo>
                  <a:pt x="1575" y="27"/>
                </a:lnTo>
                <a:lnTo>
                  <a:pt x="1533" y="0"/>
                </a:lnTo>
                <a:lnTo>
                  <a:pt x="942" y="24"/>
                </a:lnTo>
                <a:lnTo>
                  <a:pt x="495" y="12"/>
                </a:lnTo>
                <a:lnTo>
                  <a:pt x="261" y="9"/>
                </a:lnTo>
                <a:lnTo>
                  <a:pt x="45" y="18"/>
                </a:lnTo>
                <a:lnTo>
                  <a:pt x="12" y="39"/>
                </a:lnTo>
                <a:lnTo>
                  <a:pt x="12" y="7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Freeform 152"/>
          <p:cNvSpPr>
            <a:spLocks/>
          </p:cNvSpPr>
          <p:nvPr/>
        </p:nvSpPr>
        <p:spPr bwMode="auto">
          <a:xfrm>
            <a:off x="1481138" y="1335088"/>
            <a:ext cx="2700337" cy="1490662"/>
          </a:xfrm>
          <a:custGeom>
            <a:avLst/>
            <a:gdLst>
              <a:gd name="T0" fmla="*/ 12 w 1701"/>
              <a:gd name="T1" fmla="*/ 72 h 939"/>
              <a:gd name="T2" fmla="*/ 27 w 1701"/>
              <a:gd name="T3" fmla="*/ 150 h 939"/>
              <a:gd name="T4" fmla="*/ 57 w 1701"/>
              <a:gd name="T5" fmla="*/ 192 h 939"/>
              <a:gd name="T6" fmla="*/ 9 w 1701"/>
              <a:gd name="T7" fmla="*/ 249 h 939"/>
              <a:gd name="T8" fmla="*/ 0 w 1701"/>
              <a:gd name="T9" fmla="*/ 318 h 939"/>
              <a:gd name="T10" fmla="*/ 78 w 1701"/>
              <a:gd name="T11" fmla="*/ 378 h 939"/>
              <a:gd name="T12" fmla="*/ 24 w 1701"/>
              <a:gd name="T13" fmla="*/ 432 h 939"/>
              <a:gd name="T14" fmla="*/ 18 w 1701"/>
              <a:gd name="T15" fmla="*/ 501 h 939"/>
              <a:gd name="T16" fmla="*/ 69 w 1701"/>
              <a:gd name="T17" fmla="*/ 579 h 939"/>
              <a:gd name="T18" fmla="*/ 6 w 1701"/>
              <a:gd name="T19" fmla="*/ 648 h 939"/>
              <a:gd name="T20" fmla="*/ 27 w 1701"/>
              <a:gd name="T21" fmla="*/ 747 h 939"/>
              <a:gd name="T22" fmla="*/ 60 w 1701"/>
              <a:gd name="T23" fmla="*/ 804 h 939"/>
              <a:gd name="T24" fmla="*/ 15 w 1701"/>
              <a:gd name="T25" fmla="*/ 846 h 939"/>
              <a:gd name="T26" fmla="*/ 9 w 1701"/>
              <a:gd name="T27" fmla="*/ 927 h 939"/>
              <a:gd name="T28" fmla="*/ 69 w 1701"/>
              <a:gd name="T29" fmla="*/ 939 h 939"/>
              <a:gd name="T30" fmla="*/ 288 w 1701"/>
              <a:gd name="T31" fmla="*/ 918 h 939"/>
              <a:gd name="T32" fmla="*/ 516 w 1701"/>
              <a:gd name="T33" fmla="*/ 921 h 939"/>
              <a:gd name="T34" fmla="*/ 750 w 1701"/>
              <a:gd name="T35" fmla="*/ 915 h 939"/>
              <a:gd name="T36" fmla="*/ 864 w 1701"/>
              <a:gd name="T37" fmla="*/ 927 h 939"/>
              <a:gd name="T38" fmla="*/ 1089 w 1701"/>
              <a:gd name="T39" fmla="*/ 924 h 939"/>
              <a:gd name="T40" fmla="*/ 1305 w 1701"/>
              <a:gd name="T41" fmla="*/ 924 h 939"/>
              <a:gd name="T42" fmla="*/ 1437 w 1701"/>
              <a:gd name="T43" fmla="*/ 924 h 939"/>
              <a:gd name="T44" fmla="*/ 1545 w 1701"/>
              <a:gd name="T45" fmla="*/ 915 h 939"/>
              <a:gd name="T46" fmla="*/ 1593 w 1701"/>
              <a:gd name="T47" fmla="*/ 891 h 939"/>
              <a:gd name="T48" fmla="*/ 1653 w 1701"/>
              <a:gd name="T49" fmla="*/ 768 h 939"/>
              <a:gd name="T50" fmla="*/ 1650 w 1701"/>
              <a:gd name="T51" fmla="*/ 723 h 939"/>
              <a:gd name="T52" fmla="*/ 1581 w 1701"/>
              <a:gd name="T53" fmla="*/ 657 h 939"/>
              <a:gd name="T54" fmla="*/ 1638 w 1701"/>
              <a:gd name="T55" fmla="*/ 594 h 939"/>
              <a:gd name="T56" fmla="*/ 1647 w 1701"/>
              <a:gd name="T57" fmla="*/ 528 h 939"/>
              <a:gd name="T58" fmla="*/ 1623 w 1701"/>
              <a:gd name="T59" fmla="*/ 504 h 939"/>
              <a:gd name="T60" fmla="*/ 1581 w 1701"/>
              <a:gd name="T61" fmla="*/ 480 h 939"/>
              <a:gd name="T62" fmla="*/ 1638 w 1701"/>
              <a:gd name="T63" fmla="*/ 393 h 939"/>
              <a:gd name="T64" fmla="*/ 1683 w 1701"/>
              <a:gd name="T65" fmla="*/ 297 h 939"/>
              <a:gd name="T66" fmla="*/ 1701 w 1701"/>
              <a:gd name="T67" fmla="*/ 255 h 939"/>
              <a:gd name="T68" fmla="*/ 1623 w 1701"/>
              <a:gd name="T69" fmla="*/ 144 h 939"/>
              <a:gd name="T70" fmla="*/ 1575 w 1701"/>
              <a:gd name="T71" fmla="*/ 27 h 939"/>
              <a:gd name="T72" fmla="*/ 1533 w 1701"/>
              <a:gd name="T73" fmla="*/ 0 h 939"/>
              <a:gd name="T74" fmla="*/ 942 w 1701"/>
              <a:gd name="T75" fmla="*/ 24 h 939"/>
              <a:gd name="T76" fmla="*/ 495 w 1701"/>
              <a:gd name="T77" fmla="*/ 12 h 939"/>
              <a:gd name="T78" fmla="*/ 261 w 1701"/>
              <a:gd name="T79" fmla="*/ 9 h 939"/>
              <a:gd name="T80" fmla="*/ 45 w 1701"/>
              <a:gd name="T81" fmla="*/ 18 h 939"/>
              <a:gd name="T82" fmla="*/ 12 w 1701"/>
              <a:gd name="T83" fmla="*/ 39 h 939"/>
              <a:gd name="T84" fmla="*/ 12 w 1701"/>
              <a:gd name="T85" fmla="*/ 72 h 939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1701"/>
              <a:gd name="T130" fmla="*/ 0 h 939"/>
              <a:gd name="T131" fmla="*/ 1701 w 1701"/>
              <a:gd name="T132" fmla="*/ 939 h 939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1701" h="939">
                <a:moveTo>
                  <a:pt x="12" y="72"/>
                </a:moveTo>
                <a:lnTo>
                  <a:pt x="27" y="150"/>
                </a:lnTo>
                <a:lnTo>
                  <a:pt x="57" y="192"/>
                </a:lnTo>
                <a:lnTo>
                  <a:pt x="9" y="249"/>
                </a:lnTo>
                <a:lnTo>
                  <a:pt x="0" y="318"/>
                </a:lnTo>
                <a:lnTo>
                  <a:pt x="78" y="378"/>
                </a:lnTo>
                <a:lnTo>
                  <a:pt x="24" y="432"/>
                </a:lnTo>
                <a:lnTo>
                  <a:pt x="18" y="501"/>
                </a:lnTo>
                <a:lnTo>
                  <a:pt x="69" y="579"/>
                </a:lnTo>
                <a:lnTo>
                  <a:pt x="6" y="648"/>
                </a:lnTo>
                <a:lnTo>
                  <a:pt x="27" y="747"/>
                </a:lnTo>
                <a:lnTo>
                  <a:pt x="60" y="804"/>
                </a:lnTo>
                <a:lnTo>
                  <a:pt x="15" y="846"/>
                </a:lnTo>
                <a:lnTo>
                  <a:pt x="9" y="927"/>
                </a:lnTo>
                <a:lnTo>
                  <a:pt x="69" y="939"/>
                </a:lnTo>
                <a:lnTo>
                  <a:pt x="288" y="918"/>
                </a:lnTo>
                <a:lnTo>
                  <a:pt x="516" y="921"/>
                </a:lnTo>
                <a:lnTo>
                  <a:pt x="750" y="915"/>
                </a:lnTo>
                <a:lnTo>
                  <a:pt x="864" y="927"/>
                </a:lnTo>
                <a:lnTo>
                  <a:pt x="1089" y="924"/>
                </a:lnTo>
                <a:lnTo>
                  <a:pt x="1305" y="924"/>
                </a:lnTo>
                <a:lnTo>
                  <a:pt x="1437" y="924"/>
                </a:lnTo>
                <a:lnTo>
                  <a:pt x="1545" y="915"/>
                </a:lnTo>
                <a:lnTo>
                  <a:pt x="1593" y="891"/>
                </a:lnTo>
                <a:lnTo>
                  <a:pt x="1653" y="768"/>
                </a:lnTo>
                <a:lnTo>
                  <a:pt x="1650" y="723"/>
                </a:lnTo>
                <a:lnTo>
                  <a:pt x="1581" y="657"/>
                </a:lnTo>
                <a:lnTo>
                  <a:pt x="1638" y="594"/>
                </a:lnTo>
                <a:lnTo>
                  <a:pt x="1647" y="528"/>
                </a:lnTo>
                <a:lnTo>
                  <a:pt x="1623" y="504"/>
                </a:lnTo>
                <a:lnTo>
                  <a:pt x="1581" y="480"/>
                </a:lnTo>
                <a:lnTo>
                  <a:pt x="1638" y="393"/>
                </a:lnTo>
                <a:lnTo>
                  <a:pt x="1683" y="297"/>
                </a:lnTo>
                <a:lnTo>
                  <a:pt x="1701" y="255"/>
                </a:lnTo>
                <a:lnTo>
                  <a:pt x="1623" y="144"/>
                </a:lnTo>
                <a:lnTo>
                  <a:pt x="1575" y="27"/>
                </a:lnTo>
                <a:lnTo>
                  <a:pt x="1533" y="0"/>
                </a:lnTo>
                <a:lnTo>
                  <a:pt x="942" y="24"/>
                </a:lnTo>
                <a:lnTo>
                  <a:pt x="495" y="12"/>
                </a:lnTo>
                <a:lnTo>
                  <a:pt x="261" y="9"/>
                </a:lnTo>
                <a:lnTo>
                  <a:pt x="45" y="18"/>
                </a:lnTo>
                <a:lnTo>
                  <a:pt x="12" y="39"/>
                </a:lnTo>
                <a:lnTo>
                  <a:pt x="12" y="7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2292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Oval 8"/>
          <p:cNvSpPr>
            <a:spLocks noChangeArrowheads="1"/>
          </p:cNvSpPr>
          <p:nvPr/>
        </p:nvSpPr>
        <p:spPr bwMode="auto">
          <a:xfrm>
            <a:off x="2286000" y="1520825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Oval 9"/>
          <p:cNvSpPr>
            <a:spLocks noChangeArrowheads="1"/>
          </p:cNvSpPr>
          <p:nvPr/>
        </p:nvSpPr>
        <p:spPr bwMode="auto">
          <a:xfrm>
            <a:off x="1933575" y="1520825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Oval 10"/>
          <p:cNvSpPr>
            <a:spLocks noChangeArrowheads="1"/>
          </p:cNvSpPr>
          <p:nvPr/>
        </p:nvSpPr>
        <p:spPr bwMode="auto">
          <a:xfrm>
            <a:off x="1571625" y="1520825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Oval 11"/>
          <p:cNvSpPr>
            <a:spLocks noChangeArrowheads="1"/>
          </p:cNvSpPr>
          <p:nvPr/>
        </p:nvSpPr>
        <p:spPr bwMode="auto">
          <a:xfrm>
            <a:off x="1752600" y="1520825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Oval 12"/>
          <p:cNvSpPr>
            <a:spLocks noChangeArrowheads="1"/>
          </p:cNvSpPr>
          <p:nvPr/>
        </p:nvSpPr>
        <p:spPr bwMode="auto">
          <a:xfrm>
            <a:off x="2109788" y="1520825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Oval 14"/>
          <p:cNvSpPr>
            <a:spLocks noChangeArrowheads="1"/>
          </p:cNvSpPr>
          <p:nvPr/>
        </p:nvSpPr>
        <p:spPr bwMode="auto">
          <a:xfrm>
            <a:off x="3171825" y="1530350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Oval 15"/>
          <p:cNvSpPr>
            <a:spLocks noChangeArrowheads="1"/>
          </p:cNvSpPr>
          <p:nvPr/>
        </p:nvSpPr>
        <p:spPr bwMode="auto">
          <a:xfrm>
            <a:off x="2819400" y="1530350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Oval 16"/>
          <p:cNvSpPr>
            <a:spLocks noChangeArrowheads="1"/>
          </p:cNvSpPr>
          <p:nvPr/>
        </p:nvSpPr>
        <p:spPr bwMode="auto">
          <a:xfrm>
            <a:off x="2457450" y="1530350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Oval 17"/>
          <p:cNvSpPr>
            <a:spLocks noChangeArrowheads="1"/>
          </p:cNvSpPr>
          <p:nvPr/>
        </p:nvSpPr>
        <p:spPr bwMode="auto">
          <a:xfrm>
            <a:off x="2638425" y="1530350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Oval 18"/>
          <p:cNvSpPr>
            <a:spLocks noChangeArrowheads="1"/>
          </p:cNvSpPr>
          <p:nvPr/>
        </p:nvSpPr>
        <p:spPr bwMode="auto">
          <a:xfrm>
            <a:off x="2995613" y="1530350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Oval 19"/>
          <p:cNvSpPr>
            <a:spLocks noChangeArrowheads="1"/>
          </p:cNvSpPr>
          <p:nvPr/>
        </p:nvSpPr>
        <p:spPr bwMode="auto">
          <a:xfrm>
            <a:off x="2381250" y="1677988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Oval 20"/>
          <p:cNvSpPr>
            <a:spLocks noChangeArrowheads="1"/>
          </p:cNvSpPr>
          <p:nvPr/>
        </p:nvSpPr>
        <p:spPr bwMode="auto">
          <a:xfrm>
            <a:off x="2028825" y="1677988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Oval 21"/>
          <p:cNvSpPr>
            <a:spLocks noChangeArrowheads="1"/>
          </p:cNvSpPr>
          <p:nvPr/>
        </p:nvSpPr>
        <p:spPr bwMode="auto">
          <a:xfrm>
            <a:off x="1666875" y="1677988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Oval 22"/>
          <p:cNvSpPr>
            <a:spLocks noChangeArrowheads="1"/>
          </p:cNvSpPr>
          <p:nvPr/>
        </p:nvSpPr>
        <p:spPr bwMode="auto">
          <a:xfrm>
            <a:off x="1847850" y="1677988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7" name="Oval 23"/>
          <p:cNvSpPr>
            <a:spLocks noChangeArrowheads="1"/>
          </p:cNvSpPr>
          <p:nvPr/>
        </p:nvSpPr>
        <p:spPr bwMode="auto">
          <a:xfrm>
            <a:off x="2205038" y="1677988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Oval 24"/>
          <p:cNvSpPr>
            <a:spLocks noChangeArrowheads="1"/>
          </p:cNvSpPr>
          <p:nvPr/>
        </p:nvSpPr>
        <p:spPr bwMode="auto">
          <a:xfrm>
            <a:off x="3267075" y="1687513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9" name="Oval 25"/>
          <p:cNvSpPr>
            <a:spLocks noChangeArrowheads="1"/>
          </p:cNvSpPr>
          <p:nvPr/>
        </p:nvSpPr>
        <p:spPr bwMode="auto">
          <a:xfrm>
            <a:off x="2914650" y="1687513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0" name="Oval 26"/>
          <p:cNvSpPr>
            <a:spLocks noChangeArrowheads="1"/>
          </p:cNvSpPr>
          <p:nvPr/>
        </p:nvSpPr>
        <p:spPr bwMode="auto">
          <a:xfrm>
            <a:off x="2552700" y="1687513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1" name="Oval 27"/>
          <p:cNvSpPr>
            <a:spLocks noChangeArrowheads="1"/>
          </p:cNvSpPr>
          <p:nvPr/>
        </p:nvSpPr>
        <p:spPr bwMode="auto">
          <a:xfrm>
            <a:off x="2733675" y="1687513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2" name="Oval 28"/>
          <p:cNvSpPr>
            <a:spLocks noChangeArrowheads="1"/>
          </p:cNvSpPr>
          <p:nvPr/>
        </p:nvSpPr>
        <p:spPr bwMode="auto">
          <a:xfrm>
            <a:off x="3090863" y="1687513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3" name="Oval 29"/>
          <p:cNvSpPr>
            <a:spLocks noChangeArrowheads="1"/>
          </p:cNvSpPr>
          <p:nvPr/>
        </p:nvSpPr>
        <p:spPr bwMode="auto">
          <a:xfrm>
            <a:off x="2471738" y="1830388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4" name="Oval 30"/>
          <p:cNvSpPr>
            <a:spLocks noChangeArrowheads="1"/>
          </p:cNvSpPr>
          <p:nvPr/>
        </p:nvSpPr>
        <p:spPr bwMode="auto">
          <a:xfrm>
            <a:off x="2119313" y="1830388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Oval 31"/>
          <p:cNvSpPr>
            <a:spLocks noChangeArrowheads="1"/>
          </p:cNvSpPr>
          <p:nvPr/>
        </p:nvSpPr>
        <p:spPr bwMode="auto">
          <a:xfrm>
            <a:off x="1757363" y="1830388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6" name="Oval 32"/>
          <p:cNvSpPr>
            <a:spLocks noChangeArrowheads="1"/>
          </p:cNvSpPr>
          <p:nvPr/>
        </p:nvSpPr>
        <p:spPr bwMode="auto">
          <a:xfrm>
            <a:off x="1938338" y="1830388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7" name="Oval 33"/>
          <p:cNvSpPr>
            <a:spLocks noChangeArrowheads="1"/>
          </p:cNvSpPr>
          <p:nvPr/>
        </p:nvSpPr>
        <p:spPr bwMode="auto">
          <a:xfrm>
            <a:off x="2295525" y="1830388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8" name="Oval 34"/>
          <p:cNvSpPr>
            <a:spLocks noChangeArrowheads="1"/>
          </p:cNvSpPr>
          <p:nvPr/>
        </p:nvSpPr>
        <p:spPr bwMode="auto">
          <a:xfrm>
            <a:off x="3357563" y="1839913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9" name="Oval 35"/>
          <p:cNvSpPr>
            <a:spLocks noChangeArrowheads="1"/>
          </p:cNvSpPr>
          <p:nvPr/>
        </p:nvSpPr>
        <p:spPr bwMode="auto">
          <a:xfrm>
            <a:off x="3005138" y="1839913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0" name="Oval 36"/>
          <p:cNvSpPr>
            <a:spLocks noChangeArrowheads="1"/>
          </p:cNvSpPr>
          <p:nvPr/>
        </p:nvSpPr>
        <p:spPr bwMode="auto">
          <a:xfrm>
            <a:off x="2643188" y="1839913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1" name="Oval 37"/>
          <p:cNvSpPr>
            <a:spLocks noChangeArrowheads="1"/>
          </p:cNvSpPr>
          <p:nvPr/>
        </p:nvSpPr>
        <p:spPr bwMode="auto">
          <a:xfrm>
            <a:off x="2824163" y="1839913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2" name="Oval 38"/>
          <p:cNvSpPr>
            <a:spLocks noChangeArrowheads="1"/>
          </p:cNvSpPr>
          <p:nvPr/>
        </p:nvSpPr>
        <p:spPr bwMode="auto">
          <a:xfrm>
            <a:off x="3181350" y="1839913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3" name="Oval 39"/>
          <p:cNvSpPr>
            <a:spLocks noChangeArrowheads="1"/>
          </p:cNvSpPr>
          <p:nvPr/>
        </p:nvSpPr>
        <p:spPr bwMode="auto">
          <a:xfrm>
            <a:off x="2566988" y="1987550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4" name="Oval 40"/>
          <p:cNvSpPr>
            <a:spLocks noChangeArrowheads="1"/>
          </p:cNvSpPr>
          <p:nvPr/>
        </p:nvSpPr>
        <p:spPr bwMode="auto">
          <a:xfrm>
            <a:off x="2214563" y="1987550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5" name="Oval 41"/>
          <p:cNvSpPr>
            <a:spLocks noChangeArrowheads="1"/>
          </p:cNvSpPr>
          <p:nvPr/>
        </p:nvSpPr>
        <p:spPr bwMode="auto">
          <a:xfrm>
            <a:off x="1852613" y="1987550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6" name="Oval 42"/>
          <p:cNvSpPr>
            <a:spLocks noChangeArrowheads="1"/>
          </p:cNvSpPr>
          <p:nvPr/>
        </p:nvSpPr>
        <p:spPr bwMode="auto">
          <a:xfrm>
            <a:off x="2033588" y="1987550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7" name="Oval 43"/>
          <p:cNvSpPr>
            <a:spLocks noChangeArrowheads="1"/>
          </p:cNvSpPr>
          <p:nvPr/>
        </p:nvSpPr>
        <p:spPr bwMode="auto">
          <a:xfrm>
            <a:off x="2390775" y="1987550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8" name="Oval 44"/>
          <p:cNvSpPr>
            <a:spLocks noChangeArrowheads="1"/>
          </p:cNvSpPr>
          <p:nvPr/>
        </p:nvSpPr>
        <p:spPr bwMode="auto">
          <a:xfrm>
            <a:off x="3452813" y="1997075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9" name="Oval 45"/>
          <p:cNvSpPr>
            <a:spLocks noChangeArrowheads="1"/>
          </p:cNvSpPr>
          <p:nvPr/>
        </p:nvSpPr>
        <p:spPr bwMode="auto">
          <a:xfrm>
            <a:off x="3100388" y="1997075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30" name="Oval 46"/>
          <p:cNvSpPr>
            <a:spLocks noChangeArrowheads="1"/>
          </p:cNvSpPr>
          <p:nvPr/>
        </p:nvSpPr>
        <p:spPr bwMode="auto">
          <a:xfrm>
            <a:off x="2738438" y="1997075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31" name="Oval 47"/>
          <p:cNvSpPr>
            <a:spLocks noChangeArrowheads="1"/>
          </p:cNvSpPr>
          <p:nvPr/>
        </p:nvSpPr>
        <p:spPr bwMode="auto">
          <a:xfrm>
            <a:off x="2919413" y="1997075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32" name="Oval 48"/>
          <p:cNvSpPr>
            <a:spLocks noChangeArrowheads="1"/>
          </p:cNvSpPr>
          <p:nvPr/>
        </p:nvSpPr>
        <p:spPr bwMode="auto">
          <a:xfrm>
            <a:off x="3276600" y="1997075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33" name="Oval 49"/>
          <p:cNvSpPr>
            <a:spLocks noChangeArrowheads="1"/>
          </p:cNvSpPr>
          <p:nvPr/>
        </p:nvSpPr>
        <p:spPr bwMode="auto">
          <a:xfrm>
            <a:off x="2295525" y="2144713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34" name="Oval 50"/>
          <p:cNvSpPr>
            <a:spLocks noChangeArrowheads="1"/>
          </p:cNvSpPr>
          <p:nvPr/>
        </p:nvSpPr>
        <p:spPr bwMode="auto">
          <a:xfrm>
            <a:off x="1943100" y="2144713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35" name="Oval 51"/>
          <p:cNvSpPr>
            <a:spLocks noChangeArrowheads="1"/>
          </p:cNvSpPr>
          <p:nvPr/>
        </p:nvSpPr>
        <p:spPr bwMode="auto">
          <a:xfrm>
            <a:off x="1581150" y="2144713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36" name="Oval 52"/>
          <p:cNvSpPr>
            <a:spLocks noChangeArrowheads="1"/>
          </p:cNvSpPr>
          <p:nvPr/>
        </p:nvSpPr>
        <p:spPr bwMode="auto">
          <a:xfrm>
            <a:off x="1762125" y="2144713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37" name="Oval 53"/>
          <p:cNvSpPr>
            <a:spLocks noChangeArrowheads="1"/>
          </p:cNvSpPr>
          <p:nvPr/>
        </p:nvSpPr>
        <p:spPr bwMode="auto">
          <a:xfrm>
            <a:off x="2119313" y="2144713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38" name="Oval 54"/>
          <p:cNvSpPr>
            <a:spLocks noChangeArrowheads="1"/>
          </p:cNvSpPr>
          <p:nvPr/>
        </p:nvSpPr>
        <p:spPr bwMode="auto">
          <a:xfrm>
            <a:off x="3181350" y="2154238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39" name="Oval 55"/>
          <p:cNvSpPr>
            <a:spLocks noChangeArrowheads="1"/>
          </p:cNvSpPr>
          <p:nvPr/>
        </p:nvSpPr>
        <p:spPr bwMode="auto">
          <a:xfrm>
            <a:off x="2828925" y="2154238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40" name="Oval 56"/>
          <p:cNvSpPr>
            <a:spLocks noChangeArrowheads="1"/>
          </p:cNvSpPr>
          <p:nvPr/>
        </p:nvSpPr>
        <p:spPr bwMode="auto">
          <a:xfrm>
            <a:off x="2466975" y="2154238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41" name="Oval 57"/>
          <p:cNvSpPr>
            <a:spLocks noChangeArrowheads="1"/>
          </p:cNvSpPr>
          <p:nvPr/>
        </p:nvSpPr>
        <p:spPr bwMode="auto">
          <a:xfrm>
            <a:off x="2647950" y="2154238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42" name="Oval 58"/>
          <p:cNvSpPr>
            <a:spLocks noChangeArrowheads="1"/>
          </p:cNvSpPr>
          <p:nvPr/>
        </p:nvSpPr>
        <p:spPr bwMode="auto">
          <a:xfrm>
            <a:off x="3005138" y="2154238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43" name="Oval 59"/>
          <p:cNvSpPr>
            <a:spLocks noChangeArrowheads="1"/>
          </p:cNvSpPr>
          <p:nvPr/>
        </p:nvSpPr>
        <p:spPr bwMode="auto">
          <a:xfrm>
            <a:off x="2390775" y="2301875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44" name="Oval 60"/>
          <p:cNvSpPr>
            <a:spLocks noChangeArrowheads="1"/>
          </p:cNvSpPr>
          <p:nvPr/>
        </p:nvSpPr>
        <p:spPr bwMode="auto">
          <a:xfrm>
            <a:off x="2038350" y="2301875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45" name="Oval 61"/>
          <p:cNvSpPr>
            <a:spLocks noChangeArrowheads="1"/>
          </p:cNvSpPr>
          <p:nvPr/>
        </p:nvSpPr>
        <p:spPr bwMode="auto">
          <a:xfrm>
            <a:off x="1676400" y="2301875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46" name="Oval 62"/>
          <p:cNvSpPr>
            <a:spLocks noChangeArrowheads="1"/>
          </p:cNvSpPr>
          <p:nvPr/>
        </p:nvSpPr>
        <p:spPr bwMode="auto">
          <a:xfrm>
            <a:off x="1857375" y="2301875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47" name="Oval 63"/>
          <p:cNvSpPr>
            <a:spLocks noChangeArrowheads="1"/>
          </p:cNvSpPr>
          <p:nvPr/>
        </p:nvSpPr>
        <p:spPr bwMode="auto">
          <a:xfrm>
            <a:off x="2214563" y="2301875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48" name="Oval 64"/>
          <p:cNvSpPr>
            <a:spLocks noChangeArrowheads="1"/>
          </p:cNvSpPr>
          <p:nvPr/>
        </p:nvSpPr>
        <p:spPr bwMode="auto">
          <a:xfrm>
            <a:off x="3276600" y="2311400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49" name="Oval 65"/>
          <p:cNvSpPr>
            <a:spLocks noChangeArrowheads="1"/>
          </p:cNvSpPr>
          <p:nvPr/>
        </p:nvSpPr>
        <p:spPr bwMode="auto">
          <a:xfrm>
            <a:off x="2924175" y="2311400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50" name="Oval 66"/>
          <p:cNvSpPr>
            <a:spLocks noChangeArrowheads="1"/>
          </p:cNvSpPr>
          <p:nvPr/>
        </p:nvSpPr>
        <p:spPr bwMode="auto">
          <a:xfrm>
            <a:off x="2562225" y="2311400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51" name="Oval 67"/>
          <p:cNvSpPr>
            <a:spLocks noChangeArrowheads="1"/>
          </p:cNvSpPr>
          <p:nvPr/>
        </p:nvSpPr>
        <p:spPr bwMode="auto">
          <a:xfrm>
            <a:off x="2743200" y="2311400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52" name="Oval 68"/>
          <p:cNvSpPr>
            <a:spLocks noChangeArrowheads="1"/>
          </p:cNvSpPr>
          <p:nvPr/>
        </p:nvSpPr>
        <p:spPr bwMode="auto">
          <a:xfrm>
            <a:off x="3100388" y="2311400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53" name="Oval 69"/>
          <p:cNvSpPr>
            <a:spLocks noChangeArrowheads="1"/>
          </p:cNvSpPr>
          <p:nvPr/>
        </p:nvSpPr>
        <p:spPr bwMode="auto">
          <a:xfrm>
            <a:off x="2481263" y="2454275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54" name="Oval 70"/>
          <p:cNvSpPr>
            <a:spLocks noChangeArrowheads="1"/>
          </p:cNvSpPr>
          <p:nvPr/>
        </p:nvSpPr>
        <p:spPr bwMode="auto">
          <a:xfrm>
            <a:off x="2128838" y="2454275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55" name="Oval 71"/>
          <p:cNvSpPr>
            <a:spLocks noChangeArrowheads="1"/>
          </p:cNvSpPr>
          <p:nvPr/>
        </p:nvSpPr>
        <p:spPr bwMode="auto">
          <a:xfrm>
            <a:off x="1766888" y="2454275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56" name="Oval 72"/>
          <p:cNvSpPr>
            <a:spLocks noChangeArrowheads="1"/>
          </p:cNvSpPr>
          <p:nvPr/>
        </p:nvSpPr>
        <p:spPr bwMode="auto">
          <a:xfrm>
            <a:off x="1947863" y="2454275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57" name="Oval 73"/>
          <p:cNvSpPr>
            <a:spLocks noChangeArrowheads="1"/>
          </p:cNvSpPr>
          <p:nvPr/>
        </p:nvSpPr>
        <p:spPr bwMode="auto">
          <a:xfrm>
            <a:off x="2305050" y="2454275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58" name="Oval 74"/>
          <p:cNvSpPr>
            <a:spLocks noChangeArrowheads="1"/>
          </p:cNvSpPr>
          <p:nvPr/>
        </p:nvSpPr>
        <p:spPr bwMode="auto">
          <a:xfrm>
            <a:off x="3367088" y="2463800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59" name="Oval 75"/>
          <p:cNvSpPr>
            <a:spLocks noChangeArrowheads="1"/>
          </p:cNvSpPr>
          <p:nvPr/>
        </p:nvSpPr>
        <p:spPr bwMode="auto">
          <a:xfrm>
            <a:off x="3014663" y="2463800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60" name="Oval 76"/>
          <p:cNvSpPr>
            <a:spLocks noChangeArrowheads="1"/>
          </p:cNvSpPr>
          <p:nvPr/>
        </p:nvSpPr>
        <p:spPr bwMode="auto">
          <a:xfrm>
            <a:off x="2652713" y="2463800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61" name="Oval 77"/>
          <p:cNvSpPr>
            <a:spLocks noChangeArrowheads="1"/>
          </p:cNvSpPr>
          <p:nvPr/>
        </p:nvSpPr>
        <p:spPr bwMode="auto">
          <a:xfrm>
            <a:off x="2833688" y="2463800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62" name="Oval 78"/>
          <p:cNvSpPr>
            <a:spLocks noChangeArrowheads="1"/>
          </p:cNvSpPr>
          <p:nvPr/>
        </p:nvSpPr>
        <p:spPr bwMode="auto">
          <a:xfrm>
            <a:off x="3190875" y="2463800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63" name="Oval 79"/>
          <p:cNvSpPr>
            <a:spLocks noChangeArrowheads="1"/>
          </p:cNvSpPr>
          <p:nvPr/>
        </p:nvSpPr>
        <p:spPr bwMode="auto">
          <a:xfrm>
            <a:off x="2576513" y="2611438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64" name="Oval 80"/>
          <p:cNvSpPr>
            <a:spLocks noChangeArrowheads="1"/>
          </p:cNvSpPr>
          <p:nvPr/>
        </p:nvSpPr>
        <p:spPr bwMode="auto">
          <a:xfrm>
            <a:off x="2224088" y="2611438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65" name="Oval 81"/>
          <p:cNvSpPr>
            <a:spLocks noChangeArrowheads="1"/>
          </p:cNvSpPr>
          <p:nvPr/>
        </p:nvSpPr>
        <p:spPr bwMode="auto">
          <a:xfrm>
            <a:off x="1862138" y="2611438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66" name="Oval 82"/>
          <p:cNvSpPr>
            <a:spLocks noChangeArrowheads="1"/>
          </p:cNvSpPr>
          <p:nvPr/>
        </p:nvSpPr>
        <p:spPr bwMode="auto">
          <a:xfrm>
            <a:off x="2043113" y="2611438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67" name="Oval 83"/>
          <p:cNvSpPr>
            <a:spLocks noChangeArrowheads="1"/>
          </p:cNvSpPr>
          <p:nvPr/>
        </p:nvSpPr>
        <p:spPr bwMode="auto">
          <a:xfrm>
            <a:off x="2400300" y="2611438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68" name="Oval 84"/>
          <p:cNvSpPr>
            <a:spLocks noChangeArrowheads="1"/>
          </p:cNvSpPr>
          <p:nvPr/>
        </p:nvSpPr>
        <p:spPr bwMode="auto">
          <a:xfrm>
            <a:off x="3109913" y="2620963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69" name="Oval 85"/>
          <p:cNvSpPr>
            <a:spLocks noChangeArrowheads="1"/>
          </p:cNvSpPr>
          <p:nvPr/>
        </p:nvSpPr>
        <p:spPr bwMode="auto">
          <a:xfrm>
            <a:off x="2747963" y="2620963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70" name="Oval 86"/>
          <p:cNvSpPr>
            <a:spLocks noChangeArrowheads="1"/>
          </p:cNvSpPr>
          <p:nvPr/>
        </p:nvSpPr>
        <p:spPr bwMode="auto">
          <a:xfrm>
            <a:off x="2928938" y="2620963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71" name="Oval 87"/>
          <p:cNvSpPr>
            <a:spLocks noChangeArrowheads="1"/>
          </p:cNvSpPr>
          <p:nvPr/>
        </p:nvSpPr>
        <p:spPr bwMode="auto">
          <a:xfrm>
            <a:off x="3286125" y="2620963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72" name="Oval 88"/>
          <p:cNvSpPr>
            <a:spLocks noChangeArrowheads="1"/>
          </p:cNvSpPr>
          <p:nvPr/>
        </p:nvSpPr>
        <p:spPr bwMode="auto">
          <a:xfrm>
            <a:off x="3371850" y="2149475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73" name="Oval 89"/>
          <p:cNvSpPr>
            <a:spLocks noChangeArrowheads="1"/>
          </p:cNvSpPr>
          <p:nvPr/>
        </p:nvSpPr>
        <p:spPr bwMode="auto">
          <a:xfrm>
            <a:off x="3552825" y="2149475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74" name="Oval 90"/>
          <p:cNvSpPr>
            <a:spLocks noChangeArrowheads="1"/>
          </p:cNvSpPr>
          <p:nvPr/>
        </p:nvSpPr>
        <p:spPr bwMode="auto">
          <a:xfrm>
            <a:off x="3648075" y="2306638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75" name="Oval 91"/>
          <p:cNvSpPr>
            <a:spLocks noChangeArrowheads="1"/>
          </p:cNvSpPr>
          <p:nvPr/>
        </p:nvSpPr>
        <p:spPr bwMode="auto">
          <a:xfrm>
            <a:off x="3552825" y="2473325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76" name="Oval 92"/>
          <p:cNvSpPr>
            <a:spLocks noChangeArrowheads="1"/>
          </p:cNvSpPr>
          <p:nvPr/>
        </p:nvSpPr>
        <p:spPr bwMode="auto">
          <a:xfrm>
            <a:off x="3467100" y="2306638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77" name="Oval 93"/>
          <p:cNvSpPr>
            <a:spLocks noChangeArrowheads="1"/>
          </p:cNvSpPr>
          <p:nvPr/>
        </p:nvSpPr>
        <p:spPr bwMode="auto">
          <a:xfrm>
            <a:off x="3457575" y="2625725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78" name="Oval 94"/>
          <p:cNvSpPr>
            <a:spLocks noChangeArrowheads="1"/>
          </p:cNvSpPr>
          <p:nvPr/>
        </p:nvSpPr>
        <p:spPr bwMode="auto">
          <a:xfrm>
            <a:off x="1676400" y="1982788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79" name="Oval 95"/>
          <p:cNvSpPr>
            <a:spLocks noChangeArrowheads="1"/>
          </p:cNvSpPr>
          <p:nvPr/>
        </p:nvSpPr>
        <p:spPr bwMode="auto">
          <a:xfrm>
            <a:off x="1600200" y="1825625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80" name="Oval 96"/>
          <p:cNvSpPr>
            <a:spLocks noChangeArrowheads="1"/>
          </p:cNvSpPr>
          <p:nvPr/>
        </p:nvSpPr>
        <p:spPr bwMode="auto">
          <a:xfrm>
            <a:off x="1509713" y="1978025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81" name="Oval 97"/>
          <p:cNvSpPr>
            <a:spLocks noChangeArrowheads="1"/>
          </p:cNvSpPr>
          <p:nvPr/>
        </p:nvSpPr>
        <p:spPr bwMode="auto">
          <a:xfrm>
            <a:off x="1481138" y="1697038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82" name="Oval 98"/>
          <p:cNvSpPr>
            <a:spLocks noChangeArrowheads="1"/>
          </p:cNvSpPr>
          <p:nvPr/>
        </p:nvSpPr>
        <p:spPr bwMode="auto">
          <a:xfrm>
            <a:off x="3352800" y="1520825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83" name="Oval 99"/>
          <p:cNvSpPr>
            <a:spLocks noChangeArrowheads="1"/>
          </p:cNvSpPr>
          <p:nvPr/>
        </p:nvSpPr>
        <p:spPr bwMode="auto">
          <a:xfrm>
            <a:off x="3890963" y="1511300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84" name="Oval 100"/>
          <p:cNvSpPr>
            <a:spLocks noChangeArrowheads="1"/>
          </p:cNvSpPr>
          <p:nvPr/>
        </p:nvSpPr>
        <p:spPr bwMode="auto">
          <a:xfrm>
            <a:off x="3538538" y="1511300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85" name="Oval 101"/>
          <p:cNvSpPr>
            <a:spLocks noChangeArrowheads="1"/>
          </p:cNvSpPr>
          <p:nvPr/>
        </p:nvSpPr>
        <p:spPr bwMode="auto">
          <a:xfrm>
            <a:off x="3714750" y="1511300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86" name="Oval 102"/>
          <p:cNvSpPr>
            <a:spLocks noChangeArrowheads="1"/>
          </p:cNvSpPr>
          <p:nvPr/>
        </p:nvSpPr>
        <p:spPr bwMode="auto">
          <a:xfrm>
            <a:off x="3738563" y="2459038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87" name="Oval 103"/>
          <p:cNvSpPr>
            <a:spLocks noChangeArrowheads="1"/>
          </p:cNvSpPr>
          <p:nvPr/>
        </p:nvSpPr>
        <p:spPr bwMode="auto">
          <a:xfrm>
            <a:off x="3624263" y="1673225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88" name="Oval 104"/>
          <p:cNvSpPr>
            <a:spLocks noChangeArrowheads="1"/>
          </p:cNvSpPr>
          <p:nvPr/>
        </p:nvSpPr>
        <p:spPr bwMode="auto">
          <a:xfrm>
            <a:off x="3443288" y="1673225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89" name="Oval 105"/>
          <p:cNvSpPr>
            <a:spLocks noChangeArrowheads="1"/>
          </p:cNvSpPr>
          <p:nvPr/>
        </p:nvSpPr>
        <p:spPr bwMode="auto">
          <a:xfrm>
            <a:off x="3800475" y="1673225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90" name="Oval 106"/>
          <p:cNvSpPr>
            <a:spLocks noChangeArrowheads="1"/>
          </p:cNvSpPr>
          <p:nvPr/>
        </p:nvSpPr>
        <p:spPr bwMode="auto">
          <a:xfrm>
            <a:off x="3986213" y="1673225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91" name="Oval 107"/>
          <p:cNvSpPr>
            <a:spLocks noChangeArrowheads="1"/>
          </p:cNvSpPr>
          <p:nvPr/>
        </p:nvSpPr>
        <p:spPr bwMode="auto">
          <a:xfrm>
            <a:off x="3714750" y="1825625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92" name="Oval 108"/>
          <p:cNvSpPr>
            <a:spLocks noChangeArrowheads="1"/>
          </p:cNvSpPr>
          <p:nvPr/>
        </p:nvSpPr>
        <p:spPr bwMode="auto">
          <a:xfrm>
            <a:off x="3352800" y="1825625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93" name="Oval 109"/>
          <p:cNvSpPr>
            <a:spLocks noChangeArrowheads="1"/>
          </p:cNvSpPr>
          <p:nvPr/>
        </p:nvSpPr>
        <p:spPr bwMode="auto">
          <a:xfrm>
            <a:off x="3533775" y="1825625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94" name="Oval 110"/>
          <p:cNvSpPr>
            <a:spLocks noChangeArrowheads="1"/>
          </p:cNvSpPr>
          <p:nvPr/>
        </p:nvSpPr>
        <p:spPr bwMode="auto">
          <a:xfrm>
            <a:off x="3733800" y="2144713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95" name="Oval 111"/>
          <p:cNvSpPr>
            <a:spLocks noChangeArrowheads="1"/>
          </p:cNvSpPr>
          <p:nvPr/>
        </p:nvSpPr>
        <p:spPr bwMode="auto">
          <a:xfrm>
            <a:off x="3810000" y="1982788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96" name="Oval 112"/>
          <p:cNvSpPr>
            <a:spLocks noChangeArrowheads="1"/>
          </p:cNvSpPr>
          <p:nvPr/>
        </p:nvSpPr>
        <p:spPr bwMode="auto">
          <a:xfrm>
            <a:off x="3448050" y="1982788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97" name="Oval 113"/>
          <p:cNvSpPr>
            <a:spLocks noChangeArrowheads="1"/>
          </p:cNvSpPr>
          <p:nvPr/>
        </p:nvSpPr>
        <p:spPr bwMode="auto">
          <a:xfrm>
            <a:off x="3629025" y="1982788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98" name="Oval 114"/>
          <p:cNvSpPr>
            <a:spLocks noChangeArrowheads="1"/>
          </p:cNvSpPr>
          <p:nvPr/>
        </p:nvSpPr>
        <p:spPr bwMode="auto">
          <a:xfrm>
            <a:off x="3905250" y="1825625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99" name="Oval 115"/>
          <p:cNvSpPr>
            <a:spLocks noChangeArrowheads="1"/>
          </p:cNvSpPr>
          <p:nvPr/>
        </p:nvSpPr>
        <p:spPr bwMode="auto">
          <a:xfrm>
            <a:off x="3819525" y="2297113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00" name="Oval 116"/>
          <p:cNvSpPr>
            <a:spLocks noChangeArrowheads="1"/>
          </p:cNvSpPr>
          <p:nvPr/>
        </p:nvSpPr>
        <p:spPr bwMode="auto">
          <a:xfrm>
            <a:off x="3919538" y="2135188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01" name="Oval 117"/>
          <p:cNvSpPr>
            <a:spLocks noChangeArrowheads="1"/>
          </p:cNvSpPr>
          <p:nvPr/>
        </p:nvSpPr>
        <p:spPr bwMode="auto">
          <a:xfrm>
            <a:off x="3919538" y="2454275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02" name="Oval 118"/>
          <p:cNvSpPr>
            <a:spLocks noChangeArrowheads="1"/>
          </p:cNvSpPr>
          <p:nvPr/>
        </p:nvSpPr>
        <p:spPr bwMode="auto">
          <a:xfrm>
            <a:off x="3648075" y="2616200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03" name="Oval 119"/>
          <p:cNvSpPr>
            <a:spLocks noChangeArrowheads="1"/>
          </p:cNvSpPr>
          <p:nvPr/>
        </p:nvSpPr>
        <p:spPr bwMode="auto">
          <a:xfrm>
            <a:off x="3829050" y="2611438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04" name="Oval 120"/>
          <p:cNvSpPr>
            <a:spLocks noChangeArrowheads="1"/>
          </p:cNvSpPr>
          <p:nvPr/>
        </p:nvSpPr>
        <p:spPr bwMode="auto">
          <a:xfrm>
            <a:off x="1500188" y="2311400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05" name="Oval 121"/>
          <p:cNvSpPr>
            <a:spLocks noChangeArrowheads="1"/>
          </p:cNvSpPr>
          <p:nvPr/>
        </p:nvSpPr>
        <p:spPr bwMode="auto">
          <a:xfrm>
            <a:off x="1581150" y="2473325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06" name="Oval 122"/>
          <p:cNvSpPr>
            <a:spLocks noChangeArrowheads="1"/>
          </p:cNvSpPr>
          <p:nvPr/>
        </p:nvSpPr>
        <p:spPr bwMode="auto">
          <a:xfrm>
            <a:off x="1671638" y="2625725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07" name="Oval 123"/>
          <p:cNvSpPr>
            <a:spLocks noChangeArrowheads="1"/>
          </p:cNvSpPr>
          <p:nvPr/>
        </p:nvSpPr>
        <p:spPr bwMode="auto">
          <a:xfrm>
            <a:off x="1500188" y="2640013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08" name="Oval 124"/>
          <p:cNvSpPr>
            <a:spLocks noChangeArrowheads="1"/>
          </p:cNvSpPr>
          <p:nvPr/>
        </p:nvSpPr>
        <p:spPr bwMode="auto">
          <a:xfrm>
            <a:off x="2209800" y="1358900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09" name="Oval 125"/>
          <p:cNvSpPr>
            <a:spLocks noChangeArrowheads="1"/>
          </p:cNvSpPr>
          <p:nvPr/>
        </p:nvSpPr>
        <p:spPr bwMode="auto">
          <a:xfrm>
            <a:off x="1857375" y="1358900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10" name="Oval 126"/>
          <p:cNvSpPr>
            <a:spLocks noChangeArrowheads="1"/>
          </p:cNvSpPr>
          <p:nvPr/>
        </p:nvSpPr>
        <p:spPr bwMode="auto">
          <a:xfrm>
            <a:off x="1495425" y="1358900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11" name="Oval 127"/>
          <p:cNvSpPr>
            <a:spLocks noChangeArrowheads="1"/>
          </p:cNvSpPr>
          <p:nvPr/>
        </p:nvSpPr>
        <p:spPr bwMode="auto">
          <a:xfrm>
            <a:off x="1676400" y="1358900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12" name="Oval 128"/>
          <p:cNvSpPr>
            <a:spLocks noChangeArrowheads="1"/>
          </p:cNvSpPr>
          <p:nvPr/>
        </p:nvSpPr>
        <p:spPr bwMode="auto">
          <a:xfrm>
            <a:off x="2033588" y="1358900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13" name="Oval 129"/>
          <p:cNvSpPr>
            <a:spLocks noChangeArrowheads="1"/>
          </p:cNvSpPr>
          <p:nvPr/>
        </p:nvSpPr>
        <p:spPr bwMode="auto">
          <a:xfrm>
            <a:off x="3095625" y="1368425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14" name="Oval 130"/>
          <p:cNvSpPr>
            <a:spLocks noChangeArrowheads="1"/>
          </p:cNvSpPr>
          <p:nvPr/>
        </p:nvSpPr>
        <p:spPr bwMode="auto">
          <a:xfrm>
            <a:off x="2743200" y="1368425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15" name="Oval 131"/>
          <p:cNvSpPr>
            <a:spLocks noChangeArrowheads="1"/>
          </p:cNvSpPr>
          <p:nvPr/>
        </p:nvSpPr>
        <p:spPr bwMode="auto">
          <a:xfrm>
            <a:off x="2381250" y="1368425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16" name="Oval 132"/>
          <p:cNvSpPr>
            <a:spLocks noChangeArrowheads="1"/>
          </p:cNvSpPr>
          <p:nvPr/>
        </p:nvSpPr>
        <p:spPr bwMode="auto">
          <a:xfrm>
            <a:off x="2562225" y="1368425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17" name="Oval 133"/>
          <p:cNvSpPr>
            <a:spLocks noChangeArrowheads="1"/>
          </p:cNvSpPr>
          <p:nvPr/>
        </p:nvSpPr>
        <p:spPr bwMode="auto">
          <a:xfrm>
            <a:off x="2919413" y="1368425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18" name="Oval 134"/>
          <p:cNvSpPr>
            <a:spLocks noChangeArrowheads="1"/>
          </p:cNvSpPr>
          <p:nvPr/>
        </p:nvSpPr>
        <p:spPr bwMode="auto">
          <a:xfrm>
            <a:off x="3276600" y="1358900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19" name="Oval 135"/>
          <p:cNvSpPr>
            <a:spLocks noChangeArrowheads="1"/>
          </p:cNvSpPr>
          <p:nvPr/>
        </p:nvSpPr>
        <p:spPr bwMode="auto">
          <a:xfrm>
            <a:off x="3814763" y="1349375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20" name="Oval 136"/>
          <p:cNvSpPr>
            <a:spLocks noChangeArrowheads="1"/>
          </p:cNvSpPr>
          <p:nvPr/>
        </p:nvSpPr>
        <p:spPr bwMode="auto">
          <a:xfrm>
            <a:off x="3462338" y="1349375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21" name="Oval 137"/>
          <p:cNvSpPr>
            <a:spLocks noChangeArrowheads="1"/>
          </p:cNvSpPr>
          <p:nvPr/>
        </p:nvSpPr>
        <p:spPr bwMode="auto">
          <a:xfrm>
            <a:off x="3638550" y="1349375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22" name="Oval 316"/>
          <p:cNvSpPr>
            <a:spLocks noChangeArrowheads="1"/>
          </p:cNvSpPr>
          <p:nvPr/>
        </p:nvSpPr>
        <p:spPr bwMode="auto">
          <a:xfrm>
            <a:off x="2309813" y="4930775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23" name="Oval 317"/>
          <p:cNvSpPr>
            <a:spLocks noChangeArrowheads="1"/>
          </p:cNvSpPr>
          <p:nvPr/>
        </p:nvSpPr>
        <p:spPr bwMode="auto">
          <a:xfrm>
            <a:off x="1957388" y="4930775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24" name="Oval 318"/>
          <p:cNvSpPr>
            <a:spLocks noChangeArrowheads="1"/>
          </p:cNvSpPr>
          <p:nvPr/>
        </p:nvSpPr>
        <p:spPr bwMode="auto">
          <a:xfrm>
            <a:off x="1595438" y="4930775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25" name="Oval 319"/>
          <p:cNvSpPr>
            <a:spLocks noChangeArrowheads="1"/>
          </p:cNvSpPr>
          <p:nvPr/>
        </p:nvSpPr>
        <p:spPr bwMode="auto">
          <a:xfrm>
            <a:off x="1776413" y="4930775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26" name="Oval 320"/>
          <p:cNvSpPr>
            <a:spLocks noChangeArrowheads="1"/>
          </p:cNvSpPr>
          <p:nvPr/>
        </p:nvSpPr>
        <p:spPr bwMode="auto">
          <a:xfrm>
            <a:off x="2133600" y="4930775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27" name="Oval 321"/>
          <p:cNvSpPr>
            <a:spLocks noChangeArrowheads="1"/>
          </p:cNvSpPr>
          <p:nvPr/>
        </p:nvSpPr>
        <p:spPr bwMode="auto">
          <a:xfrm>
            <a:off x="3195638" y="4940300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28" name="Oval 322"/>
          <p:cNvSpPr>
            <a:spLocks noChangeArrowheads="1"/>
          </p:cNvSpPr>
          <p:nvPr/>
        </p:nvSpPr>
        <p:spPr bwMode="auto">
          <a:xfrm>
            <a:off x="2843213" y="4940300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29" name="Oval 323"/>
          <p:cNvSpPr>
            <a:spLocks noChangeArrowheads="1"/>
          </p:cNvSpPr>
          <p:nvPr/>
        </p:nvSpPr>
        <p:spPr bwMode="auto">
          <a:xfrm>
            <a:off x="2481263" y="4940300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30" name="Oval 324"/>
          <p:cNvSpPr>
            <a:spLocks noChangeArrowheads="1"/>
          </p:cNvSpPr>
          <p:nvPr/>
        </p:nvSpPr>
        <p:spPr bwMode="auto">
          <a:xfrm>
            <a:off x="2662238" y="4940300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31" name="Oval 325"/>
          <p:cNvSpPr>
            <a:spLocks noChangeArrowheads="1"/>
          </p:cNvSpPr>
          <p:nvPr/>
        </p:nvSpPr>
        <p:spPr bwMode="auto">
          <a:xfrm>
            <a:off x="3019425" y="4940300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32" name="Oval 326"/>
          <p:cNvSpPr>
            <a:spLocks noChangeArrowheads="1"/>
          </p:cNvSpPr>
          <p:nvPr/>
        </p:nvSpPr>
        <p:spPr bwMode="auto">
          <a:xfrm>
            <a:off x="2405063" y="5087938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33" name="Oval 327"/>
          <p:cNvSpPr>
            <a:spLocks noChangeArrowheads="1"/>
          </p:cNvSpPr>
          <p:nvPr/>
        </p:nvSpPr>
        <p:spPr bwMode="auto">
          <a:xfrm>
            <a:off x="2052638" y="5087938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34" name="Oval 328"/>
          <p:cNvSpPr>
            <a:spLocks noChangeArrowheads="1"/>
          </p:cNvSpPr>
          <p:nvPr/>
        </p:nvSpPr>
        <p:spPr bwMode="auto">
          <a:xfrm>
            <a:off x="1690688" y="5087938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35" name="Oval 329"/>
          <p:cNvSpPr>
            <a:spLocks noChangeArrowheads="1"/>
          </p:cNvSpPr>
          <p:nvPr/>
        </p:nvSpPr>
        <p:spPr bwMode="auto">
          <a:xfrm>
            <a:off x="1871663" y="5087938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36" name="Oval 330"/>
          <p:cNvSpPr>
            <a:spLocks noChangeArrowheads="1"/>
          </p:cNvSpPr>
          <p:nvPr/>
        </p:nvSpPr>
        <p:spPr bwMode="auto">
          <a:xfrm>
            <a:off x="2228850" y="5087938"/>
            <a:ext cx="182563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37" name="Oval 331"/>
          <p:cNvSpPr>
            <a:spLocks noChangeArrowheads="1"/>
          </p:cNvSpPr>
          <p:nvPr/>
        </p:nvSpPr>
        <p:spPr bwMode="auto">
          <a:xfrm>
            <a:off x="3290888" y="5097463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38" name="Oval 332"/>
          <p:cNvSpPr>
            <a:spLocks noChangeArrowheads="1"/>
          </p:cNvSpPr>
          <p:nvPr/>
        </p:nvSpPr>
        <p:spPr bwMode="auto">
          <a:xfrm>
            <a:off x="2938463" y="5097463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39" name="Oval 333"/>
          <p:cNvSpPr>
            <a:spLocks noChangeArrowheads="1"/>
          </p:cNvSpPr>
          <p:nvPr/>
        </p:nvSpPr>
        <p:spPr bwMode="auto">
          <a:xfrm>
            <a:off x="2576513" y="5097463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40" name="Oval 334"/>
          <p:cNvSpPr>
            <a:spLocks noChangeArrowheads="1"/>
          </p:cNvSpPr>
          <p:nvPr/>
        </p:nvSpPr>
        <p:spPr bwMode="auto">
          <a:xfrm>
            <a:off x="2757488" y="5097463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41" name="Oval 335"/>
          <p:cNvSpPr>
            <a:spLocks noChangeArrowheads="1"/>
          </p:cNvSpPr>
          <p:nvPr/>
        </p:nvSpPr>
        <p:spPr bwMode="auto">
          <a:xfrm>
            <a:off x="3114675" y="5097463"/>
            <a:ext cx="182563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42" name="Oval 336"/>
          <p:cNvSpPr>
            <a:spLocks noChangeArrowheads="1"/>
          </p:cNvSpPr>
          <p:nvPr/>
        </p:nvSpPr>
        <p:spPr bwMode="auto">
          <a:xfrm>
            <a:off x="2495550" y="5240338"/>
            <a:ext cx="182563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43" name="Oval 337"/>
          <p:cNvSpPr>
            <a:spLocks noChangeArrowheads="1"/>
          </p:cNvSpPr>
          <p:nvPr/>
        </p:nvSpPr>
        <p:spPr bwMode="auto">
          <a:xfrm>
            <a:off x="2143125" y="5240338"/>
            <a:ext cx="182563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44" name="Oval 338"/>
          <p:cNvSpPr>
            <a:spLocks noChangeArrowheads="1"/>
          </p:cNvSpPr>
          <p:nvPr/>
        </p:nvSpPr>
        <p:spPr bwMode="auto">
          <a:xfrm>
            <a:off x="1781175" y="5240338"/>
            <a:ext cx="182563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45" name="Oval 339"/>
          <p:cNvSpPr>
            <a:spLocks noChangeArrowheads="1"/>
          </p:cNvSpPr>
          <p:nvPr/>
        </p:nvSpPr>
        <p:spPr bwMode="auto">
          <a:xfrm>
            <a:off x="1962150" y="5240338"/>
            <a:ext cx="182563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46" name="Oval 340"/>
          <p:cNvSpPr>
            <a:spLocks noChangeArrowheads="1"/>
          </p:cNvSpPr>
          <p:nvPr/>
        </p:nvSpPr>
        <p:spPr bwMode="auto">
          <a:xfrm>
            <a:off x="2319338" y="5240338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47" name="Oval 341"/>
          <p:cNvSpPr>
            <a:spLocks noChangeArrowheads="1"/>
          </p:cNvSpPr>
          <p:nvPr/>
        </p:nvSpPr>
        <p:spPr bwMode="auto">
          <a:xfrm>
            <a:off x="3381375" y="5249863"/>
            <a:ext cx="182563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48" name="Oval 342"/>
          <p:cNvSpPr>
            <a:spLocks noChangeArrowheads="1"/>
          </p:cNvSpPr>
          <p:nvPr/>
        </p:nvSpPr>
        <p:spPr bwMode="auto">
          <a:xfrm>
            <a:off x="3028950" y="5249863"/>
            <a:ext cx="182563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49" name="Oval 343"/>
          <p:cNvSpPr>
            <a:spLocks noChangeArrowheads="1"/>
          </p:cNvSpPr>
          <p:nvPr/>
        </p:nvSpPr>
        <p:spPr bwMode="auto">
          <a:xfrm>
            <a:off x="2667000" y="5249863"/>
            <a:ext cx="182563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50" name="Oval 344"/>
          <p:cNvSpPr>
            <a:spLocks noChangeArrowheads="1"/>
          </p:cNvSpPr>
          <p:nvPr/>
        </p:nvSpPr>
        <p:spPr bwMode="auto">
          <a:xfrm>
            <a:off x="2847975" y="5249863"/>
            <a:ext cx="182563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51" name="Oval 345"/>
          <p:cNvSpPr>
            <a:spLocks noChangeArrowheads="1"/>
          </p:cNvSpPr>
          <p:nvPr/>
        </p:nvSpPr>
        <p:spPr bwMode="auto">
          <a:xfrm>
            <a:off x="3205163" y="5249863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52" name="Oval 346"/>
          <p:cNvSpPr>
            <a:spLocks noChangeArrowheads="1"/>
          </p:cNvSpPr>
          <p:nvPr/>
        </p:nvSpPr>
        <p:spPr bwMode="auto">
          <a:xfrm>
            <a:off x="2590800" y="5397500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53" name="Oval 347"/>
          <p:cNvSpPr>
            <a:spLocks noChangeArrowheads="1"/>
          </p:cNvSpPr>
          <p:nvPr/>
        </p:nvSpPr>
        <p:spPr bwMode="auto">
          <a:xfrm>
            <a:off x="2238375" y="5397500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54" name="Oval 348"/>
          <p:cNvSpPr>
            <a:spLocks noChangeArrowheads="1"/>
          </p:cNvSpPr>
          <p:nvPr/>
        </p:nvSpPr>
        <p:spPr bwMode="auto">
          <a:xfrm>
            <a:off x="1876425" y="5397500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55" name="Oval 349"/>
          <p:cNvSpPr>
            <a:spLocks noChangeArrowheads="1"/>
          </p:cNvSpPr>
          <p:nvPr/>
        </p:nvSpPr>
        <p:spPr bwMode="auto">
          <a:xfrm>
            <a:off x="2057400" y="5397500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56" name="Oval 350"/>
          <p:cNvSpPr>
            <a:spLocks noChangeArrowheads="1"/>
          </p:cNvSpPr>
          <p:nvPr/>
        </p:nvSpPr>
        <p:spPr bwMode="auto">
          <a:xfrm>
            <a:off x="2414588" y="5397500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57" name="Oval 351"/>
          <p:cNvSpPr>
            <a:spLocks noChangeArrowheads="1"/>
          </p:cNvSpPr>
          <p:nvPr/>
        </p:nvSpPr>
        <p:spPr bwMode="auto">
          <a:xfrm>
            <a:off x="3476625" y="5407025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58" name="Oval 352"/>
          <p:cNvSpPr>
            <a:spLocks noChangeArrowheads="1"/>
          </p:cNvSpPr>
          <p:nvPr/>
        </p:nvSpPr>
        <p:spPr bwMode="auto">
          <a:xfrm>
            <a:off x="3124200" y="5407025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59" name="Oval 353"/>
          <p:cNvSpPr>
            <a:spLocks noChangeArrowheads="1"/>
          </p:cNvSpPr>
          <p:nvPr/>
        </p:nvSpPr>
        <p:spPr bwMode="auto">
          <a:xfrm>
            <a:off x="2762250" y="5407025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60" name="Oval 354"/>
          <p:cNvSpPr>
            <a:spLocks noChangeArrowheads="1"/>
          </p:cNvSpPr>
          <p:nvPr/>
        </p:nvSpPr>
        <p:spPr bwMode="auto">
          <a:xfrm>
            <a:off x="2943225" y="5407025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61" name="Oval 355"/>
          <p:cNvSpPr>
            <a:spLocks noChangeArrowheads="1"/>
          </p:cNvSpPr>
          <p:nvPr/>
        </p:nvSpPr>
        <p:spPr bwMode="auto">
          <a:xfrm>
            <a:off x="3300413" y="5407025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62" name="Oval 356"/>
          <p:cNvSpPr>
            <a:spLocks noChangeArrowheads="1"/>
          </p:cNvSpPr>
          <p:nvPr/>
        </p:nvSpPr>
        <p:spPr bwMode="auto">
          <a:xfrm>
            <a:off x="2319338" y="5554663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63" name="Oval 357"/>
          <p:cNvSpPr>
            <a:spLocks noChangeArrowheads="1"/>
          </p:cNvSpPr>
          <p:nvPr/>
        </p:nvSpPr>
        <p:spPr bwMode="auto">
          <a:xfrm>
            <a:off x="1966913" y="5554663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64" name="Oval 358"/>
          <p:cNvSpPr>
            <a:spLocks noChangeArrowheads="1"/>
          </p:cNvSpPr>
          <p:nvPr/>
        </p:nvSpPr>
        <p:spPr bwMode="auto">
          <a:xfrm>
            <a:off x="1604963" y="5554663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65" name="Oval 359"/>
          <p:cNvSpPr>
            <a:spLocks noChangeArrowheads="1"/>
          </p:cNvSpPr>
          <p:nvPr/>
        </p:nvSpPr>
        <p:spPr bwMode="auto">
          <a:xfrm>
            <a:off x="1785938" y="5554663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66" name="Oval 360"/>
          <p:cNvSpPr>
            <a:spLocks noChangeArrowheads="1"/>
          </p:cNvSpPr>
          <p:nvPr/>
        </p:nvSpPr>
        <p:spPr bwMode="auto">
          <a:xfrm>
            <a:off x="2143125" y="5554663"/>
            <a:ext cx="182563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67" name="Oval 361"/>
          <p:cNvSpPr>
            <a:spLocks noChangeArrowheads="1"/>
          </p:cNvSpPr>
          <p:nvPr/>
        </p:nvSpPr>
        <p:spPr bwMode="auto">
          <a:xfrm>
            <a:off x="3205163" y="5564188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68" name="Oval 362"/>
          <p:cNvSpPr>
            <a:spLocks noChangeArrowheads="1"/>
          </p:cNvSpPr>
          <p:nvPr/>
        </p:nvSpPr>
        <p:spPr bwMode="auto">
          <a:xfrm>
            <a:off x="2852738" y="5564188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69" name="Oval 363"/>
          <p:cNvSpPr>
            <a:spLocks noChangeArrowheads="1"/>
          </p:cNvSpPr>
          <p:nvPr/>
        </p:nvSpPr>
        <p:spPr bwMode="auto">
          <a:xfrm>
            <a:off x="2490788" y="5564188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70" name="Oval 364"/>
          <p:cNvSpPr>
            <a:spLocks noChangeArrowheads="1"/>
          </p:cNvSpPr>
          <p:nvPr/>
        </p:nvSpPr>
        <p:spPr bwMode="auto">
          <a:xfrm>
            <a:off x="2671763" y="5564188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71" name="Oval 365"/>
          <p:cNvSpPr>
            <a:spLocks noChangeArrowheads="1"/>
          </p:cNvSpPr>
          <p:nvPr/>
        </p:nvSpPr>
        <p:spPr bwMode="auto">
          <a:xfrm>
            <a:off x="3028950" y="5564188"/>
            <a:ext cx="182563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72" name="Oval 366"/>
          <p:cNvSpPr>
            <a:spLocks noChangeArrowheads="1"/>
          </p:cNvSpPr>
          <p:nvPr/>
        </p:nvSpPr>
        <p:spPr bwMode="auto">
          <a:xfrm>
            <a:off x="2414588" y="5711825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73" name="Oval 367"/>
          <p:cNvSpPr>
            <a:spLocks noChangeArrowheads="1"/>
          </p:cNvSpPr>
          <p:nvPr/>
        </p:nvSpPr>
        <p:spPr bwMode="auto">
          <a:xfrm>
            <a:off x="2062163" y="5711825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74" name="Oval 368"/>
          <p:cNvSpPr>
            <a:spLocks noChangeArrowheads="1"/>
          </p:cNvSpPr>
          <p:nvPr/>
        </p:nvSpPr>
        <p:spPr bwMode="auto">
          <a:xfrm>
            <a:off x="1700213" y="5711825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75" name="Oval 369"/>
          <p:cNvSpPr>
            <a:spLocks noChangeArrowheads="1"/>
          </p:cNvSpPr>
          <p:nvPr/>
        </p:nvSpPr>
        <p:spPr bwMode="auto">
          <a:xfrm>
            <a:off x="1881188" y="5711825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76" name="Oval 370"/>
          <p:cNvSpPr>
            <a:spLocks noChangeArrowheads="1"/>
          </p:cNvSpPr>
          <p:nvPr/>
        </p:nvSpPr>
        <p:spPr bwMode="auto">
          <a:xfrm>
            <a:off x="2238375" y="5711825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77" name="Oval 371"/>
          <p:cNvSpPr>
            <a:spLocks noChangeArrowheads="1"/>
          </p:cNvSpPr>
          <p:nvPr/>
        </p:nvSpPr>
        <p:spPr bwMode="auto">
          <a:xfrm>
            <a:off x="3300413" y="5721350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78" name="Oval 372"/>
          <p:cNvSpPr>
            <a:spLocks noChangeArrowheads="1"/>
          </p:cNvSpPr>
          <p:nvPr/>
        </p:nvSpPr>
        <p:spPr bwMode="auto">
          <a:xfrm>
            <a:off x="2947988" y="5721350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79" name="Oval 373"/>
          <p:cNvSpPr>
            <a:spLocks noChangeArrowheads="1"/>
          </p:cNvSpPr>
          <p:nvPr/>
        </p:nvSpPr>
        <p:spPr bwMode="auto">
          <a:xfrm>
            <a:off x="2586038" y="5721350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80" name="Oval 374"/>
          <p:cNvSpPr>
            <a:spLocks noChangeArrowheads="1"/>
          </p:cNvSpPr>
          <p:nvPr/>
        </p:nvSpPr>
        <p:spPr bwMode="auto">
          <a:xfrm>
            <a:off x="2767013" y="5721350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81" name="Oval 375"/>
          <p:cNvSpPr>
            <a:spLocks noChangeArrowheads="1"/>
          </p:cNvSpPr>
          <p:nvPr/>
        </p:nvSpPr>
        <p:spPr bwMode="auto">
          <a:xfrm>
            <a:off x="3124200" y="5721350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82" name="Oval 376"/>
          <p:cNvSpPr>
            <a:spLocks noChangeArrowheads="1"/>
          </p:cNvSpPr>
          <p:nvPr/>
        </p:nvSpPr>
        <p:spPr bwMode="auto">
          <a:xfrm>
            <a:off x="2505075" y="5864225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83" name="Oval 377"/>
          <p:cNvSpPr>
            <a:spLocks noChangeArrowheads="1"/>
          </p:cNvSpPr>
          <p:nvPr/>
        </p:nvSpPr>
        <p:spPr bwMode="auto">
          <a:xfrm>
            <a:off x="2152650" y="5864225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84" name="Oval 378"/>
          <p:cNvSpPr>
            <a:spLocks noChangeArrowheads="1"/>
          </p:cNvSpPr>
          <p:nvPr/>
        </p:nvSpPr>
        <p:spPr bwMode="auto">
          <a:xfrm>
            <a:off x="1790700" y="5864225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85" name="Oval 379"/>
          <p:cNvSpPr>
            <a:spLocks noChangeArrowheads="1"/>
          </p:cNvSpPr>
          <p:nvPr/>
        </p:nvSpPr>
        <p:spPr bwMode="auto">
          <a:xfrm>
            <a:off x="1971675" y="5864225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86" name="Oval 380"/>
          <p:cNvSpPr>
            <a:spLocks noChangeArrowheads="1"/>
          </p:cNvSpPr>
          <p:nvPr/>
        </p:nvSpPr>
        <p:spPr bwMode="auto">
          <a:xfrm>
            <a:off x="2328863" y="5864225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87" name="Oval 381"/>
          <p:cNvSpPr>
            <a:spLocks noChangeArrowheads="1"/>
          </p:cNvSpPr>
          <p:nvPr/>
        </p:nvSpPr>
        <p:spPr bwMode="auto">
          <a:xfrm>
            <a:off x="3390900" y="5873750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88" name="Oval 382"/>
          <p:cNvSpPr>
            <a:spLocks noChangeArrowheads="1"/>
          </p:cNvSpPr>
          <p:nvPr/>
        </p:nvSpPr>
        <p:spPr bwMode="auto">
          <a:xfrm>
            <a:off x="3038475" y="5873750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89" name="Oval 383"/>
          <p:cNvSpPr>
            <a:spLocks noChangeArrowheads="1"/>
          </p:cNvSpPr>
          <p:nvPr/>
        </p:nvSpPr>
        <p:spPr bwMode="auto">
          <a:xfrm>
            <a:off x="2676525" y="5873750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90" name="Oval 384"/>
          <p:cNvSpPr>
            <a:spLocks noChangeArrowheads="1"/>
          </p:cNvSpPr>
          <p:nvPr/>
        </p:nvSpPr>
        <p:spPr bwMode="auto">
          <a:xfrm>
            <a:off x="2857500" y="5873750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91" name="Oval 385"/>
          <p:cNvSpPr>
            <a:spLocks noChangeArrowheads="1"/>
          </p:cNvSpPr>
          <p:nvPr/>
        </p:nvSpPr>
        <p:spPr bwMode="auto">
          <a:xfrm>
            <a:off x="3214688" y="5873750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92" name="Oval 386"/>
          <p:cNvSpPr>
            <a:spLocks noChangeArrowheads="1"/>
          </p:cNvSpPr>
          <p:nvPr/>
        </p:nvSpPr>
        <p:spPr bwMode="auto">
          <a:xfrm>
            <a:off x="2600325" y="6021388"/>
            <a:ext cx="182563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93" name="Oval 387"/>
          <p:cNvSpPr>
            <a:spLocks noChangeArrowheads="1"/>
          </p:cNvSpPr>
          <p:nvPr/>
        </p:nvSpPr>
        <p:spPr bwMode="auto">
          <a:xfrm>
            <a:off x="2247900" y="6021388"/>
            <a:ext cx="182563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94" name="Oval 388"/>
          <p:cNvSpPr>
            <a:spLocks noChangeArrowheads="1"/>
          </p:cNvSpPr>
          <p:nvPr/>
        </p:nvSpPr>
        <p:spPr bwMode="auto">
          <a:xfrm>
            <a:off x="1885950" y="6021388"/>
            <a:ext cx="182563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95" name="Oval 389"/>
          <p:cNvSpPr>
            <a:spLocks noChangeArrowheads="1"/>
          </p:cNvSpPr>
          <p:nvPr/>
        </p:nvSpPr>
        <p:spPr bwMode="auto">
          <a:xfrm>
            <a:off x="2066925" y="6021388"/>
            <a:ext cx="182563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96" name="Oval 390"/>
          <p:cNvSpPr>
            <a:spLocks noChangeArrowheads="1"/>
          </p:cNvSpPr>
          <p:nvPr/>
        </p:nvSpPr>
        <p:spPr bwMode="auto">
          <a:xfrm>
            <a:off x="2424113" y="6021388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97" name="Oval 391"/>
          <p:cNvSpPr>
            <a:spLocks noChangeArrowheads="1"/>
          </p:cNvSpPr>
          <p:nvPr/>
        </p:nvSpPr>
        <p:spPr bwMode="auto">
          <a:xfrm>
            <a:off x="3395663" y="5559425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98" name="Oval 392"/>
          <p:cNvSpPr>
            <a:spLocks noChangeArrowheads="1"/>
          </p:cNvSpPr>
          <p:nvPr/>
        </p:nvSpPr>
        <p:spPr bwMode="auto">
          <a:xfrm>
            <a:off x="3576638" y="5559425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99" name="Oval 393"/>
          <p:cNvSpPr>
            <a:spLocks noChangeArrowheads="1"/>
          </p:cNvSpPr>
          <p:nvPr/>
        </p:nvSpPr>
        <p:spPr bwMode="auto">
          <a:xfrm>
            <a:off x="3671888" y="5716588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00" name="Oval 394"/>
          <p:cNvSpPr>
            <a:spLocks noChangeArrowheads="1"/>
          </p:cNvSpPr>
          <p:nvPr/>
        </p:nvSpPr>
        <p:spPr bwMode="auto">
          <a:xfrm>
            <a:off x="3576638" y="5883275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01" name="Oval 395"/>
          <p:cNvSpPr>
            <a:spLocks noChangeArrowheads="1"/>
          </p:cNvSpPr>
          <p:nvPr/>
        </p:nvSpPr>
        <p:spPr bwMode="auto">
          <a:xfrm>
            <a:off x="3490913" y="5716588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02" name="Oval 396"/>
          <p:cNvSpPr>
            <a:spLocks noChangeArrowheads="1"/>
          </p:cNvSpPr>
          <p:nvPr/>
        </p:nvSpPr>
        <p:spPr bwMode="auto">
          <a:xfrm>
            <a:off x="1700213" y="5392738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03" name="Oval 397"/>
          <p:cNvSpPr>
            <a:spLocks noChangeArrowheads="1"/>
          </p:cNvSpPr>
          <p:nvPr/>
        </p:nvSpPr>
        <p:spPr bwMode="auto">
          <a:xfrm>
            <a:off x="1624013" y="5235575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04" name="Oval 398"/>
          <p:cNvSpPr>
            <a:spLocks noChangeArrowheads="1"/>
          </p:cNvSpPr>
          <p:nvPr/>
        </p:nvSpPr>
        <p:spPr bwMode="auto">
          <a:xfrm>
            <a:off x="1533525" y="5387975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05" name="Oval 399"/>
          <p:cNvSpPr>
            <a:spLocks noChangeArrowheads="1"/>
          </p:cNvSpPr>
          <p:nvPr/>
        </p:nvSpPr>
        <p:spPr bwMode="auto">
          <a:xfrm>
            <a:off x="1504950" y="5106988"/>
            <a:ext cx="182563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06" name="Oval 400"/>
          <p:cNvSpPr>
            <a:spLocks noChangeArrowheads="1"/>
          </p:cNvSpPr>
          <p:nvPr/>
        </p:nvSpPr>
        <p:spPr bwMode="auto">
          <a:xfrm>
            <a:off x="3376613" y="4930775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07" name="Oval 401"/>
          <p:cNvSpPr>
            <a:spLocks noChangeArrowheads="1"/>
          </p:cNvSpPr>
          <p:nvPr/>
        </p:nvSpPr>
        <p:spPr bwMode="auto">
          <a:xfrm>
            <a:off x="3914775" y="4921250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08" name="Oval 402"/>
          <p:cNvSpPr>
            <a:spLocks noChangeArrowheads="1"/>
          </p:cNvSpPr>
          <p:nvPr/>
        </p:nvSpPr>
        <p:spPr bwMode="auto">
          <a:xfrm>
            <a:off x="3562350" y="4921250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09" name="Oval 403"/>
          <p:cNvSpPr>
            <a:spLocks noChangeArrowheads="1"/>
          </p:cNvSpPr>
          <p:nvPr/>
        </p:nvSpPr>
        <p:spPr bwMode="auto">
          <a:xfrm>
            <a:off x="3738563" y="4921250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10" name="Oval 404"/>
          <p:cNvSpPr>
            <a:spLocks noChangeArrowheads="1"/>
          </p:cNvSpPr>
          <p:nvPr/>
        </p:nvSpPr>
        <p:spPr bwMode="auto">
          <a:xfrm>
            <a:off x="3762375" y="5868988"/>
            <a:ext cx="182563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11" name="Oval 405"/>
          <p:cNvSpPr>
            <a:spLocks noChangeArrowheads="1"/>
          </p:cNvSpPr>
          <p:nvPr/>
        </p:nvSpPr>
        <p:spPr bwMode="auto">
          <a:xfrm>
            <a:off x="3648075" y="5083175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12" name="Oval 406"/>
          <p:cNvSpPr>
            <a:spLocks noChangeArrowheads="1"/>
          </p:cNvSpPr>
          <p:nvPr/>
        </p:nvSpPr>
        <p:spPr bwMode="auto">
          <a:xfrm>
            <a:off x="3467100" y="5083175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13" name="Oval 407"/>
          <p:cNvSpPr>
            <a:spLocks noChangeArrowheads="1"/>
          </p:cNvSpPr>
          <p:nvPr/>
        </p:nvSpPr>
        <p:spPr bwMode="auto">
          <a:xfrm>
            <a:off x="3824288" y="5083175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14" name="Oval 408"/>
          <p:cNvSpPr>
            <a:spLocks noChangeArrowheads="1"/>
          </p:cNvSpPr>
          <p:nvPr/>
        </p:nvSpPr>
        <p:spPr bwMode="auto">
          <a:xfrm>
            <a:off x="4010025" y="5083175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15" name="Oval 409"/>
          <p:cNvSpPr>
            <a:spLocks noChangeArrowheads="1"/>
          </p:cNvSpPr>
          <p:nvPr/>
        </p:nvSpPr>
        <p:spPr bwMode="auto">
          <a:xfrm>
            <a:off x="3738563" y="5235575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16" name="Oval 410"/>
          <p:cNvSpPr>
            <a:spLocks noChangeArrowheads="1"/>
          </p:cNvSpPr>
          <p:nvPr/>
        </p:nvSpPr>
        <p:spPr bwMode="auto">
          <a:xfrm>
            <a:off x="3376613" y="5235575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17" name="Oval 411"/>
          <p:cNvSpPr>
            <a:spLocks noChangeArrowheads="1"/>
          </p:cNvSpPr>
          <p:nvPr/>
        </p:nvSpPr>
        <p:spPr bwMode="auto">
          <a:xfrm>
            <a:off x="3557588" y="5235575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18" name="Oval 412"/>
          <p:cNvSpPr>
            <a:spLocks noChangeArrowheads="1"/>
          </p:cNvSpPr>
          <p:nvPr/>
        </p:nvSpPr>
        <p:spPr bwMode="auto">
          <a:xfrm>
            <a:off x="3757613" y="5554663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19" name="Oval 413"/>
          <p:cNvSpPr>
            <a:spLocks noChangeArrowheads="1"/>
          </p:cNvSpPr>
          <p:nvPr/>
        </p:nvSpPr>
        <p:spPr bwMode="auto">
          <a:xfrm>
            <a:off x="3833813" y="5392738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20" name="Oval 414"/>
          <p:cNvSpPr>
            <a:spLocks noChangeArrowheads="1"/>
          </p:cNvSpPr>
          <p:nvPr/>
        </p:nvSpPr>
        <p:spPr bwMode="auto">
          <a:xfrm>
            <a:off x="3471863" y="5392738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21" name="Oval 415"/>
          <p:cNvSpPr>
            <a:spLocks noChangeArrowheads="1"/>
          </p:cNvSpPr>
          <p:nvPr/>
        </p:nvSpPr>
        <p:spPr bwMode="auto">
          <a:xfrm>
            <a:off x="3652838" y="5392738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22" name="Oval 416"/>
          <p:cNvSpPr>
            <a:spLocks noChangeArrowheads="1"/>
          </p:cNvSpPr>
          <p:nvPr/>
        </p:nvSpPr>
        <p:spPr bwMode="auto">
          <a:xfrm>
            <a:off x="3929063" y="5235575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23" name="Oval 417"/>
          <p:cNvSpPr>
            <a:spLocks noChangeArrowheads="1"/>
          </p:cNvSpPr>
          <p:nvPr/>
        </p:nvSpPr>
        <p:spPr bwMode="auto">
          <a:xfrm>
            <a:off x="3843338" y="5707063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24" name="Oval 418"/>
          <p:cNvSpPr>
            <a:spLocks noChangeArrowheads="1"/>
          </p:cNvSpPr>
          <p:nvPr/>
        </p:nvSpPr>
        <p:spPr bwMode="auto">
          <a:xfrm>
            <a:off x="3943350" y="5545138"/>
            <a:ext cx="182563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25" name="Oval 419"/>
          <p:cNvSpPr>
            <a:spLocks noChangeArrowheads="1"/>
          </p:cNvSpPr>
          <p:nvPr/>
        </p:nvSpPr>
        <p:spPr bwMode="auto">
          <a:xfrm>
            <a:off x="3943350" y="5864225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26" name="Oval 420"/>
          <p:cNvSpPr>
            <a:spLocks noChangeArrowheads="1"/>
          </p:cNvSpPr>
          <p:nvPr/>
        </p:nvSpPr>
        <p:spPr bwMode="auto">
          <a:xfrm>
            <a:off x="3852863" y="6021388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27" name="Oval 421"/>
          <p:cNvSpPr>
            <a:spLocks noChangeArrowheads="1"/>
          </p:cNvSpPr>
          <p:nvPr/>
        </p:nvSpPr>
        <p:spPr bwMode="auto">
          <a:xfrm>
            <a:off x="1524000" y="5721350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28" name="Oval 422"/>
          <p:cNvSpPr>
            <a:spLocks noChangeArrowheads="1"/>
          </p:cNvSpPr>
          <p:nvPr/>
        </p:nvSpPr>
        <p:spPr bwMode="auto">
          <a:xfrm>
            <a:off x="1604963" y="5883275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29" name="Oval 423"/>
          <p:cNvSpPr>
            <a:spLocks noChangeArrowheads="1"/>
          </p:cNvSpPr>
          <p:nvPr/>
        </p:nvSpPr>
        <p:spPr bwMode="auto">
          <a:xfrm>
            <a:off x="2233613" y="4768850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30" name="Oval 424"/>
          <p:cNvSpPr>
            <a:spLocks noChangeArrowheads="1"/>
          </p:cNvSpPr>
          <p:nvPr/>
        </p:nvSpPr>
        <p:spPr bwMode="auto">
          <a:xfrm>
            <a:off x="1881188" y="4768850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31" name="Oval 425"/>
          <p:cNvSpPr>
            <a:spLocks noChangeArrowheads="1"/>
          </p:cNvSpPr>
          <p:nvPr/>
        </p:nvSpPr>
        <p:spPr bwMode="auto">
          <a:xfrm>
            <a:off x="1519238" y="4768850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32" name="Oval 426"/>
          <p:cNvSpPr>
            <a:spLocks noChangeArrowheads="1"/>
          </p:cNvSpPr>
          <p:nvPr/>
        </p:nvSpPr>
        <p:spPr bwMode="auto">
          <a:xfrm>
            <a:off x="1700213" y="4768850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33" name="Oval 427"/>
          <p:cNvSpPr>
            <a:spLocks noChangeArrowheads="1"/>
          </p:cNvSpPr>
          <p:nvPr/>
        </p:nvSpPr>
        <p:spPr bwMode="auto">
          <a:xfrm>
            <a:off x="2057400" y="4768850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34" name="Oval 428"/>
          <p:cNvSpPr>
            <a:spLocks noChangeArrowheads="1"/>
          </p:cNvSpPr>
          <p:nvPr/>
        </p:nvSpPr>
        <p:spPr bwMode="auto">
          <a:xfrm>
            <a:off x="3119438" y="4778375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35" name="Oval 429"/>
          <p:cNvSpPr>
            <a:spLocks noChangeArrowheads="1"/>
          </p:cNvSpPr>
          <p:nvPr/>
        </p:nvSpPr>
        <p:spPr bwMode="auto">
          <a:xfrm>
            <a:off x="2767013" y="4778375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36" name="Oval 430"/>
          <p:cNvSpPr>
            <a:spLocks noChangeArrowheads="1"/>
          </p:cNvSpPr>
          <p:nvPr/>
        </p:nvSpPr>
        <p:spPr bwMode="auto">
          <a:xfrm>
            <a:off x="2405063" y="4778375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37" name="Oval 431"/>
          <p:cNvSpPr>
            <a:spLocks noChangeArrowheads="1"/>
          </p:cNvSpPr>
          <p:nvPr/>
        </p:nvSpPr>
        <p:spPr bwMode="auto">
          <a:xfrm>
            <a:off x="2586038" y="4778375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38" name="Oval 432"/>
          <p:cNvSpPr>
            <a:spLocks noChangeArrowheads="1"/>
          </p:cNvSpPr>
          <p:nvPr/>
        </p:nvSpPr>
        <p:spPr bwMode="auto">
          <a:xfrm>
            <a:off x="2943225" y="4778375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39" name="Oval 433"/>
          <p:cNvSpPr>
            <a:spLocks noChangeArrowheads="1"/>
          </p:cNvSpPr>
          <p:nvPr/>
        </p:nvSpPr>
        <p:spPr bwMode="auto">
          <a:xfrm>
            <a:off x="3300413" y="4768850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40" name="Oval 434"/>
          <p:cNvSpPr>
            <a:spLocks noChangeArrowheads="1"/>
          </p:cNvSpPr>
          <p:nvPr/>
        </p:nvSpPr>
        <p:spPr bwMode="auto">
          <a:xfrm>
            <a:off x="3838575" y="4759325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41" name="Oval 435"/>
          <p:cNvSpPr>
            <a:spLocks noChangeArrowheads="1"/>
          </p:cNvSpPr>
          <p:nvPr/>
        </p:nvSpPr>
        <p:spPr bwMode="auto">
          <a:xfrm>
            <a:off x="3486150" y="4759325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42" name="Oval 436"/>
          <p:cNvSpPr>
            <a:spLocks noChangeArrowheads="1"/>
          </p:cNvSpPr>
          <p:nvPr/>
        </p:nvSpPr>
        <p:spPr bwMode="auto">
          <a:xfrm>
            <a:off x="3662363" y="4759325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43" name="Oval 437"/>
          <p:cNvSpPr>
            <a:spLocks noChangeArrowheads="1"/>
          </p:cNvSpPr>
          <p:nvPr/>
        </p:nvSpPr>
        <p:spPr bwMode="auto">
          <a:xfrm>
            <a:off x="2947988" y="6027738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44" name="Oval 438"/>
          <p:cNvSpPr>
            <a:spLocks noChangeArrowheads="1"/>
          </p:cNvSpPr>
          <p:nvPr/>
        </p:nvSpPr>
        <p:spPr bwMode="auto">
          <a:xfrm>
            <a:off x="2767013" y="6027738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45" name="Oval 439"/>
          <p:cNvSpPr>
            <a:spLocks noChangeArrowheads="1"/>
          </p:cNvSpPr>
          <p:nvPr/>
        </p:nvSpPr>
        <p:spPr bwMode="auto">
          <a:xfrm>
            <a:off x="3124200" y="6027738"/>
            <a:ext cx="182563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46" name="Oval 440"/>
          <p:cNvSpPr>
            <a:spLocks noChangeArrowheads="1"/>
          </p:cNvSpPr>
          <p:nvPr/>
        </p:nvSpPr>
        <p:spPr bwMode="auto">
          <a:xfrm>
            <a:off x="3295650" y="6032500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47" name="Oval 442"/>
          <p:cNvSpPr>
            <a:spLocks noChangeArrowheads="1"/>
          </p:cNvSpPr>
          <p:nvPr/>
        </p:nvSpPr>
        <p:spPr bwMode="auto">
          <a:xfrm>
            <a:off x="3486150" y="6040438"/>
            <a:ext cx="182563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48" name="Oval 443"/>
          <p:cNvSpPr>
            <a:spLocks noChangeArrowheads="1"/>
          </p:cNvSpPr>
          <p:nvPr/>
        </p:nvSpPr>
        <p:spPr bwMode="auto">
          <a:xfrm>
            <a:off x="3657600" y="6045200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49" name="Oval 444"/>
          <p:cNvSpPr>
            <a:spLocks noChangeArrowheads="1"/>
          </p:cNvSpPr>
          <p:nvPr/>
        </p:nvSpPr>
        <p:spPr bwMode="auto">
          <a:xfrm>
            <a:off x="1714500" y="6034088"/>
            <a:ext cx="182563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50" name="Oval 446"/>
          <p:cNvSpPr>
            <a:spLocks noChangeArrowheads="1"/>
          </p:cNvSpPr>
          <p:nvPr/>
        </p:nvSpPr>
        <p:spPr bwMode="auto">
          <a:xfrm>
            <a:off x="1543050" y="6065838"/>
            <a:ext cx="182563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51" name="Freeform 451"/>
          <p:cNvSpPr>
            <a:spLocks/>
          </p:cNvSpPr>
          <p:nvPr/>
        </p:nvSpPr>
        <p:spPr bwMode="auto">
          <a:xfrm>
            <a:off x="1552575" y="3054350"/>
            <a:ext cx="2700338" cy="1490663"/>
          </a:xfrm>
          <a:custGeom>
            <a:avLst/>
            <a:gdLst>
              <a:gd name="T0" fmla="*/ 12 w 1701"/>
              <a:gd name="T1" fmla="*/ 72 h 939"/>
              <a:gd name="T2" fmla="*/ 27 w 1701"/>
              <a:gd name="T3" fmla="*/ 150 h 939"/>
              <a:gd name="T4" fmla="*/ 57 w 1701"/>
              <a:gd name="T5" fmla="*/ 192 h 939"/>
              <a:gd name="T6" fmla="*/ 9 w 1701"/>
              <a:gd name="T7" fmla="*/ 249 h 939"/>
              <a:gd name="T8" fmla="*/ 0 w 1701"/>
              <a:gd name="T9" fmla="*/ 318 h 939"/>
              <a:gd name="T10" fmla="*/ 78 w 1701"/>
              <a:gd name="T11" fmla="*/ 378 h 939"/>
              <a:gd name="T12" fmla="*/ 24 w 1701"/>
              <a:gd name="T13" fmla="*/ 432 h 939"/>
              <a:gd name="T14" fmla="*/ 18 w 1701"/>
              <a:gd name="T15" fmla="*/ 501 h 939"/>
              <a:gd name="T16" fmla="*/ 69 w 1701"/>
              <a:gd name="T17" fmla="*/ 579 h 939"/>
              <a:gd name="T18" fmla="*/ 6 w 1701"/>
              <a:gd name="T19" fmla="*/ 648 h 939"/>
              <a:gd name="T20" fmla="*/ 27 w 1701"/>
              <a:gd name="T21" fmla="*/ 747 h 939"/>
              <a:gd name="T22" fmla="*/ 60 w 1701"/>
              <a:gd name="T23" fmla="*/ 804 h 939"/>
              <a:gd name="T24" fmla="*/ 15 w 1701"/>
              <a:gd name="T25" fmla="*/ 846 h 939"/>
              <a:gd name="T26" fmla="*/ 9 w 1701"/>
              <a:gd name="T27" fmla="*/ 927 h 939"/>
              <a:gd name="T28" fmla="*/ 69 w 1701"/>
              <a:gd name="T29" fmla="*/ 939 h 939"/>
              <a:gd name="T30" fmla="*/ 288 w 1701"/>
              <a:gd name="T31" fmla="*/ 918 h 939"/>
              <a:gd name="T32" fmla="*/ 516 w 1701"/>
              <a:gd name="T33" fmla="*/ 921 h 939"/>
              <a:gd name="T34" fmla="*/ 750 w 1701"/>
              <a:gd name="T35" fmla="*/ 915 h 939"/>
              <a:gd name="T36" fmla="*/ 864 w 1701"/>
              <a:gd name="T37" fmla="*/ 927 h 939"/>
              <a:gd name="T38" fmla="*/ 1089 w 1701"/>
              <a:gd name="T39" fmla="*/ 924 h 939"/>
              <a:gd name="T40" fmla="*/ 1305 w 1701"/>
              <a:gd name="T41" fmla="*/ 924 h 939"/>
              <a:gd name="T42" fmla="*/ 1437 w 1701"/>
              <a:gd name="T43" fmla="*/ 924 h 939"/>
              <a:gd name="T44" fmla="*/ 1545 w 1701"/>
              <a:gd name="T45" fmla="*/ 915 h 939"/>
              <a:gd name="T46" fmla="*/ 1593 w 1701"/>
              <a:gd name="T47" fmla="*/ 891 h 939"/>
              <a:gd name="T48" fmla="*/ 1653 w 1701"/>
              <a:gd name="T49" fmla="*/ 768 h 939"/>
              <a:gd name="T50" fmla="*/ 1650 w 1701"/>
              <a:gd name="T51" fmla="*/ 723 h 939"/>
              <a:gd name="T52" fmla="*/ 1581 w 1701"/>
              <a:gd name="T53" fmla="*/ 657 h 939"/>
              <a:gd name="T54" fmla="*/ 1638 w 1701"/>
              <a:gd name="T55" fmla="*/ 594 h 939"/>
              <a:gd name="T56" fmla="*/ 1647 w 1701"/>
              <a:gd name="T57" fmla="*/ 528 h 939"/>
              <a:gd name="T58" fmla="*/ 1623 w 1701"/>
              <a:gd name="T59" fmla="*/ 504 h 939"/>
              <a:gd name="T60" fmla="*/ 1581 w 1701"/>
              <a:gd name="T61" fmla="*/ 480 h 939"/>
              <a:gd name="T62" fmla="*/ 1638 w 1701"/>
              <a:gd name="T63" fmla="*/ 393 h 939"/>
              <a:gd name="T64" fmla="*/ 1683 w 1701"/>
              <a:gd name="T65" fmla="*/ 297 h 939"/>
              <a:gd name="T66" fmla="*/ 1701 w 1701"/>
              <a:gd name="T67" fmla="*/ 255 h 939"/>
              <a:gd name="T68" fmla="*/ 1623 w 1701"/>
              <a:gd name="T69" fmla="*/ 144 h 939"/>
              <a:gd name="T70" fmla="*/ 1575 w 1701"/>
              <a:gd name="T71" fmla="*/ 27 h 939"/>
              <a:gd name="T72" fmla="*/ 1533 w 1701"/>
              <a:gd name="T73" fmla="*/ 0 h 939"/>
              <a:gd name="T74" fmla="*/ 942 w 1701"/>
              <a:gd name="T75" fmla="*/ 24 h 939"/>
              <a:gd name="T76" fmla="*/ 495 w 1701"/>
              <a:gd name="T77" fmla="*/ 12 h 939"/>
              <a:gd name="T78" fmla="*/ 261 w 1701"/>
              <a:gd name="T79" fmla="*/ 9 h 939"/>
              <a:gd name="T80" fmla="*/ 45 w 1701"/>
              <a:gd name="T81" fmla="*/ 18 h 939"/>
              <a:gd name="T82" fmla="*/ 12 w 1701"/>
              <a:gd name="T83" fmla="*/ 39 h 939"/>
              <a:gd name="T84" fmla="*/ 12 w 1701"/>
              <a:gd name="T85" fmla="*/ 72 h 939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1701"/>
              <a:gd name="T130" fmla="*/ 0 h 939"/>
              <a:gd name="T131" fmla="*/ 1701 w 1701"/>
              <a:gd name="T132" fmla="*/ 939 h 939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1701" h="939">
                <a:moveTo>
                  <a:pt x="12" y="72"/>
                </a:moveTo>
                <a:lnTo>
                  <a:pt x="27" y="150"/>
                </a:lnTo>
                <a:lnTo>
                  <a:pt x="57" y="192"/>
                </a:lnTo>
                <a:lnTo>
                  <a:pt x="9" y="249"/>
                </a:lnTo>
                <a:lnTo>
                  <a:pt x="0" y="318"/>
                </a:lnTo>
                <a:lnTo>
                  <a:pt x="78" y="378"/>
                </a:lnTo>
                <a:lnTo>
                  <a:pt x="24" y="432"/>
                </a:lnTo>
                <a:lnTo>
                  <a:pt x="18" y="501"/>
                </a:lnTo>
                <a:lnTo>
                  <a:pt x="69" y="579"/>
                </a:lnTo>
                <a:lnTo>
                  <a:pt x="6" y="648"/>
                </a:lnTo>
                <a:lnTo>
                  <a:pt x="27" y="747"/>
                </a:lnTo>
                <a:lnTo>
                  <a:pt x="60" y="804"/>
                </a:lnTo>
                <a:lnTo>
                  <a:pt x="15" y="846"/>
                </a:lnTo>
                <a:lnTo>
                  <a:pt x="9" y="927"/>
                </a:lnTo>
                <a:lnTo>
                  <a:pt x="69" y="939"/>
                </a:lnTo>
                <a:lnTo>
                  <a:pt x="288" y="918"/>
                </a:lnTo>
                <a:lnTo>
                  <a:pt x="516" y="921"/>
                </a:lnTo>
                <a:lnTo>
                  <a:pt x="750" y="915"/>
                </a:lnTo>
                <a:lnTo>
                  <a:pt x="864" y="927"/>
                </a:lnTo>
                <a:lnTo>
                  <a:pt x="1089" y="924"/>
                </a:lnTo>
                <a:lnTo>
                  <a:pt x="1305" y="924"/>
                </a:lnTo>
                <a:lnTo>
                  <a:pt x="1437" y="924"/>
                </a:lnTo>
                <a:lnTo>
                  <a:pt x="1545" y="915"/>
                </a:lnTo>
                <a:lnTo>
                  <a:pt x="1593" y="891"/>
                </a:lnTo>
                <a:lnTo>
                  <a:pt x="1653" y="768"/>
                </a:lnTo>
                <a:lnTo>
                  <a:pt x="1650" y="723"/>
                </a:lnTo>
                <a:lnTo>
                  <a:pt x="1581" y="657"/>
                </a:lnTo>
                <a:lnTo>
                  <a:pt x="1638" y="594"/>
                </a:lnTo>
                <a:lnTo>
                  <a:pt x="1647" y="528"/>
                </a:lnTo>
                <a:lnTo>
                  <a:pt x="1623" y="504"/>
                </a:lnTo>
                <a:lnTo>
                  <a:pt x="1581" y="480"/>
                </a:lnTo>
                <a:lnTo>
                  <a:pt x="1638" y="393"/>
                </a:lnTo>
                <a:lnTo>
                  <a:pt x="1683" y="297"/>
                </a:lnTo>
                <a:lnTo>
                  <a:pt x="1701" y="255"/>
                </a:lnTo>
                <a:lnTo>
                  <a:pt x="1623" y="144"/>
                </a:lnTo>
                <a:lnTo>
                  <a:pt x="1575" y="27"/>
                </a:lnTo>
                <a:lnTo>
                  <a:pt x="1533" y="0"/>
                </a:lnTo>
                <a:lnTo>
                  <a:pt x="942" y="24"/>
                </a:lnTo>
                <a:lnTo>
                  <a:pt x="495" y="12"/>
                </a:lnTo>
                <a:lnTo>
                  <a:pt x="261" y="9"/>
                </a:lnTo>
                <a:lnTo>
                  <a:pt x="45" y="18"/>
                </a:lnTo>
                <a:lnTo>
                  <a:pt x="12" y="39"/>
                </a:lnTo>
                <a:lnTo>
                  <a:pt x="12" y="7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52" name="Oval 452"/>
          <p:cNvSpPr>
            <a:spLocks noChangeArrowheads="1"/>
          </p:cNvSpPr>
          <p:nvPr/>
        </p:nvSpPr>
        <p:spPr bwMode="auto">
          <a:xfrm>
            <a:off x="2357438" y="3240088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53" name="Oval 453"/>
          <p:cNvSpPr>
            <a:spLocks noChangeArrowheads="1"/>
          </p:cNvSpPr>
          <p:nvPr/>
        </p:nvSpPr>
        <p:spPr bwMode="auto">
          <a:xfrm>
            <a:off x="2005013" y="3240088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54" name="Oval 454"/>
          <p:cNvSpPr>
            <a:spLocks noChangeArrowheads="1"/>
          </p:cNvSpPr>
          <p:nvPr/>
        </p:nvSpPr>
        <p:spPr bwMode="auto">
          <a:xfrm>
            <a:off x="1643063" y="3240088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55" name="Oval 455"/>
          <p:cNvSpPr>
            <a:spLocks noChangeArrowheads="1"/>
          </p:cNvSpPr>
          <p:nvPr/>
        </p:nvSpPr>
        <p:spPr bwMode="auto">
          <a:xfrm>
            <a:off x="1824038" y="3240088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56" name="Oval 456"/>
          <p:cNvSpPr>
            <a:spLocks noChangeArrowheads="1"/>
          </p:cNvSpPr>
          <p:nvPr/>
        </p:nvSpPr>
        <p:spPr bwMode="auto">
          <a:xfrm>
            <a:off x="2181225" y="3240088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57" name="Oval 457"/>
          <p:cNvSpPr>
            <a:spLocks noChangeArrowheads="1"/>
          </p:cNvSpPr>
          <p:nvPr/>
        </p:nvSpPr>
        <p:spPr bwMode="auto">
          <a:xfrm>
            <a:off x="3243263" y="3249613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58" name="Oval 458"/>
          <p:cNvSpPr>
            <a:spLocks noChangeArrowheads="1"/>
          </p:cNvSpPr>
          <p:nvPr/>
        </p:nvSpPr>
        <p:spPr bwMode="auto">
          <a:xfrm>
            <a:off x="2890838" y="3249613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59" name="Oval 459"/>
          <p:cNvSpPr>
            <a:spLocks noChangeArrowheads="1"/>
          </p:cNvSpPr>
          <p:nvPr/>
        </p:nvSpPr>
        <p:spPr bwMode="auto">
          <a:xfrm>
            <a:off x="2528888" y="3249613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60" name="Oval 460"/>
          <p:cNvSpPr>
            <a:spLocks noChangeArrowheads="1"/>
          </p:cNvSpPr>
          <p:nvPr/>
        </p:nvSpPr>
        <p:spPr bwMode="auto">
          <a:xfrm>
            <a:off x="2709863" y="3249613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61" name="Oval 461"/>
          <p:cNvSpPr>
            <a:spLocks noChangeArrowheads="1"/>
          </p:cNvSpPr>
          <p:nvPr/>
        </p:nvSpPr>
        <p:spPr bwMode="auto">
          <a:xfrm>
            <a:off x="3067050" y="3249613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62" name="Oval 462"/>
          <p:cNvSpPr>
            <a:spLocks noChangeArrowheads="1"/>
          </p:cNvSpPr>
          <p:nvPr/>
        </p:nvSpPr>
        <p:spPr bwMode="auto">
          <a:xfrm>
            <a:off x="2452688" y="3397250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63" name="Oval 463"/>
          <p:cNvSpPr>
            <a:spLocks noChangeArrowheads="1"/>
          </p:cNvSpPr>
          <p:nvPr/>
        </p:nvSpPr>
        <p:spPr bwMode="auto">
          <a:xfrm>
            <a:off x="2100263" y="3397250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64" name="Oval 464"/>
          <p:cNvSpPr>
            <a:spLocks noChangeArrowheads="1"/>
          </p:cNvSpPr>
          <p:nvPr/>
        </p:nvSpPr>
        <p:spPr bwMode="auto">
          <a:xfrm>
            <a:off x="1738313" y="3397250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65" name="Oval 465"/>
          <p:cNvSpPr>
            <a:spLocks noChangeArrowheads="1"/>
          </p:cNvSpPr>
          <p:nvPr/>
        </p:nvSpPr>
        <p:spPr bwMode="auto">
          <a:xfrm>
            <a:off x="1919288" y="3397250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66" name="Oval 466"/>
          <p:cNvSpPr>
            <a:spLocks noChangeArrowheads="1"/>
          </p:cNvSpPr>
          <p:nvPr/>
        </p:nvSpPr>
        <p:spPr bwMode="auto">
          <a:xfrm>
            <a:off x="2276475" y="3397250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67" name="Oval 467"/>
          <p:cNvSpPr>
            <a:spLocks noChangeArrowheads="1"/>
          </p:cNvSpPr>
          <p:nvPr/>
        </p:nvSpPr>
        <p:spPr bwMode="auto">
          <a:xfrm>
            <a:off x="3338513" y="3406775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68" name="Oval 468"/>
          <p:cNvSpPr>
            <a:spLocks noChangeArrowheads="1"/>
          </p:cNvSpPr>
          <p:nvPr/>
        </p:nvSpPr>
        <p:spPr bwMode="auto">
          <a:xfrm>
            <a:off x="2986088" y="3406775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69" name="Oval 469"/>
          <p:cNvSpPr>
            <a:spLocks noChangeArrowheads="1"/>
          </p:cNvSpPr>
          <p:nvPr/>
        </p:nvSpPr>
        <p:spPr bwMode="auto">
          <a:xfrm>
            <a:off x="2624138" y="3406775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70" name="Oval 470"/>
          <p:cNvSpPr>
            <a:spLocks noChangeArrowheads="1"/>
          </p:cNvSpPr>
          <p:nvPr/>
        </p:nvSpPr>
        <p:spPr bwMode="auto">
          <a:xfrm>
            <a:off x="2805113" y="3406775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71" name="Oval 471"/>
          <p:cNvSpPr>
            <a:spLocks noChangeArrowheads="1"/>
          </p:cNvSpPr>
          <p:nvPr/>
        </p:nvSpPr>
        <p:spPr bwMode="auto">
          <a:xfrm>
            <a:off x="3162300" y="3406775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72" name="Oval 472"/>
          <p:cNvSpPr>
            <a:spLocks noChangeArrowheads="1"/>
          </p:cNvSpPr>
          <p:nvPr/>
        </p:nvSpPr>
        <p:spPr bwMode="auto">
          <a:xfrm>
            <a:off x="2543175" y="3549650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73" name="Oval 473"/>
          <p:cNvSpPr>
            <a:spLocks noChangeArrowheads="1"/>
          </p:cNvSpPr>
          <p:nvPr/>
        </p:nvSpPr>
        <p:spPr bwMode="auto">
          <a:xfrm>
            <a:off x="2190750" y="3549650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74" name="Oval 474"/>
          <p:cNvSpPr>
            <a:spLocks noChangeArrowheads="1"/>
          </p:cNvSpPr>
          <p:nvPr/>
        </p:nvSpPr>
        <p:spPr bwMode="auto">
          <a:xfrm>
            <a:off x="1828800" y="3549650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75" name="Oval 475"/>
          <p:cNvSpPr>
            <a:spLocks noChangeArrowheads="1"/>
          </p:cNvSpPr>
          <p:nvPr/>
        </p:nvSpPr>
        <p:spPr bwMode="auto">
          <a:xfrm>
            <a:off x="2009775" y="3549650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76" name="Oval 476"/>
          <p:cNvSpPr>
            <a:spLocks noChangeArrowheads="1"/>
          </p:cNvSpPr>
          <p:nvPr/>
        </p:nvSpPr>
        <p:spPr bwMode="auto">
          <a:xfrm>
            <a:off x="2366963" y="3549650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77" name="Oval 477"/>
          <p:cNvSpPr>
            <a:spLocks noChangeArrowheads="1"/>
          </p:cNvSpPr>
          <p:nvPr/>
        </p:nvSpPr>
        <p:spPr bwMode="auto">
          <a:xfrm>
            <a:off x="3429000" y="3559175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78" name="Oval 478"/>
          <p:cNvSpPr>
            <a:spLocks noChangeArrowheads="1"/>
          </p:cNvSpPr>
          <p:nvPr/>
        </p:nvSpPr>
        <p:spPr bwMode="auto">
          <a:xfrm>
            <a:off x="3076575" y="3559175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79" name="Oval 479"/>
          <p:cNvSpPr>
            <a:spLocks noChangeArrowheads="1"/>
          </p:cNvSpPr>
          <p:nvPr/>
        </p:nvSpPr>
        <p:spPr bwMode="auto">
          <a:xfrm>
            <a:off x="2714625" y="3559175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80" name="Oval 480"/>
          <p:cNvSpPr>
            <a:spLocks noChangeArrowheads="1"/>
          </p:cNvSpPr>
          <p:nvPr/>
        </p:nvSpPr>
        <p:spPr bwMode="auto">
          <a:xfrm>
            <a:off x="2895600" y="3559175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81" name="Oval 481"/>
          <p:cNvSpPr>
            <a:spLocks noChangeArrowheads="1"/>
          </p:cNvSpPr>
          <p:nvPr/>
        </p:nvSpPr>
        <p:spPr bwMode="auto">
          <a:xfrm>
            <a:off x="3252788" y="3559175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82" name="Oval 482"/>
          <p:cNvSpPr>
            <a:spLocks noChangeArrowheads="1"/>
          </p:cNvSpPr>
          <p:nvPr/>
        </p:nvSpPr>
        <p:spPr bwMode="auto">
          <a:xfrm>
            <a:off x="2638425" y="3706813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83" name="Oval 483"/>
          <p:cNvSpPr>
            <a:spLocks noChangeArrowheads="1"/>
          </p:cNvSpPr>
          <p:nvPr/>
        </p:nvSpPr>
        <p:spPr bwMode="auto">
          <a:xfrm>
            <a:off x="2286000" y="3706813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84" name="Oval 484"/>
          <p:cNvSpPr>
            <a:spLocks noChangeArrowheads="1"/>
          </p:cNvSpPr>
          <p:nvPr/>
        </p:nvSpPr>
        <p:spPr bwMode="auto">
          <a:xfrm>
            <a:off x="1924050" y="3706813"/>
            <a:ext cx="182563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85" name="Oval 485"/>
          <p:cNvSpPr>
            <a:spLocks noChangeArrowheads="1"/>
          </p:cNvSpPr>
          <p:nvPr/>
        </p:nvSpPr>
        <p:spPr bwMode="auto">
          <a:xfrm>
            <a:off x="2105025" y="3706813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86" name="Oval 486"/>
          <p:cNvSpPr>
            <a:spLocks noChangeArrowheads="1"/>
          </p:cNvSpPr>
          <p:nvPr/>
        </p:nvSpPr>
        <p:spPr bwMode="auto">
          <a:xfrm>
            <a:off x="2462213" y="3706813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87" name="Oval 487"/>
          <p:cNvSpPr>
            <a:spLocks noChangeArrowheads="1"/>
          </p:cNvSpPr>
          <p:nvPr/>
        </p:nvSpPr>
        <p:spPr bwMode="auto">
          <a:xfrm>
            <a:off x="3524250" y="3716338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88" name="Oval 488"/>
          <p:cNvSpPr>
            <a:spLocks noChangeArrowheads="1"/>
          </p:cNvSpPr>
          <p:nvPr/>
        </p:nvSpPr>
        <p:spPr bwMode="auto">
          <a:xfrm>
            <a:off x="3171825" y="3716338"/>
            <a:ext cx="182563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89" name="Oval 489"/>
          <p:cNvSpPr>
            <a:spLocks noChangeArrowheads="1"/>
          </p:cNvSpPr>
          <p:nvPr/>
        </p:nvSpPr>
        <p:spPr bwMode="auto">
          <a:xfrm>
            <a:off x="2809875" y="3716338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90" name="Oval 490"/>
          <p:cNvSpPr>
            <a:spLocks noChangeArrowheads="1"/>
          </p:cNvSpPr>
          <p:nvPr/>
        </p:nvSpPr>
        <p:spPr bwMode="auto">
          <a:xfrm>
            <a:off x="2990850" y="3716338"/>
            <a:ext cx="182563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91" name="Oval 491"/>
          <p:cNvSpPr>
            <a:spLocks noChangeArrowheads="1"/>
          </p:cNvSpPr>
          <p:nvPr/>
        </p:nvSpPr>
        <p:spPr bwMode="auto">
          <a:xfrm>
            <a:off x="3348038" y="3716338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92" name="Oval 492"/>
          <p:cNvSpPr>
            <a:spLocks noChangeArrowheads="1"/>
          </p:cNvSpPr>
          <p:nvPr/>
        </p:nvSpPr>
        <p:spPr bwMode="auto">
          <a:xfrm>
            <a:off x="2366963" y="3863975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93" name="Oval 493"/>
          <p:cNvSpPr>
            <a:spLocks noChangeArrowheads="1"/>
          </p:cNvSpPr>
          <p:nvPr/>
        </p:nvSpPr>
        <p:spPr bwMode="auto">
          <a:xfrm>
            <a:off x="2014538" y="3863975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94" name="Oval 494"/>
          <p:cNvSpPr>
            <a:spLocks noChangeArrowheads="1"/>
          </p:cNvSpPr>
          <p:nvPr/>
        </p:nvSpPr>
        <p:spPr bwMode="auto">
          <a:xfrm>
            <a:off x="1652588" y="3863975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95" name="Oval 495"/>
          <p:cNvSpPr>
            <a:spLocks noChangeArrowheads="1"/>
          </p:cNvSpPr>
          <p:nvPr/>
        </p:nvSpPr>
        <p:spPr bwMode="auto">
          <a:xfrm>
            <a:off x="1833563" y="3863975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96" name="Oval 496"/>
          <p:cNvSpPr>
            <a:spLocks noChangeArrowheads="1"/>
          </p:cNvSpPr>
          <p:nvPr/>
        </p:nvSpPr>
        <p:spPr bwMode="auto">
          <a:xfrm>
            <a:off x="2190750" y="3863975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97" name="Oval 497"/>
          <p:cNvSpPr>
            <a:spLocks noChangeArrowheads="1"/>
          </p:cNvSpPr>
          <p:nvPr/>
        </p:nvSpPr>
        <p:spPr bwMode="auto">
          <a:xfrm>
            <a:off x="3252788" y="3873500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98" name="Oval 498"/>
          <p:cNvSpPr>
            <a:spLocks noChangeArrowheads="1"/>
          </p:cNvSpPr>
          <p:nvPr/>
        </p:nvSpPr>
        <p:spPr bwMode="auto">
          <a:xfrm>
            <a:off x="2900363" y="3873500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99" name="Oval 499"/>
          <p:cNvSpPr>
            <a:spLocks noChangeArrowheads="1"/>
          </p:cNvSpPr>
          <p:nvPr/>
        </p:nvSpPr>
        <p:spPr bwMode="auto">
          <a:xfrm>
            <a:off x="2538413" y="3873500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00" name="Oval 500"/>
          <p:cNvSpPr>
            <a:spLocks noChangeArrowheads="1"/>
          </p:cNvSpPr>
          <p:nvPr/>
        </p:nvSpPr>
        <p:spPr bwMode="auto">
          <a:xfrm>
            <a:off x="2719388" y="3873500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01" name="Oval 501"/>
          <p:cNvSpPr>
            <a:spLocks noChangeArrowheads="1"/>
          </p:cNvSpPr>
          <p:nvPr/>
        </p:nvSpPr>
        <p:spPr bwMode="auto">
          <a:xfrm>
            <a:off x="3076575" y="3873500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02" name="Oval 502"/>
          <p:cNvSpPr>
            <a:spLocks noChangeArrowheads="1"/>
          </p:cNvSpPr>
          <p:nvPr/>
        </p:nvSpPr>
        <p:spPr bwMode="auto">
          <a:xfrm>
            <a:off x="2462213" y="4021138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03" name="Oval 503"/>
          <p:cNvSpPr>
            <a:spLocks noChangeArrowheads="1"/>
          </p:cNvSpPr>
          <p:nvPr/>
        </p:nvSpPr>
        <p:spPr bwMode="auto">
          <a:xfrm>
            <a:off x="2109788" y="4021138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04" name="Oval 504"/>
          <p:cNvSpPr>
            <a:spLocks noChangeArrowheads="1"/>
          </p:cNvSpPr>
          <p:nvPr/>
        </p:nvSpPr>
        <p:spPr bwMode="auto">
          <a:xfrm>
            <a:off x="1747838" y="4021138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05" name="Oval 505"/>
          <p:cNvSpPr>
            <a:spLocks noChangeArrowheads="1"/>
          </p:cNvSpPr>
          <p:nvPr/>
        </p:nvSpPr>
        <p:spPr bwMode="auto">
          <a:xfrm>
            <a:off x="1928813" y="4021138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06" name="Oval 506"/>
          <p:cNvSpPr>
            <a:spLocks noChangeArrowheads="1"/>
          </p:cNvSpPr>
          <p:nvPr/>
        </p:nvSpPr>
        <p:spPr bwMode="auto">
          <a:xfrm>
            <a:off x="2286000" y="4021138"/>
            <a:ext cx="182563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07" name="Oval 507"/>
          <p:cNvSpPr>
            <a:spLocks noChangeArrowheads="1"/>
          </p:cNvSpPr>
          <p:nvPr/>
        </p:nvSpPr>
        <p:spPr bwMode="auto">
          <a:xfrm>
            <a:off x="3348038" y="4030663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08" name="Oval 508"/>
          <p:cNvSpPr>
            <a:spLocks noChangeArrowheads="1"/>
          </p:cNvSpPr>
          <p:nvPr/>
        </p:nvSpPr>
        <p:spPr bwMode="auto">
          <a:xfrm>
            <a:off x="2995613" y="4030663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09" name="Oval 509"/>
          <p:cNvSpPr>
            <a:spLocks noChangeArrowheads="1"/>
          </p:cNvSpPr>
          <p:nvPr/>
        </p:nvSpPr>
        <p:spPr bwMode="auto">
          <a:xfrm>
            <a:off x="2633663" y="4030663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10" name="Oval 510"/>
          <p:cNvSpPr>
            <a:spLocks noChangeArrowheads="1"/>
          </p:cNvSpPr>
          <p:nvPr/>
        </p:nvSpPr>
        <p:spPr bwMode="auto">
          <a:xfrm>
            <a:off x="2814638" y="4030663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11" name="Oval 511"/>
          <p:cNvSpPr>
            <a:spLocks noChangeArrowheads="1"/>
          </p:cNvSpPr>
          <p:nvPr/>
        </p:nvSpPr>
        <p:spPr bwMode="auto">
          <a:xfrm>
            <a:off x="3171825" y="4030663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12" name="Oval 512"/>
          <p:cNvSpPr>
            <a:spLocks noChangeArrowheads="1"/>
          </p:cNvSpPr>
          <p:nvPr/>
        </p:nvSpPr>
        <p:spPr bwMode="auto">
          <a:xfrm>
            <a:off x="2552700" y="4173538"/>
            <a:ext cx="182563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13" name="Oval 513"/>
          <p:cNvSpPr>
            <a:spLocks noChangeArrowheads="1"/>
          </p:cNvSpPr>
          <p:nvPr/>
        </p:nvSpPr>
        <p:spPr bwMode="auto">
          <a:xfrm>
            <a:off x="2200275" y="4173538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14" name="Oval 514"/>
          <p:cNvSpPr>
            <a:spLocks noChangeArrowheads="1"/>
          </p:cNvSpPr>
          <p:nvPr/>
        </p:nvSpPr>
        <p:spPr bwMode="auto">
          <a:xfrm>
            <a:off x="1838325" y="4173538"/>
            <a:ext cx="182563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15" name="Oval 515"/>
          <p:cNvSpPr>
            <a:spLocks noChangeArrowheads="1"/>
          </p:cNvSpPr>
          <p:nvPr/>
        </p:nvSpPr>
        <p:spPr bwMode="auto">
          <a:xfrm>
            <a:off x="2019300" y="4173538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16" name="Oval 516"/>
          <p:cNvSpPr>
            <a:spLocks noChangeArrowheads="1"/>
          </p:cNvSpPr>
          <p:nvPr/>
        </p:nvSpPr>
        <p:spPr bwMode="auto">
          <a:xfrm>
            <a:off x="2376488" y="4173538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17" name="Oval 517"/>
          <p:cNvSpPr>
            <a:spLocks noChangeArrowheads="1"/>
          </p:cNvSpPr>
          <p:nvPr/>
        </p:nvSpPr>
        <p:spPr bwMode="auto">
          <a:xfrm>
            <a:off x="3438525" y="4183063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18" name="Oval 518"/>
          <p:cNvSpPr>
            <a:spLocks noChangeArrowheads="1"/>
          </p:cNvSpPr>
          <p:nvPr/>
        </p:nvSpPr>
        <p:spPr bwMode="auto">
          <a:xfrm>
            <a:off x="3086100" y="4183063"/>
            <a:ext cx="182563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19" name="Oval 519"/>
          <p:cNvSpPr>
            <a:spLocks noChangeArrowheads="1"/>
          </p:cNvSpPr>
          <p:nvPr/>
        </p:nvSpPr>
        <p:spPr bwMode="auto">
          <a:xfrm>
            <a:off x="2724150" y="4183063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20" name="Oval 520"/>
          <p:cNvSpPr>
            <a:spLocks noChangeArrowheads="1"/>
          </p:cNvSpPr>
          <p:nvPr/>
        </p:nvSpPr>
        <p:spPr bwMode="auto">
          <a:xfrm>
            <a:off x="2905125" y="4183063"/>
            <a:ext cx="182563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21" name="Oval 521"/>
          <p:cNvSpPr>
            <a:spLocks noChangeArrowheads="1"/>
          </p:cNvSpPr>
          <p:nvPr/>
        </p:nvSpPr>
        <p:spPr bwMode="auto">
          <a:xfrm>
            <a:off x="3262313" y="4183063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22" name="Oval 522"/>
          <p:cNvSpPr>
            <a:spLocks noChangeArrowheads="1"/>
          </p:cNvSpPr>
          <p:nvPr/>
        </p:nvSpPr>
        <p:spPr bwMode="auto">
          <a:xfrm>
            <a:off x="2647950" y="4330700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23" name="Oval 523"/>
          <p:cNvSpPr>
            <a:spLocks noChangeArrowheads="1"/>
          </p:cNvSpPr>
          <p:nvPr/>
        </p:nvSpPr>
        <p:spPr bwMode="auto">
          <a:xfrm>
            <a:off x="2295525" y="4330700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24" name="Oval 524"/>
          <p:cNvSpPr>
            <a:spLocks noChangeArrowheads="1"/>
          </p:cNvSpPr>
          <p:nvPr/>
        </p:nvSpPr>
        <p:spPr bwMode="auto">
          <a:xfrm>
            <a:off x="1933575" y="4330700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25" name="Oval 525"/>
          <p:cNvSpPr>
            <a:spLocks noChangeArrowheads="1"/>
          </p:cNvSpPr>
          <p:nvPr/>
        </p:nvSpPr>
        <p:spPr bwMode="auto">
          <a:xfrm>
            <a:off x="2114550" y="4330700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26" name="Oval 526"/>
          <p:cNvSpPr>
            <a:spLocks noChangeArrowheads="1"/>
          </p:cNvSpPr>
          <p:nvPr/>
        </p:nvSpPr>
        <p:spPr bwMode="auto">
          <a:xfrm>
            <a:off x="2471738" y="4330700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27" name="Oval 527"/>
          <p:cNvSpPr>
            <a:spLocks noChangeArrowheads="1"/>
          </p:cNvSpPr>
          <p:nvPr/>
        </p:nvSpPr>
        <p:spPr bwMode="auto">
          <a:xfrm>
            <a:off x="3181350" y="4340225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28" name="Oval 528"/>
          <p:cNvSpPr>
            <a:spLocks noChangeArrowheads="1"/>
          </p:cNvSpPr>
          <p:nvPr/>
        </p:nvSpPr>
        <p:spPr bwMode="auto">
          <a:xfrm>
            <a:off x="2819400" y="4340225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29" name="Oval 529"/>
          <p:cNvSpPr>
            <a:spLocks noChangeArrowheads="1"/>
          </p:cNvSpPr>
          <p:nvPr/>
        </p:nvSpPr>
        <p:spPr bwMode="auto">
          <a:xfrm>
            <a:off x="3000375" y="4340225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30" name="Oval 530"/>
          <p:cNvSpPr>
            <a:spLocks noChangeArrowheads="1"/>
          </p:cNvSpPr>
          <p:nvPr/>
        </p:nvSpPr>
        <p:spPr bwMode="auto">
          <a:xfrm>
            <a:off x="3357563" y="4340225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31" name="Oval 531"/>
          <p:cNvSpPr>
            <a:spLocks noChangeArrowheads="1"/>
          </p:cNvSpPr>
          <p:nvPr/>
        </p:nvSpPr>
        <p:spPr bwMode="auto">
          <a:xfrm>
            <a:off x="3443288" y="3868738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32" name="Oval 532"/>
          <p:cNvSpPr>
            <a:spLocks noChangeArrowheads="1"/>
          </p:cNvSpPr>
          <p:nvPr/>
        </p:nvSpPr>
        <p:spPr bwMode="auto">
          <a:xfrm>
            <a:off x="3624263" y="3868738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33" name="Oval 533"/>
          <p:cNvSpPr>
            <a:spLocks noChangeArrowheads="1"/>
          </p:cNvSpPr>
          <p:nvPr/>
        </p:nvSpPr>
        <p:spPr bwMode="auto">
          <a:xfrm>
            <a:off x="3719513" y="4025900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34" name="Oval 534"/>
          <p:cNvSpPr>
            <a:spLocks noChangeArrowheads="1"/>
          </p:cNvSpPr>
          <p:nvPr/>
        </p:nvSpPr>
        <p:spPr bwMode="auto">
          <a:xfrm>
            <a:off x="3624263" y="4192588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35" name="Oval 535"/>
          <p:cNvSpPr>
            <a:spLocks noChangeArrowheads="1"/>
          </p:cNvSpPr>
          <p:nvPr/>
        </p:nvSpPr>
        <p:spPr bwMode="auto">
          <a:xfrm>
            <a:off x="3538538" y="4025900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36" name="Oval 536"/>
          <p:cNvSpPr>
            <a:spLocks noChangeArrowheads="1"/>
          </p:cNvSpPr>
          <p:nvPr/>
        </p:nvSpPr>
        <p:spPr bwMode="auto">
          <a:xfrm>
            <a:off x="3529013" y="4344988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37" name="Oval 537"/>
          <p:cNvSpPr>
            <a:spLocks noChangeArrowheads="1"/>
          </p:cNvSpPr>
          <p:nvPr/>
        </p:nvSpPr>
        <p:spPr bwMode="auto">
          <a:xfrm>
            <a:off x="1747838" y="3702050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38" name="Oval 538"/>
          <p:cNvSpPr>
            <a:spLocks noChangeArrowheads="1"/>
          </p:cNvSpPr>
          <p:nvPr/>
        </p:nvSpPr>
        <p:spPr bwMode="auto">
          <a:xfrm>
            <a:off x="1671638" y="3544888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39" name="Oval 539"/>
          <p:cNvSpPr>
            <a:spLocks noChangeArrowheads="1"/>
          </p:cNvSpPr>
          <p:nvPr/>
        </p:nvSpPr>
        <p:spPr bwMode="auto">
          <a:xfrm>
            <a:off x="1581150" y="3697288"/>
            <a:ext cx="182563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40" name="Oval 540"/>
          <p:cNvSpPr>
            <a:spLocks noChangeArrowheads="1"/>
          </p:cNvSpPr>
          <p:nvPr/>
        </p:nvSpPr>
        <p:spPr bwMode="auto">
          <a:xfrm>
            <a:off x="1552575" y="3416300"/>
            <a:ext cx="182563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41" name="Oval 541"/>
          <p:cNvSpPr>
            <a:spLocks noChangeArrowheads="1"/>
          </p:cNvSpPr>
          <p:nvPr/>
        </p:nvSpPr>
        <p:spPr bwMode="auto">
          <a:xfrm>
            <a:off x="3424238" y="3240088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42" name="Oval 542"/>
          <p:cNvSpPr>
            <a:spLocks noChangeArrowheads="1"/>
          </p:cNvSpPr>
          <p:nvPr/>
        </p:nvSpPr>
        <p:spPr bwMode="auto">
          <a:xfrm>
            <a:off x="3962400" y="3230563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43" name="Oval 543"/>
          <p:cNvSpPr>
            <a:spLocks noChangeArrowheads="1"/>
          </p:cNvSpPr>
          <p:nvPr/>
        </p:nvSpPr>
        <p:spPr bwMode="auto">
          <a:xfrm>
            <a:off x="3609975" y="3230563"/>
            <a:ext cx="182563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44" name="Oval 544"/>
          <p:cNvSpPr>
            <a:spLocks noChangeArrowheads="1"/>
          </p:cNvSpPr>
          <p:nvPr/>
        </p:nvSpPr>
        <p:spPr bwMode="auto">
          <a:xfrm>
            <a:off x="3786188" y="3230563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45" name="Oval 545"/>
          <p:cNvSpPr>
            <a:spLocks noChangeArrowheads="1"/>
          </p:cNvSpPr>
          <p:nvPr/>
        </p:nvSpPr>
        <p:spPr bwMode="auto">
          <a:xfrm>
            <a:off x="3810000" y="4178300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46" name="Oval 546"/>
          <p:cNvSpPr>
            <a:spLocks noChangeArrowheads="1"/>
          </p:cNvSpPr>
          <p:nvPr/>
        </p:nvSpPr>
        <p:spPr bwMode="auto">
          <a:xfrm>
            <a:off x="3695700" y="3392488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47" name="Oval 547"/>
          <p:cNvSpPr>
            <a:spLocks noChangeArrowheads="1"/>
          </p:cNvSpPr>
          <p:nvPr/>
        </p:nvSpPr>
        <p:spPr bwMode="auto">
          <a:xfrm>
            <a:off x="3514725" y="3392488"/>
            <a:ext cx="182563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48" name="Oval 548"/>
          <p:cNvSpPr>
            <a:spLocks noChangeArrowheads="1"/>
          </p:cNvSpPr>
          <p:nvPr/>
        </p:nvSpPr>
        <p:spPr bwMode="auto">
          <a:xfrm>
            <a:off x="3871913" y="3392488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49" name="Oval 549"/>
          <p:cNvSpPr>
            <a:spLocks noChangeArrowheads="1"/>
          </p:cNvSpPr>
          <p:nvPr/>
        </p:nvSpPr>
        <p:spPr bwMode="auto">
          <a:xfrm>
            <a:off x="4057650" y="3392488"/>
            <a:ext cx="182563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50" name="Oval 550"/>
          <p:cNvSpPr>
            <a:spLocks noChangeArrowheads="1"/>
          </p:cNvSpPr>
          <p:nvPr/>
        </p:nvSpPr>
        <p:spPr bwMode="auto">
          <a:xfrm>
            <a:off x="3786188" y="3544888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51" name="Oval 551"/>
          <p:cNvSpPr>
            <a:spLocks noChangeArrowheads="1"/>
          </p:cNvSpPr>
          <p:nvPr/>
        </p:nvSpPr>
        <p:spPr bwMode="auto">
          <a:xfrm>
            <a:off x="3424238" y="3544888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52" name="Oval 552"/>
          <p:cNvSpPr>
            <a:spLocks noChangeArrowheads="1"/>
          </p:cNvSpPr>
          <p:nvPr/>
        </p:nvSpPr>
        <p:spPr bwMode="auto">
          <a:xfrm>
            <a:off x="3605213" y="3544888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53" name="Oval 553"/>
          <p:cNvSpPr>
            <a:spLocks noChangeArrowheads="1"/>
          </p:cNvSpPr>
          <p:nvPr/>
        </p:nvSpPr>
        <p:spPr bwMode="auto">
          <a:xfrm>
            <a:off x="3805238" y="3863975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54" name="Oval 554"/>
          <p:cNvSpPr>
            <a:spLocks noChangeArrowheads="1"/>
          </p:cNvSpPr>
          <p:nvPr/>
        </p:nvSpPr>
        <p:spPr bwMode="auto">
          <a:xfrm>
            <a:off x="3881438" y="3702050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55" name="Oval 555"/>
          <p:cNvSpPr>
            <a:spLocks noChangeArrowheads="1"/>
          </p:cNvSpPr>
          <p:nvPr/>
        </p:nvSpPr>
        <p:spPr bwMode="auto">
          <a:xfrm>
            <a:off x="3519488" y="3702050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56" name="Oval 556"/>
          <p:cNvSpPr>
            <a:spLocks noChangeArrowheads="1"/>
          </p:cNvSpPr>
          <p:nvPr/>
        </p:nvSpPr>
        <p:spPr bwMode="auto">
          <a:xfrm>
            <a:off x="3700463" y="3702050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57" name="Oval 557"/>
          <p:cNvSpPr>
            <a:spLocks noChangeArrowheads="1"/>
          </p:cNvSpPr>
          <p:nvPr/>
        </p:nvSpPr>
        <p:spPr bwMode="auto">
          <a:xfrm>
            <a:off x="3976688" y="3544888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58" name="Oval 558"/>
          <p:cNvSpPr>
            <a:spLocks noChangeArrowheads="1"/>
          </p:cNvSpPr>
          <p:nvPr/>
        </p:nvSpPr>
        <p:spPr bwMode="auto">
          <a:xfrm>
            <a:off x="3890963" y="4016375"/>
            <a:ext cx="182562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59" name="Oval 559"/>
          <p:cNvSpPr>
            <a:spLocks noChangeArrowheads="1"/>
          </p:cNvSpPr>
          <p:nvPr/>
        </p:nvSpPr>
        <p:spPr bwMode="auto">
          <a:xfrm>
            <a:off x="3990975" y="3854450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60" name="Oval 560"/>
          <p:cNvSpPr>
            <a:spLocks noChangeArrowheads="1"/>
          </p:cNvSpPr>
          <p:nvPr/>
        </p:nvSpPr>
        <p:spPr bwMode="auto">
          <a:xfrm>
            <a:off x="3990975" y="4173538"/>
            <a:ext cx="182563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61" name="Oval 561"/>
          <p:cNvSpPr>
            <a:spLocks noChangeArrowheads="1"/>
          </p:cNvSpPr>
          <p:nvPr/>
        </p:nvSpPr>
        <p:spPr bwMode="auto">
          <a:xfrm>
            <a:off x="3719513" y="4335463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62" name="Oval 562"/>
          <p:cNvSpPr>
            <a:spLocks noChangeArrowheads="1"/>
          </p:cNvSpPr>
          <p:nvPr/>
        </p:nvSpPr>
        <p:spPr bwMode="auto">
          <a:xfrm>
            <a:off x="3900488" y="4330700"/>
            <a:ext cx="182562" cy="182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63" name="Oval 563"/>
          <p:cNvSpPr>
            <a:spLocks noChangeArrowheads="1"/>
          </p:cNvSpPr>
          <p:nvPr/>
        </p:nvSpPr>
        <p:spPr bwMode="auto">
          <a:xfrm>
            <a:off x="1571625" y="4030663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64" name="Oval 564"/>
          <p:cNvSpPr>
            <a:spLocks noChangeArrowheads="1"/>
          </p:cNvSpPr>
          <p:nvPr/>
        </p:nvSpPr>
        <p:spPr bwMode="auto">
          <a:xfrm>
            <a:off x="1652588" y="4192588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65" name="Oval 565"/>
          <p:cNvSpPr>
            <a:spLocks noChangeArrowheads="1"/>
          </p:cNvSpPr>
          <p:nvPr/>
        </p:nvSpPr>
        <p:spPr bwMode="auto">
          <a:xfrm>
            <a:off x="1743075" y="4344988"/>
            <a:ext cx="182563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66" name="Oval 566"/>
          <p:cNvSpPr>
            <a:spLocks noChangeArrowheads="1"/>
          </p:cNvSpPr>
          <p:nvPr/>
        </p:nvSpPr>
        <p:spPr bwMode="auto">
          <a:xfrm>
            <a:off x="1571625" y="4359275"/>
            <a:ext cx="182563" cy="182563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67" name="Oval 567"/>
          <p:cNvSpPr>
            <a:spLocks noChangeArrowheads="1"/>
          </p:cNvSpPr>
          <p:nvPr/>
        </p:nvSpPr>
        <p:spPr bwMode="auto">
          <a:xfrm>
            <a:off x="2281238" y="3078163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68" name="Oval 568"/>
          <p:cNvSpPr>
            <a:spLocks noChangeArrowheads="1"/>
          </p:cNvSpPr>
          <p:nvPr/>
        </p:nvSpPr>
        <p:spPr bwMode="auto">
          <a:xfrm>
            <a:off x="1928813" y="3078163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69" name="Oval 569"/>
          <p:cNvSpPr>
            <a:spLocks noChangeArrowheads="1"/>
          </p:cNvSpPr>
          <p:nvPr/>
        </p:nvSpPr>
        <p:spPr bwMode="auto">
          <a:xfrm>
            <a:off x="1566863" y="3078163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70" name="Oval 570"/>
          <p:cNvSpPr>
            <a:spLocks noChangeArrowheads="1"/>
          </p:cNvSpPr>
          <p:nvPr/>
        </p:nvSpPr>
        <p:spPr bwMode="auto">
          <a:xfrm>
            <a:off x="1747838" y="3078163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71" name="Oval 571"/>
          <p:cNvSpPr>
            <a:spLocks noChangeArrowheads="1"/>
          </p:cNvSpPr>
          <p:nvPr/>
        </p:nvSpPr>
        <p:spPr bwMode="auto">
          <a:xfrm>
            <a:off x="2105025" y="3078163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72" name="Oval 572"/>
          <p:cNvSpPr>
            <a:spLocks noChangeArrowheads="1"/>
          </p:cNvSpPr>
          <p:nvPr/>
        </p:nvSpPr>
        <p:spPr bwMode="auto">
          <a:xfrm>
            <a:off x="3167063" y="3087688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73" name="Oval 573"/>
          <p:cNvSpPr>
            <a:spLocks noChangeArrowheads="1"/>
          </p:cNvSpPr>
          <p:nvPr/>
        </p:nvSpPr>
        <p:spPr bwMode="auto">
          <a:xfrm>
            <a:off x="2814638" y="3087688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74" name="Oval 574"/>
          <p:cNvSpPr>
            <a:spLocks noChangeArrowheads="1"/>
          </p:cNvSpPr>
          <p:nvPr/>
        </p:nvSpPr>
        <p:spPr bwMode="auto">
          <a:xfrm>
            <a:off x="2452688" y="3087688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75" name="Oval 575"/>
          <p:cNvSpPr>
            <a:spLocks noChangeArrowheads="1"/>
          </p:cNvSpPr>
          <p:nvPr/>
        </p:nvSpPr>
        <p:spPr bwMode="auto">
          <a:xfrm>
            <a:off x="2633663" y="3087688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76" name="Oval 576"/>
          <p:cNvSpPr>
            <a:spLocks noChangeArrowheads="1"/>
          </p:cNvSpPr>
          <p:nvPr/>
        </p:nvSpPr>
        <p:spPr bwMode="auto">
          <a:xfrm>
            <a:off x="2990850" y="3087688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77" name="Oval 577"/>
          <p:cNvSpPr>
            <a:spLocks noChangeArrowheads="1"/>
          </p:cNvSpPr>
          <p:nvPr/>
        </p:nvSpPr>
        <p:spPr bwMode="auto">
          <a:xfrm>
            <a:off x="3348038" y="3078163"/>
            <a:ext cx="182562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78" name="Oval 578"/>
          <p:cNvSpPr>
            <a:spLocks noChangeArrowheads="1"/>
          </p:cNvSpPr>
          <p:nvPr/>
        </p:nvSpPr>
        <p:spPr bwMode="auto">
          <a:xfrm>
            <a:off x="3886200" y="3068638"/>
            <a:ext cx="182563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79" name="Oval 579"/>
          <p:cNvSpPr>
            <a:spLocks noChangeArrowheads="1"/>
          </p:cNvSpPr>
          <p:nvPr/>
        </p:nvSpPr>
        <p:spPr bwMode="auto">
          <a:xfrm>
            <a:off x="3533775" y="3068638"/>
            <a:ext cx="182563" cy="182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80" name="Oval 580"/>
          <p:cNvSpPr>
            <a:spLocks noChangeArrowheads="1"/>
          </p:cNvSpPr>
          <p:nvPr/>
        </p:nvSpPr>
        <p:spPr bwMode="auto">
          <a:xfrm>
            <a:off x="3709988" y="3068638"/>
            <a:ext cx="182562" cy="182562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81" name="Text Box 581"/>
          <p:cNvSpPr txBox="1">
            <a:spLocks noChangeArrowheads="1"/>
          </p:cNvSpPr>
          <p:nvPr/>
        </p:nvSpPr>
        <p:spPr bwMode="auto">
          <a:xfrm>
            <a:off x="4648200" y="1219200"/>
            <a:ext cx="19812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/>
              <a:t>Fluid</a:t>
            </a:r>
            <a:r>
              <a:rPr lang="en-US" sz="2000"/>
              <a:t> </a:t>
            </a:r>
          </a:p>
          <a:p>
            <a:pPr>
              <a:spcBef>
                <a:spcPct val="50000"/>
              </a:spcBef>
            </a:pPr>
            <a:r>
              <a:rPr lang="en-US" sz="2000"/>
              <a:t>(no shear strength)</a:t>
            </a:r>
          </a:p>
        </p:txBody>
      </p:sp>
      <p:sp>
        <p:nvSpPr>
          <p:cNvPr id="12682" name="Text Box 712"/>
          <p:cNvSpPr txBox="1">
            <a:spLocks noChangeArrowheads="1"/>
          </p:cNvSpPr>
          <p:nvPr/>
        </p:nvSpPr>
        <p:spPr bwMode="auto">
          <a:xfrm>
            <a:off x="4876800" y="2787650"/>
            <a:ext cx="1981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/>
              <a:t>Porous solid</a:t>
            </a:r>
            <a:r>
              <a:rPr lang="en-US" sz="2000"/>
              <a:t> (Solid+fluid -BIOT THEORY)</a:t>
            </a:r>
          </a:p>
        </p:txBody>
      </p:sp>
      <p:sp>
        <p:nvSpPr>
          <p:cNvPr id="12683" name="Text Box 713"/>
          <p:cNvSpPr txBox="1">
            <a:spLocks noChangeArrowheads="1"/>
          </p:cNvSpPr>
          <p:nvPr/>
        </p:nvSpPr>
        <p:spPr bwMode="auto">
          <a:xfrm>
            <a:off x="4953000" y="4800600"/>
            <a:ext cx="19812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/>
              <a:t>Solid </a:t>
            </a:r>
            <a:r>
              <a:rPr lang="en-US" sz="2000"/>
              <a:t>(shear strength and high  and finite resistance to compressibility</a:t>
            </a:r>
          </a:p>
        </p:txBody>
      </p:sp>
      <p:sp>
        <p:nvSpPr>
          <p:cNvPr id="12684" name="Text Box 714"/>
          <p:cNvSpPr txBox="1">
            <a:spLocks noChangeArrowheads="1"/>
          </p:cNvSpPr>
          <p:nvPr/>
        </p:nvSpPr>
        <p:spPr bwMode="auto">
          <a:xfrm>
            <a:off x="1066800" y="381000"/>
            <a:ext cx="510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TYPES OF SEISMIC MATERIALS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85800" y="457200"/>
            <a:ext cx="609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Outline</a:t>
            </a:r>
            <a:endParaRPr lang="en-US" sz="2400">
              <a:latin typeface="Times New Roman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524000" y="2362200"/>
            <a:ext cx="51816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chemeClr val="folHlink"/>
                </a:solidFill>
              </a:rPr>
              <a:t>What is a Fluid?</a:t>
            </a:r>
            <a:endParaRPr lang="en-US" sz="2800"/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/>
              <a:t>Elastic Moduli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chemeClr val="folHlink"/>
                </a:solidFill>
              </a:rPr>
              <a:t>Acoustic Solution to the Wave equation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chemeClr val="folHlink"/>
                </a:solidFill>
              </a:rPr>
              <a:t>Density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chemeClr val="folHlink"/>
                </a:solidFill>
              </a:rPr>
              <a:t>Velocity</a:t>
            </a:r>
            <a:endParaRPr lang="en-US"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"/>
          <p:cNvSpPr txBox="1">
            <a:spLocks noChangeArrowheads="1"/>
          </p:cNvSpPr>
          <p:nvPr/>
        </p:nvSpPr>
        <p:spPr bwMode="auto">
          <a:xfrm>
            <a:off x="1371600" y="762000"/>
            <a:ext cx="5257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Key Physical Parameters of the Acoustic Wave Equation</a:t>
            </a:r>
          </a:p>
        </p:txBody>
      </p:sp>
      <p:sp>
        <p:nvSpPr>
          <p:cNvPr id="1032" name="Text Box 4"/>
          <p:cNvSpPr txBox="1">
            <a:spLocks noChangeArrowheads="1"/>
          </p:cNvSpPr>
          <p:nvPr/>
        </p:nvSpPr>
        <p:spPr bwMode="auto">
          <a:xfrm>
            <a:off x="1295400" y="2133600"/>
            <a:ext cx="274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2057400" y="2209800"/>
          <a:ext cx="1092200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Equation" r:id="rId4" imgW="1091880" imgH="634680" progId="Equation.DSMT4">
                  <p:embed/>
                </p:oleObj>
              </mc:Choice>
              <mc:Fallback>
                <p:oleObj name="Equation" r:id="rId4" imgW="1091880" imgH="6346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209800"/>
                        <a:ext cx="1092200" cy="633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3" name="Text Box 6"/>
          <p:cNvSpPr txBox="1">
            <a:spLocks noChangeArrowheads="1"/>
          </p:cNvSpPr>
          <p:nvPr/>
        </p:nvSpPr>
        <p:spPr bwMode="auto">
          <a:xfrm>
            <a:off x="3048000" y="29718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Garamond" pitchFamily="18" charset="0"/>
              </a:rPr>
              <a:t> (Pa)	</a:t>
            </a:r>
          </a:p>
        </p:txBody>
      </p:sp>
      <p:graphicFrame>
        <p:nvGraphicFramePr>
          <p:cNvPr id="1027" name="Object 7"/>
          <p:cNvGraphicFramePr>
            <a:graphicFrameLocks noChangeAspect="1"/>
          </p:cNvGraphicFramePr>
          <p:nvPr/>
        </p:nvGraphicFramePr>
        <p:xfrm>
          <a:off x="2057400" y="3619500"/>
          <a:ext cx="1577975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Equation" r:id="rId6" imgW="1307880" imgH="977760" progId="Equation.DSMT4">
                  <p:embed/>
                </p:oleObj>
              </mc:Choice>
              <mc:Fallback>
                <p:oleObj name="Equation" r:id="rId6" imgW="1307880" imgH="97776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619500"/>
                        <a:ext cx="1577975" cy="118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" name="Oval 8"/>
          <p:cNvSpPr>
            <a:spLocks noChangeArrowheads="1"/>
          </p:cNvSpPr>
          <p:nvPr/>
        </p:nvSpPr>
        <p:spPr bwMode="auto">
          <a:xfrm>
            <a:off x="5791200" y="3429000"/>
            <a:ext cx="2209800" cy="2133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" name="Text Box 9"/>
          <p:cNvSpPr txBox="1">
            <a:spLocks noChangeArrowheads="1"/>
          </p:cNvSpPr>
          <p:nvPr/>
        </p:nvSpPr>
        <p:spPr bwMode="auto">
          <a:xfrm>
            <a:off x="1295400" y="5562600"/>
            <a:ext cx="4572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Bulk Modulus or modulus of incompressibility</a:t>
            </a:r>
            <a:endParaRPr lang="en-US"/>
          </a:p>
        </p:txBody>
      </p:sp>
      <p:sp>
        <p:nvSpPr>
          <p:cNvPr id="1036" name="Line 10"/>
          <p:cNvSpPr>
            <a:spLocks noChangeShapeType="1"/>
          </p:cNvSpPr>
          <p:nvPr/>
        </p:nvSpPr>
        <p:spPr bwMode="auto">
          <a:xfrm>
            <a:off x="6858000" y="2819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7" name="Line 11"/>
          <p:cNvSpPr>
            <a:spLocks noChangeShapeType="1"/>
          </p:cNvSpPr>
          <p:nvPr/>
        </p:nvSpPr>
        <p:spPr bwMode="auto">
          <a:xfrm flipV="1">
            <a:off x="6858000" y="5715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8" name="Line 12"/>
          <p:cNvSpPr>
            <a:spLocks noChangeShapeType="1"/>
          </p:cNvSpPr>
          <p:nvPr/>
        </p:nvSpPr>
        <p:spPr bwMode="auto">
          <a:xfrm rot="8100000" flipH="1">
            <a:off x="5601494" y="5371306"/>
            <a:ext cx="381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9" name="Line 13"/>
          <p:cNvSpPr>
            <a:spLocks noChangeShapeType="1"/>
          </p:cNvSpPr>
          <p:nvPr/>
        </p:nvSpPr>
        <p:spPr bwMode="auto">
          <a:xfrm>
            <a:off x="5257800" y="4343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0" name="Line 15"/>
          <p:cNvSpPr>
            <a:spLocks noChangeShapeType="1"/>
          </p:cNvSpPr>
          <p:nvPr/>
        </p:nvSpPr>
        <p:spPr bwMode="auto">
          <a:xfrm rot="18745745" flipH="1">
            <a:off x="7887494" y="3618706"/>
            <a:ext cx="381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1" name="Line 16"/>
          <p:cNvSpPr>
            <a:spLocks noChangeShapeType="1"/>
          </p:cNvSpPr>
          <p:nvPr/>
        </p:nvSpPr>
        <p:spPr bwMode="auto">
          <a:xfrm rot="2073979" flipH="1">
            <a:off x="7924800" y="5181600"/>
            <a:ext cx="381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2" name="Line 17"/>
          <p:cNvSpPr>
            <a:spLocks noChangeShapeType="1"/>
          </p:cNvSpPr>
          <p:nvPr/>
        </p:nvSpPr>
        <p:spPr bwMode="auto">
          <a:xfrm rot="12717262" flipH="1">
            <a:off x="5638800" y="3581400"/>
            <a:ext cx="381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3" name="Line 18"/>
          <p:cNvSpPr>
            <a:spLocks noChangeShapeType="1"/>
          </p:cNvSpPr>
          <p:nvPr/>
        </p:nvSpPr>
        <p:spPr bwMode="auto">
          <a:xfrm flipH="1">
            <a:off x="8077200" y="4343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" name="Text Box 20"/>
          <p:cNvSpPr txBox="1">
            <a:spLocks noChangeArrowheads="1"/>
          </p:cNvSpPr>
          <p:nvPr/>
        </p:nvSpPr>
        <p:spPr bwMode="auto">
          <a:xfrm>
            <a:off x="7239000" y="27432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028" name="Object 21"/>
          <p:cNvGraphicFramePr>
            <a:graphicFrameLocks noChangeAspect="1"/>
          </p:cNvGraphicFramePr>
          <p:nvPr/>
        </p:nvGraphicFramePr>
        <p:xfrm>
          <a:off x="6991350" y="3043238"/>
          <a:ext cx="303213" cy="239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Equation" r:id="rId8" imgW="304560" imgH="241200" progId="Equation.DSMT4">
                  <p:embed/>
                </p:oleObj>
              </mc:Choice>
              <mc:Fallback>
                <p:oleObj name="Equation" r:id="rId8" imgW="304560" imgH="2412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91350" y="3043238"/>
                        <a:ext cx="303213" cy="239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5" name="Text Box 22"/>
          <p:cNvSpPr txBox="1">
            <a:spLocks noChangeArrowheads="1"/>
          </p:cNvSpPr>
          <p:nvPr/>
        </p:nvSpPr>
        <p:spPr bwMode="auto">
          <a:xfrm>
            <a:off x="6400800" y="41910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029" name="Object 23"/>
          <p:cNvGraphicFramePr>
            <a:graphicFrameLocks noChangeAspect="1"/>
          </p:cNvGraphicFramePr>
          <p:nvPr/>
        </p:nvGraphicFramePr>
        <p:xfrm>
          <a:off x="6705600" y="4267200"/>
          <a:ext cx="265113" cy="23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Equation" r:id="rId10" imgW="266400" imgH="241200" progId="Equation.DSMT4">
                  <p:embed/>
                </p:oleObj>
              </mc:Choice>
              <mc:Fallback>
                <p:oleObj name="Equation" r:id="rId10" imgW="266400" imgH="2412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4267200"/>
                        <a:ext cx="265113" cy="239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Text Box 3"/>
          <p:cNvSpPr txBox="1">
            <a:spLocks noChangeArrowheads="1"/>
          </p:cNvSpPr>
          <p:nvPr/>
        </p:nvSpPr>
        <p:spPr bwMode="auto">
          <a:xfrm>
            <a:off x="1371600" y="762000"/>
            <a:ext cx="5257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Key Physical Parameters of the Acoustic Wave Equation</a:t>
            </a:r>
          </a:p>
        </p:txBody>
      </p:sp>
      <p:sp>
        <p:nvSpPr>
          <p:cNvPr id="2056" name="Text Box 4"/>
          <p:cNvSpPr txBox="1">
            <a:spLocks noChangeArrowheads="1"/>
          </p:cNvSpPr>
          <p:nvPr/>
        </p:nvSpPr>
        <p:spPr bwMode="auto">
          <a:xfrm>
            <a:off x="1295400" y="2133600"/>
            <a:ext cx="274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2057400" y="2209800"/>
          <a:ext cx="1092200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Equation" r:id="rId4" imgW="1091880" imgH="634680" progId="Equation.DSMT4">
                  <p:embed/>
                </p:oleObj>
              </mc:Choice>
              <mc:Fallback>
                <p:oleObj name="Equation" r:id="rId4" imgW="1091880" imgH="6346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209800"/>
                        <a:ext cx="1092200" cy="633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7" name="Text Box 6"/>
          <p:cNvSpPr txBox="1">
            <a:spLocks noChangeArrowheads="1"/>
          </p:cNvSpPr>
          <p:nvPr/>
        </p:nvSpPr>
        <p:spPr bwMode="auto">
          <a:xfrm>
            <a:off x="3810000" y="3733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Garamond" pitchFamily="18" charset="0"/>
              </a:rPr>
              <a:t> (Pa)	</a:t>
            </a:r>
          </a:p>
        </p:txBody>
      </p:sp>
      <p:graphicFrame>
        <p:nvGraphicFramePr>
          <p:cNvPr id="2051" name="Object 7"/>
          <p:cNvGraphicFramePr>
            <a:graphicFrameLocks noChangeAspect="1"/>
          </p:cNvGraphicFramePr>
          <p:nvPr/>
        </p:nvGraphicFramePr>
        <p:xfrm>
          <a:off x="2057400" y="3619500"/>
          <a:ext cx="1577975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Equation" r:id="rId6" imgW="1307880" imgH="977760" progId="Equation.DSMT4">
                  <p:embed/>
                </p:oleObj>
              </mc:Choice>
              <mc:Fallback>
                <p:oleObj name="Equation" r:id="rId6" imgW="1307880" imgH="97776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619500"/>
                        <a:ext cx="1577975" cy="118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8" name="Oval 8"/>
          <p:cNvSpPr>
            <a:spLocks noChangeArrowheads="1"/>
          </p:cNvSpPr>
          <p:nvPr/>
        </p:nvSpPr>
        <p:spPr bwMode="auto">
          <a:xfrm>
            <a:off x="5791200" y="3429000"/>
            <a:ext cx="1828800" cy="1828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9" name="Text Box 9"/>
          <p:cNvSpPr txBox="1">
            <a:spLocks noChangeArrowheads="1"/>
          </p:cNvSpPr>
          <p:nvPr/>
        </p:nvSpPr>
        <p:spPr bwMode="auto">
          <a:xfrm>
            <a:off x="1295400" y="5562600"/>
            <a:ext cx="4572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Bulk Modulus or modulus of incompressibility</a:t>
            </a:r>
            <a:endParaRPr lang="en-US"/>
          </a:p>
        </p:txBody>
      </p:sp>
      <p:sp>
        <p:nvSpPr>
          <p:cNvPr id="2060" name="Line 10"/>
          <p:cNvSpPr>
            <a:spLocks noChangeShapeType="1"/>
          </p:cNvSpPr>
          <p:nvPr/>
        </p:nvSpPr>
        <p:spPr bwMode="auto">
          <a:xfrm>
            <a:off x="6629400" y="29718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1" name="Line 11"/>
          <p:cNvSpPr>
            <a:spLocks noChangeShapeType="1"/>
          </p:cNvSpPr>
          <p:nvPr/>
        </p:nvSpPr>
        <p:spPr bwMode="auto">
          <a:xfrm flipV="1">
            <a:off x="6705600" y="5334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2" name="Line 12"/>
          <p:cNvSpPr>
            <a:spLocks noChangeShapeType="1"/>
          </p:cNvSpPr>
          <p:nvPr/>
        </p:nvSpPr>
        <p:spPr bwMode="auto">
          <a:xfrm rot="8100000" flipH="1">
            <a:off x="5756275" y="5253038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3" name="Line 13"/>
          <p:cNvSpPr>
            <a:spLocks noChangeShapeType="1"/>
          </p:cNvSpPr>
          <p:nvPr/>
        </p:nvSpPr>
        <p:spPr bwMode="auto">
          <a:xfrm>
            <a:off x="5486400" y="43434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4" name="Line 14"/>
          <p:cNvSpPr>
            <a:spLocks noChangeShapeType="1"/>
          </p:cNvSpPr>
          <p:nvPr/>
        </p:nvSpPr>
        <p:spPr bwMode="auto">
          <a:xfrm rot="18745745" flipH="1">
            <a:off x="7365207" y="3615531"/>
            <a:ext cx="457200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5" name="Line 15"/>
          <p:cNvSpPr>
            <a:spLocks noChangeShapeType="1"/>
          </p:cNvSpPr>
          <p:nvPr/>
        </p:nvSpPr>
        <p:spPr bwMode="auto">
          <a:xfrm rot="2073979" flipH="1">
            <a:off x="7493000" y="4789488"/>
            <a:ext cx="304800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6" name="Line 16"/>
          <p:cNvSpPr>
            <a:spLocks noChangeShapeType="1"/>
          </p:cNvSpPr>
          <p:nvPr/>
        </p:nvSpPr>
        <p:spPr bwMode="auto">
          <a:xfrm rot="-8882738" flipH="1" flipV="1">
            <a:off x="5688013" y="3524250"/>
            <a:ext cx="400050" cy="809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7" name="Line 17"/>
          <p:cNvSpPr>
            <a:spLocks noChangeShapeType="1"/>
          </p:cNvSpPr>
          <p:nvPr/>
        </p:nvSpPr>
        <p:spPr bwMode="auto">
          <a:xfrm flipH="1">
            <a:off x="7696200" y="43434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52" name="Object 18"/>
          <p:cNvGraphicFramePr>
            <a:graphicFrameLocks noChangeAspect="1"/>
          </p:cNvGraphicFramePr>
          <p:nvPr/>
        </p:nvGraphicFramePr>
        <p:xfrm>
          <a:off x="6781800" y="3149600"/>
          <a:ext cx="303213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Equation" r:id="rId8" imgW="304560" imgH="279360" progId="Equation.DSMT4">
                  <p:embed/>
                </p:oleObj>
              </mc:Choice>
              <mc:Fallback>
                <p:oleObj name="Equation" r:id="rId8" imgW="304560" imgH="27936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3149600"/>
                        <a:ext cx="303213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19"/>
          <p:cNvGraphicFramePr>
            <a:graphicFrameLocks noChangeAspect="1"/>
          </p:cNvGraphicFramePr>
          <p:nvPr/>
        </p:nvGraphicFramePr>
        <p:xfrm>
          <a:off x="6477000" y="4171950"/>
          <a:ext cx="265113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Equation" r:id="rId10" imgW="266400" imgH="279360" progId="Equation.DSMT4">
                  <p:embed/>
                </p:oleObj>
              </mc:Choice>
              <mc:Fallback>
                <p:oleObj name="Equation" r:id="rId10" imgW="266400" imgH="27936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4171950"/>
                        <a:ext cx="265113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" name="Text Box 3"/>
          <p:cNvSpPr txBox="1">
            <a:spLocks noChangeArrowheads="1"/>
          </p:cNvSpPr>
          <p:nvPr/>
        </p:nvSpPr>
        <p:spPr bwMode="auto">
          <a:xfrm>
            <a:off x="1295400" y="1600200"/>
            <a:ext cx="571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1460500" y="1944688"/>
          <a:ext cx="1612900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Equation" r:id="rId4" imgW="1612800" imgH="355320" progId="Equation.DSMT4">
                  <p:embed/>
                </p:oleObj>
              </mc:Choice>
              <mc:Fallback>
                <p:oleObj name="Equation" r:id="rId4" imgW="1612800" imgH="3553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0500" y="1944688"/>
                        <a:ext cx="1612900" cy="354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1" name="Text Box 5"/>
          <p:cNvSpPr txBox="1">
            <a:spLocks noChangeArrowheads="1"/>
          </p:cNvSpPr>
          <p:nvPr/>
        </p:nvSpPr>
        <p:spPr bwMode="auto">
          <a:xfrm>
            <a:off x="1905000" y="25908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3075" name="Object 6"/>
          <p:cNvGraphicFramePr>
            <a:graphicFrameLocks noChangeAspect="1"/>
          </p:cNvGraphicFramePr>
          <p:nvPr/>
        </p:nvGraphicFramePr>
        <p:xfrm>
          <a:off x="1397000" y="2478088"/>
          <a:ext cx="2209800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Equation" r:id="rId6" imgW="2209680" imgH="355320" progId="Equation.DSMT4">
                  <p:embed/>
                </p:oleObj>
              </mc:Choice>
              <mc:Fallback>
                <p:oleObj name="Equation" r:id="rId6" imgW="2209680" imgH="3553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7000" y="2478088"/>
                        <a:ext cx="2209800" cy="354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2" name="Text Box 8"/>
          <p:cNvSpPr txBox="1">
            <a:spLocks noChangeArrowheads="1"/>
          </p:cNvSpPr>
          <p:nvPr/>
        </p:nvSpPr>
        <p:spPr bwMode="auto">
          <a:xfrm>
            <a:off x="1371600" y="3124200"/>
            <a:ext cx="2667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3076" name="Object 9"/>
          <p:cNvGraphicFramePr>
            <a:graphicFrameLocks noChangeAspect="1"/>
          </p:cNvGraphicFramePr>
          <p:nvPr/>
        </p:nvGraphicFramePr>
        <p:xfrm>
          <a:off x="1371600" y="3048000"/>
          <a:ext cx="17653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Equation" r:id="rId8" imgW="1765080" imgH="596880" progId="Equation.DSMT4">
                  <p:embed/>
                </p:oleObj>
              </mc:Choice>
              <mc:Fallback>
                <p:oleObj name="Equation" r:id="rId8" imgW="1765080" imgH="5968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048000"/>
                        <a:ext cx="17653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3" name="Text Box 10"/>
          <p:cNvSpPr txBox="1">
            <a:spLocks noChangeArrowheads="1"/>
          </p:cNvSpPr>
          <p:nvPr/>
        </p:nvSpPr>
        <p:spPr bwMode="auto">
          <a:xfrm>
            <a:off x="1295400" y="3962400"/>
            <a:ext cx="48006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Example: Ocean Water</a:t>
            </a:r>
          </a:p>
          <a:p>
            <a:pPr>
              <a:spcBef>
                <a:spcPct val="50000"/>
              </a:spcBef>
            </a:pPr>
            <a:r>
              <a:rPr lang="en-US"/>
              <a:t> </a:t>
            </a:r>
          </a:p>
        </p:txBody>
      </p:sp>
      <p:graphicFrame>
        <p:nvGraphicFramePr>
          <p:cNvPr id="3077" name="Object 11"/>
          <p:cNvGraphicFramePr>
            <a:graphicFrameLocks noChangeAspect="1"/>
          </p:cNvGraphicFramePr>
          <p:nvPr/>
        </p:nvGraphicFramePr>
        <p:xfrm>
          <a:off x="2667000" y="4572000"/>
          <a:ext cx="13843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Equation" r:id="rId10" imgW="1384200" imgH="279360" progId="Equation.DSMT4">
                  <p:embed/>
                </p:oleObj>
              </mc:Choice>
              <mc:Fallback>
                <p:oleObj name="Equation" r:id="rId10" imgW="1384200" imgH="27936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572000"/>
                        <a:ext cx="13843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191000" y="4495800"/>
            <a:ext cx="30480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density = 1,035 kg.m^3</a:t>
            </a:r>
          </a:p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3078" name="Object 13"/>
          <p:cNvGraphicFramePr>
            <a:graphicFrameLocks noChangeAspect="1"/>
          </p:cNvGraphicFramePr>
          <p:nvPr/>
        </p:nvGraphicFramePr>
        <p:xfrm>
          <a:off x="2616200" y="5029200"/>
          <a:ext cx="11176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Equation" r:id="rId12" imgW="1117440" imgH="355320" progId="Equation.DSMT4">
                  <p:embed/>
                </p:oleObj>
              </mc:Choice>
              <mc:Fallback>
                <p:oleObj name="Equation" r:id="rId12" imgW="1117440" imgH="35532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6200" y="5029200"/>
                        <a:ext cx="11176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5" name="Text Box 14"/>
          <p:cNvSpPr txBox="1">
            <a:spLocks noChangeArrowheads="1"/>
          </p:cNvSpPr>
          <p:nvPr/>
        </p:nvSpPr>
        <p:spPr bwMode="auto">
          <a:xfrm>
            <a:off x="2438400" y="5562600"/>
            <a:ext cx="3429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Incompressibility modulus is of order 10^9 Pa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685800" y="457200"/>
            <a:ext cx="609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Outline</a:t>
            </a:r>
            <a:endParaRPr lang="en-US" sz="2400">
              <a:latin typeface="Times New Roman" charset="0"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524000" y="2362200"/>
            <a:ext cx="51816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chemeClr val="folHlink"/>
                </a:solidFill>
              </a:rPr>
              <a:t>What is a Fluid?</a:t>
            </a:r>
            <a:endParaRPr lang="en-US" sz="2800">
              <a:solidFill>
                <a:schemeClr val="folHlink"/>
              </a:solidFill>
            </a:endParaRP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chemeClr val="folHlink"/>
                </a:solidFill>
              </a:rPr>
              <a:t>Elastic Moduli</a:t>
            </a:r>
            <a:endParaRPr lang="en-US" sz="2400"/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/>
              <a:t>Acoustic Solution to the Wave equation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chemeClr val="folHlink"/>
                </a:solidFill>
              </a:rPr>
              <a:t>Density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chemeClr val="folHlink"/>
                </a:solidFill>
              </a:rPr>
              <a:t>Velocity</a:t>
            </a:r>
            <a:endParaRPr 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1472</TotalTime>
  <Words>339</Words>
  <Application>Microsoft Office PowerPoint</Application>
  <PresentationFormat>On-screen Show (4:3)</PresentationFormat>
  <Paragraphs>83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Comic Sans MS</vt:lpstr>
      <vt:lpstr>Garamond</vt:lpstr>
      <vt:lpstr>Times New Roman</vt:lpstr>
      <vt:lpstr>1_Default Design</vt:lpstr>
      <vt:lpstr>Equation</vt:lpstr>
      <vt:lpstr>MathType 6.0 Equation</vt:lpstr>
      <vt:lpstr>Chart</vt:lpstr>
      <vt:lpstr>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Louisiana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Juan Lorenzo</dc:creator>
  <cp:lastModifiedBy>Juan M Lorenzo</cp:lastModifiedBy>
  <cp:revision>120</cp:revision>
  <dcterms:created xsi:type="dcterms:W3CDTF">2005-05-10T03:02:50Z</dcterms:created>
  <dcterms:modified xsi:type="dcterms:W3CDTF">2017-09-18T13:18:20Z</dcterms:modified>
</cp:coreProperties>
</file>