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72"/>
  </p:notesMasterIdLst>
  <p:sldIdLst>
    <p:sldId id="258" r:id="rId2"/>
    <p:sldId id="289" r:id="rId3"/>
    <p:sldId id="346" r:id="rId4"/>
    <p:sldId id="261" r:id="rId5"/>
    <p:sldId id="262" r:id="rId6"/>
    <p:sldId id="264" r:id="rId7"/>
    <p:sldId id="268" r:id="rId8"/>
    <p:sldId id="269" r:id="rId9"/>
    <p:sldId id="290" r:id="rId10"/>
    <p:sldId id="270" r:id="rId11"/>
    <p:sldId id="274" r:id="rId12"/>
    <p:sldId id="263" r:id="rId13"/>
    <p:sldId id="275" r:id="rId14"/>
    <p:sldId id="276" r:id="rId15"/>
    <p:sldId id="287" r:id="rId16"/>
    <p:sldId id="286" r:id="rId17"/>
    <p:sldId id="291" r:id="rId18"/>
    <p:sldId id="288" r:id="rId19"/>
    <p:sldId id="295" r:id="rId20"/>
    <p:sldId id="296" r:id="rId21"/>
    <p:sldId id="297" r:id="rId22"/>
    <p:sldId id="298" r:id="rId23"/>
    <p:sldId id="299" r:id="rId24"/>
    <p:sldId id="292" r:id="rId25"/>
    <p:sldId id="278" r:id="rId26"/>
    <p:sldId id="279" r:id="rId27"/>
    <p:sldId id="282" r:id="rId28"/>
    <p:sldId id="283" r:id="rId29"/>
    <p:sldId id="280" r:id="rId30"/>
    <p:sldId id="281" r:id="rId31"/>
    <p:sldId id="293" r:id="rId32"/>
    <p:sldId id="285" r:id="rId33"/>
    <p:sldId id="294" r:id="rId34"/>
    <p:sldId id="300" r:id="rId35"/>
    <p:sldId id="301" r:id="rId36"/>
    <p:sldId id="302" r:id="rId37"/>
    <p:sldId id="303" r:id="rId38"/>
    <p:sldId id="304" r:id="rId39"/>
    <p:sldId id="305" r:id="rId40"/>
    <p:sldId id="306" r:id="rId41"/>
    <p:sldId id="307" r:id="rId42"/>
    <p:sldId id="308" r:id="rId43"/>
    <p:sldId id="312" r:id="rId44"/>
    <p:sldId id="313" r:id="rId45"/>
    <p:sldId id="309" r:id="rId46"/>
    <p:sldId id="310" r:id="rId47"/>
    <p:sldId id="311" r:id="rId48"/>
    <p:sldId id="322" r:id="rId49"/>
    <p:sldId id="323" r:id="rId50"/>
    <p:sldId id="325" r:id="rId51"/>
    <p:sldId id="324" r:id="rId52"/>
    <p:sldId id="326" r:id="rId53"/>
    <p:sldId id="314" r:id="rId54"/>
    <p:sldId id="315" r:id="rId55"/>
    <p:sldId id="379" r:id="rId56"/>
    <p:sldId id="327" r:id="rId57"/>
    <p:sldId id="328" r:id="rId58"/>
    <p:sldId id="329" r:id="rId59"/>
    <p:sldId id="330" r:id="rId60"/>
    <p:sldId id="316" r:id="rId61"/>
    <p:sldId id="331" r:id="rId62"/>
    <p:sldId id="332" r:id="rId63"/>
    <p:sldId id="333" r:id="rId64"/>
    <p:sldId id="334" r:id="rId65"/>
    <p:sldId id="335" r:id="rId66"/>
    <p:sldId id="336" r:id="rId67"/>
    <p:sldId id="317" r:id="rId68"/>
    <p:sldId id="337" r:id="rId69"/>
    <p:sldId id="318" r:id="rId70"/>
    <p:sldId id="319" r:id="rId71"/>
    <p:sldId id="340" r:id="rId72"/>
    <p:sldId id="339" r:id="rId73"/>
    <p:sldId id="344" r:id="rId74"/>
    <p:sldId id="341" r:id="rId75"/>
    <p:sldId id="342" r:id="rId76"/>
    <p:sldId id="343" r:id="rId77"/>
    <p:sldId id="338" r:id="rId78"/>
    <p:sldId id="320" r:id="rId79"/>
    <p:sldId id="321" r:id="rId80"/>
    <p:sldId id="347" r:id="rId81"/>
    <p:sldId id="352" r:id="rId82"/>
    <p:sldId id="349" r:id="rId83"/>
    <p:sldId id="345" r:id="rId84"/>
    <p:sldId id="348" r:id="rId85"/>
    <p:sldId id="354" r:id="rId86"/>
    <p:sldId id="351" r:id="rId87"/>
    <p:sldId id="355" r:id="rId88"/>
    <p:sldId id="367" r:id="rId89"/>
    <p:sldId id="371" r:id="rId90"/>
    <p:sldId id="372" r:id="rId91"/>
    <p:sldId id="373" r:id="rId92"/>
    <p:sldId id="374" r:id="rId93"/>
    <p:sldId id="375" r:id="rId94"/>
    <p:sldId id="376" r:id="rId95"/>
    <p:sldId id="377" r:id="rId96"/>
    <p:sldId id="378" r:id="rId97"/>
    <p:sldId id="353" r:id="rId98"/>
    <p:sldId id="369" r:id="rId99"/>
    <p:sldId id="368" r:id="rId100"/>
    <p:sldId id="370" r:id="rId101"/>
    <p:sldId id="385" r:id="rId102"/>
    <p:sldId id="386" r:id="rId103"/>
    <p:sldId id="387" r:id="rId104"/>
    <p:sldId id="358" r:id="rId105"/>
    <p:sldId id="360" r:id="rId106"/>
    <p:sldId id="366" r:id="rId107"/>
    <p:sldId id="362" r:id="rId108"/>
    <p:sldId id="361" r:id="rId109"/>
    <p:sldId id="363" r:id="rId110"/>
    <p:sldId id="364" r:id="rId111"/>
    <p:sldId id="365" r:id="rId112"/>
    <p:sldId id="359" r:id="rId113"/>
    <p:sldId id="383" r:id="rId114"/>
    <p:sldId id="380" r:id="rId115"/>
    <p:sldId id="384" r:id="rId116"/>
    <p:sldId id="391" r:id="rId117"/>
    <p:sldId id="394" r:id="rId118"/>
    <p:sldId id="395" r:id="rId119"/>
    <p:sldId id="396" r:id="rId120"/>
    <p:sldId id="397" r:id="rId121"/>
    <p:sldId id="357" r:id="rId122"/>
    <p:sldId id="356" r:id="rId123"/>
    <p:sldId id="388" r:id="rId124"/>
    <p:sldId id="389" r:id="rId125"/>
    <p:sldId id="390" r:id="rId126"/>
    <p:sldId id="398" r:id="rId127"/>
    <p:sldId id="399" r:id="rId128"/>
    <p:sldId id="381" r:id="rId129"/>
    <p:sldId id="400" r:id="rId130"/>
    <p:sldId id="401" r:id="rId131"/>
    <p:sldId id="402" r:id="rId132"/>
    <p:sldId id="403" r:id="rId133"/>
    <p:sldId id="404" r:id="rId134"/>
    <p:sldId id="382" r:id="rId135"/>
    <p:sldId id="405" r:id="rId136"/>
    <p:sldId id="407" r:id="rId137"/>
    <p:sldId id="420" r:id="rId138"/>
    <p:sldId id="408" r:id="rId139"/>
    <p:sldId id="418" r:id="rId140"/>
    <p:sldId id="410" r:id="rId141"/>
    <p:sldId id="413" r:id="rId142"/>
    <p:sldId id="416" r:id="rId143"/>
    <p:sldId id="414" r:id="rId144"/>
    <p:sldId id="415" r:id="rId145"/>
    <p:sldId id="409" r:id="rId146"/>
    <p:sldId id="411" r:id="rId147"/>
    <p:sldId id="412" r:id="rId148"/>
    <p:sldId id="417" r:id="rId149"/>
    <p:sldId id="421" r:id="rId150"/>
    <p:sldId id="424" r:id="rId151"/>
    <p:sldId id="423" r:id="rId152"/>
    <p:sldId id="425" r:id="rId153"/>
    <p:sldId id="427" r:id="rId154"/>
    <p:sldId id="426" r:id="rId155"/>
    <p:sldId id="428" r:id="rId156"/>
    <p:sldId id="429" r:id="rId157"/>
    <p:sldId id="430" r:id="rId158"/>
    <p:sldId id="432" r:id="rId159"/>
    <p:sldId id="433" r:id="rId160"/>
    <p:sldId id="431" r:id="rId161"/>
    <p:sldId id="439" r:id="rId162"/>
    <p:sldId id="440" r:id="rId163"/>
    <p:sldId id="441" r:id="rId164"/>
    <p:sldId id="442" r:id="rId165"/>
    <p:sldId id="443" r:id="rId166"/>
    <p:sldId id="444" r:id="rId167"/>
    <p:sldId id="446" r:id="rId168"/>
    <p:sldId id="447" r:id="rId169"/>
    <p:sldId id="445" r:id="rId170"/>
    <p:sldId id="434" r:id="rId171"/>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5pPr>
    <a:lvl6pPr marL="2286000" algn="l" defTabSz="914400" rtl="0" eaLnBrk="1" latinLnBrk="0" hangingPunct="1">
      <a:defRPr sz="2000" kern="1200">
        <a:solidFill>
          <a:schemeClr val="tx1"/>
        </a:solidFill>
        <a:latin typeface="Comic Sans MS" panose="030F0702030302020204" pitchFamily="66" charset="0"/>
        <a:ea typeface="+mn-ea"/>
        <a:cs typeface="+mn-cs"/>
      </a:defRPr>
    </a:lvl6pPr>
    <a:lvl7pPr marL="2743200" algn="l" defTabSz="914400" rtl="0" eaLnBrk="1" latinLnBrk="0" hangingPunct="1">
      <a:defRPr sz="2000" kern="1200">
        <a:solidFill>
          <a:schemeClr val="tx1"/>
        </a:solidFill>
        <a:latin typeface="Comic Sans MS" panose="030F0702030302020204" pitchFamily="66" charset="0"/>
        <a:ea typeface="+mn-ea"/>
        <a:cs typeface="+mn-cs"/>
      </a:defRPr>
    </a:lvl7pPr>
    <a:lvl8pPr marL="3200400" algn="l" defTabSz="914400" rtl="0" eaLnBrk="1" latinLnBrk="0" hangingPunct="1">
      <a:defRPr sz="2000" kern="1200">
        <a:solidFill>
          <a:schemeClr val="tx1"/>
        </a:solidFill>
        <a:latin typeface="Comic Sans MS" panose="030F0702030302020204" pitchFamily="66" charset="0"/>
        <a:ea typeface="+mn-ea"/>
        <a:cs typeface="+mn-cs"/>
      </a:defRPr>
    </a:lvl8pPr>
    <a:lvl9pPr marL="3657600" algn="l" defTabSz="914400" rtl="0" eaLnBrk="1" latinLnBrk="0" hangingPunct="1">
      <a:defRPr sz="20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07">
          <p15:clr>
            <a:srgbClr val="A4A3A4"/>
          </p15:clr>
        </p15:guide>
        <p15:guide id="2" pos="27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1" autoAdjust="0"/>
    <p:restoredTop sz="94660"/>
  </p:normalViewPr>
  <p:slideViewPr>
    <p:cSldViewPr snapToGrid="0">
      <p:cViewPr varScale="1">
        <p:scale>
          <a:sx n="105" d="100"/>
          <a:sy n="105" d="100"/>
        </p:scale>
        <p:origin x="678" y="96"/>
      </p:cViewPr>
      <p:guideLst>
        <p:guide orient="horz" pos="2107"/>
        <p:guide pos="27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376"/>
    </p:cViewPr>
  </p:sorterViewPr>
  <p:notesViewPr>
    <p:cSldViewPr snapToGrid="0">
      <p:cViewPr varScale="1">
        <p:scale>
          <a:sx n="41" d="100"/>
          <a:sy n="41" d="100"/>
        </p:scale>
        <p:origin x="-186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90.wmf"/><Relationship Id="rId4" Type="http://schemas.openxmlformats.org/officeDocument/2006/relationships/image" Target="../media/image8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99.wmf"/><Relationship Id="rId5" Type="http://schemas.openxmlformats.org/officeDocument/2006/relationships/image" Target="../media/image104.wmf"/><Relationship Id="rId4" Type="http://schemas.openxmlformats.org/officeDocument/2006/relationships/image" Target="../media/image103.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99.wmf"/><Relationship Id="rId6" Type="http://schemas.openxmlformats.org/officeDocument/2006/relationships/image" Target="../media/image109.wmf"/><Relationship Id="rId5" Type="http://schemas.openxmlformats.org/officeDocument/2006/relationships/image" Target="../media/image108.wmf"/><Relationship Id="rId4" Type="http://schemas.openxmlformats.org/officeDocument/2006/relationships/image" Target="../media/image107.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99.wmf"/><Relationship Id="rId4" Type="http://schemas.openxmlformats.org/officeDocument/2006/relationships/image" Target="../media/image112.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1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99.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99.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99.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29.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357E391-3928-4DC6-8CB6-1AE02AD1F7FC}" type="slidenum">
              <a:rPr lang="en-US" altLang="en-US"/>
              <a:pPr>
                <a:defRPr/>
              </a:pPr>
              <a:t>‹#›</a:t>
            </a:fld>
            <a:endParaRPr lang="en-US" altLang="en-US"/>
          </a:p>
        </p:txBody>
      </p:sp>
    </p:spTree>
    <p:extLst>
      <p:ext uri="{BB962C8B-B14F-4D97-AF65-F5344CB8AC3E}">
        <p14:creationId xmlns:p14="http://schemas.microsoft.com/office/powerpoint/2010/main" val="42353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23711C01-5974-4485-BE4E-40774EC5245E}" type="slidenum">
              <a:rPr lang="en-US" altLang="en-US" sz="1200" smtClean="0"/>
              <a:pPr/>
              <a:t>5</a:t>
            </a:fld>
            <a:endParaRPr lang="en-US" altLang="en-US"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449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670DFF07-48A5-4058-B39B-157A3A95E299}" type="slidenum">
              <a:rPr lang="en-US" altLang="en-US" sz="1200" smtClean="0"/>
              <a:pPr/>
              <a:t>10</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8440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946A91AA-C656-440C-B1C4-F28D0C5165D4}" type="slidenum">
              <a:rPr lang="en-US" altLang="en-US" sz="1200" smtClean="0"/>
              <a:pPr/>
              <a:t>94</a:t>
            </a:fld>
            <a:endParaRPr lang="en-US" alt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7678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40CD79FC-F55A-43EC-ADB9-6BC92E270A18}" type="slidenum">
              <a:rPr lang="en-US" altLang="en-US" sz="1200" smtClean="0"/>
              <a:pPr/>
              <a:t>114</a:t>
            </a:fld>
            <a:endParaRPr lang="en-US" altLang="en-US" sz="120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238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5F103F97-BC59-4D3E-A3A2-9E319C935D9B}" type="slidenum">
              <a:rPr lang="en-US" altLang="en-US" sz="1200" smtClean="0"/>
              <a:pPr/>
              <a:t>115</a:t>
            </a:fld>
            <a:endParaRPr lang="en-US" altLang="en-US"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69347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ctr">
              <a:defRPr/>
            </a:lvl1pPr>
          </a:lstStyle>
          <a:p>
            <a:pPr>
              <a:defRPr/>
            </a:pPr>
            <a:fld id="{8E11AD6F-2246-440B-980B-A33C393E46EF}" type="slidenum">
              <a:rPr lang="en-US" altLang="en-US"/>
              <a:pPr>
                <a:defRPr/>
              </a:pPr>
              <a:t>‹#›</a:t>
            </a:fld>
            <a:endParaRPr lang="en-US" altLang="en-US"/>
          </a:p>
        </p:txBody>
      </p:sp>
    </p:spTree>
    <p:extLst>
      <p:ext uri="{BB962C8B-B14F-4D97-AF65-F5344CB8AC3E}">
        <p14:creationId xmlns:p14="http://schemas.microsoft.com/office/powerpoint/2010/main" val="198064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ctr">
              <a:defRPr/>
            </a:lvl1pPr>
          </a:lstStyle>
          <a:p>
            <a:pPr>
              <a:defRPr/>
            </a:pPr>
            <a:fld id="{69DE6714-75D0-4AF2-B76E-AAD7DA6D34FF}" type="slidenum">
              <a:rPr lang="en-US" altLang="en-US"/>
              <a:pPr>
                <a:defRPr/>
              </a:pPr>
              <a:t>‹#›</a:t>
            </a:fld>
            <a:endParaRPr lang="en-US" altLang="en-US"/>
          </a:p>
        </p:txBody>
      </p:sp>
    </p:spTree>
    <p:extLst>
      <p:ext uri="{BB962C8B-B14F-4D97-AF65-F5344CB8AC3E}">
        <p14:creationId xmlns:p14="http://schemas.microsoft.com/office/powerpoint/2010/main" val="355282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4059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1143000"/>
            <a:ext cx="457200" cy="4603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12419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7" name="Slide Number Placeholder 3"/>
          <p:cNvSpPr txBox="1">
            <a:spLocks/>
          </p:cNvSpPr>
          <p:nvPr userDrawn="1"/>
        </p:nvSpPr>
        <p:spPr>
          <a:xfrm>
            <a:off x="6553200" y="6356350"/>
            <a:ext cx="2133600" cy="365125"/>
          </a:xfrm>
          <a:prstGeom prst="rect">
            <a:avLst/>
          </a:prstGeom>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defRPr>
            </a:lvl9pPr>
          </a:lstStyle>
          <a:p>
            <a:pPr algn="ctr">
              <a:defRPr/>
            </a:pPr>
            <a:r>
              <a:rPr lang="en-US" altLang="en-US" smtClean="0"/>
              <a:t>                    </a:t>
            </a:r>
            <a:fld id="{9A6E5E70-A424-4933-A9E1-89EE6B9F3E3F}" type="slidenum">
              <a:rPr lang="en-US" altLang="en-US" sz="1200" smtClean="0">
                <a:solidFill>
                  <a:srgbClr val="BFBFBF"/>
                </a:solidFill>
              </a:rPr>
              <a:pPr algn="ctr">
                <a:defRPr/>
              </a:pPr>
              <a:t>‹#›</a:t>
            </a:fld>
            <a:endParaRPr lang="en-US" altLang="en-US" smtClean="0">
              <a:solidFill>
                <a:srgbClr val="BFBFBF"/>
              </a:solidFill>
            </a:endParaRPr>
          </a:p>
        </p:txBody>
      </p:sp>
      <p:sp>
        <p:nvSpPr>
          <p:cNvPr id="8" name="Rectangle 7"/>
          <p:cNvSpPr/>
          <p:nvPr userDrawn="1"/>
        </p:nvSpPr>
        <p:spPr>
          <a:xfrm>
            <a:off x="0" y="1143000"/>
            <a:ext cx="457200" cy="4603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533400" y="1143000"/>
            <a:ext cx="8610600" cy="460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1"/>
          <p:cNvPicPr>
            <a:picLocks noChangeAspect="1" noChangeArrowheads="1"/>
          </p:cNvPicPr>
          <p:nvPr userDrawn="1"/>
        </p:nvPicPr>
        <p:blipFill>
          <a:blip r:embed="rId6"/>
          <a:srcRect/>
          <a:stretch>
            <a:fillRect/>
          </a:stretch>
        </p:blipFill>
        <p:spPr bwMode="auto">
          <a:xfrm>
            <a:off x="7923213" y="176213"/>
            <a:ext cx="1060450" cy="1476375"/>
          </a:xfrm>
          <a:prstGeom prst="rect">
            <a:avLst/>
          </a:prstGeom>
          <a:noFill/>
          <a:ln>
            <a:noFill/>
          </a:ln>
          <a:effectLst>
            <a:outerShdw blurRad="241300" dist="241300" dir="4080000" sx="114000" sy="114000" algn="ctr" rotWithShape="0">
              <a:schemeClr val="tx1">
                <a:alpha val="29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6" r:id="rId3"/>
    <p:sldLayoutId id="2147483779"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hyperlink" Target="../pdf/Fresnel_Sheriff_Explorer.pdf" TargetMode="Externa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hyperlink" Target="../pdf/Fresnel_Sheriff_Explorer.pdf" TargetMode="Externa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4.xml"/><Relationship Id="rId1" Type="http://schemas.openxmlformats.org/officeDocument/2006/relationships/vmlDrawing" Target="../drawings/vmlDrawing26.vml"/><Relationship Id="rId4" Type="http://schemas.openxmlformats.org/officeDocument/2006/relationships/image" Target="../media/image54.w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4.xml"/><Relationship Id="rId1" Type="http://schemas.openxmlformats.org/officeDocument/2006/relationships/vmlDrawing" Target="../drawings/vmlDrawing27.vml"/><Relationship Id="rId4" Type="http://schemas.openxmlformats.org/officeDocument/2006/relationships/image" Target="../media/image55.w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4.xml"/><Relationship Id="rId1" Type="http://schemas.openxmlformats.org/officeDocument/2006/relationships/vmlDrawing" Target="../drawings/vmlDrawing28.vml"/><Relationship Id="rId4" Type="http://schemas.openxmlformats.org/officeDocument/2006/relationships/image" Target="../media/image56.w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4.xml"/><Relationship Id="rId1" Type="http://schemas.openxmlformats.org/officeDocument/2006/relationships/vmlDrawing" Target="../drawings/vmlDrawing29.vml"/><Relationship Id="rId4" Type="http://schemas.openxmlformats.org/officeDocument/2006/relationships/image" Target="../media/image57.w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4.xml"/><Relationship Id="rId1" Type="http://schemas.openxmlformats.org/officeDocument/2006/relationships/vmlDrawing" Target="../drawings/vmlDrawing30.vml"/><Relationship Id="rId4" Type="http://schemas.openxmlformats.org/officeDocument/2006/relationships/image" Target="../media/image58.w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4.xml"/><Relationship Id="rId1" Type="http://schemas.openxmlformats.org/officeDocument/2006/relationships/vmlDrawing" Target="../drawings/vmlDrawing31.vml"/><Relationship Id="rId4" Type="http://schemas.openxmlformats.org/officeDocument/2006/relationships/image" Target="../media/image59.wmf"/></Relationships>
</file>

<file path=ppt/slides/_rels/slide11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1.wmf"/><Relationship Id="rId2" Type="http://schemas.openxmlformats.org/officeDocument/2006/relationships/slideLayout" Target="../slideLayouts/slideLayout4.xml"/><Relationship Id="rId1" Type="http://schemas.openxmlformats.org/officeDocument/2006/relationships/vmlDrawing" Target="../drawings/vmlDrawing32.vml"/><Relationship Id="rId6" Type="http://schemas.openxmlformats.org/officeDocument/2006/relationships/oleObject" Target="../embeddings/oleObject75.bin"/><Relationship Id="rId5" Type="http://schemas.openxmlformats.org/officeDocument/2006/relationships/image" Target="../media/image60.wmf"/><Relationship Id="rId4" Type="http://schemas.openxmlformats.org/officeDocument/2006/relationships/oleObject" Target="../embeddings/oleObject74.bin"/></Relationships>
</file>

<file path=ppt/slides/_rels/slide11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4.xml"/><Relationship Id="rId1" Type="http://schemas.openxmlformats.org/officeDocument/2006/relationships/vmlDrawing" Target="../drawings/vmlDrawing33.vml"/><Relationship Id="rId6" Type="http://schemas.openxmlformats.org/officeDocument/2006/relationships/image" Target="../media/image64.wmf"/><Relationship Id="rId5" Type="http://schemas.openxmlformats.org/officeDocument/2006/relationships/oleObject" Target="../embeddings/oleObject77.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79.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8.wmf"/><Relationship Id="rId2" Type="http://schemas.openxmlformats.org/officeDocument/2006/relationships/slideLayout" Target="../slideLayouts/slideLayout4.xml"/><Relationship Id="rId1" Type="http://schemas.openxmlformats.org/officeDocument/2006/relationships/vmlDrawing" Target="../drawings/vmlDrawing34.vml"/><Relationship Id="rId6" Type="http://schemas.openxmlformats.org/officeDocument/2006/relationships/oleObject" Target="../embeddings/oleObject81.bin"/><Relationship Id="rId5" Type="http://schemas.openxmlformats.org/officeDocument/2006/relationships/image" Target="../media/image67.wmf"/><Relationship Id="rId4" Type="http://schemas.openxmlformats.org/officeDocument/2006/relationships/oleObject" Target="../embeddings/oleObject80.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0.wmf"/><Relationship Id="rId2" Type="http://schemas.openxmlformats.org/officeDocument/2006/relationships/slideLayout" Target="../slideLayouts/slideLayout4.xml"/><Relationship Id="rId1" Type="http://schemas.openxmlformats.org/officeDocument/2006/relationships/vmlDrawing" Target="../drawings/vmlDrawing35.vml"/><Relationship Id="rId6" Type="http://schemas.openxmlformats.org/officeDocument/2006/relationships/oleObject" Target="../embeddings/oleObject83.bin"/><Relationship Id="rId5" Type="http://schemas.openxmlformats.org/officeDocument/2006/relationships/image" Target="../media/image69.wmf"/><Relationship Id="rId4" Type="http://schemas.openxmlformats.org/officeDocument/2006/relationships/oleObject" Target="../embeddings/oleObject82.bin"/></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hyperlink" Target="../matlab/study_Ricker/study_Ricker.m" TargetMode="External"/><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84.bin"/><Relationship Id="rId7" Type="http://schemas.openxmlformats.org/officeDocument/2006/relationships/oleObject" Target="../embeddings/oleObject86.bin"/><Relationship Id="rId2" Type="http://schemas.openxmlformats.org/officeDocument/2006/relationships/slideLayout" Target="../slideLayouts/slideLayout4.xml"/><Relationship Id="rId1" Type="http://schemas.openxmlformats.org/officeDocument/2006/relationships/vmlDrawing" Target="../drawings/vmlDrawing36.vml"/><Relationship Id="rId6" Type="http://schemas.openxmlformats.org/officeDocument/2006/relationships/image" Target="../media/image73.wmf"/><Relationship Id="rId5" Type="http://schemas.openxmlformats.org/officeDocument/2006/relationships/oleObject" Target="../embeddings/oleObject85.bin"/><Relationship Id="rId4" Type="http://schemas.openxmlformats.org/officeDocument/2006/relationships/image" Target="../media/image72.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4.xml"/><Relationship Id="rId1" Type="http://schemas.openxmlformats.org/officeDocument/2006/relationships/vmlDrawing" Target="../drawings/vmlDrawing37.vml"/><Relationship Id="rId6" Type="http://schemas.openxmlformats.org/officeDocument/2006/relationships/hyperlink" Target="../matlab/study_Fresnel/study_Fresnel_Kirchoff.m" TargetMode="External"/><Relationship Id="rId5" Type="http://schemas.openxmlformats.org/officeDocument/2006/relationships/image" Target="../media/image76.png"/><Relationship Id="rId4" Type="http://schemas.openxmlformats.org/officeDocument/2006/relationships/image" Target="../media/image75.w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81.wmf"/><Relationship Id="rId2" Type="http://schemas.openxmlformats.org/officeDocument/2006/relationships/slideLayout" Target="../slideLayouts/slideLayout4.xml"/><Relationship Id="rId1" Type="http://schemas.openxmlformats.org/officeDocument/2006/relationships/vmlDrawing" Target="../drawings/vmlDrawing38.vml"/><Relationship Id="rId6" Type="http://schemas.openxmlformats.org/officeDocument/2006/relationships/image" Target="../media/image78.w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91.bin"/></Relationships>
</file>

<file path=ppt/slides/_rels/slide124.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oleObject" Target="../embeddings/oleObject93.bin"/><Relationship Id="rId7" Type="http://schemas.openxmlformats.org/officeDocument/2006/relationships/image" Target="../media/image83.wmf"/><Relationship Id="rId2" Type="http://schemas.openxmlformats.org/officeDocument/2006/relationships/slideLayout" Target="../slideLayouts/slideLayout4.xml"/><Relationship Id="rId1" Type="http://schemas.openxmlformats.org/officeDocument/2006/relationships/vmlDrawing" Target="../drawings/vmlDrawing39.vml"/><Relationship Id="rId6" Type="http://schemas.openxmlformats.org/officeDocument/2006/relationships/oleObject" Target="../embeddings/oleObject95.bin"/><Relationship Id="rId11" Type="http://schemas.openxmlformats.org/officeDocument/2006/relationships/image" Target="../media/image85.wmf"/><Relationship Id="rId5" Type="http://schemas.openxmlformats.org/officeDocument/2006/relationships/oleObject" Target="../embeddings/oleObject94.bin"/><Relationship Id="rId10" Type="http://schemas.openxmlformats.org/officeDocument/2006/relationships/oleObject" Target="../embeddings/oleObject97.bin"/><Relationship Id="rId4" Type="http://schemas.openxmlformats.org/officeDocument/2006/relationships/image" Target="../media/image82.wmf"/><Relationship Id="rId9" Type="http://schemas.openxmlformats.org/officeDocument/2006/relationships/image" Target="../media/image84.wmf"/></Relationships>
</file>

<file path=ppt/slides/_rels/slide125.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86.wmf"/><Relationship Id="rId18" Type="http://schemas.openxmlformats.org/officeDocument/2006/relationships/oleObject" Target="../embeddings/oleObject106.bin"/><Relationship Id="rId3" Type="http://schemas.openxmlformats.org/officeDocument/2006/relationships/oleObject" Target="../embeddings/oleObject98.bin"/><Relationship Id="rId7" Type="http://schemas.openxmlformats.org/officeDocument/2006/relationships/image" Target="../media/image83.wmf"/><Relationship Id="rId12" Type="http://schemas.openxmlformats.org/officeDocument/2006/relationships/oleObject" Target="../embeddings/oleObject103.bin"/><Relationship Id="rId17" Type="http://schemas.openxmlformats.org/officeDocument/2006/relationships/image" Target="../media/image88.wmf"/><Relationship Id="rId2" Type="http://schemas.openxmlformats.org/officeDocument/2006/relationships/slideLayout" Target="../slideLayouts/slideLayout1.xml"/><Relationship Id="rId16" Type="http://schemas.openxmlformats.org/officeDocument/2006/relationships/oleObject" Target="../embeddings/oleObject105.bin"/><Relationship Id="rId1" Type="http://schemas.openxmlformats.org/officeDocument/2006/relationships/vmlDrawing" Target="../drawings/vmlDrawing40.vml"/><Relationship Id="rId6" Type="http://schemas.openxmlformats.org/officeDocument/2006/relationships/oleObject" Target="../embeddings/oleObject100.bin"/><Relationship Id="rId11" Type="http://schemas.openxmlformats.org/officeDocument/2006/relationships/image" Target="../media/image85.wmf"/><Relationship Id="rId5" Type="http://schemas.openxmlformats.org/officeDocument/2006/relationships/oleObject" Target="../embeddings/oleObject99.bin"/><Relationship Id="rId15" Type="http://schemas.openxmlformats.org/officeDocument/2006/relationships/image" Target="../media/image87.wmf"/><Relationship Id="rId10" Type="http://schemas.openxmlformats.org/officeDocument/2006/relationships/oleObject" Target="../embeddings/oleObject102.bin"/><Relationship Id="rId19" Type="http://schemas.openxmlformats.org/officeDocument/2006/relationships/image" Target="../media/image89.wmf"/><Relationship Id="rId4" Type="http://schemas.openxmlformats.org/officeDocument/2006/relationships/image" Target="../media/image82.wmf"/><Relationship Id="rId9" Type="http://schemas.openxmlformats.org/officeDocument/2006/relationships/image" Target="../media/image84.wmf"/><Relationship Id="rId14" Type="http://schemas.openxmlformats.org/officeDocument/2006/relationships/oleObject" Target="../embeddings/oleObject104.bin"/></Relationships>
</file>

<file path=ppt/slides/_rels/slide126.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90.wmf"/><Relationship Id="rId3" Type="http://schemas.openxmlformats.org/officeDocument/2006/relationships/oleObject" Target="../embeddings/oleObject107.bin"/><Relationship Id="rId7" Type="http://schemas.openxmlformats.org/officeDocument/2006/relationships/image" Target="../media/image83.wmf"/><Relationship Id="rId12" Type="http://schemas.openxmlformats.org/officeDocument/2006/relationships/oleObject" Target="../embeddings/oleObject112.bin"/><Relationship Id="rId2" Type="http://schemas.openxmlformats.org/officeDocument/2006/relationships/slideLayout" Target="../slideLayouts/slideLayout4.xml"/><Relationship Id="rId1" Type="http://schemas.openxmlformats.org/officeDocument/2006/relationships/vmlDrawing" Target="../drawings/vmlDrawing41.vml"/><Relationship Id="rId6" Type="http://schemas.openxmlformats.org/officeDocument/2006/relationships/oleObject" Target="../embeddings/oleObject109.bin"/><Relationship Id="rId11" Type="http://schemas.openxmlformats.org/officeDocument/2006/relationships/image" Target="../media/image85.wmf"/><Relationship Id="rId5" Type="http://schemas.openxmlformats.org/officeDocument/2006/relationships/oleObject" Target="../embeddings/oleObject108.bin"/><Relationship Id="rId10" Type="http://schemas.openxmlformats.org/officeDocument/2006/relationships/oleObject" Target="../embeddings/oleObject111.bin"/><Relationship Id="rId4" Type="http://schemas.openxmlformats.org/officeDocument/2006/relationships/image" Target="../media/image82.wmf"/><Relationship Id="rId9" Type="http://schemas.openxmlformats.org/officeDocument/2006/relationships/image" Target="../media/image84.wmf"/><Relationship Id="rId14" Type="http://schemas.openxmlformats.org/officeDocument/2006/relationships/oleObject" Target="../embeddings/oleObject113.bin"/></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hyperlink" Target="../matlab/study_diffractions/dstudy_diffraction.m" TargetMode="External"/><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4.xml"/><Relationship Id="rId4" Type="http://schemas.openxmlformats.org/officeDocument/2006/relationships/image" Target="../media/image94.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4.xml"/><Relationship Id="rId1" Type="http://schemas.openxmlformats.org/officeDocument/2006/relationships/vmlDrawing" Target="../drawings/vmlDrawing42.vml"/><Relationship Id="rId4" Type="http://schemas.openxmlformats.org/officeDocument/2006/relationships/image" Target="../media/image96.w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4.xml"/><Relationship Id="rId1" Type="http://schemas.openxmlformats.org/officeDocument/2006/relationships/vmlDrawing" Target="../drawings/vmlDrawing43.vml"/><Relationship Id="rId4" Type="http://schemas.openxmlformats.org/officeDocument/2006/relationships/image" Target="../media/image97.wm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image" Target="../media/image99.wmf"/><Relationship Id="rId2" Type="http://schemas.openxmlformats.org/officeDocument/2006/relationships/slideLayout" Target="../slideLayouts/slideLayout4.xml"/><Relationship Id="rId1" Type="http://schemas.openxmlformats.org/officeDocument/2006/relationships/vmlDrawing" Target="../drawings/vmlDrawing44.vml"/><Relationship Id="rId6" Type="http://schemas.openxmlformats.org/officeDocument/2006/relationships/oleObject" Target="../embeddings/oleObject117.bin"/><Relationship Id="rId5" Type="http://schemas.openxmlformats.org/officeDocument/2006/relationships/image" Target="../media/image98.wmf"/><Relationship Id="rId4" Type="http://schemas.openxmlformats.org/officeDocument/2006/relationships/oleObject" Target="../embeddings/oleObject116.bin"/></Relationships>
</file>

<file path=ppt/slides/_rels/slide151.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23.bin"/><Relationship Id="rId3" Type="http://schemas.openxmlformats.org/officeDocument/2006/relationships/oleObject" Target="../embeddings/oleObject118.bin"/><Relationship Id="rId7" Type="http://schemas.openxmlformats.org/officeDocument/2006/relationships/oleObject" Target="../embeddings/oleObject120.bin"/><Relationship Id="rId12" Type="http://schemas.openxmlformats.org/officeDocument/2006/relationships/image" Target="../media/image14.wmf"/><Relationship Id="rId2" Type="http://schemas.openxmlformats.org/officeDocument/2006/relationships/slideLayout" Target="../slideLayouts/slideLayout4.xml"/><Relationship Id="rId16" Type="http://schemas.openxmlformats.org/officeDocument/2006/relationships/image" Target="../media/image16.wmf"/><Relationship Id="rId1" Type="http://schemas.openxmlformats.org/officeDocument/2006/relationships/vmlDrawing" Target="../drawings/vmlDrawing45.vml"/><Relationship Id="rId6" Type="http://schemas.openxmlformats.org/officeDocument/2006/relationships/image" Target="../media/image100.wmf"/><Relationship Id="rId11" Type="http://schemas.openxmlformats.org/officeDocument/2006/relationships/oleObject" Target="../embeddings/oleObject122.bin"/><Relationship Id="rId5" Type="http://schemas.openxmlformats.org/officeDocument/2006/relationships/oleObject" Target="../embeddings/oleObject119.bin"/><Relationship Id="rId15" Type="http://schemas.openxmlformats.org/officeDocument/2006/relationships/oleObject" Target="../embeddings/oleObject124.bin"/><Relationship Id="rId10" Type="http://schemas.openxmlformats.org/officeDocument/2006/relationships/image" Target="../media/image13.wmf"/><Relationship Id="rId4" Type="http://schemas.openxmlformats.org/officeDocument/2006/relationships/image" Target="../media/image99.wmf"/><Relationship Id="rId9" Type="http://schemas.openxmlformats.org/officeDocument/2006/relationships/oleObject" Target="../embeddings/oleObject121.bin"/><Relationship Id="rId14" Type="http://schemas.openxmlformats.org/officeDocument/2006/relationships/image" Target="../media/image15.wmf"/></Relationships>
</file>

<file path=ppt/slides/_rels/slide152.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125.bin"/><Relationship Id="rId7" Type="http://schemas.openxmlformats.org/officeDocument/2006/relationships/oleObject" Target="../embeddings/oleObject127.bin"/><Relationship Id="rId12" Type="http://schemas.openxmlformats.org/officeDocument/2006/relationships/image" Target="../media/image104.wmf"/><Relationship Id="rId2" Type="http://schemas.openxmlformats.org/officeDocument/2006/relationships/slideLayout" Target="../slideLayouts/slideLayout4.xml"/><Relationship Id="rId1" Type="http://schemas.openxmlformats.org/officeDocument/2006/relationships/vmlDrawing" Target="../drawings/vmlDrawing46.vml"/><Relationship Id="rId6" Type="http://schemas.openxmlformats.org/officeDocument/2006/relationships/image" Target="../media/image101.wmf"/><Relationship Id="rId11" Type="http://schemas.openxmlformats.org/officeDocument/2006/relationships/oleObject" Target="../embeddings/oleObject129.bin"/><Relationship Id="rId5" Type="http://schemas.openxmlformats.org/officeDocument/2006/relationships/oleObject" Target="../embeddings/oleObject126.bin"/><Relationship Id="rId10" Type="http://schemas.openxmlformats.org/officeDocument/2006/relationships/image" Target="../media/image103.wmf"/><Relationship Id="rId4" Type="http://schemas.openxmlformats.org/officeDocument/2006/relationships/image" Target="../media/image99.wmf"/><Relationship Id="rId9" Type="http://schemas.openxmlformats.org/officeDocument/2006/relationships/oleObject" Target="../embeddings/oleObject128.bin"/></Relationships>
</file>

<file path=ppt/slides/_rels/slide153.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oleObject" Target="../embeddings/oleObject135.bin"/><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image" Target="../media/image108.wmf"/><Relationship Id="rId2" Type="http://schemas.openxmlformats.org/officeDocument/2006/relationships/slideLayout" Target="../slideLayouts/slideLayout4.xml"/><Relationship Id="rId1" Type="http://schemas.openxmlformats.org/officeDocument/2006/relationships/vmlDrawing" Target="../drawings/vmlDrawing47.vml"/><Relationship Id="rId6" Type="http://schemas.openxmlformats.org/officeDocument/2006/relationships/image" Target="../media/image105.wmf"/><Relationship Id="rId11" Type="http://schemas.openxmlformats.org/officeDocument/2006/relationships/oleObject" Target="../embeddings/oleObject134.bin"/><Relationship Id="rId5" Type="http://schemas.openxmlformats.org/officeDocument/2006/relationships/oleObject" Target="../embeddings/oleObject131.bin"/><Relationship Id="rId10" Type="http://schemas.openxmlformats.org/officeDocument/2006/relationships/image" Target="../media/image107.wmf"/><Relationship Id="rId4" Type="http://schemas.openxmlformats.org/officeDocument/2006/relationships/image" Target="../media/image99.wmf"/><Relationship Id="rId9" Type="http://schemas.openxmlformats.org/officeDocument/2006/relationships/oleObject" Target="../embeddings/oleObject133.bin"/><Relationship Id="rId14" Type="http://schemas.openxmlformats.org/officeDocument/2006/relationships/image" Target="../media/image109.wmf"/></Relationships>
</file>

<file path=ppt/slides/_rels/slide154.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136.bin"/><Relationship Id="rId7" Type="http://schemas.openxmlformats.org/officeDocument/2006/relationships/oleObject" Target="../embeddings/oleObject138.bin"/><Relationship Id="rId2" Type="http://schemas.openxmlformats.org/officeDocument/2006/relationships/slideLayout" Target="../slideLayouts/slideLayout4.xml"/><Relationship Id="rId1" Type="http://schemas.openxmlformats.org/officeDocument/2006/relationships/vmlDrawing" Target="../drawings/vmlDrawing48.vml"/><Relationship Id="rId6" Type="http://schemas.openxmlformats.org/officeDocument/2006/relationships/image" Target="../media/image110.wmf"/><Relationship Id="rId5" Type="http://schemas.openxmlformats.org/officeDocument/2006/relationships/oleObject" Target="../embeddings/oleObject137.bin"/><Relationship Id="rId10" Type="http://schemas.openxmlformats.org/officeDocument/2006/relationships/image" Target="../media/image112.wmf"/><Relationship Id="rId4" Type="http://schemas.openxmlformats.org/officeDocument/2006/relationships/image" Target="../media/image99.wmf"/><Relationship Id="rId9" Type="http://schemas.openxmlformats.org/officeDocument/2006/relationships/oleObject" Target="../embeddings/oleObject139.bin"/></Relationships>
</file>

<file path=ppt/slides/_rels/slide155.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98.wmf"/><Relationship Id="rId2" Type="http://schemas.openxmlformats.org/officeDocument/2006/relationships/slideLayout" Target="../slideLayouts/slideLayout4.xml"/><Relationship Id="rId1" Type="http://schemas.openxmlformats.org/officeDocument/2006/relationships/vmlDrawing" Target="../drawings/vmlDrawing49.vml"/><Relationship Id="rId6" Type="http://schemas.openxmlformats.org/officeDocument/2006/relationships/image" Target="../media/image113.wmf"/><Relationship Id="rId11" Type="http://schemas.openxmlformats.org/officeDocument/2006/relationships/oleObject" Target="../embeddings/oleObject144.bin"/><Relationship Id="rId5" Type="http://schemas.openxmlformats.org/officeDocument/2006/relationships/oleObject" Target="../embeddings/oleObject141.bin"/><Relationship Id="rId10" Type="http://schemas.openxmlformats.org/officeDocument/2006/relationships/image" Target="../media/image115.wmf"/><Relationship Id="rId4" Type="http://schemas.openxmlformats.org/officeDocument/2006/relationships/image" Target="../media/image99.wmf"/><Relationship Id="rId9" Type="http://schemas.openxmlformats.org/officeDocument/2006/relationships/oleObject" Target="../embeddings/oleObject143.bin"/></Relationships>
</file>

<file path=ppt/slides/_rels/slide156.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49.bin"/><Relationship Id="rId18" Type="http://schemas.openxmlformats.org/officeDocument/2006/relationships/oleObject" Target="../embeddings/oleObject152.bin"/><Relationship Id="rId3" Type="http://schemas.openxmlformats.org/officeDocument/2006/relationships/image" Target="../media/image92.png"/><Relationship Id="rId21" Type="http://schemas.openxmlformats.org/officeDocument/2006/relationships/image" Target="../media/image122.wmf"/><Relationship Id="rId7" Type="http://schemas.openxmlformats.org/officeDocument/2006/relationships/oleObject" Target="../embeddings/oleObject146.bin"/><Relationship Id="rId12" Type="http://schemas.openxmlformats.org/officeDocument/2006/relationships/image" Target="../media/image118.wmf"/><Relationship Id="rId17" Type="http://schemas.openxmlformats.org/officeDocument/2006/relationships/image" Target="../media/image120.wmf"/><Relationship Id="rId2" Type="http://schemas.openxmlformats.org/officeDocument/2006/relationships/slideLayout" Target="../slideLayouts/slideLayout4.xml"/><Relationship Id="rId16" Type="http://schemas.openxmlformats.org/officeDocument/2006/relationships/oleObject" Target="../embeddings/oleObject151.bin"/><Relationship Id="rId20" Type="http://schemas.openxmlformats.org/officeDocument/2006/relationships/oleObject" Target="../embeddings/oleObject153.bin"/><Relationship Id="rId1" Type="http://schemas.openxmlformats.org/officeDocument/2006/relationships/vmlDrawing" Target="../drawings/vmlDrawing50.vml"/><Relationship Id="rId6" Type="http://schemas.openxmlformats.org/officeDocument/2006/relationships/hyperlink" Target="Wave%20in%20Fluids.ppt#-1,14,No Slide Title" TargetMode="External"/><Relationship Id="rId11" Type="http://schemas.openxmlformats.org/officeDocument/2006/relationships/oleObject" Target="../embeddings/oleObject148.bin"/><Relationship Id="rId5" Type="http://schemas.openxmlformats.org/officeDocument/2006/relationships/image" Target="../media/image99.wmf"/><Relationship Id="rId15" Type="http://schemas.openxmlformats.org/officeDocument/2006/relationships/oleObject" Target="../embeddings/oleObject150.bin"/><Relationship Id="rId10" Type="http://schemas.openxmlformats.org/officeDocument/2006/relationships/image" Target="../media/image117.wmf"/><Relationship Id="rId19" Type="http://schemas.openxmlformats.org/officeDocument/2006/relationships/image" Target="../media/image121.wmf"/><Relationship Id="rId4" Type="http://schemas.openxmlformats.org/officeDocument/2006/relationships/oleObject" Target="../embeddings/oleObject145.bin"/><Relationship Id="rId9" Type="http://schemas.openxmlformats.org/officeDocument/2006/relationships/oleObject" Target="../embeddings/oleObject147.bin"/><Relationship Id="rId14" Type="http://schemas.openxmlformats.org/officeDocument/2006/relationships/image" Target="../media/image119.wmf"/></Relationships>
</file>

<file path=ppt/slides/_rels/slide157.xml.rels><?xml version="1.0" encoding="UTF-8" standalone="yes"?>
<Relationships xmlns="http://schemas.openxmlformats.org/package/2006/relationships"><Relationship Id="rId8" Type="http://schemas.openxmlformats.org/officeDocument/2006/relationships/hyperlink" Target="../matlab/study_reflection_time%20layered_earth/TanerKoehler.m" TargetMode="External"/><Relationship Id="rId3" Type="http://schemas.openxmlformats.org/officeDocument/2006/relationships/oleObject" Target="../embeddings/oleObject154.bin"/><Relationship Id="rId7" Type="http://schemas.openxmlformats.org/officeDocument/2006/relationships/image" Target="../media/image124.png"/><Relationship Id="rId2" Type="http://schemas.openxmlformats.org/officeDocument/2006/relationships/slideLayout" Target="../slideLayouts/slideLayout4.xml"/><Relationship Id="rId1" Type="http://schemas.openxmlformats.org/officeDocument/2006/relationships/vmlDrawing" Target="../drawings/vmlDrawing51.vml"/><Relationship Id="rId6" Type="http://schemas.openxmlformats.org/officeDocument/2006/relationships/image" Target="../media/image123.wmf"/><Relationship Id="rId5" Type="http://schemas.openxmlformats.org/officeDocument/2006/relationships/oleObject" Target="../embeddings/oleObject155.bin"/><Relationship Id="rId4" Type="http://schemas.openxmlformats.org/officeDocument/2006/relationships/image" Target="../media/image99.wmf"/></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56.bin"/><Relationship Id="rId7" Type="http://schemas.openxmlformats.org/officeDocument/2006/relationships/image" Target="../media/image123.wmf"/><Relationship Id="rId2" Type="http://schemas.openxmlformats.org/officeDocument/2006/relationships/slideLayout" Target="../slideLayouts/slideLayout4.xml"/><Relationship Id="rId1" Type="http://schemas.openxmlformats.org/officeDocument/2006/relationships/vmlDrawing" Target="../drawings/vmlDrawing52.vml"/><Relationship Id="rId6" Type="http://schemas.openxmlformats.org/officeDocument/2006/relationships/oleObject" Target="../embeddings/oleObject157.bin"/><Relationship Id="rId5" Type="http://schemas.openxmlformats.org/officeDocument/2006/relationships/image" Target="../media/image125.jpeg"/><Relationship Id="rId4" Type="http://schemas.openxmlformats.org/officeDocument/2006/relationships/image" Target="../media/image99.w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4.xml"/><Relationship Id="rId1" Type="http://schemas.openxmlformats.org/officeDocument/2006/relationships/vmlDrawing" Target="../drawings/vmlDrawing53.vml"/><Relationship Id="rId5" Type="http://schemas.openxmlformats.org/officeDocument/2006/relationships/slide" Target="slide139.xml"/><Relationship Id="rId4" Type="http://schemas.openxmlformats.org/officeDocument/2006/relationships/image" Target="../media/image99.wm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59.bin"/><Relationship Id="rId7" Type="http://schemas.openxmlformats.org/officeDocument/2006/relationships/oleObject" Target="../embeddings/oleObject161.bin"/><Relationship Id="rId2" Type="http://schemas.openxmlformats.org/officeDocument/2006/relationships/slideLayout" Target="../slideLayouts/slideLayout4.xml"/><Relationship Id="rId1" Type="http://schemas.openxmlformats.org/officeDocument/2006/relationships/vmlDrawing" Target="../drawings/vmlDrawing54.vml"/><Relationship Id="rId6" Type="http://schemas.openxmlformats.org/officeDocument/2006/relationships/image" Target="../media/image127.wmf"/><Relationship Id="rId5" Type="http://schemas.openxmlformats.org/officeDocument/2006/relationships/oleObject" Target="../embeddings/oleObject160.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62.bin"/></Relationships>
</file>

<file path=ppt/slides/_rels/slide163.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4.xml"/><Relationship Id="rId1" Type="http://schemas.openxmlformats.org/officeDocument/2006/relationships/vmlDrawing" Target="../drawings/vmlDrawing55.vml"/><Relationship Id="rId4" Type="http://schemas.openxmlformats.org/officeDocument/2006/relationships/image" Target="../media/image99.wmf"/></Relationships>
</file>

<file path=ppt/slides/_rels/slide18.xml.rels><?xml version="1.0" encoding="UTF-8" standalone="yes"?>
<Relationships xmlns="http://schemas.openxmlformats.org/package/2006/relationships"><Relationship Id="rId2" Type="http://schemas.openxmlformats.org/officeDocument/2006/relationships/hyperlink" Target="../../../geophysics/uncertainties/Uncertaintiespart2.html"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1.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3.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13.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3.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3.bin"/><Relationship Id="rId7" Type="http://schemas.openxmlformats.org/officeDocument/2006/relationships/image" Target="../media/image17.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image" Target="../media/image12.wmf"/><Relationship Id="rId9" Type="http://schemas.openxmlformats.org/officeDocument/2006/relationships/image" Target="../media/image1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21.png"/><Relationship Id="rId5" Type="http://schemas.openxmlformats.org/officeDocument/2006/relationships/image" Target="../media/image19.wmf"/><Relationship Id="rId4" Type="http://schemas.openxmlformats.org/officeDocument/2006/relationships/oleObject" Target="../embeddings/oleObject37.bin"/></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21.png"/><Relationship Id="rId5" Type="http://schemas.openxmlformats.org/officeDocument/2006/relationships/image" Target="../media/image19.wmf"/><Relationship Id="rId4" Type="http://schemas.openxmlformats.org/officeDocument/2006/relationships/oleObject" Target="../embeddings/oleObject38.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23.wmf"/><Relationship Id="rId5" Type="http://schemas.openxmlformats.org/officeDocument/2006/relationships/oleObject" Target="../embeddings/oleObject40.bin"/><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5.wmf"/><Relationship Id="rId5" Type="http://schemas.openxmlformats.org/officeDocument/2006/relationships/oleObject" Target="../embeddings/oleObject42.bin"/><Relationship Id="rId4" Type="http://schemas.openxmlformats.org/officeDocument/2006/relationships/image" Target="../media/image2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27.wmf"/><Relationship Id="rId5" Type="http://schemas.openxmlformats.org/officeDocument/2006/relationships/oleObject" Target="../embeddings/oleObject44.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46.bin"/></Relationships>
</file>

<file path=ppt/slides/_rels/slide41.xml.rels><?xml version="1.0" encoding="UTF-8" standalone="yes"?>
<Relationships xmlns="http://schemas.openxmlformats.org/package/2006/relationships"><Relationship Id="rId8" Type="http://schemas.openxmlformats.org/officeDocument/2006/relationships/hyperlink" Target="../matlab/study%20reflection%20hyperbolae/hyperbolaND-wave.m" TargetMode="External"/><Relationship Id="rId3" Type="http://schemas.openxmlformats.org/officeDocument/2006/relationships/image" Target="../media/image30.png"/><Relationship Id="rId7"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48.bin"/><Relationship Id="rId5" Type="http://schemas.openxmlformats.org/officeDocument/2006/relationships/image" Target="../media/image12.wmf"/><Relationship Id="rId4" Type="http://schemas.openxmlformats.org/officeDocument/2006/relationships/oleObject" Target="../embeddings/oleObject47.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hyperlink" Target="../matlab/study%20reflection%20hyperbolae/hyperbolaND-wave.m" TargetMode="External"/><Relationship Id="rId5" Type="http://schemas.openxmlformats.org/officeDocument/2006/relationships/image" Target="../media/image30.png"/><Relationship Id="rId4" Type="http://schemas.openxmlformats.org/officeDocument/2006/relationships/image" Target="../media/image18.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image" Target="../media/image31.wmf"/><Relationship Id="rId5" Type="http://schemas.openxmlformats.org/officeDocument/2006/relationships/oleObject" Target="../embeddings/oleObject51.bin"/><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33.wmf"/><Relationship Id="rId5" Type="http://schemas.openxmlformats.org/officeDocument/2006/relationships/oleObject" Target="../embeddings/oleObject53.bin"/><Relationship Id="rId4" Type="http://schemas.openxmlformats.org/officeDocument/2006/relationships/image" Target="../media/image32.wmf"/></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matlab/study%20reflection%20hyperbolae/hyperbolaNDwavedipping2D.m" TargetMode="External"/><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matlab/study%20reflection%20hyperbolae/hyperbolaNDwavedipping3D.m" TargetMode="External"/><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image" Target="../media/image38.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matlab/study_RC/RC_fluitofluid.m"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image" Target="../media/image40.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42.wmf"/><Relationship Id="rId5" Type="http://schemas.openxmlformats.org/officeDocument/2006/relationships/oleObject" Target="../embeddings/oleObject58.bin"/><Relationship Id="rId4" Type="http://schemas.openxmlformats.org/officeDocument/2006/relationships/image" Target="../media/image41.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4.xml"/><Relationship Id="rId1" Type="http://schemas.openxmlformats.org/officeDocument/2006/relationships/vmlDrawing" Target="../drawings/vmlDrawing21.vml"/><Relationship Id="rId4" Type="http://schemas.openxmlformats.org/officeDocument/2006/relationships/image" Target="../media/image44.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4.xml"/><Relationship Id="rId1" Type="http://schemas.openxmlformats.org/officeDocument/2006/relationships/vmlDrawing" Target="../drawings/vmlDrawing22.vml"/><Relationship Id="rId4" Type="http://schemas.openxmlformats.org/officeDocument/2006/relationships/image" Target="../media/image45.wmf"/></Relationships>
</file>

<file path=ppt/slides/_rels/slide9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image" Target="../media/image47.wmf"/><Relationship Id="rId5" Type="http://schemas.openxmlformats.org/officeDocument/2006/relationships/oleObject" Target="../embeddings/oleObject63.bin"/><Relationship Id="rId4" Type="http://schemas.openxmlformats.org/officeDocument/2006/relationships/image" Target="../media/image46.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image" Target="../media/image50.wmf"/><Relationship Id="rId5" Type="http://schemas.openxmlformats.org/officeDocument/2006/relationships/oleObject" Target="../embeddings/oleObject66.bin"/><Relationship Id="rId4" Type="http://schemas.openxmlformats.org/officeDocument/2006/relationships/image" Target="../media/image49.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hyperlink" Target="../matlab/study_phase/sine_series.m" TargetMode="External"/><Relationship Id="rId5" Type="http://schemas.openxmlformats.org/officeDocument/2006/relationships/image" Target="../media/image52.png"/><Relationship Id="rId4" Type="http://schemas.openxmlformats.org/officeDocument/2006/relationships/image" Target="../media/image51.wmf"/></Relationships>
</file>

<file path=ppt/slides/_rels/slide97.xml.rels><?xml version="1.0" encoding="UTF-8" standalone="yes"?>
<Relationships xmlns="http://schemas.openxmlformats.org/package/2006/relationships"><Relationship Id="rId3" Type="http://schemas.openxmlformats.org/officeDocument/2006/relationships/hyperlink" Target="../matlab/study_RC/RC_fluitofluid_critical.m" TargetMode="External"/><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685800" y="12192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Understanding Seismic Events</a:t>
            </a:r>
            <a:endParaRPr lang="en-US" altLang="en-US" sz="2400">
              <a:latin typeface="Times New Roman" panose="02020603050405020304" pitchFamily="18" charset="0"/>
            </a:endParaRPr>
          </a:p>
        </p:txBody>
      </p:sp>
      <p:sp>
        <p:nvSpPr>
          <p:cNvPr id="6147" name="Text Box 7"/>
          <p:cNvSpPr txBox="1">
            <a:spLocks noChangeArrowheads="1"/>
          </p:cNvSpPr>
          <p:nvPr/>
        </p:nvSpPr>
        <p:spPr bwMode="auto">
          <a:xfrm>
            <a:off x="762000" y="42672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Ch.3 of “Elements of 3D Seismology” by Chris Liner </a:t>
            </a:r>
          </a:p>
        </p:txBody>
      </p:sp>
      <p:sp>
        <p:nvSpPr>
          <p:cNvPr id="6148" name="Text Box 9"/>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6149" name="Text Box 11"/>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6150" name="Text Box 13"/>
          <p:cNvSpPr txBox="1">
            <a:spLocks noChangeArrowheads="1"/>
          </p:cNvSpPr>
          <p:nvPr/>
        </p:nvSpPr>
        <p:spPr bwMode="auto">
          <a:xfrm>
            <a:off x="1219200" y="1905000"/>
            <a:ext cx="54102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Or</a:t>
            </a:r>
          </a:p>
          <a:p>
            <a:pPr algn="ctr">
              <a:spcBef>
                <a:spcPct val="50000"/>
              </a:spcBef>
            </a:pPr>
            <a:r>
              <a:rPr lang="en-US" altLang="en-US" sz="2400"/>
              <a:t>“ How to tell the difference between a reflection, a refraction a diffraction from one or more buried layers”</a:t>
            </a:r>
            <a:endParaRPr lang="en-US" alt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6387" name="Line 4"/>
          <p:cNvSpPr>
            <a:spLocks noChangeShapeType="1"/>
          </p:cNvSpPr>
          <p:nvPr/>
        </p:nvSpPr>
        <p:spPr bwMode="auto">
          <a:xfrm>
            <a:off x="4038600" y="36576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88" name="Line 5"/>
          <p:cNvSpPr>
            <a:spLocks noChangeShapeType="1"/>
          </p:cNvSpPr>
          <p:nvPr/>
        </p:nvSpPr>
        <p:spPr bwMode="auto">
          <a:xfrm>
            <a:off x="4038600" y="3671888"/>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89" name="Line 6"/>
          <p:cNvSpPr>
            <a:spLocks noChangeShapeType="1"/>
          </p:cNvSpPr>
          <p:nvPr/>
        </p:nvSpPr>
        <p:spPr bwMode="auto">
          <a:xfrm flipH="1">
            <a:off x="2971800" y="3657600"/>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0" name="Text Box 7"/>
          <p:cNvSpPr txBox="1">
            <a:spLocks noChangeArrowheads="1"/>
          </p:cNvSpPr>
          <p:nvPr/>
        </p:nvSpPr>
        <p:spPr bwMode="auto">
          <a:xfrm>
            <a:off x="2286000" y="35194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-X</a:t>
            </a:r>
          </a:p>
        </p:txBody>
      </p:sp>
      <p:sp>
        <p:nvSpPr>
          <p:cNvPr id="16391" name="Text Box 8"/>
          <p:cNvSpPr txBox="1">
            <a:spLocks noChangeArrowheads="1"/>
          </p:cNvSpPr>
          <p:nvPr/>
        </p:nvSpPr>
        <p:spPr bwMode="auto">
          <a:xfrm>
            <a:off x="3886200" y="48148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z</a:t>
            </a:r>
            <a:endParaRPr lang="en-US" altLang="en-US" sz="2400"/>
          </a:p>
        </p:txBody>
      </p:sp>
      <p:sp>
        <p:nvSpPr>
          <p:cNvPr id="16392" name="Text Box 9"/>
          <p:cNvSpPr txBox="1">
            <a:spLocks noChangeArrowheads="1"/>
          </p:cNvSpPr>
          <p:nvPr/>
        </p:nvSpPr>
        <p:spPr bwMode="auto">
          <a:xfrm>
            <a:off x="1600200" y="1066800"/>
            <a:ext cx="510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A direct air wave and a direct ground P-wave …..</a:t>
            </a:r>
            <a:endParaRPr lang="en-US" altLang="en-US" sz="2400"/>
          </a:p>
        </p:txBody>
      </p:sp>
      <p:sp>
        <p:nvSpPr>
          <p:cNvPr id="16393" name="Freeform 10"/>
          <p:cNvSpPr>
            <a:spLocks/>
          </p:cNvSpPr>
          <p:nvPr/>
        </p:nvSpPr>
        <p:spPr bwMode="auto">
          <a:xfrm>
            <a:off x="4953000" y="2590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4" name="Freeform 11"/>
          <p:cNvSpPr>
            <a:spLocks/>
          </p:cNvSpPr>
          <p:nvPr/>
        </p:nvSpPr>
        <p:spPr bwMode="auto">
          <a:xfrm>
            <a:off x="4572000" y="27432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5" name="Line 12"/>
          <p:cNvSpPr>
            <a:spLocks noChangeShapeType="1"/>
          </p:cNvSpPr>
          <p:nvPr/>
        </p:nvSpPr>
        <p:spPr bwMode="auto">
          <a:xfrm flipH="1">
            <a:off x="327660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6" name="Line 13"/>
          <p:cNvSpPr>
            <a:spLocks noChangeShapeType="1"/>
          </p:cNvSpPr>
          <p:nvPr/>
        </p:nvSpPr>
        <p:spPr bwMode="auto">
          <a:xfrm flipH="1">
            <a:off x="338137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7" name="Line 14"/>
          <p:cNvSpPr>
            <a:spLocks noChangeShapeType="1"/>
          </p:cNvSpPr>
          <p:nvPr/>
        </p:nvSpPr>
        <p:spPr bwMode="auto">
          <a:xfrm flipH="1">
            <a:off x="348615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8" name="Line 15"/>
          <p:cNvSpPr>
            <a:spLocks noChangeShapeType="1"/>
          </p:cNvSpPr>
          <p:nvPr/>
        </p:nvSpPr>
        <p:spPr bwMode="auto">
          <a:xfrm flipH="1">
            <a:off x="359092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9" name="Line 16"/>
          <p:cNvSpPr>
            <a:spLocks noChangeShapeType="1"/>
          </p:cNvSpPr>
          <p:nvPr/>
        </p:nvSpPr>
        <p:spPr bwMode="auto">
          <a:xfrm flipH="1">
            <a:off x="37004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0" name="Line 17"/>
          <p:cNvSpPr>
            <a:spLocks noChangeShapeType="1"/>
          </p:cNvSpPr>
          <p:nvPr/>
        </p:nvSpPr>
        <p:spPr bwMode="auto">
          <a:xfrm flipH="1">
            <a:off x="38052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1" name="Line 18"/>
          <p:cNvSpPr>
            <a:spLocks noChangeShapeType="1"/>
          </p:cNvSpPr>
          <p:nvPr/>
        </p:nvSpPr>
        <p:spPr bwMode="auto">
          <a:xfrm flipH="1">
            <a:off x="39100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2" name="Line 19"/>
          <p:cNvSpPr>
            <a:spLocks noChangeShapeType="1"/>
          </p:cNvSpPr>
          <p:nvPr/>
        </p:nvSpPr>
        <p:spPr bwMode="auto">
          <a:xfrm flipH="1">
            <a:off x="40147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3" name="Line 20"/>
          <p:cNvSpPr>
            <a:spLocks noChangeShapeType="1"/>
          </p:cNvSpPr>
          <p:nvPr/>
        </p:nvSpPr>
        <p:spPr bwMode="auto">
          <a:xfrm flipH="1">
            <a:off x="41100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4" name="Line 21"/>
          <p:cNvSpPr>
            <a:spLocks noChangeShapeType="1"/>
          </p:cNvSpPr>
          <p:nvPr/>
        </p:nvSpPr>
        <p:spPr bwMode="auto">
          <a:xfrm flipH="1">
            <a:off x="421481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5" name="Line 22"/>
          <p:cNvSpPr>
            <a:spLocks noChangeShapeType="1"/>
          </p:cNvSpPr>
          <p:nvPr/>
        </p:nvSpPr>
        <p:spPr bwMode="auto">
          <a:xfrm flipH="1">
            <a:off x="43195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6" name="Line 23"/>
          <p:cNvSpPr>
            <a:spLocks noChangeShapeType="1"/>
          </p:cNvSpPr>
          <p:nvPr/>
        </p:nvSpPr>
        <p:spPr bwMode="auto">
          <a:xfrm flipH="1">
            <a:off x="442436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7" name="Line 24"/>
          <p:cNvSpPr>
            <a:spLocks noChangeShapeType="1"/>
          </p:cNvSpPr>
          <p:nvPr/>
        </p:nvSpPr>
        <p:spPr bwMode="auto">
          <a:xfrm flipH="1">
            <a:off x="45339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8" name="Line 25"/>
          <p:cNvSpPr>
            <a:spLocks noChangeShapeType="1"/>
          </p:cNvSpPr>
          <p:nvPr/>
        </p:nvSpPr>
        <p:spPr bwMode="auto">
          <a:xfrm flipH="1">
            <a:off x="46386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9" name="Line 26"/>
          <p:cNvSpPr>
            <a:spLocks noChangeShapeType="1"/>
          </p:cNvSpPr>
          <p:nvPr/>
        </p:nvSpPr>
        <p:spPr bwMode="auto">
          <a:xfrm flipH="1">
            <a:off x="47434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0" name="Line 27"/>
          <p:cNvSpPr>
            <a:spLocks noChangeShapeType="1"/>
          </p:cNvSpPr>
          <p:nvPr/>
        </p:nvSpPr>
        <p:spPr bwMode="auto">
          <a:xfrm flipH="1">
            <a:off x="48482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1" name="Line 28"/>
          <p:cNvSpPr>
            <a:spLocks noChangeShapeType="1"/>
          </p:cNvSpPr>
          <p:nvPr/>
        </p:nvSpPr>
        <p:spPr bwMode="auto">
          <a:xfrm flipH="1">
            <a:off x="49577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2" name="Line 29"/>
          <p:cNvSpPr>
            <a:spLocks noChangeShapeType="1"/>
          </p:cNvSpPr>
          <p:nvPr/>
        </p:nvSpPr>
        <p:spPr bwMode="auto">
          <a:xfrm flipH="1">
            <a:off x="50625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3" name="Line 30"/>
          <p:cNvSpPr>
            <a:spLocks noChangeShapeType="1"/>
          </p:cNvSpPr>
          <p:nvPr/>
        </p:nvSpPr>
        <p:spPr bwMode="auto">
          <a:xfrm flipH="1">
            <a:off x="51673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4" name="Line 31"/>
          <p:cNvSpPr>
            <a:spLocks noChangeShapeType="1"/>
          </p:cNvSpPr>
          <p:nvPr/>
        </p:nvSpPr>
        <p:spPr bwMode="auto">
          <a:xfrm flipH="1">
            <a:off x="52720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5" name="Line 32"/>
          <p:cNvSpPr>
            <a:spLocks noChangeShapeType="1"/>
          </p:cNvSpPr>
          <p:nvPr/>
        </p:nvSpPr>
        <p:spPr bwMode="auto">
          <a:xfrm flipH="1">
            <a:off x="538162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6" name="Line 33"/>
          <p:cNvSpPr>
            <a:spLocks noChangeShapeType="1"/>
          </p:cNvSpPr>
          <p:nvPr/>
        </p:nvSpPr>
        <p:spPr bwMode="auto">
          <a:xfrm flipH="1">
            <a:off x="54864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7" name="Line 34"/>
          <p:cNvSpPr>
            <a:spLocks noChangeShapeType="1"/>
          </p:cNvSpPr>
          <p:nvPr/>
        </p:nvSpPr>
        <p:spPr bwMode="auto">
          <a:xfrm flipH="1">
            <a:off x="559117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8" name="Line 35"/>
          <p:cNvSpPr>
            <a:spLocks noChangeShapeType="1"/>
          </p:cNvSpPr>
          <p:nvPr/>
        </p:nvSpPr>
        <p:spPr bwMode="auto">
          <a:xfrm flipH="1">
            <a:off x="56959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9" name="Line 36"/>
          <p:cNvSpPr>
            <a:spLocks noChangeShapeType="1"/>
          </p:cNvSpPr>
          <p:nvPr/>
        </p:nvSpPr>
        <p:spPr bwMode="auto">
          <a:xfrm flipH="1">
            <a:off x="57912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0" name="Line 37"/>
          <p:cNvSpPr>
            <a:spLocks noChangeShapeType="1"/>
          </p:cNvSpPr>
          <p:nvPr/>
        </p:nvSpPr>
        <p:spPr bwMode="auto">
          <a:xfrm flipH="1">
            <a:off x="58959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1" name="Line 38"/>
          <p:cNvSpPr>
            <a:spLocks noChangeShapeType="1"/>
          </p:cNvSpPr>
          <p:nvPr/>
        </p:nvSpPr>
        <p:spPr bwMode="auto">
          <a:xfrm flipH="1">
            <a:off x="60007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2" name="Line 39"/>
          <p:cNvSpPr>
            <a:spLocks noChangeShapeType="1"/>
          </p:cNvSpPr>
          <p:nvPr/>
        </p:nvSpPr>
        <p:spPr bwMode="auto">
          <a:xfrm flipH="1">
            <a:off x="61055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3" name="Line 40"/>
          <p:cNvSpPr>
            <a:spLocks noChangeShapeType="1"/>
          </p:cNvSpPr>
          <p:nvPr/>
        </p:nvSpPr>
        <p:spPr bwMode="auto">
          <a:xfrm flipH="1">
            <a:off x="621506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4" name="Line 41"/>
          <p:cNvSpPr>
            <a:spLocks noChangeShapeType="1"/>
          </p:cNvSpPr>
          <p:nvPr/>
        </p:nvSpPr>
        <p:spPr bwMode="auto">
          <a:xfrm flipH="1">
            <a:off x="631983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5" name="Line 42"/>
          <p:cNvSpPr>
            <a:spLocks noChangeShapeType="1"/>
          </p:cNvSpPr>
          <p:nvPr/>
        </p:nvSpPr>
        <p:spPr bwMode="auto">
          <a:xfrm flipH="1">
            <a:off x="642461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6" name="Line 43"/>
          <p:cNvSpPr>
            <a:spLocks noChangeShapeType="1"/>
          </p:cNvSpPr>
          <p:nvPr/>
        </p:nvSpPr>
        <p:spPr bwMode="auto">
          <a:xfrm flipH="1">
            <a:off x="652938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7" name="Line 44"/>
          <p:cNvSpPr>
            <a:spLocks noChangeShapeType="1"/>
          </p:cNvSpPr>
          <p:nvPr/>
        </p:nvSpPr>
        <p:spPr bwMode="auto">
          <a:xfrm>
            <a:off x="3200400" y="36576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8" name="Text Box 45"/>
          <p:cNvSpPr txBox="1">
            <a:spLocks noChangeArrowheads="1"/>
          </p:cNvSpPr>
          <p:nvPr/>
        </p:nvSpPr>
        <p:spPr bwMode="auto">
          <a:xfrm>
            <a:off x="5334000" y="3505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X</a:t>
            </a:r>
          </a:p>
        </p:txBody>
      </p:sp>
      <p:sp>
        <p:nvSpPr>
          <p:cNvPr id="16429" name="AutoShape 46"/>
          <p:cNvSpPr>
            <a:spLocks noChangeArrowheads="1"/>
          </p:cNvSpPr>
          <p:nvPr/>
        </p:nvSpPr>
        <p:spPr bwMode="auto">
          <a:xfrm>
            <a:off x="3848100" y="3429000"/>
            <a:ext cx="381000" cy="381000"/>
          </a:xfrm>
          <a:prstGeom prst="irregularSeal1">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pic>
        <p:nvPicPr>
          <p:cNvPr id="110595" name="Picture 3" descr="C:\Documents and Settings\jlorenzo\Desktop\lectures\images\ReflectionCoefficient\RCfluid_preNpostCri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6681788"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ext Box 4"/>
          <p:cNvSpPr txBox="1">
            <a:spLocks noChangeArrowheads="1"/>
          </p:cNvSpPr>
          <p:nvPr/>
        </p:nvSpPr>
        <p:spPr bwMode="auto">
          <a:xfrm>
            <a:off x="914400" y="3048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NOTES:   #3</a:t>
            </a:r>
          </a:p>
        </p:txBody>
      </p:sp>
      <p:sp>
        <p:nvSpPr>
          <p:cNvPr id="110597" name="Rectangle 8"/>
          <p:cNvSpPr>
            <a:spLocks noChangeArrowheads="1"/>
          </p:cNvSpPr>
          <p:nvPr/>
        </p:nvSpPr>
        <p:spPr bwMode="auto">
          <a:xfrm>
            <a:off x="304800" y="685800"/>
            <a:ext cx="3352800" cy="571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0598" name="Text Box 10"/>
          <p:cNvSpPr txBox="1">
            <a:spLocks noChangeArrowheads="1"/>
          </p:cNvSpPr>
          <p:nvPr/>
        </p:nvSpPr>
        <p:spPr bwMode="auto">
          <a:xfrm>
            <a:off x="609600" y="1752600"/>
            <a:ext cx="2590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endParaRPr lang="en-US" altLang="en-US" sz="1800"/>
          </a:p>
          <a:p>
            <a:pPr>
              <a:spcBef>
                <a:spcPct val="50000"/>
              </a:spcBef>
            </a:pPr>
            <a:r>
              <a:rPr lang="en-US" altLang="en-US" sz="1800"/>
              <a:t>Post-critical angle rays will experience a phase shift, that is the shape of the signal will change.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027"/>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Outline-2</a:t>
            </a:r>
            <a:endParaRPr lang="en-US" altLang="en-US" sz="2400">
              <a:latin typeface="Times New Roman" panose="02020603050405020304" pitchFamily="18" charset="0"/>
            </a:endParaRPr>
          </a:p>
        </p:txBody>
      </p:sp>
      <p:sp>
        <p:nvSpPr>
          <p:cNvPr id="111619" name="Text Box 1028"/>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11620" name="Text Box 1029"/>
          <p:cNvSpPr txBox="1">
            <a:spLocks noChangeArrowheads="1"/>
          </p:cNvSpPr>
          <p:nvPr/>
        </p:nvSpPr>
        <p:spPr bwMode="auto">
          <a:xfrm>
            <a:off x="838200" y="1752600"/>
            <a:ext cx="64008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AVA-- Angular reflection coefficients</a:t>
            </a:r>
          </a:p>
          <a:p>
            <a:pPr>
              <a:spcBef>
                <a:spcPct val="50000"/>
              </a:spcBef>
              <a:buFontTx/>
              <a:buChar char="•"/>
            </a:pPr>
            <a:r>
              <a:rPr lang="en-US" altLang="en-US" sz="2400"/>
              <a:t>Vertical Resolution</a:t>
            </a:r>
          </a:p>
          <a:p>
            <a:pPr>
              <a:spcBef>
                <a:spcPct val="50000"/>
              </a:spcBef>
              <a:buFontTx/>
              <a:buChar char="•"/>
            </a:pPr>
            <a:r>
              <a:rPr lang="en-US" altLang="en-US" sz="2400">
                <a:solidFill>
                  <a:schemeClr val="folHlink"/>
                </a:solidFill>
              </a:rPr>
              <a:t>Fresnel- horizontal resolution (</a:t>
            </a:r>
            <a:r>
              <a:rPr lang="en-US" altLang="en-US" sz="2400">
                <a:solidFill>
                  <a:schemeClr val="tx2"/>
                </a:solidFill>
                <a:hlinkClick r:id="rId2"/>
              </a:rPr>
              <a:t>download Sheriff’s paper (1996) in PDF format</a:t>
            </a:r>
            <a:r>
              <a:rPr lang="en-US" altLang="en-US" sz="2400">
                <a:solidFill>
                  <a:schemeClr val="tx2"/>
                </a:solidFill>
              </a:rPr>
              <a:t> </a:t>
            </a:r>
            <a:r>
              <a:rPr lang="en-US" altLang="en-US" sz="2400">
                <a:solidFill>
                  <a:schemeClr val="tx2"/>
                </a:solidFill>
                <a:hlinkClick r:id="rId2"/>
              </a:rPr>
              <a:t>HERE</a:t>
            </a:r>
            <a:r>
              <a:rPr lang="en-US" altLang="en-US" sz="2400">
                <a:solidFill>
                  <a:schemeClr val="tx2"/>
                </a:solidFill>
              </a:rPr>
              <a:t>)</a:t>
            </a:r>
            <a:endParaRPr lang="en-US" altLang="en-US" sz="2400">
              <a:solidFill>
                <a:schemeClr val="folHlink"/>
              </a:solidFill>
            </a:endParaRPr>
          </a:p>
          <a:p>
            <a:pPr>
              <a:spcBef>
                <a:spcPct val="50000"/>
              </a:spcBef>
              <a:buFontTx/>
              <a:buChar char="•"/>
            </a:pPr>
            <a:r>
              <a:rPr lang="en-US" altLang="en-US" sz="2400">
                <a:solidFill>
                  <a:schemeClr val="folHlink"/>
                </a:solidFill>
              </a:rPr>
              <a:t>Headwaves</a:t>
            </a:r>
          </a:p>
          <a:p>
            <a:pPr>
              <a:spcBef>
                <a:spcPct val="50000"/>
              </a:spcBef>
              <a:buFontTx/>
              <a:buChar char="•"/>
            </a:pPr>
            <a:r>
              <a:rPr lang="en-US" altLang="en-US" sz="2400">
                <a:solidFill>
                  <a:schemeClr val="folHlink"/>
                </a:solidFill>
              </a:rPr>
              <a:t>Diffraction</a:t>
            </a:r>
          </a:p>
          <a:p>
            <a:pPr>
              <a:spcBef>
                <a:spcPct val="50000"/>
              </a:spcBef>
              <a:buFontTx/>
              <a:buChar char="•"/>
            </a:pPr>
            <a:r>
              <a:rPr lang="en-US" altLang="en-US" sz="2400">
                <a:solidFill>
                  <a:schemeClr val="folHlink"/>
                </a:solidFill>
              </a:rPr>
              <a:t>Ghosts</a:t>
            </a:r>
          </a:p>
          <a:p>
            <a:pPr lvl="1">
              <a:lnSpc>
                <a:spcPct val="50000"/>
              </a:lnSpc>
              <a:spcBef>
                <a:spcPct val="50000"/>
              </a:spcBef>
              <a:buFontTx/>
              <a:buChar char="•"/>
            </a:pPr>
            <a:r>
              <a:rPr lang="en-US" altLang="en-US">
                <a:solidFill>
                  <a:schemeClr val="folHlink"/>
                </a:solidFill>
              </a:rPr>
              <a:t>Land</a:t>
            </a:r>
          </a:p>
          <a:p>
            <a:pPr lvl="1">
              <a:lnSpc>
                <a:spcPct val="50000"/>
              </a:lnSpc>
              <a:spcBef>
                <a:spcPct val="50000"/>
              </a:spcBef>
              <a:buFontTx/>
              <a:buChar char="•"/>
            </a:pPr>
            <a:r>
              <a:rPr lang="en-US" altLang="en-US">
                <a:solidFill>
                  <a:schemeClr val="folHlink"/>
                </a:solidFill>
              </a:rPr>
              <a:t>Marine</a:t>
            </a:r>
            <a:endParaRPr lang="en-US" altLang="en-US" sz="2400">
              <a:solidFill>
                <a:schemeClr val="folHlink"/>
              </a:solidFill>
            </a:endParaRPr>
          </a:p>
          <a:p>
            <a:pPr>
              <a:spcBef>
                <a:spcPct val="50000"/>
              </a:spcBef>
              <a:buFontTx/>
              <a:buChar char="•"/>
            </a:pPr>
            <a:r>
              <a:rPr lang="en-US" altLang="en-US" sz="2400">
                <a:solidFill>
                  <a:schemeClr val="folHlink"/>
                </a:solidFill>
              </a:rPr>
              <a:t>Velocity layering</a:t>
            </a:r>
          </a:p>
          <a:p>
            <a:pPr lvl="1">
              <a:lnSpc>
                <a:spcPct val="50000"/>
              </a:lnSpc>
              <a:spcBef>
                <a:spcPct val="50000"/>
              </a:spcBef>
              <a:buFontTx/>
              <a:buChar char="•"/>
            </a:pPr>
            <a:r>
              <a:rPr lang="en-US" altLang="en-US" sz="1800">
                <a:solidFill>
                  <a:schemeClr val="folHlink"/>
                </a:solidFill>
              </a:rPr>
              <a:t>“approximately hyperbolic equations”</a:t>
            </a:r>
          </a:p>
          <a:p>
            <a:pPr lvl="1">
              <a:lnSpc>
                <a:spcPct val="50000"/>
              </a:lnSpc>
              <a:spcBef>
                <a:spcPct val="50000"/>
              </a:spcBef>
              <a:buFontTx/>
              <a:buChar char="•"/>
            </a:pPr>
            <a:r>
              <a:rPr lang="en-US" altLang="en-US" sz="1800">
                <a:solidFill>
                  <a:schemeClr val="folHlink"/>
                </a:solidFill>
              </a:rPr>
              <a:t>multiples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12644" name="Text Box 4"/>
          <p:cNvSpPr txBox="1">
            <a:spLocks noChangeArrowheads="1"/>
          </p:cNvSpPr>
          <p:nvPr/>
        </p:nvSpPr>
        <p:spPr bwMode="auto">
          <a:xfrm>
            <a:off x="1295400" y="609600"/>
            <a:ext cx="556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Vertical Resolution</a:t>
            </a:r>
          </a:p>
        </p:txBody>
      </p:sp>
      <p:sp>
        <p:nvSpPr>
          <p:cNvPr id="112645" name="Text Box 5"/>
          <p:cNvSpPr txBox="1">
            <a:spLocks noChangeArrowheads="1"/>
          </p:cNvSpPr>
          <p:nvPr/>
        </p:nvSpPr>
        <p:spPr bwMode="auto">
          <a:xfrm>
            <a:off x="1219200" y="1371600"/>
            <a:ext cx="541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How close can two reflectors be before you can not distinguish between them?</a:t>
            </a:r>
          </a:p>
        </p:txBody>
      </p:sp>
      <p:sp>
        <p:nvSpPr>
          <p:cNvPr id="112646" name="Text Box 6"/>
          <p:cNvSpPr txBox="1">
            <a:spLocks noChangeArrowheads="1"/>
          </p:cNvSpPr>
          <p:nvPr/>
        </p:nvSpPr>
        <p:spPr bwMode="auto">
          <a:xfrm>
            <a:off x="1905000" y="2514600"/>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dirty="0" smtClean="0"/>
              <a:t>Lab Exercise</a:t>
            </a:r>
            <a:endParaRPr lang="en-US"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13668" name="Text Box 4"/>
          <p:cNvSpPr txBox="1">
            <a:spLocks noChangeArrowheads="1"/>
          </p:cNvSpPr>
          <p:nvPr/>
        </p:nvSpPr>
        <p:spPr bwMode="auto">
          <a:xfrm>
            <a:off x="1295400" y="609600"/>
            <a:ext cx="556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Vertical Resolution</a:t>
            </a:r>
          </a:p>
        </p:txBody>
      </p:sp>
      <p:sp>
        <p:nvSpPr>
          <p:cNvPr id="113669" name="Text Box 5"/>
          <p:cNvSpPr txBox="1">
            <a:spLocks noChangeArrowheads="1"/>
          </p:cNvSpPr>
          <p:nvPr/>
        </p:nvSpPr>
        <p:spPr bwMode="auto">
          <a:xfrm>
            <a:off x="1219200" y="1371600"/>
            <a:ext cx="541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How close can two reflectors be before you can not distinguish between them?</a:t>
            </a:r>
          </a:p>
        </p:txBody>
      </p:sp>
      <p:sp>
        <p:nvSpPr>
          <p:cNvPr id="113670" name="Text Box 6"/>
          <p:cNvSpPr txBox="1">
            <a:spLocks noChangeArrowheads="1"/>
          </p:cNvSpPr>
          <p:nvPr/>
        </p:nvSpPr>
        <p:spPr bwMode="auto">
          <a:xfrm>
            <a:off x="1905000" y="25146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Look at Liner’s movie VertRes.mov  to find out!</a:t>
            </a:r>
          </a:p>
        </p:txBody>
      </p:sp>
      <p:sp>
        <p:nvSpPr>
          <p:cNvPr id="113671" name="Text Box 7"/>
          <p:cNvSpPr txBox="1">
            <a:spLocks noChangeArrowheads="1"/>
          </p:cNvSpPr>
          <p:nvPr/>
        </p:nvSpPr>
        <p:spPr bwMode="auto">
          <a:xfrm>
            <a:off x="1981200" y="3276600"/>
            <a:ext cx="51816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a:t>What happens when the delay in reflections is approximately the same size as the dominant period in the wavelet? </a:t>
            </a:r>
          </a:p>
          <a:p>
            <a:pPr>
              <a:spcBef>
                <a:spcPct val="50000"/>
              </a:spcBef>
            </a:pPr>
            <a:r>
              <a:rPr lang="en-US" altLang="en-US"/>
              <a:t>Can you resolve the top and bottom of the bed when the delay is 1/2 the dominant period? What is the thickness in terms of lambda at this point.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Outline-2</a:t>
            </a:r>
            <a:endParaRPr lang="en-US" altLang="en-US" sz="2400">
              <a:latin typeface="Times New Roman" panose="02020603050405020304" pitchFamily="18" charset="0"/>
            </a:endParaRPr>
          </a:p>
        </p:txBody>
      </p:sp>
      <p:sp>
        <p:nvSpPr>
          <p:cNvPr id="114691"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14692" name="Text Box 5"/>
          <p:cNvSpPr txBox="1">
            <a:spLocks noChangeArrowheads="1"/>
          </p:cNvSpPr>
          <p:nvPr/>
        </p:nvSpPr>
        <p:spPr bwMode="auto">
          <a:xfrm>
            <a:off x="838200" y="1752600"/>
            <a:ext cx="64008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AVA-- Angular reflection coefficients</a:t>
            </a:r>
          </a:p>
          <a:p>
            <a:pPr>
              <a:spcBef>
                <a:spcPct val="50000"/>
              </a:spcBef>
              <a:buFontTx/>
              <a:buChar char="•"/>
            </a:pPr>
            <a:r>
              <a:rPr lang="en-US" altLang="en-US" sz="2400">
                <a:solidFill>
                  <a:schemeClr val="folHlink"/>
                </a:solidFill>
              </a:rPr>
              <a:t>Vertical Resolution</a:t>
            </a:r>
            <a:endParaRPr lang="en-US" altLang="en-US" sz="2400"/>
          </a:p>
          <a:p>
            <a:pPr>
              <a:spcBef>
                <a:spcPct val="50000"/>
              </a:spcBef>
              <a:buFontTx/>
              <a:buChar char="•"/>
            </a:pPr>
            <a:r>
              <a:rPr lang="en-US" altLang="en-US" sz="2400">
                <a:solidFill>
                  <a:schemeClr val="tx2"/>
                </a:solidFill>
              </a:rPr>
              <a:t>Fresnel- horizontal resolution (</a:t>
            </a:r>
            <a:r>
              <a:rPr lang="en-US" altLang="en-US" sz="2400">
                <a:solidFill>
                  <a:schemeClr val="tx2"/>
                </a:solidFill>
                <a:hlinkClick r:id="rId2"/>
              </a:rPr>
              <a:t>download Sheriff’s paper (1996) in PDF format</a:t>
            </a:r>
            <a:r>
              <a:rPr lang="en-US" altLang="en-US" sz="2400">
                <a:solidFill>
                  <a:schemeClr val="tx2"/>
                </a:solidFill>
              </a:rPr>
              <a:t> </a:t>
            </a:r>
            <a:r>
              <a:rPr lang="en-US" altLang="en-US" sz="2400">
                <a:solidFill>
                  <a:schemeClr val="tx2"/>
                </a:solidFill>
                <a:hlinkClick r:id="rId2"/>
              </a:rPr>
              <a:t>HERE</a:t>
            </a:r>
            <a:r>
              <a:rPr lang="en-US" altLang="en-US" sz="2400">
                <a:solidFill>
                  <a:schemeClr val="tx2"/>
                </a:solidFill>
              </a:rPr>
              <a:t>)</a:t>
            </a:r>
            <a:endParaRPr lang="en-US" altLang="en-US" sz="2400">
              <a:solidFill>
                <a:schemeClr val="folHlink"/>
              </a:solidFill>
            </a:endParaRPr>
          </a:p>
          <a:p>
            <a:pPr>
              <a:spcBef>
                <a:spcPct val="50000"/>
              </a:spcBef>
              <a:buFontTx/>
              <a:buChar char="•"/>
            </a:pPr>
            <a:r>
              <a:rPr lang="en-US" altLang="en-US" sz="2400">
                <a:solidFill>
                  <a:schemeClr val="folHlink"/>
                </a:solidFill>
              </a:rPr>
              <a:t>Headwaves</a:t>
            </a:r>
          </a:p>
          <a:p>
            <a:pPr>
              <a:spcBef>
                <a:spcPct val="50000"/>
              </a:spcBef>
              <a:buFontTx/>
              <a:buChar char="•"/>
            </a:pPr>
            <a:r>
              <a:rPr lang="en-US" altLang="en-US" sz="2400">
                <a:solidFill>
                  <a:schemeClr val="folHlink"/>
                </a:solidFill>
              </a:rPr>
              <a:t>Diffraction</a:t>
            </a:r>
          </a:p>
          <a:p>
            <a:pPr>
              <a:spcBef>
                <a:spcPct val="50000"/>
              </a:spcBef>
              <a:buFontTx/>
              <a:buChar char="•"/>
            </a:pPr>
            <a:r>
              <a:rPr lang="en-US" altLang="en-US" sz="2400">
                <a:solidFill>
                  <a:schemeClr val="folHlink"/>
                </a:solidFill>
              </a:rPr>
              <a:t>Ghosts</a:t>
            </a:r>
          </a:p>
          <a:p>
            <a:pPr lvl="1">
              <a:lnSpc>
                <a:spcPct val="50000"/>
              </a:lnSpc>
              <a:spcBef>
                <a:spcPct val="50000"/>
              </a:spcBef>
              <a:buFontTx/>
              <a:buChar char="•"/>
            </a:pPr>
            <a:r>
              <a:rPr lang="en-US" altLang="en-US">
                <a:solidFill>
                  <a:schemeClr val="folHlink"/>
                </a:solidFill>
              </a:rPr>
              <a:t>Land</a:t>
            </a:r>
          </a:p>
          <a:p>
            <a:pPr lvl="1">
              <a:lnSpc>
                <a:spcPct val="50000"/>
              </a:lnSpc>
              <a:spcBef>
                <a:spcPct val="50000"/>
              </a:spcBef>
              <a:buFontTx/>
              <a:buChar char="•"/>
            </a:pPr>
            <a:r>
              <a:rPr lang="en-US" altLang="en-US">
                <a:solidFill>
                  <a:schemeClr val="folHlink"/>
                </a:solidFill>
              </a:rPr>
              <a:t>Marine</a:t>
            </a:r>
            <a:endParaRPr lang="en-US" altLang="en-US" sz="2400">
              <a:solidFill>
                <a:schemeClr val="folHlink"/>
              </a:solidFill>
            </a:endParaRPr>
          </a:p>
          <a:p>
            <a:pPr>
              <a:spcBef>
                <a:spcPct val="50000"/>
              </a:spcBef>
              <a:buFontTx/>
              <a:buChar char="•"/>
            </a:pPr>
            <a:r>
              <a:rPr lang="en-US" altLang="en-US" sz="2400">
                <a:solidFill>
                  <a:schemeClr val="folHlink"/>
                </a:solidFill>
              </a:rPr>
              <a:t>Velocity layering</a:t>
            </a:r>
          </a:p>
          <a:p>
            <a:pPr lvl="1">
              <a:lnSpc>
                <a:spcPct val="50000"/>
              </a:lnSpc>
              <a:spcBef>
                <a:spcPct val="50000"/>
              </a:spcBef>
              <a:buFontTx/>
              <a:buChar char="•"/>
            </a:pPr>
            <a:r>
              <a:rPr lang="en-US" altLang="en-US" sz="1800">
                <a:solidFill>
                  <a:schemeClr val="folHlink"/>
                </a:solidFill>
              </a:rPr>
              <a:t>“approximately hyperbolic equations”</a:t>
            </a:r>
          </a:p>
          <a:p>
            <a:pPr lvl="1">
              <a:lnSpc>
                <a:spcPct val="50000"/>
              </a:lnSpc>
              <a:spcBef>
                <a:spcPct val="50000"/>
              </a:spcBef>
              <a:buFontTx/>
              <a:buChar char="•"/>
            </a:pPr>
            <a:r>
              <a:rPr lang="en-US" altLang="en-US" sz="1800">
                <a:solidFill>
                  <a:schemeClr val="folHlink"/>
                </a:solidFill>
              </a:rPr>
              <a:t>multiples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9"/>
          <p:cNvSpPr>
            <a:spLocks noChangeAspect="1" noChangeArrowheads="1"/>
          </p:cNvSpPr>
          <p:nvPr/>
        </p:nvSpPr>
        <p:spPr bwMode="auto">
          <a:xfrm>
            <a:off x="914400" y="1295400"/>
            <a:ext cx="5110163" cy="1927225"/>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5716" name="Rectangle 50"/>
          <p:cNvSpPr>
            <a:spLocks noChangeArrowheads="1"/>
          </p:cNvSpPr>
          <p:nvPr/>
        </p:nvSpPr>
        <p:spPr bwMode="auto">
          <a:xfrm>
            <a:off x="1143000" y="1524000"/>
            <a:ext cx="5105400" cy="16764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5717" name="Rectangle 51"/>
          <p:cNvSpPr>
            <a:spLocks noChangeArrowheads="1"/>
          </p:cNvSpPr>
          <p:nvPr/>
        </p:nvSpPr>
        <p:spPr bwMode="auto">
          <a:xfrm>
            <a:off x="2286000" y="4724400"/>
            <a:ext cx="2895600" cy="5334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5718" name="Rectangle 4"/>
          <p:cNvSpPr>
            <a:spLocks noChangeArrowheads="1"/>
          </p:cNvSpPr>
          <p:nvPr/>
        </p:nvSpPr>
        <p:spPr bwMode="auto">
          <a:xfrm>
            <a:off x="1066800" y="2514600"/>
            <a:ext cx="632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r>
              <a:rPr lang="en-US" altLang="en-US"/>
              <a:t>If we accept Huygen’s Principle, then every point on a returning wavefront is the result of many smaller wavefronts that have been added together.  The first Fesnel zone is that area of the subsurface that has contributed the most visibly to each point on a returning wavefront.</a:t>
            </a:r>
            <a:endParaRPr lang="en-US" altLang="en-US" sz="2400"/>
          </a:p>
          <a:p>
            <a:endParaRPr lang="en-US" altLang="en-US" sz="240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spect="1" noChangeArrowheads="1"/>
          </p:cNvSpPr>
          <p:nvPr/>
        </p:nvSpPr>
        <p:spPr bwMode="auto">
          <a:xfrm>
            <a:off x="914400" y="1295400"/>
            <a:ext cx="5110163" cy="1927225"/>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6740" name="Line 5"/>
          <p:cNvSpPr>
            <a:spLocks noChangeShapeType="1"/>
          </p:cNvSpPr>
          <p:nvPr/>
        </p:nvSpPr>
        <p:spPr bwMode="auto">
          <a:xfrm>
            <a:off x="3733800" y="2286000"/>
            <a:ext cx="0" cy="2438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16741" name="Group 6"/>
          <p:cNvGrpSpPr>
            <a:grpSpLocks/>
          </p:cNvGrpSpPr>
          <p:nvPr/>
        </p:nvGrpSpPr>
        <p:grpSpPr bwMode="auto">
          <a:xfrm>
            <a:off x="1219200" y="1447800"/>
            <a:ext cx="4648200" cy="3276600"/>
            <a:chOff x="768" y="912"/>
            <a:chExt cx="2928" cy="2064"/>
          </a:xfrm>
        </p:grpSpPr>
        <p:sp>
          <p:nvSpPr>
            <p:cNvPr id="116782" name="Oval 7"/>
            <p:cNvSpPr>
              <a:spLocks noChangeArrowheads="1"/>
            </p:cNvSpPr>
            <p:nvPr/>
          </p:nvSpPr>
          <p:spPr bwMode="auto">
            <a:xfrm>
              <a:off x="1152" y="1008"/>
              <a:ext cx="2256" cy="19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6783" name="Rectangle 8"/>
            <p:cNvSpPr>
              <a:spLocks noChangeArrowheads="1"/>
            </p:cNvSpPr>
            <p:nvPr/>
          </p:nvSpPr>
          <p:spPr bwMode="auto">
            <a:xfrm>
              <a:off x="768" y="912"/>
              <a:ext cx="2928" cy="1104"/>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16742" name="Line 9"/>
          <p:cNvSpPr>
            <a:spLocks noChangeShapeType="1"/>
          </p:cNvSpPr>
          <p:nvPr/>
        </p:nvSpPr>
        <p:spPr bwMode="auto">
          <a:xfrm flipH="1">
            <a:off x="190500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43" name="Line 10"/>
          <p:cNvSpPr>
            <a:spLocks noChangeShapeType="1"/>
          </p:cNvSpPr>
          <p:nvPr/>
        </p:nvSpPr>
        <p:spPr bwMode="auto">
          <a:xfrm flipH="1">
            <a:off x="200977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44" name="Line 11"/>
          <p:cNvSpPr>
            <a:spLocks noChangeShapeType="1"/>
          </p:cNvSpPr>
          <p:nvPr/>
        </p:nvSpPr>
        <p:spPr bwMode="auto">
          <a:xfrm flipH="1">
            <a:off x="211455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45" name="Line 12"/>
          <p:cNvSpPr>
            <a:spLocks noChangeShapeType="1"/>
          </p:cNvSpPr>
          <p:nvPr/>
        </p:nvSpPr>
        <p:spPr bwMode="auto">
          <a:xfrm flipH="1">
            <a:off x="221932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46" name="Line 13"/>
          <p:cNvSpPr>
            <a:spLocks noChangeShapeType="1"/>
          </p:cNvSpPr>
          <p:nvPr/>
        </p:nvSpPr>
        <p:spPr bwMode="auto">
          <a:xfrm flipH="1">
            <a:off x="23288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47" name="Line 14"/>
          <p:cNvSpPr>
            <a:spLocks noChangeShapeType="1"/>
          </p:cNvSpPr>
          <p:nvPr/>
        </p:nvSpPr>
        <p:spPr bwMode="auto">
          <a:xfrm flipH="1">
            <a:off x="24336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48" name="Line 15"/>
          <p:cNvSpPr>
            <a:spLocks noChangeShapeType="1"/>
          </p:cNvSpPr>
          <p:nvPr/>
        </p:nvSpPr>
        <p:spPr bwMode="auto">
          <a:xfrm flipH="1">
            <a:off x="25384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49" name="Line 16"/>
          <p:cNvSpPr>
            <a:spLocks noChangeShapeType="1"/>
          </p:cNvSpPr>
          <p:nvPr/>
        </p:nvSpPr>
        <p:spPr bwMode="auto">
          <a:xfrm flipH="1">
            <a:off x="26431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50" name="Line 17"/>
          <p:cNvSpPr>
            <a:spLocks noChangeShapeType="1"/>
          </p:cNvSpPr>
          <p:nvPr/>
        </p:nvSpPr>
        <p:spPr bwMode="auto">
          <a:xfrm flipH="1">
            <a:off x="27384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51" name="Line 18"/>
          <p:cNvSpPr>
            <a:spLocks noChangeShapeType="1"/>
          </p:cNvSpPr>
          <p:nvPr/>
        </p:nvSpPr>
        <p:spPr bwMode="auto">
          <a:xfrm flipH="1">
            <a:off x="284321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52" name="Line 19"/>
          <p:cNvSpPr>
            <a:spLocks noChangeShapeType="1"/>
          </p:cNvSpPr>
          <p:nvPr/>
        </p:nvSpPr>
        <p:spPr bwMode="auto">
          <a:xfrm flipH="1">
            <a:off x="29479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53" name="Line 20"/>
          <p:cNvSpPr>
            <a:spLocks noChangeShapeType="1"/>
          </p:cNvSpPr>
          <p:nvPr/>
        </p:nvSpPr>
        <p:spPr bwMode="auto">
          <a:xfrm flipH="1">
            <a:off x="305276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54" name="Line 21"/>
          <p:cNvSpPr>
            <a:spLocks noChangeShapeType="1"/>
          </p:cNvSpPr>
          <p:nvPr/>
        </p:nvSpPr>
        <p:spPr bwMode="auto">
          <a:xfrm flipH="1">
            <a:off x="31623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55" name="Line 22"/>
          <p:cNvSpPr>
            <a:spLocks noChangeShapeType="1"/>
          </p:cNvSpPr>
          <p:nvPr/>
        </p:nvSpPr>
        <p:spPr bwMode="auto">
          <a:xfrm flipH="1">
            <a:off x="32670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56" name="Line 23"/>
          <p:cNvSpPr>
            <a:spLocks noChangeShapeType="1"/>
          </p:cNvSpPr>
          <p:nvPr/>
        </p:nvSpPr>
        <p:spPr bwMode="auto">
          <a:xfrm flipH="1">
            <a:off x="33718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57" name="Line 24"/>
          <p:cNvSpPr>
            <a:spLocks noChangeShapeType="1"/>
          </p:cNvSpPr>
          <p:nvPr/>
        </p:nvSpPr>
        <p:spPr bwMode="auto">
          <a:xfrm flipH="1">
            <a:off x="34766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58" name="Line 25"/>
          <p:cNvSpPr>
            <a:spLocks noChangeShapeType="1"/>
          </p:cNvSpPr>
          <p:nvPr/>
        </p:nvSpPr>
        <p:spPr bwMode="auto">
          <a:xfrm flipH="1">
            <a:off x="35861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59" name="Line 26"/>
          <p:cNvSpPr>
            <a:spLocks noChangeShapeType="1"/>
          </p:cNvSpPr>
          <p:nvPr/>
        </p:nvSpPr>
        <p:spPr bwMode="auto">
          <a:xfrm flipH="1">
            <a:off x="36909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60" name="Line 27"/>
          <p:cNvSpPr>
            <a:spLocks noChangeShapeType="1"/>
          </p:cNvSpPr>
          <p:nvPr/>
        </p:nvSpPr>
        <p:spPr bwMode="auto">
          <a:xfrm flipH="1">
            <a:off x="37957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61" name="Line 28"/>
          <p:cNvSpPr>
            <a:spLocks noChangeShapeType="1"/>
          </p:cNvSpPr>
          <p:nvPr/>
        </p:nvSpPr>
        <p:spPr bwMode="auto">
          <a:xfrm flipH="1">
            <a:off x="39004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62" name="Line 29"/>
          <p:cNvSpPr>
            <a:spLocks noChangeShapeType="1"/>
          </p:cNvSpPr>
          <p:nvPr/>
        </p:nvSpPr>
        <p:spPr bwMode="auto">
          <a:xfrm flipH="1">
            <a:off x="401002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63" name="Line 30"/>
          <p:cNvSpPr>
            <a:spLocks noChangeShapeType="1"/>
          </p:cNvSpPr>
          <p:nvPr/>
        </p:nvSpPr>
        <p:spPr bwMode="auto">
          <a:xfrm flipH="1">
            <a:off x="41148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64" name="Line 31"/>
          <p:cNvSpPr>
            <a:spLocks noChangeShapeType="1"/>
          </p:cNvSpPr>
          <p:nvPr/>
        </p:nvSpPr>
        <p:spPr bwMode="auto">
          <a:xfrm flipH="1">
            <a:off x="421957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65" name="Line 32"/>
          <p:cNvSpPr>
            <a:spLocks noChangeShapeType="1"/>
          </p:cNvSpPr>
          <p:nvPr/>
        </p:nvSpPr>
        <p:spPr bwMode="auto">
          <a:xfrm flipH="1">
            <a:off x="43243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66" name="Line 33"/>
          <p:cNvSpPr>
            <a:spLocks noChangeShapeType="1"/>
          </p:cNvSpPr>
          <p:nvPr/>
        </p:nvSpPr>
        <p:spPr bwMode="auto">
          <a:xfrm flipH="1">
            <a:off x="44196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67" name="Line 34"/>
          <p:cNvSpPr>
            <a:spLocks noChangeShapeType="1"/>
          </p:cNvSpPr>
          <p:nvPr/>
        </p:nvSpPr>
        <p:spPr bwMode="auto">
          <a:xfrm flipH="1">
            <a:off x="45243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68" name="Line 35"/>
          <p:cNvSpPr>
            <a:spLocks noChangeShapeType="1"/>
          </p:cNvSpPr>
          <p:nvPr/>
        </p:nvSpPr>
        <p:spPr bwMode="auto">
          <a:xfrm flipH="1">
            <a:off x="46291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69" name="Line 36"/>
          <p:cNvSpPr>
            <a:spLocks noChangeShapeType="1"/>
          </p:cNvSpPr>
          <p:nvPr/>
        </p:nvSpPr>
        <p:spPr bwMode="auto">
          <a:xfrm flipH="1">
            <a:off x="47339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70" name="Line 37"/>
          <p:cNvSpPr>
            <a:spLocks noChangeShapeType="1"/>
          </p:cNvSpPr>
          <p:nvPr/>
        </p:nvSpPr>
        <p:spPr bwMode="auto">
          <a:xfrm flipH="1">
            <a:off x="484346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71" name="Line 38"/>
          <p:cNvSpPr>
            <a:spLocks noChangeShapeType="1"/>
          </p:cNvSpPr>
          <p:nvPr/>
        </p:nvSpPr>
        <p:spPr bwMode="auto">
          <a:xfrm flipH="1">
            <a:off x="494823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72" name="Line 39"/>
          <p:cNvSpPr>
            <a:spLocks noChangeShapeType="1"/>
          </p:cNvSpPr>
          <p:nvPr/>
        </p:nvSpPr>
        <p:spPr bwMode="auto">
          <a:xfrm flipH="1">
            <a:off x="505301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73" name="Line 40"/>
          <p:cNvSpPr>
            <a:spLocks noChangeShapeType="1"/>
          </p:cNvSpPr>
          <p:nvPr/>
        </p:nvSpPr>
        <p:spPr bwMode="auto">
          <a:xfrm flipH="1">
            <a:off x="515778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74" name="Line 41"/>
          <p:cNvSpPr>
            <a:spLocks noChangeShapeType="1"/>
          </p:cNvSpPr>
          <p:nvPr/>
        </p:nvSpPr>
        <p:spPr bwMode="auto">
          <a:xfrm>
            <a:off x="1676400" y="3200400"/>
            <a:ext cx="388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75" name="AutoShape 42"/>
          <p:cNvSpPr>
            <a:spLocks noChangeArrowheads="1"/>
          </p:cNvSpPr>
          <p:nvPr/>
        </p:nvSpPr>
        <p:spPr bwMode="auto">
          <a:xfrm>
            <a:off x="3581400" y="3048000"/>
            <a:ext cx="381000" cy="304800"/>
          </a:xfrm>
          <a:prstGeom prst="irregularSeal2">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6776" name="Oval 43"/>
          <p:cNvSpPr>
            <a:spLocks noChangeAspect="1" noChangeArrowheads="1"/>
          </p:cNvSpPr>
          <p:nvPr/>
        </p:nvSpPr>
        <p:spPr bwMode="auto">
          <a:xfrm>
            <a:off x="1660525" y="1616075"/>
            <a:ext cx="3937000" cy="3433763"/>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sz="1800">
              <a:solidFill>
                <a:schemeClr val="tx2"/>
              </a:solidFill>
            </a:endParaRPr>
          </a:p>
        </p:txBody>
      </p:sp>
      <p:sp>
        <p:nvSpPr>
          <p:cNvPr id="116777" name="Rectangle 44"/>
          <p:cNvSpPr>
            <a:spLocks noChangeArrowheads="1"/>
          </p:cNvSpPr>
          <p:nvPr/>
        </p:nvSpPr>
        <p:spPr bwMode="auto">
          <a:xfrm>
            <a:off x="1143000" y="1524000"/>
            <a:ext cx="5105400" cy="16764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6778" name="Rectangle 45"/>
          <p:cNvSpPr>
            <a:spLocks noChangeArrowheads="1"/>
          </p:cNvSpPr>
          <p:nvPr/>
        </p:nvSpPr>
        <p:spPr bwMode="auto">
          <a:xfrm>
            <a:off x="2286000" y="4724400"/>
            <a:ext cx="2895600" cy="5334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6779" name="Line 46"/>
          <p:cNvSpPr>
            <a:spLocks noChangeShapeType="1"/>
          </p:cNvSpPr>
          <p:nvPr/>
        </p:nvSpPr>
        <p:spPr bwMode="auto">
          <a:xfrm>
            <a:off x="1295400" y="47244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80" name="AutoShape 48"/>
          <p:cNvSpPr>
            <a:spLocks noChangeArrowheads="1"/>
          </p:cNvSpPr>
          <p:nvPr/>
        </p:nvSpPr>
        <p:spPr bwMode="auto">
          <a:xfrm flipV="1">
            <a:off x="3657600" y="30480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aphicFrame>
        <p:nvGraphicFramePr>
          <p:cNvPr id="116781" name="Object 0"/>
          <p:cNvGraphicFramePr>
            <a:graphicFrameLocks noChangeAspect="1"/>
          </p:cNvGraphicFramePr>
          <p:nvPr/>
        </p:nvGraphicFramePr>
        <p:xfrm>
          <a:off x="7010400" y="2895600"/>
          <a:ext cx="252413" cy="404813"/>
        </p:xfrm>
        <a:graphic>
          <a:graphicData uri="http://schemas.openxmlformats.org/presentationml/2006/ole">
            <mc:AlternateContent xmlns:mc="http://schemas.openxmlformats.org/markup-compatibility/2006">
              <mc:Choice xmlns:v="urn:schemas-microsoft-com:vml" Requires="v">
                <p:oleObj spid="_x0000_s116796" name="Equation" r:id="rId3" imgW="253780" imgH="406048" progId="Equation.DSMT4">
                  <p:embed/>
                </p:oleObj>
              </mc:Choice>
              <mc:Fallback>
                <p:oleObj name="Equation" r:id="rId3" imgW="253780" imgH="406048"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895600"/>
                        <a:ext cx="252413"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39" name="Rectangle 4"/>
          <p:cNvSpPr>
            <a:spLocks noChangeArrowheads="1"/>
          </p:cNvSpPr>
          <p:nvPr/>
        </p:nvSpPr>
        <p:spPr bwMode="auto">
          <a:xfrm>
            <a:off x="1254369" y="1382713"/>
            <a:ext cx="632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r>
              <a:rPr lang="en-US" altLang="en-US" dirty="0"/>
              <a:t>Fresnel Zone reflection contributions arrive coherently and thus reinforce.</a:t>
            </a:r>
            <a:r>
              <a:rPr lang="en-US" altLang="en-US" sz="2400" dirty="0"/>
              <a:t> </a:t>
            </a:r>
          </a:p>
          <a:p>
            <a:endParaRPr lang="en-US" altLang="en-US" sz="24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702" name="Group 148"/>
          <p:cNvGrpSpPr>
            <a:grpSpLocks/>
          </p:cNvGrpSpPr>
          <p:nvPr/>
        </p:nvGrpSpPr>
        <p:grpSpPr bwMode="auto">
          <a:xfrm>
            <a:off x="1381919" y="1364457"/>
            <a:ext cx="4648200" cy="3354391"/>
            <a:chOff x="768" y="912"/>
            <a:chExt cx="2928" cy="2113"/>
          </a:xfrm>
          <a:solidFill>
            <a:srgbClr val="FF00FF"/>
          </a:solidFill>
        </p:grpSpPr>
        <p:sp>
          <p:nvSpPr>
            <p:cNvPr id="113707" name="Oval 149"/>
            <p:cNvSpPr>
              <a:spLocks noChangeArrowheads="1"/>
            </p:cNvSpPr>
            <p:nvPr/>
          </p:nvSpPr>
          <p:spPr bwMode="auto">
            <a:xfrm>
              <a:off x="1152" y="1057"/>
              <a:ext cx="2256" cy="1968"/>
            </a:xfrm>
            <a:prstGeom prst="ellipse">
              <a:avLst/>
            </a:prstGeom>
            <a:grpFill/>
            <a:ln w="9525">
              <a:solidFill>
                <a:schemeClr val="tx1"/>
              </a:solidFill>
              <a:round/>
              <a:headEnd/>
              <a:tailEnd/>
            </a:ln>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defRPr>
              </a:lvl9pPr>
            </a:lstStyle>
            <a:p>
              <a:pPr algn="ctr">
                <a:defRPr/>
              </a:pPr>
              <a:endParaRPr lang="en-US" altLang="en-US" smtClean="0"/>
            </a:p>
          </p:txBody>
        </p:sp>
        <p:sp>
          <p:nvSpPr>
            <p:cNvPr id="113708" name="Rectangle 150"/>
            <p:cNvSpPr>
              <a:spLocks noChangeArrowheads="1"/>
            </p:cNvSpPr>
            <p:nvPr/>
          </p:nvSpPr>
          <p:spPr bwMode="auto">
            <a:xfrm>
              <a:off x="768" y="912"/>
              <a:ext cx="2928" cy="1104"/>
            </a:xfrm>
            <a:prstGeom prst="rect">
              <a:avLst/>
            </a:prstGeom>
            <a:solidFill>
              <a:srgbClr val="FF00FF"/>
            </a:solidFill>
            <a:ln w="9525">
              <a:no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defRPr>
              </a:lvl9pPr>
            </a:lstStyle>
            <a:p>
              <a:pPr algn="ctr">
                <a:defRPr/>
              </a:pPr>
              <a:endParaRPr lang="en-US" altLang="en-US" smtClean="0"/>
            </a:p>
          </p:txBody>
        </p:sp>
      </p:grpSp>
      <p:sp>
        <p:nvSpPr>
          <p:cNvPr id="117763" name="Rectangle 152"/>
          <p:cNvSpPr>
            <a:spLocks noChangeArrowheads="1"/>
          </p:cNvSpPr>
          <p:nvPr/>
        </p:nvSpPr>
        <p:spPr bwMode="auto">
          <a:xfrm>
            <a:off x="838200" y="1524000"/>
            <a:ext cx="5257800" cy="16764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7764" name="Rectangle 3"/>
          <p:cNvSpPr>
            <a:spLocks noChangeArrowheads="1"/>
          </p:cNvSpPr>
          <p:nvPr/>
        </p:nvSpPr>
        <p:spPr bwMode="auto">
          <a:xfrm>
            <a:off x="838200" y="242888"/>
            <a:ext cx="632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r>
              <a:rPr lang="en-US" altLang="en-US"/>
              <a:t>Within a Fresnel Zone reflection contributions arrive coherently and thus reinforce.</a:t>
            </a:r>
            <a:r>
              <a:rPr lang="en-US" altLang="en-US" sz="2400"/>
              <a:t> </a:t>
            </a:r>
          </a:p>
          <a:p>
            <a:endParaRPr lang="en-US" altLang="en-US" sz="2400"/>
          </a:p>
        </p:txBody>
      </p:sp>
      <p:sp>
        <p:nvSpPr>
          <p:cNvPr id="117765" name="Line 4"/>
          <p:cNvSpPr>
            <a:spLocks noChangeShapeType="1"/>
          </p:cNvSpPr>
          <p:nvPr/>
        </p:nvSpPr>
        <p:spPr bwMode="auto">
          <a:xfrm flipH="1">
            <a:off x="190500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6" name="Line 5"/>
          <p:cNvSpPr>
            <a:spLocks noChangeShapeType="1"/>
          </p:cNvSpPr>
          <p:nvPr/>
        </p:nvSpPr>
        <p:spPr bwMode="auto">
          <a:xfrm flipH="1">
            <a:off x="200977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7" name="Line 6"/>
          <p:cNvSpPr>
            <a:spLocks noChangeShapeType="1"/>
          </p:cNvSpPr>
          <p:nvPr/>
        </p:nvSpPr>
        <p:spPr bwMode="auto">
          <a:xfrm flipH="1">
            <a:off x="211455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8" name="Line 7"/>
          <p:cNvSpPr>
            <a:spLocks noChangeShapeType="1"/>
          </p:cNvSpPr>
          <p:nvPr/>
        </p:nvSpPr>
        <p:spPr bwMode="auto">
          <a:xfrm flipH="1">
            <a:off x="221932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9" name="Line 8"/>
          <p:cNvSpPr>
            <a:spLocks noChangeShapeType="1"/>
          </p:cNvSpPr>
          <p:nvPr/>
        </p:nvSpPr>
        <p:spPr bwMode="auto">
          <a:xfrm flipH="1">
            <a:off x="23288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70" name="Line 9"/>
          <p:cNvSpPr>
            <a:spLocks noChangeShapeType="1"/>
          </p:cNvSpPr>
          <p:nvPr/>
        </p:nvSpPr>
        <p:spPr bwMode="auto">
          <a:xfrm flipH="1">
            <a:off x="24336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71" name="Line 10"/>
          <p:cNvSpPr>
            <a:spLocks noChangeShapeType="1"/>
          </p:cNvSpPr>
          <p:nvPr/>
        </p:nvSpPr>
        <p:spPr bwMode="auto">
          <a:xfrm flipH="1">
            <a:off x="25384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72" name="Line 11"/>
          <p:cNvSpPr>
            <a:spLocks noChangeShapeType="1"/>
          </p:cNvSpPr>
          <p:nvPr/>
        </p:nvSpPr>
        <p:spPr bwMode="auto">
          <a:xfrm flipH="1">
            <a:off x="26431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73" name="Line 12"/>
          <p:cNvSpPr>
            <a:spLocks noChangeShapeType="1"/>
          </p:cNvSpPr>
          <p:nvPr/>
        </p:nvSpPr>
        <p:spPr bwMode="auto">
          <a:xfrm flipH="1">
            <a:off x="27384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74" name="Line 13"/>
          <p:cNvSpPr>
            <a:spLocks noChangeShapeType="1"/>
          </p:cNvSpPr>
          <p:nvPr/>
        </p:nvSpPr>
        <p:spPr bwMode="auto">
          <a:xfrm flipH="1">
            <a:off x="284321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75" name="Line 14"/>
          <p:cNvSpPr>
            <a:spLocks noChangeShapeType="1"/>
          </p:cNvSpPr>
          <p:nvPr/>
        </p:nvSpPr>
        <p:spPr bwMode="auto">
          <a:xfrm flipH="1">
            <a:off x="29479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76" name="Line 15"/>
          <p:cNvSpPr>
            <a:spLocks noChangeShapeType="1"/>
          </p:cNvSpPr>
          <p:nvPr/>
        </p:nvSpPr>
        <p:spPr bwMode="auto">
          <a:xfrm flipH="1">
            <a:off x="305276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77" name="Line 16"/>
          <p:cNvSpPr>
            <a:spLocks noChangeShapeType="1"/>
          </p:cNvSpPr>
          <p:nvPr/>
        </p:nvSpPr>
        <p:spPr bwMode="auto">
          <a:xfrm flipH="1">
            <a:off x="31623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78" name="Line 17"/>
          <p:cNvSpPr>
            <a:spLocks noChangeShapeType="1"/>
          </p:cNvSpPr>
          <p:nvPr/>
        </p:nvSpPr>
        <p:spPr bwMode="auto">
          <a:xfrm flipH="1">
            <a:off x="32670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79" name="Line 18"/>
          <p:cNvSpPr>
            <a:spLocks noChangeShapeType="1"/>
          </p:cNvSpPr>
          <p:nvPr/>
        </p:nvSpPr>
        <p:spPr bwMode="auto">
          <a:xfrm flipH="1">
            <a:off x="33718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80" name="Line 19"/>
          <p:cNvSpPr>
            <a:spLocks noChangeShapeType="1"/>
          </p:cNvSpPr>
          <p:nvPr/>
        </p:nvSpPr>
        <p:spPr bwMode="auto">
          <a:xfrm flipH="1">
            <a:off x="34766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81" name="Line 20"/>
          <p:cNvSpPr>
            <a:spLocks noChangeShapeType="1"/>
          </p:cNvSpPr>
          <p:nvPr/>
        </p:nvSpPr>
        <p:spPr bwMode="auto">
          <a:xfrm flipH="1">
            <a:off x="35861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82" name="Line 21"/>
          <p:cNvSpPr>
            <a:spLocks noChangeShapeType="1"/>
          </p:cNvSpPr>
          <p:nvPr/>
        </p:nvSpPr>
        <p:spPr bwMode="auto">
          <a:xfrm flipH="1">
            <a:off x="36909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83" name="Line 22"/>
          <p:cNvSpPr>
            <a:spLocks noChangeShapeType="1"/>
          </p:cNvSpPr>
          <p:nvPr/>
        </p:nvSpPr>
        <p:spPr bwMode="auto">
          <a:xfrm flipH="1">
            <a:off x="37957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84" name="Line 23"/>
          <p:cNvSpPr>
            <a:spLocks noChangeShapeType="1"/>
          </p:cNvSpPr>
          <p:nvPr/>
        </p:nvSpPr>
        <p:spPr bwMode="auto">
          <a:xfrm flipH="1">
            <a:off x="39004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85" name="Line 24"/>
          <p:cNvSpPr>
            <a:spLocks noChangeShapeType="1"/>
          </p:cNvSpPr>
          <p:nvPr/>
        </p:nvSpPr>
        <p:spPr bwMode="auto">
          <a:xfrm flipH="1">
            <a:off x="401002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86" name="Line 25"/>
          <p:cNvSpPr>
            <a:spLocks noChangeShapeType="1"/>
          </p:cNvSpPr>
          <p:nvPr/>
        </p:nvSpPr>
        <p:spPr bwMode="auto">
          <a:xfrm flipH="1">
            <a:off x="41148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87" name="Line 26"/>
          <p:cNvSpPr>
            <a:spLocks noChangeShapeType="1"/>
          </p:cNvSpPr>
          <p:nvPr/>
        </p:nvSpPr>
        <p:spPr bwMode="auto">
          <a:xfrm flipH="1">
            <a:off x="421957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88" name="Line 27"/>
          <p:cNvSpPr>
            <a:spLocks noChangeShapeType="1"/>
          </p:cNvSpPr>
          <p:nvPr/>
        </p:nvSpPr>
        <p:spPr bwMode="auto">
          <a:xfrm flipH="1">
            <a:off x="43243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89" name="Line 28"/>
          <p:cNvSpPr>
            <a:spLocks noChangeShapeType="1"/>
          </p:cNvSpPr>
          <p:nvPr/>
        </p:nvSpPr>
        <p:spPr bwMode="auto">
          <a:xfrm flipH="1">
            <a:off x="44196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90" name="Line 29"/>
          <p:cNvSpPr>
            <a:spLocks noChangeShapeType="1"/>
          </p:cNvSpPr>
          <p:nvPr/>
        </p:nvSpPr>
        <p:spPr bwMode="auto">
          <a:xfrm flipH="1">
            <a:off x="45243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91" name="Line 30"/>
          <p:cNvSpPr>
            <a:spLocks noChangeShapeType="1"/>
          </p:cNvSpPr>
          <p:nvPr/>
        </p:nvSpPr>
        <p:spPr bwMode="auto">
          <a:xfrm flipH="1">
            <a:off x="46291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92" name="Line 31"/>
          <p:cNvSpPr>
            <a:spLocks noChangeShapeType="1"/>
          </p:cNvSpPr>
          <p:nvPr/>
        </p:nvSpPr>
        <p:spPr bwMode="auto">
          <a:xfrm flipH="1">
            <a:off x="47339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93" name="Line 32"/>
          <p:cNvSpPr>
            <a:spLocks noChangeShapeType="1"/>
          </p:cNvSpPr>
          <p:nvPr/>
        </p:nvSpPr>
        <p:spPr bwMode="auto">
          <a:xfrm flipH="1">
            <a:off x="484346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94" name="Line 33"/>
          <p:cNvSpPr>
            <a:spLocks noChangeShapeType="1"/>
          </p:cNvSpPr>
          <p:nvPr/>
        </p:nvSpPr>
        <p:spPr bwMode="auto">
          <a:xfrm flipH="1">
            <a:off x="494823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95" name="Line 34"/>
          <p:cNvSpPr>
            <a:spLocks noChangeShapeType="1"/>
          </p:cNvSpPr>
          <p:nvPr/>
        </p:nvSpPr>
        <p:spPr bwMode="auto">
          <a:xfrm flipH="1">
            <a:off x="505301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96" name="Line 35"/>
          <p:cNvSpPr>
            <a:spLocks noChangeShapeType="1"/>
          </p:cNvSpPr>
          <p:nvPr/>
        </p:nvSpPr>
        <p:spPr bwMode="auto">
          <a:xfrm flipH="1">
            <a:off x="515778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97" name="Line 36"/>
          <p:cNvSpPr>
            <a:spLocks noChangeShapeType="1"/>
          </p:cNvSpPr>
          <p:nvPr/>
        </p:nvSpPr>
        <p:spPr bwMode="auto">
          <a:xfrm>
            <a:off x="1676400" y="3213100"/>
            <a:ext cx="3924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98" name="AutoShape 154"/>
          <p:cNvSpPr>
            <a:spLocks noChangeArrowheads="1"/>
          </p:cNvSpPr>
          <p:nvPr/>
        </p:nvSpPr>
        <p:spPr bwMode="auto">
          <a:xfrm flipV="1">
            <a:off x="3657600" y="30480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aphicFrame>
        <p:nvGraphicFramePr>
          <p:cNvPr id="117799" name="Object 0"/>
          <p:cNvGraphicFramePr>
            <a:graphicFrameLocks noChangeAspect="1"/>
          </p:cNvGraphicFramePr>
          <p:nvPr/>
        </p:nvGraphicFramePr>
        <p:xfrm>
          <a:off x="7035800" y="2901950"/>
          <a:ext cx="201613" cy="392113"/>
        </p:xfrm>
        <a:graphic>
          <a:graphicData uri="http://schemas.openxmlformats.org/presentationml/2006/ole">
            <mc:AlternateContent xmlns:mc="http://schemas.openxmlformats.org/markup-compatibility/2006">
              <mc:Choice xmlns:v="urn:schemas-microsoft-com:vml" Requires="v">
                <p:oleObj spid="_x0000_s117825" name="Equation" r:id="rId3" imgW="203112" imgH="393529" progId="Equation.DSMT4">
                  <p:embed/>
                </p:oleObj>
              </mc:Choice>
              <mc:Fallback>
                <p:oleObj name="Equation" r:id="rId3" imgW="203112" imgH="393529"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800" y="2901950"/>
                        <a:ext cx="201613"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3709" name="Group 38"/>
          <p:cNvGrpSpPr>
            <a:grpSpLocks/>
          </p:cNvGrpSpPr>
          <p:nvPr/>
        </p:nvGrpSpPr>
        <p:grpSpPr bwMode="auto">
          <a:xfrm>
            <a:off x="2743200" y="4191000"/>
            <a:ext cx="1524000" cy="1143000"/>
            <a:chOff x="1728" y="2640"/>
            <a:chExt cx="960" cy="720"/>
          </a:xfrm>
          <a:noFill/>
        </p:grpSpPr>
        <p:sp>
          <p:nvSpPr>
            <p:cNvPr id="113722" name="Oval 39"/>
            <p:cNvSpPr>
              <a:spLocks noChangeArrowheads="1"/>
            </p:cNvSpPr>
            <p:nvPr/>
          </p:nvSpPr>
          <p:spPr bwMode="auto">
            <a:xfrm>
              <a:off x="1968" y="2640"/>
              <a:ext cx="624" cy="624"/>
            </a:xfrm>
            <a:prstGeom prst="ellipse">
              <a:avLst/>
            </a:prstGeom>
            <a:grpFill/>
            <a:ln w="9525">
              <a:solidFill>
                <a:schemeClr val="tx1"/>
              </a:solidFill>
              <a:round/>
              <a:headEnd/>
              <a:tailEnd/>
            </a:ln>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defRPr>
              </a:lvl9pPr>
            </a:lstStyle>
            <a:p>
              <a:pPr algn="ctr">
                <a:defRPr/>
              </a:pPr>
              <a:endParaRPr lang="en-US" altLang="en-US" smtClean="0"/>
            </a:p>
          </p:txBody>
        </p:sp>
        <p:sp>
          <p:nvSpPr>
            <p:cNvPr id="113723" name="Rectangle 40"/>
            <p:cNvSpPr>
              <a:spLocks noChangeArrowheads="1"/>
            </p:cNvSpPr>
            <p:nvPr/>
          </p:nvSpPr>
          <p:spPr bwMode="auto">
            <a:xfrm>
              <a:off x="1728" y="2976"/>
              <a:ext cx="960" cy="384"/>
            </a:xfrm>
            <a:prstGeom prst="rect">
              <a:avLst/>
            </a:prstGeom>
            <a:solidFill>
              <a:srgbClr val="FF00FF"/>
            </a:solidFill>
            <a:ln w="9525">
              <a:no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000">
                  <a:solidFill>
                    <a:schemeClr val="tx1"/>
                  </a:solidFill>
                  <a:latin typeface="Comic Sans MS" panose="030F0702030302020204" pitchFamily="66" charset="0"/>
                </a:defRPr>
              </a:lvl9pPr>
            </a:lstStyle>
            <a:p>
              <a:pPr algn="ctr">
                <a:defRPr/>
              </a:pPr>
              <a:endParaRPr lang="en-US" altLang="en-US" smtClean="0"/>
            </a:p>
          </p:txBody>
        </p:sp>
      </p:grpSp>
      <p:sp>
        <p:nvSpPr>
          <p:cNvPr id="117801" name="Rectangle 41"/>
          <p:cNvSpPr>
            <a:spLocks noChangeArrowheads="1"/>
          </p:cNvSpPr>
          <p:nvPr/>
        </p:nvSpPr>
        <p:spPr bwMode="auto">
          <a:xfrm>
            <a:off x="2743200" y="4735513"/>
            <a:ext cx="2362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7802" name="Line 43"/>
          <p:cNvSpPr>
            <a:spLocks noChangeShapeType="1"/>
          </p:cNvSpPr>
          <p:nvPr/>
        </p:nvSpPr>
        <p:spPr bwMode="auto">
          <a:xfrm flipV="1">
            <a:off x="3581400" y="4224338"/>
            <a:ext cx="195263" cy="500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803" name="Line 44"/>
          <p:cNvSpPr>
            <a:spLocks noChangeShapeType="1"/>
          </p:cNvSpPr>
          <p:nvPr/>
        </p:nvSpPr>
        <p:spPr bwMode="auto">
          <a:xfrm flipH="1" flipV="1">
            <a:off x="3357563" y="4276725"/>
            <a:ext cx="238125" cy="442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804" name="Line 45"/>
          <p:cNvSpPr>
            <a:spLocks noChangeShapeType="1"/>
          </p:cNvSpPr>
          <p:nvPr/>
        </p:nvSpPr>
        <p:spPr bwMode="auto">
          <a:xfrm flipV="1">
            <a:off x="3605213" y="4448175"/>
            <a:ext cx="438150" cy="266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805" name="Line 46"/>
          <p:cNvSpPr>
            <a:spLocks noChangeShapeType="1"/>
          </p:cNvSpPr>
          <p:nvPr/>
        </p:nvSpPr>
        <p:spPr bwMode="auto">
          <a:xfrm flipH="1" flipV="1">
            <a:off x="3162300" y="4486275"/>
            <a:ext cx="419100" cy="238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806" name="Line 47"/>
          <p:cNvSpPr>
            <a:spLocks noChangeShapeType="1"/>
          </p:cNvSpPr>
          <p:nvPr/>
        </p:nvSpPr>
        <p:spPr bwMode="auto">
          <a:xfrm flipV="1">
            <a:off x="3581400" y="4300538"/>
            <a:ext cx="342900" cy="423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807" name="Line 48"/>
          <p:cNvSpPr>
            <a:spLocks noChangeShapeType="1"/>
          </p:cNvSpPr>
          <p:nvPr/>
        </p:nvSpPr>
        <p:spPr bwMode="auto">
          <a:xfrm flipH="1" flipV="1">
            <a:off x="3486150" y="4214813"/>
            <a:ext cx="90488" cy="481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808" name="Line 49"/>
          <p:cNvSpPr>
            <a:spLocks noChangeShapeType="1"/>
          </p:cNvSpPr>
          <p:nvPr/>
        </p:nvSpPr>
        <p:spPr bwMode="auto">
          <a:xfrm flipH="1" flipV="1">
            <a:off x="3243263" y="4376738"/>
            <a:ext cx="342900" cy="333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809" name="Line 50"/>
          <p:cNvSpPr>
            <a:spLocks noChangeShapeType="1"/>
          </p:cNvSpPr>
          <p:nvPr/>
        </p:nvSpPr>
        <p:spPr bwMode="auto">
          <a:xfrm flipV="1">
            <a:off x="3590925" y="4567238"/>
            <a:ext cx="509588" cy="1476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810" name="Line 51"/>
          <p:cNvSpPr>
            <a:spLocks noChangeShapeType="1"/>
          </p:cNvSpPr>
          <p:nvPr/>
        </p:nvSpPr>
        <p:spPr bwMode="auto">
          <a:xfrm flipV="1">
            <a:off x="3581400" y="4181475"/>
            <a:ext cx="52388" cy="542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811" name="Line 52"/>
          <p:cNvSpPr>
            <a:spLocks noChangeShapeType="1"/>
          </p:cNvSpPr>
          <p:nvPr/>
        </p:nvSpPr>
        <p:spPr bwMode="auto">
          <a:xfrm flipH="1" flipV="1">
            <a:off x="3133725" y="4629150"/>
            <a:ext cx="452438" cy="80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812" name="Line 42"/>
          <p:cNvSpPr>
            <a:spLocks noChangeShapeType="1"/>
          </p:cNvSpPr>
          <p:nvPr/>
        </p:nvSpPr>
        <p:spPr bwMode="auto">
          <a:xfrm>
            <a:off x="1295400" y="47244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Oval 64"/>
          <p:cNvSpPr>
            <a:spLocks noChangeAspect="1" noChangeArrowheads="1"/>
          </p:cNvSpPr>
          <p:nvPr/>
        </p:nvSpPr>
        <p:spPr bwMode="auto">
          <a:xfrm>
            <a:off x="1660525" y="1616075"/>
            <a:ext cx="3937000" cy="34337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8787" name="Rectangle 99"/>
          <p:cNvSpPr>
            <a:spLocks noChangeArrowheads="1"/>
          </p:cNvSpPr>
          <p:nvPr/>
        </p:nvSpPr>
        <p:spPr bwMode="auto">
          <a:xfrm>
            <a:off x="1143000" y="1600200"/>
            <a:ext cx="4495800" cy="16002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8789" name="Rectangle 5"/>
          <p:cNvSpPr>
            <a:spLocks noChangeArrowheads="1"/>
          </p:cNvSpPr>
          <p:nvPr/>
        </p:nvSpPr>
        <p:spPr bwMode="auto">
          <a:xfrm>
            <a:off x="876300" y="1539875"/>
            <a:ext cx="632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r>
              <a:rPr lang="en-US" altLang="en-US" dirty="0"/>
              <a:t>Within a Fresnel Zone reflection contributions arrive coherently and thus reinforce.</a:t>
            </a:r>
            <a:r>
              <a:rPr lang="en-US" altLang="en-US" sz="2400" dirty="0"/>
              <a:t> </a:t>
            </a:r>
          </a:p>
          <a:p>
            <a:endParaRPr lang="en-US" altLang="en-US" sz="2400" dirty="0"/>
          </a:p>
        </p:txBody>
      </p:sp>
      <p:sp>
        <p:nvSpPr>
          <p:cNvPr id="118790" name="Line 9"/>
          <p:cNvSpPr>
            <a:spLocks noChangeShapeType="1"/>
          </p:cNvSpPr>
          <p:nvPr/>
        </p:nvSpPr>
        <p:spPr bwMode="auto">
          <a:xfrm flipH="1">
            <a:off x="190500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1" name="Line 10"/>
          <p:cNvSpPr>
            <a:spLocks noChangeShapeType="1"/>
          </p:cNvSpPr>
          <p:nvPr/>
        </p:nvSpPr>
        <p:spPr bwMode="auto">
          <a:xfrm flipH="1">
            <a:off x="200977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2" name="Line 11"/>
          <p:cNvSpPr>
            <a:spLocks noChangeShapeType="1"/>
          </p:cNvSpPr>
          <p:nvPr/>
        </p:nvSpPr>
        <p:spPr bwMode="auto">
          <a:xfrm flipH="1">
            <a:off x="211455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3" name="Line 12"/>
          <p:cNvSpPr>
            <a:spLocks noChangeShapeType="1"/>
          </p:cNvSpPr>
          <p:nvPr/>
        </p:nvSpPr>
        <p:spPr bwMode="auto">
          <a:xfrm flipH="1">
            <a:off x="221932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4" name="Line 13"/>
          <p:cNvSpPr>
            <a:spLocks noChangeShapeType="1"/>
          </p:cNvSpPr>
          <p:nvPr/>
        </p:nvSpPr>
        <p:spPr bwMode="auto">
          <a:xfrm flipH="1">
            <a:off x="23288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5" name="Line 14"/>
          <p:cNvSpPr>
            <a:spLocks noChangeShapeType="1"/>
          </p:cNvSpPr>
          <p:nvPr/>
        </p:nvSpPr>
        <p:spPr bwMode="auto">
          <a:xfrm flipH="1">
            <a:off x="24336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6" name="Line 15"/>
          <p:cNvSpPr>
            <a:spLocks noChangeShapeType="1"/>
          </p:cNvSpPr>
          <p:nvPr/>
        </p:nvSpPr>
        <p:spPr bwMode="auto">
          <a:xfrm flipH="1">
            <a:off x="25384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7" name="Line 16"/>
          <p:cNvSpPr>
            <a:spLocks noChangeShapeType="1"/>
          </p:cNvSpPr>
          <p:nvPr/>
        </p:nvSpPr>
        <p:spPr bwMode="auto">
          <a:xfrm flipH="1">
            <a:off x="26431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8" name="Line 17"/>
          <p:cNvSpPr>
            <a:spLocks noChangeShapeType="1"/>
          </p:cNvSpPr>
          <p:nvPr/>
        </p:nvSpPr>
        <p:spPr bwMode="auto">
          <a:xfrm flipH="1">
            <a:off x="27384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9" name="Line 18"/>
          <p:cNvSpPr>
            <a:spLocks noChangeShapeType="1"/>
          </p:cNvSpPr>
          <p:nvPr/>
        </p:nvSpPr>
        <p:spPr bwMode="auto">
          <a:xfrm flipH="1">
            <a:off x="284321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0" name="Line 19"/>
          <p:cNvSpPr>
            <a:spLocks noChangeShapeType="1"/>
          </p:cNvSpPr>
          <p:nvPr/>
        </p:nvSpPr>
        <p:spPr bwMode="auto">
          <a:xfrm flipH="1">
            <a:off x="29479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1" name="Line 20"/>
          <p:cNvSpPr>
            <a:spLocks noChangeShapeType="1"/>
          </p:cNvSpPr>
          <p:nvPr/>
        </p:nvSpPr>
        <p:spPr bwMode="auto">
          <a:xfrm flipH="1">
            <a:off x="305276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2" name="Line 21"/>
          <p:cNvSpPr>
            <a:spLocks noChangeShapeType="1"/>
          </p:cNvSpPr>
          <p:nvPr/>
        </p:nvSpPr>
        <p:spPr bwMode="auto">
          <a:xfrm flipH="1">
            <a:off x="31623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3" name="Line 22"/>
          <p:cNvSpPr>
            <a:spLocks noChangeShapeType="1"/>
          </p:cNvSpPr>
          <p:nvPr/>
        </p:nvSpPr>
        <p:spPr bwMode="auto">
          <a:xfrm flipH="1">
            <a:off x="32670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4" name="Line 23"/>
          <p:cNvSpPr>
            <a:spLocks noChangeShapeType="1"/>
          </p:cNvSpPr>
          <p:nvPr/>
        </p:nvSpPr>
        <p:spPr bwMode="auto">
          <a:xfrm flipH="1">
            <a:off x="33718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5" name="Line 24"/>
          <p:cNvSpPr>
            <a:spLocks noChangeShapeType="1"/>
          </p:cNvSpPr>
          <p:nvPr/>
        </p:nvSpPr>
        <p:spPr bwMode="auto">
          <a:xfrm flipH="1">
            <a:off x="34766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6" name="Line 25"/>
          <p:cNvSpPr>
            <a:spLocks noChangeShapeType="1"/>
          </p:cNvSpPr>
          <p:nvPr/>
        </p:nvSpPr>
        <p:spPr bwMode="auto">
          <a:xfrm flipH="1">
            <a:off x="35861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7" name="Line 26"/>
          <p:cNvSpPr>
            <a:spLocks noChangeShapeType="1"/>
          </p:cNvSpPr>
          <p:nvPr/>
        </p:nvSpPr>
        <p:spPr bwMode="auto">
          <a:xfrm flipH="1">
            <a:off x="36909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8" name="Line 27"/>
          <p:cNvSpPr>
            <a:spLocks noChangeShapeType="1"/>
          </p:cNvSpPr>
          <p:nvPr/>
        </p:nvSpPr>
        <p:spPr bwMode="auto">
          <a:xfrm flipH="1">
            <a:off x="37957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9" name="Line 28"/>
          <p:cNvSpPr>
            <a:spLocks noChangeShapeType="1"/>
          </p:cNvSpPr>
          <p:nvPr/>
        </p:nvSpPr>
        <p:spPr bwMode="auto">
          <a:xfrm flipH="1">
            <a:off x="39004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10" name="Line 29"/>
          <p:cNvSpPr>
            <a:spLocks noChangeShapeType="1"/>
          </p:cNvSpPr>
          <p:nvPr/>
        </p:nvSpPr>
        <p:spPr bwMode="auto">
          <a:xfrm flipH="1">
            <a:off x="401002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11" name="Line 30"/>
          <p:cNvSpPr>
            <a:spLocks noChangeShapeType="1"/>
          </p:cNvSpPr>
          <p:nvPr/>
        </p:nvSpPr>
        <p:spPr bwMode="auto">
          <a:xfrm flipH="1">
            <a:off x="41148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12" name="Line 31"/>
          <p:cNvSpPr>
            <a:spLocks noChangeShapeType="1"/>
          </p:cNvSpPr>
          <p:nvPr/>
        </p:nvSpPr>
        <p:spPr bwMode="auto">
          <a:xfrm flipH="1">
            <a:off x="421957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13" name="Line 32"/>
          <p:cNvSpPr>
            <a:spLocks noChangeShapeType="1"/>
          </p:cNvSpPr>
          <p:nvPr/>
        </p:nvSpPr>
        <p:spPr bwMode="auto">
          <a:xfrm flipH="1">
            <a:off x="43243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14" name="Line 33"/>
          <p:cNvSpPr>
            <a:spLocks noChangeShapeType="1"/>
          </p:cNvSpPr>
          <p:nvPr/>
        </p:nvSpPr>
        <p:spPr bwMode="auto">
          <a:xfrm flipH="1">
            <a:off x="44196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15" name="Line 34"/>
          <p:cNvSpPr>
            <a:spLocks noChangeShapeType="1"/>
          </p:cNvSpPr>
          <p:nvPr/>
        </p:nvSpPr>
        <p:spPr bwMode="auto">
          <a:xfrm flipH="1">
            <a:off x="45243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16" name="Line 35"/>
          <p:cNvSpPr>
            <a:spLocks noChangeShapeType="1"/>
          </p:cNvSpPr>
          <p:nvPr/>
        </p:nvSpPr>
        <p:spPr bwMode="auto">
          <a:xfrm flipH="1">
            <a:off x="46291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17" name="Line 36"/>
          <p:cNvSpPr>
            <a:spLocks noChangeShapeType="1"/>
          </p:cNvSpPr>
          <p:nvPr/>
        </p:nvSpPr>
        <p:spPr bwMode="auto">
          <a:xfrm flipH="1">
            <a:off x="47339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18" name="Line 37"/>
          <p:cNvSpPr>
            <a:spLocks noChangeShapeType="1"/>
          </p:cNvSpPr>
          <p:nvPr/>
        </p:nvSpPr>
        <p:spPr bwMode="auto">
          <a:xfrm flipH="1">
            <a:off x="484346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19" name="Line 38"/>
          <p:cNvSpPr>
            <a:spLocks noChangeShapeType="1"/>
          </p:cNvSpPr>
          <p:nvPr/>
        </p:nvSpPr>
        <p:spPr bwMode="auto">
          <a:xfrm flipH="1">
            <a:off x="494823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20" name="Line 39"/>
          <p:cNvSpPr>
            <a:spLocks noChangeShapeType="1"/>
          </p:cNvSpPr>
          <p:nvPr/>
        </p:nvSpPr>
        <p:spPr bwMode="auto">
          <a:xfrm flipH="1">
            <a:off x="505301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21" name="Line 40"/>
          <p:cNvSpPr>
            <a:spLocks noChangeShapeType="1"/>
          </p:cNvSpPr>
          <p:nvPr/>
        </p:nvSpPr>
        <p:spPr bwMode="auto">
          <a:xfrm flipH="1">
            <a:off x="515778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22" name="Line 41"/>
          <p:cNvSpPr>
            <a:spLocks noChangeShapeType="1"/>
          </p:cNvSpPr>
          <p:nvPr/>
        </p:nvSpPr>
        <p:spPr bwMode="auto">
          <a:xfrm>
            <a:off x="1676400" y="3225800"/>
            <a:ext cx="396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23" name="Rectangle 50"/>
          <p:cNvSpPr>
            <a:spLocks noChangeArrowheads="1"/>
          </p:cNvSpPr>
          <p:nvPr/>
        </p:nvSpPr>
        <p:spPr bwMode="auto">
          <a:xfrm>
            <a:off x="2743200" y="4724400"/>
            <a:ext cx="2362200" cy="990600"/>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nvGrpSpPr>
          <p:cNvPr id="118825" name="Group 97"/>
          <p:cNvGrpSpPr>
            <a:grpSpLocks/>
          </p:cNvGrpSpPr>
          <p:nvPr/>
        </p:nvGrpSpPr>
        <p:grpSpPr bwMode="auto">
          <a:xfrm>
            <a:off x="2819400" y="3962400"/>
            <a:ext cx="1600200" cy="1524000"/>
            <a:chOff x="1776" y="2496"/>
            <a:chExt cx="1008" cy="960"/>
          </a:xfrm>
        </p:grpSpPr>
        <p:sp>
          <p:nvSpPr>
            <p:cNvPr id="2" name="Oval 47"/>
            <p:cNvSpPr>
              <a:spLocks noChangeArrowheads="1"/>
            </p:cNvSpPr>
            <p:nvPr/>
          </p:nvSpPr>
          <p:spPr bwMode="auto">
            <a:xfrm>
              <a:off x="1776" y="2496"/>
              <a:ext cx="1008" cy="9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3" name="Line 52"/>
            <p:cNvSpPr>
              <a:spLocks noChangeShapeType="1"/>
            </p:cNvSpPr>
            <p:nvPr/>
          </p:nvSpPr>
          <p:spPr bwMode="auto">
            <a:xfrm flipV="1">
              <a:off x="2256" y="2520"/>
              <a:ext cx="186" cy="4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Line 54"/>
            <p:cNvSpPr>
              <a:spLocks noChangeShapeType="1"/>
            </p:cNvSpPr>
            <p:nvPr/>
          </p:nvSpPr>
          <p:spPr bwMode="auto">
            <a:xfrm flipH="1" flipV="1">
              <a:off x="2043" y="2550"/>
              <a:ext cx="222" cy="4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 name="Line 55"/>
            <p:cNvSpPr>
              <a:spLocks noChangeShapeType="1"/>
            </p:cNvSpPr>
            <p:nvPr/>
          </p:nvSpPr>
          <p:spPr bwMode="auto">
            <a:xfrm flipV="1">
              <a:off x="2271" y="2718"/>
              <a:ext cx="423" cy="2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56"/>
            <p:cNvSpPr>
              <a:spLocks noChangeShapeType="1"/>
            </p:cNvSpPr>
            <p:nvPr/>
          </p:nvSpPr>
          <p:spPr bwMode="auto">
            <a:xfrm flipH="1" flipV="1">
              <a:off x="1845" y="2745"/>
              <a:ext cx="411" cy="2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57"/>
            <p:cNvSpPr>
              <a:spLocks noChangeShapeType="1"/>
            </p:cNvSpPr>
            <p:nvPr/>
          </p:nvSpPr>
          <p:spPr bwMode="auto">
            <a:xfrm flipV="1">
              <a:off x="2256" y="2589"/>
              <a:ext cx="312" cy="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58"/>
            <p:cNvSpPr>
              <a:spLocks noChangeShapeType="1"/>
            </p:cNvSpPr>
            <p:nvPr/>
          </p:nvSpPr>
          <p:spPr bwMode="auto">
            <a:xfrm flipH="1" flipV="1">
              <a:off x="2166" y="2505"/>
              <a:ext cx="87" cy="4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Line 59"/>
            <p:cNvSpPr>
              <a:spLocks noChangeShapeType="1"/>
            </p:cNvSpPr>
            <p:nvPr/>
          </p:nvSpPr>
          <p:spPr bwMode="auto">
            <a:xfrm flipH="1" flipV="1">
              <a:off x="1914" y="2634"/>
              <a:ext cx="345" cy="3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60"/>
            <p:cNvSpPr>
              <a:spLocks noChangeShapeType="1"/>
            </p:cNvSpPr>
            <p:nvPr/>
          </p:nvSpPr>
          <p:spPr bwMode="auto">
            <a:xfrm flipV="1">
              <a:off x="2262" y="2835"/>
              <a:ext cx="477" cy="1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62"/>
            <p:cNvSpPr>
              <a:spLocks noChangeShapeType="1"/>
            </p:cNvSpPr>
            <p:nvPr/>
          </p:nvSpPr>
          <p:spPr bwMode="auto">
            <a:xfrm flipV="1">
              <a:off x="2256" y="2499"/>
              <a:ext cx="57" cy="4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63"/>
            <p:cNvSpPr>
              <a:spLocks noChangeShapeType="1"/>
            </p:cNvSpPr>
            <p:nvPr/>
          </p:nvSpPr>
          <p:spPr bwMode="auto">
            <a:xfrm flipH="1" flipV="1">
              <a:off x="1785" y="2880"/>
              <a:ext cx="474" cy="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8845" name="Group 66"/>
          <p:cNvGrpSpPr>
            <a:grpSpLocks/>
          </p:cNvGrpSpPr>
          <p:nvPr/>
        </p:nvGrpSpPr>
        <p:grpSpPr bwMode="auto">
          <a:xfrm>
            <a:off x="1676400" y="4200525"/>
            <a:ext cx="1524000" cy="1143000"/>
            <a:chOff x="1728" y="2640"/>
            <a:chExt cx="960" cy="720"/>
          </a:xfrm>
          <a:solidFill>
            <a:srgbClr val="FF00FF"/>
          </a:solidFill>
        </p:grpSpPr>
        <p:sp>
          <p:nvSpPr>
            <p:cNvPr id="118858" name="Oval 67"/>
            <p:cNvSpPr>
              <a:spLocks noChangeArrowheads="1"/>
            </p:cNvSpPr>
            <p:nvPr/>
          </p:nvSpPr>
          <p:spPr bwMode="auto">
            <a:xfrm>
              <a:off x="1968" y="2640"/>
              <a:ext cx="624" cy="624"/>
            </a:xfrm>
            <a:prstGeom prst="ellipse">
              <a:avLst/>
            </a:prstGeom>
            <a:grpFill/>
            <a:ln w="9525">
              <a:solidFill>
                <a:schemeClr val="tx1"/>
              </a:solidFill>
              <a:round/>
              <a:headEnd/>
              <a:tailEnd/>
            </a:ln>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defRPr/>
              </a:pPr>
              <a:endParaRPr lang="en-US" altLang="en-US" smtClean="0"/>
            </a:p>
          </p:txBody>
        </p:sp>
        <p:sp>
          <p:nvSpPr>
            <p:cNvPr id="118859" name="Rectangle 68"/>
            <p:cNvSpPr>
              <a:spLocks noChangeArrowheads="1"/>
            </p:cNvSpPr>
            <p:nvPr/>
          </p:nvSpPr>
          <p:spPr bwMode="auto">
            <a:xfrm>
              <a:off x="1728" y="2976"/>
              <a:ext cx="960" cy="384"/>
            </a:xfrm>
            <a:prstGeom prst="rect">
              <a:avLst/>
            </a:prstGeom>
            <a:grp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defRPr/>
              </a:pPr>
              <a:endParaRPr lang="en-US" altLang="en-US" smtClean="0"/>
            </a:p>
          </p:txBody>
        </p:sp>
      </p:grpSp>
      <p:sp>
        <p:nvSpPr>
          <p:cNvPr id="118847" name="Rectangle 70"/>
          <p:cNvSpPr>
            <a:spLocks noChangeArrowheads="1"/>
          </p:cNvSpPr>
          <p:nvPr/>
        </p:nvSpPr>
        <p:spPr bwMode="auto">
          <a:xfrm>
            <a:off x="1676400" y="4733925"/>
            <a:ext cx="2362200" cy="9906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defRPr/>
            </a:pPr>
            <a:endParaRPr lang="en-US" altLang="en-US" smtClean="0"/>
          </a:p>
        </p:txBody>
      </p:sp>
      <p:sp>
        <p:nvSpPr>
          <p:cNvPr id="118848" name="Line 71"/>
          <p:cNvSpPr>
            <a:spLocks noChangeShapeType="1"/>
          </p:cNvSpPr>
          <p:nvPr/>
        </p:nvSpPr>
        <p:spPr bwMode="auto">
          <a:xfrm flipV="1">
            <a:off x="2514600" y="4233863"/>
            <a:ext cx="195263" cy="500063"/>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49" name="Line 72"/>
          <p:cNvSpPr>
            <a:spLocks noChangeShapeType="1"/>
          </p:cNvSpPr>
          <p:nvPr/>
        </p:nvSpPr>
        <p:spPr bwMode="auto">
          <a:xfrm flipH="1" flipV="1">
            <a:off x="2290763" y="4286250"/>
            <a:ext cx="238125" cy="442913"/>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50" name="Line 73"/>
          <p:cNvSpPr>
            <a:spLocks noChangeShapeType="1"/>
          </p:cNvSpPr>
          <p:nvPr/>
        </p:nvSpPr>
        <p:spPr bwMode="auto">
          <a:xfrm flipV="1">
            <a:off x="2538413" y="4457700"/>
            <a:ext cx="438150" cy="266700"/>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51" name="Line 74"/>
          <p:cNvSpPr>
            <a:spLocks noChangeShapeType="1"/>
          </p:cNvSpPr>
          <p:nvPr/>
        </p:nvSpPr>
        <p:spPr bwMode="auto">
          <a:xfrm flipH="1" flipV="1">
            <a:off x="2095500" y="4495800"/>
            <a:ext cx="419100" cy="238125"/>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52" name="Line 75"/>
          <p:cNvSpPr>
            <a:spLocks noChangeShapeType="1"/>
          </p:cNvSpPr>
          <p:nvPr/>
        </p:nvSpPr>
        <p:spPr bwMode="auto">
          <a:xfrm flipV="1">
            <a:off x="2514600" y="4310063"/>
            <a:ext cx="342900" cy="423863"/>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53" name="Line 76"/>
          <p:cNvSpPr>
            <a:spLocks noChangeShapeType="1"/>
          </p:cNvSpPr>
          <p:nvPr/>
        </p:nvSpPr>
        <p:spPr bwMode="auto">
          <a:xfrm flipH="1" flipV="1">
            <a:off x="2419350" y="4224338"/>
            <a:ext cx="90488" cy="481013"/>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54" name="Line 77"/>
          <p:cNvSpPr>
            <a:spLocks noChangeShapeType="1"/>
          </p:cNvSpPr>
          <p:nvPr/>
        </p:nvSpPr>
        <p:spPr bwMode="auto">
          <a:xfrm flipH="1" flipV="1">
            <a:off x="2176463" y="4386263"/>
            <a:ext cx="342900" cy="333375"/>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55" name="Line 78"/>
          <p:cNvSpPr>
            <a:spLocks noChangeShapeType="1"/>
          </p:cNvSpPr>
          <p:nvPr/>
        </p:nvSpPr>
        <p:spPr bwMode="auto">
          <a:xfrm flipV="1">
            <a:off x="2524125" y="4576763"/>
            <a:ext cx="509588" cy="147638"/>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56" name="Line 79"/>
          <p:cNvSpPr>
            <a:spLocks noChangeShapeType="1"/>
          </p:cNvSpPr>
          <p:nvPr/>
        </p:nvSpPr>
        <p:spPr bwMode="auto">
          <a:xfrm flipV="1">
            <a:off x="2514600" y="4191000"/>
            <a:ext cx="52388" cy="542925"/>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57" name="Line 80"/>
          <p:cNvSpPr>
            <a:spLocks noChangeShapeType="1"/>
          </p:cNvSpPr>
          <p:nvPr/>
        </p:nvSpPr>
        <p:spPr bwMode="auto">
          <a:xfrm flipH="1" flipV="1">
            <a:off x="2066925" y="4638675"/>
            <a:ext cx="452438" cy="80963"/>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grpSp>
        <p:nvGrpSpPr>
          <p:cNvPr id="118830" name="Group 82"/>
          <p:cNvGrpSpPr>
            <a:grpSpLocks/>
          </p:cNvGrpSpPr>
          <p:nvPr/>
        </p:nvGrpSpPr>
        <p:grpSpPr bwMode="auto">
          <a:xfrm>
            <a:off x="3962400" y="4200525"/>
            <a:ext cx="1524000" cy="1143000"/>
            <a:chOff x="1728" y="2640"/>
            <a:chExt cx="960" cy="720"/>
          </a:xfrm>
          <a:solidFill>
            <a:srgbClr val="FF00FF"/>
          </a:solidFill>
        </p:grpSpPr>
        <p:sp>
          <p:nvSpPr>
            <p:cNvPr id="118843" name="Oval 83"/>
            <p:cNvSpPr>
              <a:spLocks noChangeArrowheads="1"/>
            </p:cNvSpPr>
            <p:nvPr/>
          </p:nvSpPr>
          <p:spPr bwMode="auto">
            <a:xfrm>
              <a:off x="1968" y="2640"/>
              <a:ext cx="624" cy="624"/>
            </a:xfrm>
            <a:prstGeom prst="ellipse">
              <a:avLst/>
            </a:prstGeom>
            <a:grpFill/>
            <a:ln w="9525">
              <a:solidFill>
                <a:schemeClr val="tx1"/>
              </a:solidFill>
              <a:round/>
              <a:headEnd/>
              <a:tailEnd/>
            </a:ln>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defRPr/>
              </a:pPr>
              <a:endParaRPr lang="en-US" altLang="en-US" smtClean="0"/>
            </a:p>
          </p:txBody>
        </p:sp>
        <p:sp>
          <p:nvSpPr>
            <p:cNvPr id="118844" name="Rectangle 84"/>
            <p:cNvSpPr>
              <a:spLocks noChangeArrowheads="1"/>
            </p:cNvSpPr>
            <p:nvPr/>
          </p:nvSpPr>
          <p:spPr bwMode="auto">
            <a:xfrm>
              <a:off x="1728" y="2976"/>
              <a:ext cx="960" cy="384"/>
            </a:xfrm>
            <a:prstGeom prst="rect">
              <a:avLst/>
            </a:prstGeom>
            <a:grp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defRPr/>
              </a:pPr>
              <a:endParaRPr lang="en-US" altLang="en-US" smtClean="0"/>
            </a:p>
          </p:txBody>
        </p:sp>
      </p:grpSp>
      <p:sp>
        <p:nvSpPr>
          <p:cNvPr id="118832" name="Rectangle 86"/>
          <p:cNvSpPr>
            <a:spLocks noChangeArrowheads="1"/>
          </p:cNvSpPr>
          <p:nvPr/>
        </p:nvSpPr>
        <p:spPr bwMode="auto">
          <a:xfrm>
            <a:off x="3962400" y="4733925"/>
            <a:ext cx="2362200" cy="9906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defRPr/>
            </a:pPr>
            <a:endParaRPr lang="en-US" altLang="en-US" smtClean="0"/>
          </a:p>
        </p:txBody>
      </p:sp>
      <p:sp>
        <p:nvSpPr>
          <p:cNvPr id="118833" name="Line 87"/>
          <p:cNvSpPr>
            <a:spLocks noChangeShapeType="1"/>
          </p:cNvSpPr>
          <p:nvPr/>
        </p:nvSpPr>
        <p:spPr bwMode="auto">
          <a:xfrm flipV="1">
            <a:off x="4800600" y="4233863"/>
            <a:ext cx="195263" cy="500063"/>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34" name="Line 88"/>
          <p:cNvSpPr>
            <a:spLocks noChangeShapeType="1"/>
          </p:cNvSpPr>
          <p:nvPr/>
        </p:nvSpPr>
        <p:spPr bwMode="auto">
          <a:xfrm flipH="1" flipV="1">
            <a:off x="4576763" y="4286250"/>
            <a:ext cx="238125" cy="442913"/>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35" name="Line 89"/>
          <p:cNvSpPr>
            <a:spLocks noChangeShapeType="1"/>
          </p:cNvSpPr>
          <p:nvPr/>
        </p:nvSpPr>
        <p:spPr bwMode="auto">
          <a:xfrm flipV="1">
            <a:off x="4824413" y="4457700"/>
            <a:ext cx="438150" cy="266700"/>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36" name="Line 90"/>
          <p:cNvSpPr>
            <a:spLocks noChangeShapeType="1"/>
          </p:cNvSpPr>
          <p:nvPr/>
        </p:nvSpPr>
        <p:spPr bwMode="auto">
          <a:xfrm flipH="1" flipV="1">
            <a:off x="4381500" y="4495800"/>
            <a:ext cx="419100" cy="238125"/>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37" name="Line 91"/>
          <p:cNvSpPr>
            <a:spLocks noChangeShapeType="1"/>
          </p:cNvSpPr>
          <p:nvPr/>
        </p:nvSpPr>
        <p:spPr bwMode="auto">
          <a:xfrm flipV="1">
            <a:off x="4800600" y="4310063"/>
            <a:ext cx="342900" cy="423863"/>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38" name="Line 92"/>
          <p:cNvSpPr>
            <a:spLocks noChangeShapeType="1"/>
          </p:cNvSpPr>
          <p:nvPr/>
        </p:nvSpPr>
        <p:spPr bwMode="auto">
          <a:xfrm flipH="1" flipV="1">
            <a:off x="4705350" y="4224338"/>
            <a:ext cx="90488" cy="481013"/>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39" name="Line 93"/>
          <p:cNvSpPr>
            <a:spLocks noChangeShapeType="1"/>
          </p:cNvSpPr>
          <p:nvPr/>
        </p:nvSpPr>
        <p:spPr bwMode="auto">
          <a:xfrm flipH="1" flipV="1">
            <a:off x="4462463" y="4386263"/>
            <a:ext cx="342900" cy="333375"/>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40" name="Line 94"/>
          <p:cNvSpPr>
            <a:spLocks noChangeShapeType="1"/>
          </p:cNvSpPr>
          <p:nvPr/>
        </p:nvSpPr>
        <p:spPr bwMode="auto">
          <a:xfrm flipV="1">
            <a:off x="4810125" y="4576763"/>
            <a:ext cx="509588" cy="147638"/>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41" name="Line 95"/>
          <p:cNvSpPr>
            <a:spLocks noChangeShapeType="1"/>
          </p:cNvSpPr>
          <p:nvPr/>
        </p:nvSpPr>
        <p:spPr bwMode="auto">
          <a:xfrm flipV="1">
            <a:off x="4800600" y="4191000"/>
            <a:ext cx="52388" cy="542925"/>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42" name="Line 96"/>
          <p:cNvSpPr>
            <a:spLocks noChangeShapeType="1"/>
          </p:cNvSpPr>
          <p:nvPr/>
        </p:nvSpPr>
        <p:spPr bwMode="auto">
          <a:xfrm flipH="1" flipV="1">
            <a:off x="4352925" y="4638675"/>
            <a:ext cx="452438" cy="80963"/>
          </a:xfrm>
          <a:prstGeom prst="line">
            <a:avLst/>
          </a:prstGeom>
          <a:solidFill>
            <a:srgbClr val="FF00FF"/>
          </a:solidFill>
          <a:ln w="9525">
            <a:solidFill>
              <a:schemeClr val="tx1"/>
            </a:solidFill>
            <a:round/>
            <a:headEnd/>
            <a:tailEnd type="triangle" w="med" len="med"/>
          </a:ln>
          <a:extLst/>
        </p:spPr>
        <p:txBody>
          <a:bodyPr wrap="none" anchor="ctr"/>
          <a:lstStyle/>
          <a:p>
            <a:pPr>
              <a:defRPr/>
            </a:pPr>
            <a:endParaRPr lang="en-US"/>
          </a:p>
        </p:txBody>
      </p:sp>
      <p:sp>
        <p:nvSpPr>
          <p:cNvPr id="118828" name="AutoShape 100"/>
          <p:cNvSpPr>
            <a:spLocks noChangeArrowheads="1"/>
          </p:cNvSpPr>
          <p:nvPr/>
        </p:nvSpPr>
        <p:spPr bwMode="auto">
          <a:xfrm flipV="1">
            <a:off x="3657600" y="30480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aphicFrame>
        <p:nvGraphicFramePr>
          <p:cNvPr id="118829" name="Object 0"/>
          <p:cNvGraphicFramePr>
            <a:graphicFrameLocks noChangeAspect="1"/>
          </p:cNvGraphicFramePr>
          <p:nvPr/>
        </p:nvGraphicFramePr>
        <p:xfrm>
          <a:off x="7010400" y="2901950"/>
          <a:ext cx="252413" cy="392113"/>
        </p:xfrm>
        <a:graphic>
          <a:graphicData uri="http://schemas.openxmlformats.org/presentationml/2006/ole">
            <mc:AlternateContent xmlns:mc="http://schemas.openxmlformats.org/markup-compatibility/2006">
              <mc:Choice xmlns:v="urn:schemas-microsoft-com:vml" Requires="v">
                <p:oleObj spid="_x0000_s118853" name="Equation" r:id="rId3" imgW="253890" imgH="393529" progId="Equation.DSMT4">
                  <p:embed/>
                </p:oleObj>
              </mc:Choice>
              <mc:Fallback>
                <p:oleObj name="Equation" r:id="rId3" imgW="253890" imgH="393529"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901950"/>
                        <a:ext cx="252413"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824" name="Line 6"/>
          <p:cNvSpPr>
            <a:spLocks noChangeShapeType="1"/>
          </p:cNvSpPr>
          <p:nvPr/>
        </p:nvSpPr>
        <p:spPr bwMode="auto">
          <a:xfrm>
            <a:off x="1295400" y="47244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7"/>
          <p:cNvSpPr>
            <a:spLocks noChangeArrowheads="1"/>
          </p:cNvSpPr>
          <p:nvPr/>
        </p:nvSpPr>
        <p:spPr bwMode="auto">
          <a:xfrm>
            <a:off x="838200" y="685800"/>
            <a:ext cx="632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r>
              <a:rPr lang="en-US" altLang="en-US"/>
              <a:t>Within a Fresnel Zone reflection contributions arrive coherently and thus reinforce.</a:t>
            </a:r>
            <a:r>
              <a:rPr lang="en-US" altLang="en-US" sz="2400"/>
              <a:t> </a:t>
            </a:r>
          </a:p>
          <a:p>
            <a:endParaRPr lang="en-US" altLang="en-US" sz="2400"/>
          </a:p>
        </p:txBody>
      </p:sp>
      <p:sp>
        <p:nvSpPr>
          <p:cNvPr id="119811" name="Line 1028"/>
          <p:cNvSpPr>
            <a:spLocks noChangeShapeType="1"/>
          </p:cNvSpPr>
          <p:nvPr/>
        </p:nvSpPr>
        <p:spPr bwMode="auto">
          <a:xfrm flipH="1">
            <a:off x="190500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2" name="Line 1029"/>
          <p:cNvSpPr>
            <a:spLocks noChangeShapeType="1"/>
          </p:cNvSpPr>
          <p:nvPr/>
        </p:nvSpPr>
        <p:spPr bwMode="auto">
          <a:xfrm flipH="1">
            <a:off x="200977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3" name="Line 1030"/>
          <p:cNvSpPr>
            <a:spLocks noChangeShapeType="1"/>
          </p:cNvSpPr>
          <p:nvPr/>
        </p:nvSpPr>
        <p:spPr bwMode="auto">
          <a:xfrm flipH="1">
            <a:off x="211455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4" name="Line 1031"/>
          <p:cNvSpPr>
            <a:spLocks noChangeShapeType="1"/>
          </p:cNvSpPr>
          <p:nvPr/>
        </p:nvSpPr>
        <p:spPr bwMode="auto">
          <a:xfrm flipH="1">
            <a:off x="221932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5" name="Line 1032"/>
          <p:cNvSpPr>
            <a:spLocks noChangeShapeType="1"/>
          </p:cNvSpPr>
          <p:nvPr/>
        </p:nvSpPr>
        <p:spPr bwMode="auto">
          <a:xfrm flipH="1">
            <a:off x="23288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6" name="Line 1033"/>
          <p:cNvSpPr>
            <a:spLocks noChangeShapeType="1"/>
          </p:cNvSpPr>
          <p:nvPr/>
        </p:nvSpPr>
        <p:spPr bwMode="auto">
          <a:xfrm flipH="1">
            <a:off x="24336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7" name="Line 1034"/>
          <p:cNvSpPr>
            <a:spLocks noChangeShapeType="1"/>
          </p:cNvSpPr>
          <p:nvPr/>
        </p:nvSpPr>
        <p:spPr bwMode="auto">
          <a:xfrm flipH="1">
            <a:off x="25384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8" name="Line 1035"/>
          <p:cNvSpPr>
            <a:spLocks noChangeShapeType="1"/>
          </p:cNvSpPr>
          <p:nvPr/>
        </p:nvSpPr>
        <p:spPr bwMode="auto">
          <a:xfrm flipH="1">
            <a:off x="26431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9" name="Line 1036"/>
          <p:cNvSpPr>
            <a:spLocks noChangeShapeType="1"/>
          </p:cNvSpPr>
          <p:nvPr/>
        </p:nvSpPr>
        <p:spPr bwMode="auto">
          <a:xfrm flipH="1">
            <a:off x="27384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20" name="Line 1037"/>
          <p:cNvSpPr>
            <a:spLocks noChangeShapeType="1"/>
          </p:cNvSpPr>
          <p:nvPr/>
        </p:nvSpPr>
        <p:spPr bwMode="auto">
          <a:xfrm flipH="1">
            <a:off x="284321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21" name="Line 1038"/>
          <p:cNvSpPr>
            <a:spLocks noChangeShapeType="1"/>
          </p:cNvSpPr>
          <p:nvPr/>
        </p:nvSpPr>
        <p:spPr bwMode="auto">
          <a:xfrm flipH="1">
            <a:off x="29479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22" name="Line 1039"/>
          <p:cNvSpPr>
            <a:spLocks noChangeShapeType="1"/>
          </p:cNvSpPr>
          <p:nvPr/>
        </p:nvSpPr>
        <p:spPr bwMode="auto">
          <a:xfrm flipH="1">
            <a:off x="305276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23" name="Line 1040"/>
          <p:cNvSpPr>
            <a:spLocks noChangeShapeType="1"/>
          </p:cNvSpPr>
          <p:nvPr/>
        </p:nvSpPr>
        <p:spPr bwMode="auto">
          <a:xfrm flipH="1">
            <a:off x="31623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24" name="Line 1041"/>
          <p:cNvSpPr>
            <a:spLocks noChangeShapeType="1"/>
          </p:cNvSpPr>
          <p:nvPr/>
        </p:nvSpPr>
        <p:spPr bwMode="auto">
          <a:xfrm flipH="1">
            <a:off x="32670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25" name="Line 1042"/>
          <p:cNvSpPr>
            <a:spLocks noChangeShapeType="1"/>
          </p:cNvSpPr>
          <p:nvPr/>
        </p:nvSpPr>
        <p:spPr bwMode="auto">
          <a:xfrm flipH="1">
            <a:off x="33718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26" name="Line 1043"/>
          <p:cNvSpPr>
            <a:spLocks noChangeShapeType="1"/>
          </p:cNvSpPr>
          <p:nvPr/>
        </p:nvSpPr>
        <p:spPr bwMode="auto">
          <a:xfrm flipH="1">
            <a:off x="34766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27" name="Line 1044"/>
          <p:cNvSpPr>
            <a:spLocks noChangeShapeType="1"/>
          </p:cNvSpPr>
          <p:nvPr/>
        </p:nvSpPr>
        <p:spPr bwMode="auto">
          <a:xfrm flipH="1">
            <a:off x="35861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28" name="Line 1045"/>
          <p:cNvSpPr>
            <a:spLocks noChangeShapeType="1"/>
          </p:cNvSpPr>
          <p:nvPr/>
        </p:nvSpPr>
        <p:spPr bwMode="auto">
          <a:xfrm flipH="1">
            <a:off x="36909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29" name="Line 1046"/>
          <p:cNvSpPr>
            <a:spLocks noChangeShapeType="1"/>
          </p:cNvSpPr>
          <p:nvPr/>
        </p:nvSpPr>
        <p:spPr bwMode="auto">
          <a:xfrm flipH="1">
            <a:off x="37957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0" name="Line 1047"/>
          <p:cNvSpPr>
            <a:spLocks noChangeShapeType="1"/>
          </p:cNvSpPr>
          <p:nvPr/>
        </p:nvSpPr>
        <p:spPr bwMode="auto">
          <a:xfrm flipH="1">
            <a:off x="39004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1" name="Line 1048"/>
          <p:cNvSpPr>
            <a:spLocks noChangeShapeType="1"/>
          </p:cNvSpPr>
          <p:nvPr/>
        </p:nvSpPr>
        <p:spPr bwMode="auto">
          <a:xfrm flipH="1">
            <a:off x="401002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2" name="Line 1049"/>
          <p:cNvSpPr>
            <a:spLocks noChangeShapeType="1"/>
          </p:cNvSpPr>
          <p:nvPr/>
        </p:nvSpPr>
        <p:spPr bwMode="auto">
          <a:xfrm flipH="1">
            <a:off x="41148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3" name="Line 1050"/>
          <p:cNvSpPr>
            <a:spLocks noChangeShapeType="1"/>
          </p:cNvSpPr>
          <p:nvPr/>
        </p:nvSpPr>
        <p:spPr bwMode="auto">
          <a:xfrm flipH="1">
            <a:off x="421957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4" name="Line 1051"/>
          <p:cNvSpPr>
            <a:spLocks noChangeShapeType="1"/>
          </p:cNvSpPr>
          <p:nvPr/>
        </p:nvSpPr>
        <p:spPr bwMode="auto">
          <a:xfrm flipH="1">
            <a:off x="43243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5" name="Line 1052"/>
          <p:cNvSpPr>
            <a:spLocks noChangeShapeType="1"/>
          </p:cNvSpPr>
          <p:nvPr/>
        </p:nvSpPr>
        <p:spPr bwMode="auto">
          <a:xfrm flipH="1">
            <a:off x="44196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6" name="Line 1053"/>
          <p:cNvSpPr>
            <a:spLocks noChangeShapeType="1"/>
          </p:cNvSpPr>
          <p:nvPr/>
        </p:nvSpPr>
        <p:spPr bwMode="auto">
          <a:xfrm flipH="1">
            <a:off x="45243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7" name="Line 1054"/>
          <p:cNvSpPr>
            <a:spLocks noChangeShapeType="1"/>
          </p:cNvSpPr>
          <p:nvPr/>
        </p:nvSpPr>
        <p:spPr bwMode="auto">
          <a:xfrm flipH="1">
            <a:off x="46291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8" name="Line 1055"/>
          <p:cNvSpPr>
            <a:spLocks noChangeShapeType="1"/>
          </p:cNvSpPr>
          <p:nvPr/>
        </p:nvSpPr>
        <p:spPr bwMode="auto">
          <a:xfrm flipH="1">
            <a:off x="47339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9" name="Line 1056"/>
          <p:cNvSpPr>
            <a:spLocks noChangeShapeType="1"/>
          </p:cNvSpPr>
          <p:nvPr/>
        </p:nvSpPr>
        <p:spPr bwMode="auto">
          <a:xfrm flipH="1">
            <a:off x="484346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40" name="Line 1057"/>
          <p:cNvSpPr>
            <a:spLocks noChangeShapeType="1"/>
          </p:cNvSpPr>
          <p:nvPr/>
        </p:nvSpPr>
        <p:spPr bwMode="auto">
          <a:xfrm flipH="1">
            <a:off x="494823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41" name="Line 1058"/>
          <p:cNvSpPr>
            <a:spLocks noChangeShapeType="1"/>
          </p:cNvSpPr>
          <p:nvPr/>
        </p:nvSpPr>
        <p:spPr bwMode="auto">
          <a:xfrm flipH="1">
            <a:off x="505301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42" name="Line 1059"/>
          <p:cNvSpPr>
            <a:spLocks noChangeShapeType="1"/>
          </p:cNvSpPr>
          <p:nvPr/>
        </p:nvSpPr>
        <p:spPr bwMode="auto">
          <a:xfrm flipH="1">
            <a:off x="515778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43" name="Line 1060"/>
          <p:cNvSpPr>
            <a:spLocks noChangeShapeType="1"/>
          </p:cNvSpPr>
          <p:nvPr/>
        </p:nvSpPr>
        <p:spPr bwMode="auto">
          <a:xfrm>
            <a:off x="1828800" y="32258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44" name="Rectangle 1064"/>
          <p:cNvSpPr>
            <a:spLocks noChangeArrowheads="1"/>
          </p:cNvSpPr>
          <p:nvPr/>
        </p:nvSpPr>
        <p:spPr bwMode="auto">
          <a:xfrm>
            <a:off x="2743200" y="4724400"/>
            <a:ext cx="1524000" cy="609600"/>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9845" name="Rectangle 1065"/>
          <p:cNvSpPr>
            <a:spLocks noChangeAspect="1" noChangeArrowheads="1"/>
          </p:cNvSpPr>
          <p:nvPr/>
        </p:nvSpPr>
        <p:spPr bwMode="auto">
          <a:xfrm>
            <a:off x="2043113" y="4713288"/>
            <a:ext cx="3354387" cy="1624012"/>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9846" name="Rectangle 1080"/>
          <p:cNvSpPr>
            <a:spLocks noChangeArrowheads="1"/>
          </p:cNvSpPr>
          <p:nvPr/>
        </p:nvSpPr>
        <p:spPr bwMode="auto">
          <a:xfrm>
            <a:off x="2362200" y="4724400"/>
            <a:ext cx="22860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nvGrpSpPr>
          <p:cNvPr id="119847" name="Group 1081"/>
          <p:cNvGrpSpPr>
            <a:grpSpLocks noChangeAspect="1"/>
          </p:cNvGrpSpPr>
          <p:nvPr/>
        </p:nvGrpSpPr>
        <p:grpSpPr bwMode="auto">
          <a:xfrm>
            <a:off x="3867150" y="3771900"/>
            <a:ext cx="2001838" cy="1906588"/>
            <a:chOff x="1776" y="2496"/>
            <a:chExt cx="1008" cy="960"/>
          </a:xfrm>
        </p:grpSpPr>
        <p:sp>
          <p:nvSpPr>
            <p:cNvPr id="119878" name="Oval 1082"/>
            <p:cNvSpPr>
              <a:spLocks noChangeAspect="1" noChangeArrowheads="1"/>
            </p:cNvSpPr>
            <p:nvPr/>
          </p:nvSpPr>
          <p:spPr bwMode="auto">
            <a:xfrm>
              <a:off x="1776" y="2496"/>
              <a:ext cx="1008" cy="9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9879" name="Line 1083"/>
            <p:cNvSpPr>
              <a:spLocks noChangeAspect="1" noChangeShapeType="1"/>
            </p:cNvSpPr>
            <p:nvPr/>
          </p:nvSpPr>
          <p:spPr bwMode="auto">
            <a:xfrm flipV="1">
              <a:off x="2256" y="2520"/>
              <a:ext cx="186" cy="4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80" name="Line 1084"/>
            <p:cNvSpPr>
              <a:spLocks noChangeAspect="1" noChangeShapeType="1"/>
            </p:cNvSpPr>
            <p:nvPr/>
          </p:nvSpPr>
          <p:spPr bwMode="auto">
            <a:xfrm flipH="1" flipV="1">
              <a:off x="2043" y="2550"/>
              <a:ext cx="222" cy="4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81" name="Line 1085"/>
            <p:cNvSpPr>
              <a:spLocks noChangeAspect="1" noChangeShapeType="1"/>
            </p:cNvSpPr>
            <p:nvPr/>
          </p:nvSpPr>
          <p:spPr bwMode="auto">
            <a:xfrm flipV="1">
              <a:off x="2271" y="2718"/>
              <a:ext cx="423" cy="2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82" name="Line 1086"/>
            <p:cNvSpPr>
              <a:spLocks noChangeAspect="1" noChangeShapeType="1"/>
            </p:cNvSpPr>
            <p:nvPr/>
          </p:nvSpPr>
          <p:spPr bwMode="auto">
            <a:xfrm flipH="1" flipV="1">
              <a:off x="1845" y="2745"/>
              <a:ext cx="411" cy="2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83" name="Line 1087"/>
            <p:cNvSpPr>
              <a:spLocks noChangeAspect="1" noChangeShapeType="1"/>
            </p:cNvSpPr>
            <p:nvPr/>
          </p:nvSpPr>
          <p:spPr bwMode="auto">
            <a:xfrm flipV="1">
              <a:off x="2256" y="2589"/>
              <a:ext cx="312" cy="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84" name="Line 1088"/>
            <p:cNvSpPr>
              <a:spLocks noChangeAspect="1" noChangeShapeType="1"/>
            </p:cNvSpPr>
            <p:nvPr/>
          </p:nvSpPr>
          <p:spPr bwMode="auto">
            <a:xfrm flipH="1" flipV="1">
              <a:off x="2166" y="2505"/>
              <a:ext cx="87" cy="4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85" name="Line 1089"/>
            <p:cNvSpPr>
              <a:spLocks noChangeAspect="1" noChangeShapeType="1"/>
            </p:cNvSpPr>
            <p:nvPr/>
          </p:nvSpPr>
          <p:spPr bwMode="auto">
            <a:xfrm flipH="1" flipV="1">
              <a:off x="1914" y="2634"/>
              <a:ext cx="345" cy="3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86" name="Line 1090"/>
            <p:cNvSpPr>
              <a:spLocks noChangeAspect="1" noChangeShapeType="1"/>
            </p:cNvSpPr>
            <p:nvPr/>
          </p:nvSpPr>
          <p:spPr bwMode="auto">
            <a:xfrm flipV="1">
              <a:off x="2262" y="2835"/>
              <a:ext cx="477" cy="1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87" name="Line 1091"/>
            <p:cNvSpPr>
              <a:spLocks noChangeAspect="1" noChangeShapeType="1"/>
            </p:cNvSpPr>
            <p:nvPr/>
          </p:nvSpPr>
          <p:spPr bwMode="auto">
            <a:xfrm flipV="1">
              <a:off x="2256" y="2499"/>
              <a:ext cx="57" cy="4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88" name="Line 1092"/>
            <p:cNvSpPr>
              <a:spLocks noChangeAspect="1" noChangeShapeType="1"/>
            </p:cNvSpPr>
            <p:nvPr/>
          </p:nvSpPr>
          <p:spPr bwMode="auto">
            <a:xfrm flipH="1" flipV="1">
              <a:off x="1785" y="2880"/>
              <a:ext cx="474" cy="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9848" name="Group 1125"/>
          <p:cNvGrpSpPr>
            <a:grpSpLocks noChangeAspect="1"/>
          </p:cNvGrpSpPr>
          <p:nvPr/>
        </p:nvGrpSpPr>
        <p:grpSpPr bwMode="auto">
          <a:xfrm>
            <a:off x="1581150" y="3770313"/>
            <a:ext cx="2001838" cy="1906587"/>
            <a:chOff x="1776" y="2496"/>
            <a:chExt cx="1008" cy="960"/>
          </a:xfrm>
        </p:grpSpPr>
        <p:sp>
          <p:nvSpPr>
            <p:cNvPr id="119867" name="Oval 1126"/>
            <p:cNvSpPr>
              <a:spLocks noChangeAspect="1" noChangeArrowheads="1"/>
            </p:cNvSpPr>
            <p:nvPr/>
          </p:nvSpPr>
          <p:spPr bwMode="auto">
            <a:xfrm>
              <a:off x="1776" y="2496"/>
              <a:ext cx="1008" cy="9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9868" name="Line 1127"/>
            <p:cNvSpPr>
              <a:spLocks noChangeAspect="1" noChangeShapeType="1"/>
            </p:cNvSpPr>
            <p:nvPr/>
          </p:nvSpPr>
          <p:spPr bwMode="auto">
            <a:xfrm flipV="1">
              <a:off x="2256" y="2520"/>
              <a:ext cx="186" cy="4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69" name="Line 1128"/>
            <p:cNvSpPr>
              <a:spLocks noChangeAspect="1" noChangeShapeType="1"/>
            </p:cNvSpPr>
            <p:nvPr/>
          </p:nvSpPr>
          <p:spPr bwMode="auto">
            <a:xfrm flipH="1" flipV="1">
              <a:off x="2043" y="2550"/>
              <a:ext cx="222" cy="4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70" name="Line 1129"/>
            <p:cNvSpPr>
              <a:spLocks noChangeAspect="1" noChangeShapeType="1"/>
            </p:cNvSpPr>
            <p:nvPr/>
          </p:nvSpPr>
          <p:spPr bwMode="auto">
            <a:xfrm flipV="1">
              <a:off x="2271" y="2718"/>
              <a:ext cx="423" cy="2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71" name="Line 1130"/>
            <p:cNvSpPr>
              <a:spLocks noChangeAspect="1" noChangeShapeType="1"/>
            </p:cNvSpPr>
            <p:nvPr/>
          </p:nvSpPr>
          <p:spPr bwMode="auto">
            <a:xfrm flipH="1" flipV="1">
              <a:off x="1845" y="2745"/>
              <a:ext cx="411" cy="2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72" name="Line 1131"/>
            <p:cNvSpPr>
              <a:spLocks noChangeAspect="1" noChangeShapeType="1"/>
            </p:cNvSpPr>
            <p:nvPr/>
          </p:nvSpPr>
          <p:spPr bwMode="auto">
            <a:xfrm flipV="1">
              <a:off x="2256" y="2589"/>
              <a:ext cx="312" cy="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73" name="Line 1132"/>
            <p:cNvSpPr>
              <a:spLocks noChangeAspect="1" noChangeShapeType="1"/>
            </p:cNvSpPr>
            <p:nvPr/>
          </p:nvSpPr>
          <p:spPr bwMode="auto">
            <a:xfrm flipH="1" flipV="1">
              <a:off x="2166" y="2505"/>
              <a:ext cx="87" cy="4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74" name="Line 1133"/>
            <p:cNvSpPr>
              <a:spLocks noChangeAspect="1" noChangeShapeType="1"/>
            </p:cNvSpPr>
            <p:nvPr/>
          </p:nvSpPr>
          <p:spPr bwMode="auto">
            <a:xfrm flipH="1" flipV="1">
              <a:off x="1914" y="2634"/>
              <a:ext cx="345" cy="3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75" name="Line 1134"/>
            <p:cNvSpPr>
              <a:spLocks noChangeAspect="1" noChangeShapeType="1"/>
            </p:cNvSpPr>
            <p:nvPr/>
          </p:nvSpPr>
          <p:spPr bwMode="auto">
            <a:xfrm flipV="1">
              <a:off x="2262" y="2835"/>
              <a:ext cx="477" cy="1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76" name="Line 1135"/>
            <p:cNvSpPr>
              <a:spLocks noChangeAspect="1" noChangeShapeType="1"/>
            </p:cNvSpPr>
            <p:nvPr/>
          </p:nvSpPr>
          <p:spPr bwMode="auto">
            <a:xfrm flipV="1">
              <a:off x="2256" y="2499"/>
              <a:ext cx="57" cy="4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77" name="Line 1136"/>
            <p:cNvSpPr>
              <a:spLocks noChangeAspect="1" noChangeShapeType="1"/>
            </p:cNvSpPr>
            <p:nvPr/>
          </p:nvSpPr>
          <p:spPr bwMode="auto">
            <a:xfrm flipH="1" flipV="1">
              <a:off x="1785" y="2880"/>
              <a:ext cx="474" cy="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19849" name="Line 1066"/>
          <p:cNvSpPr>
            <a:spLocks noChangeShapeType="1"/>
          </p:cNvSpPr>
          <p:nvPr/>
        </p:nvSpPr>
        <p:spPr bwMode="auto">
          <a:xfrm>
            <a:off x="1295400" y="47244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9850" name="Group 1141"/>
          <p:cNvGrpSpPr>
            <a:grpSpLocks/>
          </p:cNvGrpSpPr>
          <p:nvPr/>
        </p:nvGrpSpPr>
        <p:grpSpPr bwMode="auto">
          <a:xfrm>
            <a:off x="2193925" y="3270250"/>
            <a:ext cx="3013075" cy="2879725"/>
            <a:chOff x="1382" y="2060"/>
            <a:chExt cx="1898" cy="1814"/>
          </a:xfrm>
        </p:grpSpPr>
        <p:sp>
          <p:nvSpPr>
            <p:cNvPr id="119855" name="Oval 1061"/>
            <p:cNvSpPr>
              <a:spLocks noChangeAspect="1" noChangeArrowheads="1"/>
            </p:cNvSpPr>
            <p:nvPr/>
          </p:nvSpPr>
          <p:spPr bwMode="auto">
            <a:xfrm>
              <a:off x="1382" y="2067"/>
              <a:ext cx="1898" cy="180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9856" name="Line 1067"/>
            <p:cNvSpPr>
              <a:spLocks noChangeAspect="1" noChangeShapeType="1"/>
            </p:cNvSpPr>
            <p:nvPr/>
          </p:nvSpPr>
          <p:spPr bwMode="auto">
            <a:xfrm flipV="1">
              <a:off x="2298" y="2106"/>
              <a:ext cx="350" cy="8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57" name="Line 1068"/>
            <p:cNvSpPr>
              <a:spLocks noChangeAspect="1" noChangeShapeType="1"/>
            </p:cNvSpPr>
            <p:nvPr/>
          </p:nvSpPr>
          <p:spPr bwMode="auto">
            <a:xfrm flipH="1" flipV="1">
              <a:off x="1885" y="2169"/>
              <a:ext cx="418" cy="7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58" name="Line 1069"/>
            <p:cNvSpPr>
              <a:spLocks noChangeAspect="1" noChangeShapeType="1"/>
            </p:cNvSpPr>
            <p:nvPr/>
          </p:nvSpPr>
          <p:spPr bwMode="auto">
            <a:xfrm flipV="1">
              <a:off x="2311" y="2494"/>
              <a:ext cx="797" cy="47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59" name="Line 1070"/>
            <p:cNvSpPr>
              <a:spLocks noChangeAspect="1" noChangeShapeType="1"/>
            </p:cNvSpPr>
            <p:nvPr/>
          </p:nvSpPr>
          <p:spPr bwMode="auto">
            <a:xfrm flipH="1" flipV="1">
              <a:off x="1512" y="2527"/>
              <a:ext cx="774" cy="4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60" name="Line 1071"/>
            <p:cNvSpPr>
              <a:spLocks noChangeAspect="1" noChangeShapeType="1"/>
            </p:cNvSpPr>
            <p:nvPr/>
          </p:nvSpPr>
          <p:spPr bwMode="auto">
            <a:xfrm flipV="1">
              <a:off x="2292" y="2236"/>
              <a:ext cx="587" cy="7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61" name="Line 1072"/>
            <p:cNvSpPr>
              <a:spLocks noChangeAspect="1" noChangeShapeType="1"/>
            </p:cNvSpPr>
            <p:nvPr/>
          </p:nvSpPr>
          <p:spPr bwMode="auto">
            <a:xfrm flipH="1" flipV="1">
              <a:off x="2134" y="2093"/>
              <a:ext cx="164" cy="8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62" name="Line 1073"/>
            <p:cNvSpPr>
              <a:spLocks noChangeAspect="1" noChangeShapeType="1"/>
            </p:cNvSpPr>
            <p:nvPr/>
          </p:nvSpPr>
          <p:spPr bwMode="auto">
            <a:xfrm flipH="1" flipV="1">
              <a:off x="1642" y="2327"/>
              <a:ext cx="649" cy="6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63" name="Line 1074"/>
            <p:cNvSpPr>
              <a:spLocks noChangeAspect="1" noChangeShapeType="1"/>
            </p:cNvSpPr>
            <p:nvPr/>
          </p:nvSpPr>
          <p:spPr bwMode="auto">
            <a:xfrm flipV="1">
              <a:off x="2306" y="2714"/>
              <a:ext cx="898" cy="2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64" name="Line 1075"/>
            <p:cNvSpPr>
              <a:spLocks noChangeAspect="1" noChangeShapeType="1"/>
            </p:cNvSpPr>
            <p:nvPr/>
          </p:nvSpPr>
          <p:spPr bwMode="auto">
            <a:xfrm flipV="1">
              <a:off x="2298" y="2073"/>
              <a:ext cx="107" cy="8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65" name="Line 1076"/>
            <p:cNvSpPr>
              <a:spLocks noChangeAspect="1" noChangeShapeType="1"/>
            </p:cNvSpPr>
            <p:nvPr/>
          </p:nvSpPr>
          <p:spPr bwMode="auto">
            <a:xfrm flipH="1" flipV="1">
              <a:off x="1399" y="2802"/>
              <a:ext cx="892" cy="1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66" name="Line 1139"/>
            <p:cNvSpPr>
              <a:spLocks noChangeShapeType="1"/>
            </p:cNvSpPr>
            <p:nvPr/>
          </p:nvSpPr>
          <p:spPr bwMode="auto">
            <a:xfrm rot="21472111" flipV="1">
              <a:off x="2288" y="2060"/>
              <a:ext cx="1" cy="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19851" name="Rectangle 1137"/>
          <p:cNvSpPr>
            <a:spLocks noChangeArrowheads="1"/>
          </p:cNvSpPr>
          <p:nvPr/>
        </p:nvSpPr>
        <p:spPr bwMode="auto">
          <a:xfrm>
            <a:off x="1143000" y="4743450"/>
            <a:ext cx="4876800" cy="16764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19852" name="Text Box 1143"/>
          <p:cNvSpPr txBox="1">
            <a:spLocks noChangeArrowheads="1"/>
          </p:cNvSpPr>
          <p:nvPr/>
        </p:nvSpPr>
        <p:spPr bwMode="auto">
          <a:xfrm>
            <a:off x="2895600" y="1828800"/>
            <a:ext cx="152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First visible seismic arrivals at receiver</a:t>
            </a:r>
          </a:p>
        </p:txBody>
      </p:sp>
      <p:sp>
        <p:nvSpPr>
          <p:cNvPr id="119853" name="AutoShape 1144"/>
          <p:cNvSpPr>
            <a:spLocks noChangeArrowheads="1"/>
          </p:cNvSpPr>
          <p:nvPr/>
        </p:nvSpPr>
        <p:spPr bwMode="auto">
          <a:xfrm flipV="1">
            <a:off x="3657600" y="30480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aphicFrame>
        <p:nvGraphicFramePr>
          <p:cNvPr id="119854" name="Object 1024"/>
          <p:cNvGraphicFramePr>
            <a:graphicFrameLocks noChangeAspect="1"/>
          </p:cNvGraphicFramePr>
          <p:nvPr/>
        </p:nvGraphicFramePr>
        <p:xfrm>
          <a:off x="7016750" y="2932113"/>
          <a:ext cx="239713" cy="330200"/>
        </p:xfrm>
        <a:graphic>
          <a:graphicData uri="http://schemas.openxmlformats.org/presentationml/2006/ole">
            <mc:AlternateContent xmlns:mc="http://schemas.openxmlformats.org/markup-compatibility/2006">
              <mc:Choice xmlns:v="urn:schemas-microsoft-com:vml" Requires="v">
                <p:oleObj spid="_x0000_s119901" name="Equation" r:id="rId3" imgW="241195" imgH="330057" progId="Equation.DSMT4">
                  <p:embed/>
                </p:oleObj>
              </mc:Choice>
              <mc:Fallback>
                <p:oleObj name="Equation" r:id="rId3" imgW="241195" imgH="330057"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0" y="2932113"/>
                        <a:ext cx="239713"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C:\Documents and Settings\jlorenzo\Desktop\class\half space-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190500"/>
            <a:ext cx="47720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8436" name="Text Box 5"/>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8437" name="Text Box 6"/>
          <p:cNvSpPr txBox="1">
            <a:spLocks noChangeArrowheads="1"/>
          </p:cNvSpPr>
          <p:nvPr/>
        </p:nvSpPr>
        <p:spPr bwMode="auto">
          <a:xfrm>
            <a:off x="1600200" y="1066800"/>
            <a:ext cx="510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A direct air wave and a direct ground P-wave …..</a:t>
            </a:r>
            <a:endParaRPr lang="en-US" altLang="en-US" sz="240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val 108"/>
          <p:cNvSpPr>
            <a:spLocks noChangeAspect="1" noChangeArrowheads="1"/>
          </p:cNvSpPr>
          <p:nvPr/>
        </p:nvSpPr>
        <p:spPr bwMode="auto">
          <a:xfrm>
            <a:off x="1587500" y="2771775"/>
            <a:ext cx="4103688" cy="39068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0835" name="Line 111"/>
          <p:cNvSpPr>
            <a:spLocks noChangeAspect="1" noChangeShapeType="1"/>
          </p:cNvSpPr>
          <p:nvPr/>
        </p:nvSpPr>
        <p:spPr bwMode="auto">
          <a:xfrm flipV="1">
            <a:off x="3595688" y="3694113"/>
            <a:ext cx="1724025" cy="1025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36" name="Line 112"/>
          <p:cNvSpPr>
            <a:spLocks noChangeAspect="1" noChangeShapeType="1"/>
          </p:cNvSpPr>
          <p:nvPr/>
        </p:nvSpPr>
        <p:spPr bwMode="auto">
          <a:xfrm flipH="1" flipV="1">
            <a:off x="1868488" y="3765550"/>
            <a:ext cx="1673225" cy="941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37" name="Line 115"/>
          <p:cNvSpPr>
            <a:spLocks noChangeAspect="1" noChangeShapeType="1"/>
          </p:cNvSpPr>
          <p:nvPr/>
        </p:nvSpPr>
        <p:spPr bwMode="auto">
          <a:xfrm flipH="1" flipV="1">
            <a:off x="2149475" y="3333750"/>
            <a:ext cx="1403350" cy="1355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38" name="Line 116"/>
          <p:cNvSpPr>
            <a:spLocks noChangeAspect="1" noChangeShapeType="1"/>
          </p:cNvSpPr>
          <p:nvPr/>
        </p:nvSpPr>
        <p:spPr bwMode="auto">
          <a:xfrm flipV="1">
            <a:off x="3584575" y="4170363"/>
            <a:ext cx="1941513" cy="549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39" name="Line 118"/>
          <p:cNvSpPr>
            <a:spLocks noChangeAspect="1" noChangeShapeType="1"/>
          </p:cNvSpPr>
          <p:nvPr/>
        </p:nvSpPr>
        <p:spPr bwMode="auto">
          <a:xfrm flipH="1" flipV="1">
            <a:off x="1624013" y="4360863"/>
            <a:ext cx="1928812" cy="354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40" name="Rectangle 121"/>
          <p:cNvSpPr>
            <a:spLocks noChangeArrowheads="1"/>
          </p:cNvSpPr>
          <p:nvPr/>
        </p:nvSpPr>
        <p:spPr bwMode="auto">
          <a:xfrm>
            <a:off x="1905000" y="2514600"/>
            <a:ext cx="3276600" cy="6858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0841" name="Rectangle 3"/>
          <p:cNvSpPr>
            <a:spLocks noChangeArrowheads="1"/>
          </p:cNvSpPr>
          <p:nvPr/>
        </p:nvSpPr>
        <p:spPr bwMode="auto">
          <a:xfrm>
            <a:off x="838200" y="685800"/>
            <a:ext cx="632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r>
              <a:rPr lang="en-US" altLang="en-US"/>
              <a:t>Within a Fresnel Zone reflection contributions arrive coherently and thus reinforce.</a:t>
            </a:r>
            <a:r>
              <a:rPr lang="en-US" altLang="en-US" sz="2400"/>
              <a:t> </a:t>
            </a:r>
          </a:p>
          <a:p>
            <a:endParaRPr lang="en-US" altLang="en-US" sz="2400"/>
          </a:p>
        </p:txBody>
      </p:sp>
      <p:sp>
        <p:nvSpPr>
          <p:cNvPr id="120842" name="Line 4"/>
          <p:cNvSpPr>
            <a:spLocks noChangeShapeType="1"/>
          </p:cNvSpPr>
          <p:nvPr/>
        </p:nvSpPr>
        <p:spPr bwMode="auto">
          <a:xfrm flipH="1">
            <a:off x="190500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3" name="Line 5"/>
          <p:cNvSpPr>
            <a:spLocks noChangeShapeType="1"/>
          </p:cNvSpPr>
          <p:nvPr/>
        </p:nvSpPr>
        <p:spPr bwMode="auto">
          <a:xfrm flipH="1">
            <a:off x="200977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4" name="Line 6"/>
          <p:cNvSpPr>
            <a:spLocks noChangeShapeType="1"/>
          </p:cNvSpPr>
          <p:nvPr/>
        </p:nvSpPr>
        <p:spPr bwMode="auto">
          <a:xfrm flipH="1">
            <a:off x="211455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5" name="Line 7"/>
          <p:cNvSpPr>
            <a:spLocks noChangeShapeType="1"/>
          </p:cNvSpPr>
          <p:nvPr/>
        </p:nvSpPr>
        <p:spPr bwMode="auto">
          <a:xfrm flipH="1">
            <a:off x="221932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6" name="Line 8"/>
          <p:cNvSpPr>
            <a:spLocks noChangeShapeType="1"/>
          </p:cNvSpPr>
          <p:nvPr/>
        </p:nvSpPr>
        <p:spPr bwMode="auto">
          <a:xfrm flipH="1">
            <a:off x="23288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7" name="Line 9"/>
          <p:cNvSpPr>
            <a:spLocks noChangeShapeType="1"/>
          </p:cNvSpPr>
          <p:nvPr/>
        </p:nvSpPr>
        <p:spPr bwMode="auto">
          <a:xfrm flipH="1">
            <a:off x="24336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8" name="Line 10"/>
          <p:cNvSpPr>
            <a:spLocks noChangeShapeType="1"/>
          </p:cNvSpPr>
          <p:nvPr/>
        </p:nvSpPr>
        <p:spPr bwMode="auto">
          <a:xfrm flipH="1">
            <a:off x="25384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9" name="Line 11"/>
          <p:cNvSpPr>
            <a:spLocks noChangeShapeType="1"/>
          </p:cNvSpPr>
          <p:nvPr/>
        </p:nvSpPr>
        <p:spPr bwMode="auto">
          <a:xfrm flipH="1">
            <a:off x="26431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0" name="Line 12"/>
          <p:cNvSpPr>
            <a:spLocks noChangeShapeType="1"/>
          </p:cNvSpPr>
          <p:nvPr/>
        </p:nvSpPr>
        <p:spPr bwMode="auto">
          <a:xfrm flipH="1">
            <a:off x="27384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1" name="Line 13"/>
          <p:cNvSpPr>
            <a:spLocks noChangeShapeType="1"/>
          </p:cNvSpPr>
          <p:nvPr/>
        </p:nvSpPr>
        <p:spPr bwMode="auto">
          <a:xfrm flipH="1">
            <a:off x="284321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2" name="Line 14"/>
          <p:cNvSpPr>
            <a:spLocks noChangeShapeType="1"/>
          </p:cNvSpPr>
          <p:nvPr/>
        </p:nvSpPr>
        <p:spPr bwMode="auto">
          <a:xfrm flipH="1">
            <a:off x="29479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3" name="Line 15"/>
          <p:cNvSpPr>
            <a:spLocks noChangeShapeType="1"/>
          </p:cNvSpPr>
          <p:nvPr/>
        </p:nvSpPr>
        <p:spPr bwMode="auto">
          <a:xfrm flipH="1">
            <a:off x="305276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4" name="Line 16"/>
          <p:cNvSpPr>
            <a:spLocks noChangeShapeType="1"/>
          </p:cNvSpPr>
          <p:nvPr/>
        </p:nvSpPr>
        <p:spPr bwMode="auto">
          <a:xfrm flipH="1">
            <a:off x="31623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5" name="Line 17"/>
          <p:cNvSpPr>
            <a:spLocks noChangeShapeType="1"/>
          </p:cNvSpPr>
          <p:nvPr/>
        </p:nvSpPr>
        <p:spPr bwMode="auto">
          <a:xfrm flipH="1">
            <a:off x="32670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6" name="Line 18"/>
          <p:cNvSpPr>
            <a:spLocks noChangeShapeType="1"/>
          </p:cNvSpPr>
          <p:nvPr/>
        </p:nvSpPr>
        <p:spPr bwMode="auto">
          <a:xfrm flipH="1">
            <a:off x="33718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7" name="Line 19"/>
          <p:cNvSpPr>
            <a:spLocks noChangeShapeType="1"/>
          </p:cNvSpPr>
          <p:nvPr/>
        </p:nvSpPr>
        <p:spPr bwMode="auto">
          <a:xfrm flipH="1">
            <a:off x="34766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8" name="Line 20"/>
          <p:cNvSpPr>
            <a:spLocks noChangeShapeType="1"/>
          </p:cNvSpPr>
          <p:nvPr/>
        </p:nvSpPr>
        <p:spPr bwMode="auto">
          <a:xfrm flipH="1">
            <a:off x="35861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9" name="Line 21"/>
          <p:cNvSpPr>
            <a:spLocks noChangeShapeType="1"/>
          </p:cNvSpPr>
          <p:nvPr/>
        </p:nvSpPr>
        <p:spPr bwMode="auto">
          <a:xfrm flipH="1">
            <a:off x="36909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0" name="Line 22"/>
          <p:cNvSpPr>
            <a:spLocks noChangeShapeType="1"/>
          </p:cNvSpPr>
          <p:nvPr/>
        </p:nvSpPr>
        <p:spPr bwMode="auto">
          <a:xfrm flipH="1">
            <a:off x="37957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1" name="Line 23"/>
          <p:cNvSpPr>
            <a:spLocks noChangeShapeType="1"/>
          </p:cNvSpPr>
          <p:nvPr/>
        </p:nvSpPr>
        <p:spPr bwMode="auto">
          <a:xfrm flipH="1">
            <a:off x="39004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2" name="Line 24"/>
          <p:cNvSpPr>
            <a:spLocks noChangeShapeType="1"/>
          </p:cNvSpPr>
          <p:nvPr/>
        </p:nvSpPr>
        <p:spPr bwMode="auto">
          <a:xfrm flipH="1">
            <a:off x="401002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3" name="Line 25"/>
          <p:cNvSpPr>
            <a:spLocks noChangeShapeType="1"/>
          </p:cNvSpPr>
          <p:nvPr/>
        </p:nvSpPr>
        <p:spPr bwMode="auto">
          <a:xfrm flipH="1">
            <a:off x="41148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4" name="Line 26"/>
          <p:cNvSpPr>
            <a:spLocks noChangeShapeType="1"/>
          </p:cNvSpPr>
          <p:nvPr/>
        </p:nvSpPr>
        <p:spPr bwMode="auto">
          <a:xfrm flipH="1">
            <a:off x="421957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5" name="Line 27"/>
          <p:cNvSpPr>
            <a:spLocks noChangeShapeType="1"/>
          </p:cNvSpPr>
          <p:nvPr/>
        </p:nvSpPr>
        <p:spPr bwMode="auto">
          <a:xfrm flipH="1">
            <a:off x="43243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6" name="Line 28"/>
          <p:cNvSpPr>
            <a:spLocks noChangeShapeType="1"/>
          </p:cNvSpPr>
          <p:nvPr/>
        </p:nvSpPr>
        <p:spPr bwMode="auto">
          <a:xfrm flipH="1">
            <a:off x="44196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7" name="Line 29"/>
          <p:cNvSpPr>
            <a:spLocks noChangeShapeType="1"/>
          </p:cNvSpPr>
          <p:nvPr/>
        </p:nvSpPr>
        <p:spPr bwMode="auto">
          <a:xfrm flipH="1">
            <a:off x="45243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8" name="Line 30"/>
          <p:cNvSpPr>
            <a:spLocks noChangeShapeType="1"/>
          </p:cNvSpPr>
          <p:nvPr/>
        </p:nvSpPr>
        <p:spPr bwMode="auto">
          <a:xfrm flipH="1">
            <a:off x="46291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9" name="Line 31"/>
          <p:cNvSpPr>
            <a:spLocks noChangeShapeType="1"/>
          </p:cNvSpPr>
          <p:nvPr/>
        </p:nvSpPr>
        <p:spPr bwMode="auto">
          <a:xfrm flipH="1">
            <a:off x="47339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70" name="Line 32"/>
          <p:cNvSpPr>
            <a:spLocks noChangeShapeType="1"/>
          </p:cNvSpPr>
          <p:nvPr/>
        </p:nvSpPr>
        <p:spPr bwMode="auto">
          <a:xfrm flipH="1">
            <a:off x="484346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71" name="Line 33"/>
          <p:cNvSpPr>
            <a:spLocks noChangeShapeType="1"/>
          </p:cNvSpPr>
          <p:nvPr/>
        </p:nvSpPr>
        <p:spPr bwMode="auto">
          <a:xfrm flipH="1">
            <a:off x="494823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72" name="Line 34"/>
          <p:cNvSpPr>
            <a:spLocks noChangeShapeType="1"/>
          </p:cNvSpPr>
          <p:nvPr/>
        </p:nvSpPr>
        <p:spPr bwMode="auto">
          <a:xfrm flipH="1">
            <a:off x="505301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73" name="Line 35"/>
          <p:cNvSpPr>
            <a:spLocks noChangeShapeType="1"/>
          </p:cNvSpPr>
          <p:nvPr/>
        </p:nvSpPr>
        <p:spPr bwMode="auto">
          <a:xfrm flipH="1">
            <a:off x="515778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74" name="Line 36"/>
          <p:cNvSpPr>
            <a:spLocks noChangeShapeType="1"/>
          </p:cNvSpPr>
          <p:nvPr/>
        </p:nvSpPr>
        <p:spPr bwMode="auto">
          <a:xfrm>
            <a:off x="1828800" y="321945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75" name="Rectangle 38"/>
          <p:cNvSpPr>
            <a:spLocks noChangeArrowheads="1"/>
          </p:cNvSpPr>
          <p:nvPr/>
        </p:nvSpPr>
        <p:spPr bwMode="auto">
          <a:xfrm>
            <a:off x="2743200" y="4724400"/>
            <a:ext cx="1524000" cy="609600"/>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0876" name="Rectangle 50"/>
          <p:cNvSpPr>
            <a:spLocks noChangeAspect="1" noChangeArrowheads="1"/>
          </p:cNvSpPr>
          <p:nvPr/>
        </p:nvSpPr>
        <p:spPr bwMode="auto">
          <a:xfrm>
            <a:off x="2043113" y="4713288"/>
            <a:ext cx="3354387" cy="1624012"/>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0877" name="Rectangle 52"/>
          <p:cNvSpPr>
            <a:spLocks noChangeArrowheads="1"/>
          </p:cNvSpPr>
          <p:nvPr/>
        </p:nvSpPr>
        <p:spPr bwMode="auto">
          <a:xfrm>
            <a:off x="2362200" y="4724400"/>
            <a:ext cx="22860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0878" name="Rectangle 77"/>
          <p:cNvSpPr>
            <a:spLocks noChangeArrowheads="1"/>
          </p:cNvSpPr>
          <p:nvPr/>
        </p:nvSpPr>
        <p:spPr bwMode="auto">
          <a:xfrm>
            <a:off x="1143000" y="4724400"/>
            <a:ext cx="4572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0879" name="Oval 81"/>
          <p:cNvSpPr>
            <a:spLocks noChangeAspect="1" noChangeArrowheads="1"/>
          </p:cNvSpPr>
          <p:nvPr/>
        </p:nvSpPr>
        <p:spPr bwMode="auto">
          <a:xfrm>
            <a:off x="3394075" y="3257550"/>
            <a:ext cx="3013075" cy="28686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0880" name="Line 82"/>
          <p:cNvSpPr>
            <a:spLocks noChangeAspect="1" noChangeShapeType="1"/>
          </p:cNvSpPr>
          <p:nvPr/>
        </p:nvSpPr>
        <p:spPr bwMode="auto">
          <a:xfrm flipV="1">
            <a:off x="4848225" y="3319463"/>
            <a:ext cx="555625" cy="1363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81" name="Line 83"/>
          <p:cNvSpPr>
            <a:spLocks noChangeAspect="1" noChangeShapeType="1"/>
          </p:cNvSpPr>
          <p:nvPr/>
        </p:nvSpPr>
        <p:spPr bwMode="auto">
          <a:xfrm flipH="1" flipV="1">
            <a:off x="4192588" y="3419475"/>
            <a:ext cx="663575" cy="1263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82" name="Line 84"/>
          <p:cNvSpPr>
            <a:spLocks noChangeAspect="1" noChangeShapeType="1"/>
          </p:cNvSpPr>
          <p:nvPr/>
        </p:nvSpPr>
        <p:spPr bwMode="auto">
          <a:xfrm flipV="1">
            <a:off x="4868863" y="3935413"/>
            <a:ext cx="1265237" cy="752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83" name="Line 85"/>
          <p:cNvSpPr>
            <a:spLocks noChangeAspect="1" noChangeShapeType="1"/>
          </p:cNvSpPr>
          <p:nvPr/>
        </p:nvSpPr>
        <p:spPr bwMode="auto">
          <a:xfrm flipH="1" flipV="1">
            <a:off x="3600450" y="3987800"/>
            <a:ext cx="1228725" cy="690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84" name="Line 86"/>
          <p:cNvSpPr>
            <a:spLocks noChangeAspect="1" noChangeShapeType="1"/>
          </p:cNvSpPr>
          <p:nvPr/>
        </p:nvSpPr>
        <p:spPr bwMode="auto">
          <a:xfrm flipV="1">
            <a:off x="4838700" y="3525838"/>
            <a:ext cx="931863" cy="1157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85" name="Line 87"/>
          <p:cNvSpPr>
            <a:spLocks noChangeAspect="1" noChangeShapeType="1"/>
          </p:cNvSpPr>
          <p:nvPr/>
        </p:nvSpPr>
        <p:spPr bwMode="auto">
          <a:xfrm flipH="1" flipV="1">
            <a:off x="4587875" y="3298825"/>
            <a:ext cx="260350" cy="1354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86" name="Line 88"/>
          <p:cNvSpPr>
            <a:spLocks noChangeAspect="1" noChangeShapeType="1"/>
          </p:cNvSpPr>
          <p:nvPr/>
        </p:nvSpPr>
        <p:spPr bwMode="auto">
          <a:xfrm rot="434843" flipH="1" flipV="1">
            <a:off x="3879850" y="3632200"/>
            <a:ext cx="1008063" cy="974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87" name="Line 89"/>
          <p:cNvSpPr>
            <a:spLocks noChangeAspect="1" noChangeShapeType="1"/>
          </p:cNvSpPr>
          <p:nvPr/>
        </p:nvSpPr>
        <p:spPr bwMode="auto">
          <a:xfrm flipV="1">
            <a:off x="4860925" y="4284663"/>
            <a:ext cx="1425575"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88" name="Line 90"/>
          <p:cNvSpPr>
            <a:spLocks noChangeAspect="1" noChangeShapeType="1"/>
          </p:cNvSpPr>
          <p:nvPr/>
        </p:nvSpPr>
        <p:spPr bwMode="auto">
          <a:xfrm flipV="1">
            <a:off x="4848225" y="3267075"/>
            <a:ext cx="169863" cy="1425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89" name="Line 91"/>
          <p:cNvSpPr>
            <a:spLocks noChangeAspect="1" noChangeShapeType="1"/>
          </p:cNvSpPr>
          <p:nvPr/>
        </p:nvSpPr>
        <p:spPr bwMode="auto">
          <a:xfrm flipH="1" flipV="1">
            <a:off x="3421063" y="4424363"/>
            <a:ext cx="1416050" cy="260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90" name="Oval 93"/>
          <p:cNvSpPr>
            <a:spLocks noChangeAspect="1" noChangeArrowheads="1"/>
          </p:cNvSpPr>
          <p:nvPr/>
        </p:nvSpPr>
        <p:spPr bwMode="auto">
          <a:xfrm>
            <a:off x="1054100" y="3282950"/>
            <a:ext cx="3013075" cy="28686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0891" name="Line 94"/>
          <p:cNvSpPr>
            <a:spLocks noChangeAspect="1" noChangeShapeType="1"/>
          </p:cNvSpPr>
          <p:nvPr/>
        </p:nvSpPr>
        <p:spPr bwMode="auto">
          <a:xfrm flipV="1">
            <a:off x="2508250" y="3344863"/>
            <a:ext cx="555625" cy="1363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92" name="Line 95"/>
          <p:cNvSpPr>
            <a:spLocks noChangeAspect="1" noChangeShapeType="1"/>
          </p:cNvSpPr>
          <p:nvPr/>
        </p:nvSpPr>
        <p:spPr bwMode="auto">
          <a:xfrm flipH="1" flipV="1">
            <a:off x="1852613" y="3444875"/>
            <a:ext cx="663575" cy="1263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93" name="Line 96"/>
          <p:cNvSpPr>
            <a:spLocks noChangeAspect="1" noChangeShapeType="1"/>
          </p:cNvSpPr>
          <p:nvPr/>
        </p:nvSpPr>
        <p:spPr bwMode="auto">
          <a:xfrm flipV="1">
            <a:off x="2528888" y="3960813"/>
            <a:ext cx="1265237" cy="752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94" name="Line 97"/>
          <p:cNvSpPr>
            <a:spLocks noChangeAspect="1" noChangeShapeType="1"/>
          </p:cNvSpPr>
          <p:nvPr/>
        </p:nvSpPr>
        <p:spPr bwMode="auto">
          <a:xfrm flipH="1" flipV="1">
            <a:off x="1260475" y="4013200"/>
            <a:ext cx="1228725" cy="690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95" name="Line 98"/>
          <p:cNvSpPr>
            <a:spLocks noChangeAspect="1" noChangeShapeType="1"/>
          </p:cNvSpPr>
          <p:nvPr/>
        </p:nvSpPr>
        <p:spPr bwMode="auto">
          <a:xfrm rot="21428060" flipV="1">
            <a:off x="2498725" y="3549650"/>
            <a:ext cx="908050" cy="1127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96" name="Line 99"/>
          <p:cNvSpPr>
            <a:spLocks noChangeAspect="1" noChangeShapeType="1"/>
          </p:cNvSpPr>
          <p:nvPr/>
        </p:nvSpPr>
        <p:spPr bwMode="auto">
          <a:xfrm flipH="1" flipV="1">
            <a:off x="2247900" y="3324225"/>
            <a:ext cx="260350" cy="1354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97" name="Line 100"/>
          <p:cNvSpPr>
            <a:spLocks noChangeAspect="1" noChangeShapeType="1"/>
          </p:cNvSpPr>
          <p:nvPr/>
        </p:nvSpPr>
        <p:spPr bwMode="auto">
          <a:xfrm flipH="1" flipV="1">
            <a:off x="1466850" y="3695700"/>
            <a:ext cx="1030288" cy="995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98" name="Line 101"/>
          <p:cNvSpPr>
            <a:spLocks noChangeAspect="1" noChangeShapeType="1"/>
          </p:cNvSpPr>
          <p:nvPr/>
        </p:nvSpPr>
        <p:spPr bwMode="auto">
          <a:xfrm flipV="1">
            <a:off x="2520950" y="4310063"/>
            <a:ext cx="1425575"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99" name="Line 102"/>
          <p:cNvSpPr>
            <a:spLocks noChangeAspect="1" noChangeShapeType="1"/>
          </p:cNvSpPr>
          <p:nvPr/>
        </p:nvSpPr>
        <p:spPr bwMode="auto">
          <a:xfrm flipV="1">
            <a:off x="2508250" y="3292475"/>
            <a:ext cx="169863" cy="1425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900" name="Line 103"/>
          <p:cNvSpPr>
            <a:spLocks noChangeAspect="1" noChangeShapeType="1"/>
          </p:cNvSpPr>
          <p:nvPr/>
        </p:nvSpPr>
        <p:spPr bwMode="auto">
          <a:xfrm flipH="1" flipV="1">
            <a:off x="1081088" y="4449763"/>
            <a:ext cx="1416050" cy="260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901" name="Rectangle 104"/>
          <p:cNvSpPr>
            <a:spLocks noChangeArrowheads="1"/>
          </p:cNvSpPr>
          <p:nvPr/>
        </p:nvSpPr>
        <p:spPr bwMode="auto">
          <a:xfrm>
            <a:off x="914400" y="4724400"/>
            <a:ext cx="5715000" cy="19812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0902" name="Line 78"/>
          <p:cNvSpPr>
            <a:spLocks noChangeShapeType="1"/>
          </p:cNvSpPr>
          <p:nvPr/>
        </p:nvSpPr>
        <p:spPr bwMode="auto">
          <a:xfrm>
            <a:off x="990600" y="4724400"/>
            <a:ext cx="556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903" name="Line 106"/>
          <p:cNvSpPr>
            <a:spLocks noChangeShapeType="1"/>
          </p:cNvSpPr>
          <p:nvPr/>
        </p:nvSpPr>
        <p:spPr bwMode="auto">
          <a:xfrm>
            <a:off x="4883150" y="323215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904" name="AutoShape 122"/>
          <p:cNvSpPr>
            <a:spLocks noChangeArrowheads="1"/>
          </p:cNvSpPr>
          <p:nvPr/>
        </p:nvSpPr>
        <p:spPr bwMode="auto">
          <a:xfrm flipV="1">
            <a:off x="3657600" y="30480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aphicFrame>
        <p:nvGraphicFramePr>
          <p:cNvPr id="120905" name="Object 1024"/>
          <p:cNvGraphicFramePr>
            <a:graphicFrameLocks noChangeAspect="1"/>
          </p:cNvGraphicFramePr>
          <p:nvPr/>
        </p:nvGraphicFramePr>
        <p:xfrm>
          <a:off x="7162800" y="3079750"/>
          <a:ext cx="252413" cy="341313"/>
        </p:xfrm>
        <a:graphic>
          <a:graphicData uri="http://schemas.openxmlformats.org/presentationml/2006/ole">
            <mc:AlternateContent xmlns:mc="http://schemas.openxmlformats.org/markup-compatibility/2006">
              <mc:Choice xmlns:v="urn:schemas-microsoft-com:vml" Requires="v">
                <p:oleObj spid="_x0000_s120918" name="Equation" r:id="rId3" imgW="253890" imgH="342751" progId="Equation.DSMT4">
                  <p:embed/>
                </p:oleObj>
              </mc:Choice>
              <mc:Fallback>
                <p:oleObj name="Equation" r:id="rId3" imgW="253890" imgH="342751"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079750"/>
                        <a:ext cx="252413"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val 70"/>
          <p:cNvSpPr>
            <a:spLocks noChangeAspect="1" noChangeArrowheads="1"/>
          </p:cNvSpPr>
          <p:nvPr/>
        </p:nvSpPr>
        <p:spPr bwMode="auto">
          <a:xfrm>
            <a:off x="609600" y="2819400"/>
            <a:ext cx="3967163" cy="37766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1859" name="Oval 44"/>
          <p:cNvSpPr>
            <a:spLocks noChangeAspect="1" noChangeArrowheads="1"/>
          </p:cNvSpPr>
          <p:nvPr/>
        </p:nvSpPr>
        <p:spPr bwMode="auto">
          <a:xfrm>
            <a:off x="2971800" y="2819400"/>
            <a:ext cx="3967163" cy="37766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1860" name="Rectangle 83"/>
          <p:cNvSpPr>
            <a:spLocks noChangeArrowheads="1"/>
          </p:cNvSpPr>
          <p:nvPr/>
        </p:nvSpPr>
        <p:spPr bwMode="auto">
          <a:xfrm>
            <a:off x="609600" y="2590800"/>
            <a:ext cx="6019800" cy="6096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1861" name="Rectangle 3"/>
          <p:cNvSpPr>
            <a:spLocks noChangeArrowheads="1"/>
          </p:cNvSpPr>
          <p:nvPr/>
        </p:nvSpPr>
        <p:spPr bwMode="auto">
          <a:xfrm>
            <a:off x="899746" y="1212158"/>
            <a:ext cx="632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r>
              <a:rPr lang="en-US" altLang="en-US" dirty="0"/>
              <a:t>Within a Fresnel Zone reflection contributions arrive coherently and thus reinforce.</a:t>
            </a:r>
            <a:r>
              <a:rPr lang="en-US" altLang="en-US" sz="2400" dirty="0"/>
              <a:t> </a:t>
            </a:r>
          </a:p>
          <a:p>
            <a:endParaRPr lang="en-US" altLang="en-US" sz="2400" dirty="0"/>
          </a:p>
        </p:txBody>
      </p:sp>
      <p:sp>
        <p:nvSpPr>
          <p:cNvPr id="121862" name="Line 4"/>
          <p:cNvSpPr>
            <a:spLocks noChangeShapeType="1"/>
          </p:cNvSpPr>
          <p:nvPr/>
        </p:nvSpPr>
        <p:spPr bwMode="auto">
          <a:xfrm flipH="1">
            <a:off x="190500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3" name="Line 5"/>
          <p:cNvSpPr>
            <a:spLocks noChangeShapeType="1"/>
          </p:cNvSpPr>
          <p:nvPr/>
        </p:nvSpPr>
        <p:spPr bwMode="auto">
          <a:xfrm flipH="1">
            <a:off x="200977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4" name="Line 6"/>
          <p:cNvSpPr>
            <a:spLocks noChangeShapeType="1"/>
          </p:cNvSpPr>
          <p:nvPr/>
        </p:nvSpPr>
        <p:spPr bwMode="auto">
          <a:xfrm flipH="1">
            <a:off x="211455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5" name="Line 7"/>
          <p:cNvSpPr>
            <a:spLocks noChangeShapeType="1"/>
          </p:cNvSpPr>
          <p:nvPr/>
        </p:nvSpPr>
        <p:spPr bwMode="auto">
          <a:xfrm flipH="1">
            <a:off x="221932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6" name="Line 8"/>
          <p:cNvSpPr>
            <a:spLocks noChangeShapeType="1"/>
          </p:cNvSpPr>
          <p:nvPr/>
        </p:nvSpPr>
        <p:spPr bwMode="auto">
          <a:xfrm flipH="1">
            <a:off x="23288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7" name="Line 9"/>
          <p:cNvSpPr>
            <a:spLocks noChangeShapeType="1"/>
          </p:cNvSpPr>
          <p:nvPr/>
        </p:nvSpPr>
        <p:spPr bwMode="auto">
          <a:xfrm flipH="1">
            <a:off x="24336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8" name="Line 10"/>
          <p:cNvSpPr>
            <a:spLocks noChangeShapeType="1"/>
          </p:cNvSpPr>
          <p:nvPr/>
        </p:nvSpPr>
        <p:spPr bwMode="auto">
          <a:xfrm flipH="1">
            <a:off x="25384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9" name="Line 11"/>
          <p:cNvSpPr>
            <a:spLocks noChangeShapeType="1"/>
          </p:cNvSpPr>
          <p:nvPr/>
        </p:nvSpPr>
        <p:spPr bwMode="auto">
          <a:xfrm flipH="1">
            <a:off x="26431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0" name="Line 12"/>
          <p:cNvSpPr>
            <a:spLocks noChangeShapeType="1"/>
          </p:cNvSpPr>
          <p:nvPr/>
        </p:nvSpPr>
        <p:spPr bwMode="auto">
          <a:xfrm flipH="1">
            <a:off x="27384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1" name="Line 13"/>
          <p:cNvSpPr>
            <a:spLocks noChangeShapeType="1"/>
          </p:cNvSpPr>
          <p:nvPr/>
        </p:nvSpPr>
        <p:spPr bwMode="auto">
          <a:xfrm flipH="1">
            <a:off x="284321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2" name="Line 14"/>
          <p:cNvSpPr>
            <a:spLocks noChangeShapeType="1"/>
          </p:cNvSpPr>
          <p:nvPr/>
        </p:nvSpPr>
        <p:spPr bwMode="auto">
          <a:xfrm flipH="1">
            <a:off x="29479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3" name="Line 15"/>
          <p:cNvSpPr>
            <a:spLocks noChangeShapeType="1"/>
          </p:cNvSpPr>
          <p:nvPr/>
        </p:nvSpPr>
        <p:spPr bwMode="auto">
          <a:xfrm flipH="1">
            <a:off x="305276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4" name="Line 16"/>
          <p:cNvSpPr>
            <a:spLocks noChangeShapeType="1"/>
          </p:cNvSpPr>
          <p:nvPr/>
        </p:nvSpPr>
        <p:spPr bwMode="auto">
          <a:xfrm flipH="1">
            <a:off x="31623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5" name="Line 17"/>
          <p:cNvSpPr>
            <a:spLocks noChangeShapeType="1"/>
          </p:cNvSpPr>
          <p:nvPr/>
        </p:nvSpPr>
        <p:spPr bwMode="auto">
          <a:xfrm flipH="1">
            <a:off x="32670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6" name="Line 18"/>
          <p:cNvSpPr>
            <a:spLocks noChangeShapeType="1"/>
          </p:cNvSpPr>
          <p:nvPr/>
        </p:nvSpPr>
        <p:spPr bwMode="auto">
          <a:xfrm flipH="1">
            <a:off x="33718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7" name="Line 19"/>
          <p:cNvSpPr>
            <a:spLocks noChangeShapeType="1"/>
          </p:cNvSpPr>
          <p:nvPr/>
        </p:nvSpPr>
        <p:spPr bwMode="auto">
          <a:xfrm flipH="1">
            <a:off x="34766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8" name="Line 20"/>
          <p:cNvSpPr>
            <a:spLocks noChangeShapeType="1"/>
          </p:cNvSpPr>
          <p:nvPr/>
        </p:nvSpPr>
        <p:spPr bwMode="auto">
          <a:xfrm flipH="1">
            <a:off x="35861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9" name="Line 21"/>
          <p:cNvSpPr>
            <a:spLocks noChangeShapeType="1"/>
          </p:cNvSpPr>
          <p:nvPr/>
        </p:nvSpPr>
        <p:spPr bwMode="auto">
          <a:xfrm flipH="1">
            <a:off x="36909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0" name="Line 22"/>
          <p:cNvSpPr>
            <a:spLocks noChangeShapeType="1"/>
          </p:cNvSpPr>
          <p:nvPr/>
        </p:nvSpPr>
        <p:spPr bwMode="auto">
          <a:xfrm flipH="1">
            <a:off x="37957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1" name="Line 23"/>
          <p:cNvSpPr>
            <a:spLocks noChangeShapeType="1"/>
          </p:cNvSpPr>
          <p:nvPr/>
        </p:nvSpPr>
        <p:spPr bwMode="auto">
          <a:xfrm flipH="1">
            <a:off x="39004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2" name="Line 24"/>
          <p:cNvSpPr>
            <a:spLocks noChangeShapeType="1"/>
          </p:cNvSpPr>
          <p:nvPr/>
        </p:nvSpPr>
        <p:spPr bwMode="auto">
          <a:xfrm flipH="1">
            <a:off x="401002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3" name="Line 25"/>
          <p:cNvSpPr>
            <a:spLocks noChangeShapeType="1"/>
          </p:cNvSpPr>
          <p:nvPr/>
        </p:nvSpPr>
        <p:spPr bwMode="auto">
          <a:xfrm flipH="1">
            <a:off x="41148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4" name="Line 26"/>
          <p:cNvSpPr>
            <a:spLocks noChangeShapeType="1"/>
          </p:cNvSpPr>
          <p:nvPr/>
        </p:nvSpPr>
        <p:spPr bwMode="auto">
          <a:xfrm flipH="1">
            <a:off x="421957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5" name="Line 27"/>
          <p:cNvSpPr>
            <a:spLocks noChangeShapeType="1"/>
          </p:cNvSpPr>
          <p:nvPr/>
        </p:nvSpPr>
        <p:spPr bwMode="auto">
          <a:xfrm flipH="1">
            <a:off x="43243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6" name="Line 28"/>
          <p:cNvSpPr>
            <a:spLocks noChangeShapeType="1"/>
          </p:cNvSpPr>
          <p:nvPr/>
        </p:nvSpPr>
        <p:spPr bwMode="auto">
          <a:xfrm flipH="1">
            <a:off x="44196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7" name="Line 29"/>
          <p:cNvSpPr>
            <a:spLocks noChangeShapeType="1"/>
          </p:cNvSpPr>
          <p:nvPr/>
        </p:nvSpPr>
        <p:spPr bwMode="auto">
          <a:xfrm flipH="1">
            <a:off x="45243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8" name="Line 30"/>
          <p:cNvSpPr>
            <a:spLocks noChangeShapeType="1"/>
          </p:cNvSpPr>
          <p:nvPr/>
        </p:nvSpPr>
        <p:spPr bwMode="auto">
          <a:xfrm flipH="1">
            <a:off x="46291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9" name="Line 31"/>
          <p:cNvSpPr>
            <a:spLocks noChangeShapeType="1"/>
          </p:cNvSpPr>
          <p:nvPr/>
        </p:nvSpPr>
        <p:spPr bwMode="auto">
          <a:xfrm flipH="1">
            <a:off x="47339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0" name="Line 32"/>
          <p:cNvSpPr>
            <a:spLocks noChangeShapeType="1"/>
          </p:cNvSpPr>
          <p:nvPr/>
        </p:nvSpPr>
        <p:spPr bwMode="auto">
          <a:xfrm flipH="1">
            <a:off x="484346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1" name="Line 33"/>
          <p:cNvSpPr>
            <a:spLocks noChangeShapeType="1"/>
          </p:cNvSpPr>
          <p:nvPr/>
        </p:nvSpPr>
        <p:spPr bwMode="auto">
          <a:xfrm flipH="1">
            <a:off x="494823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2" name="Line 34"/>
          <p:cNvSpPr>
            <a:spLocks noChangeShapeType="1"/>
          </p:cNvSpPr>
          <p:nvPr/>
        </p:nvSpPr>
        <p:spPr bwMode="auto">
          <a:xfrm flipH="1">
            <a:off x="505301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3" name="Line 35"/>
          <p:cNvSpPr>
            <a:spLocks noChangeShapeType="1"/>
          </p:cNvSpPr>
          <p:nvPr/>
        </p:nvSpPr>
        <p:spPr bwMode="auto">
          <a:xfrm flipH="1">
            <a:off x="515778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4" name="Line 36"/>
          <p:cNvSpPr>
            <a:spLocks noChangeShapeType="1"/>
          </p:cNvSpPr>
          <p:nvPr/>
        </p:nvSpPr>
        <p:spPr bwMode="auto">
          <a:xfrm>
            <a:off x="1250950" y="3225800"/>
            <a:ext cx="5276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5" name="Rectangle 38"/>
          <p:cNvSpPr>
            <a:spLocks noChangeArrowheads="1"/>
          </p:cNvSpPr>
          <p:nvPr/>
        </p:nvSpPr>
        <p:spPr bwMode="auto">
          <a:xfrm>
            <a:off x="2743200" y="4724400"/>
            <a:ext cx="1524000" cy="609600"/>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1896" name="Rectangle 39"/>
          <p:cNvSpPr>
            <a:spLocks noChangeAspect="1" noChangeArrowheads="1"/>
          </p:cNvSpPr>
          <p:nvPr/>
        </p:nvSpPr>
        <p:spPr bwMode="auto">
          <a:xfrm>
            <a:off x="2043113" y="4713288"/>
            <a:ext cx="3354387" cy="1624012"/>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1897" name="Rectangle 41"/>
          <p:cNvSpPr>
            <a:spLocks noChangeArrowheads="1"/>
          </p:cNvSpPr>
          <p:nvPr/>
        </p:nvSpPr>
        <p:spPr bwMode="auto">
          <a:xfrm>
            <a:off x="2362200" y="4724400"/>
            <a:ext cx="22860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1898" name="Rectangle 42"/>
          <p:cNvSpPr>
            <a:spLocks noChangeArrowheads="1"/>
          </p:cNvSpPr>
          <p:nvPr/>
        </p:nvSpPr>
        <p:spPr bwMode="auto">
          <a:xfrm>
            <a:off x="1143000" y="4724400"/>
            <a:ext cx="4572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1899" name="Line 47"/>
          <p:cNvSpPr>
            <a:spLocks noChangeAspect="1" noChangeShapeType="1"/>
          </p:cNvSpPr>
          <p:nvPr/>
        </p:nvSpPr>
        <p:spPr bwMode="auto">
          <a:xfrm flipV="1">
            <a:off x="4913313" y="3711575"/>
            <a:ext cx="1666875"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900" name="Line 48"/>
          <p:cNvSpPr>
            <a:spLocks noChangeAspect="1" noChangeShapeType="1"/>
          </p:cNvSpPr>
          <p:nvPr/>
        </p:nvSpPr>
        <p:spPr bwMode="auto">
          <a:xfrm flipH="1" flipV="1">
            <a:off x="3243263" y="3781425"/>
            <a:ext cx="1617662" cy="908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901" name="Line 51"/>
          <p:cNvSpPr>
            <a:spLocks noChangeAspect="1" noChangeShapeType="1"/>
          </p:cNvSpPr>
          <p:nvPr/>
        </p:nvSpPr>
        <p:spPr bwMode="auto">
          <a:xfrm rot="290175" flipH="1" flipV="1">
            <a:off x="3619500" y="3362325"/>
            <a:ext cx="1290638" cy="1247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902" name="Line 52"/>
          <p:cNvSpPr>
            <a:spLocks noChangeAspect="1" noChangeShapeType="1"/>
          </p:cNvSpPr>
          <p:nvPr/>
        </p:nvSpPr>
        <p:spPr bwMode="auto">
          <a:xfrm flipV="1">
            <a:off x="4903788" y="4171950"/>
            <a:ext cx="1876425" cy="530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903" name="Line 54"/>
          <p:cNvSpPr>
            <a:spLocks noChangeAspect="1" noChangeShapeType="1"/>
          </p:cNvSpPr>
          <p:nvPr/>
        </p:nvSpPr>
        <p:spPr bwMode="auto">
          <a:xfrm flipH="1" flipV="1">
            <a:off x="3006725" y="4356100"/>
            <a:ext cx="1865313"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904" name="Line 68"/>
          <p:cNvSpPr>
            <a:spLocks noChangeShapeType="1"/>
          </p:cNvSpPr>
          <p:nvPr/>
        </p:nvSpPr>
        <p:spPr bwMode="auto">
          <a:xfrm>
            <a:off x="990600" y="4724400"/>
            <a:ext cx="556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05" name="Line 73"/>
          <p:cNvSpPr>
            <a:spLocks noChangeAspect="1" noChangeShapeType="1"/>
          </p:cNvSpPr>
          <p:nvPr/>
        </p:nvSpPr>
        <p:spPr bwMode="auto">
          <a:xfrm flipV="1">
            <a:off x="2551113" y="3711575"/>
            <a:ext cx="1666875"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906" name="Line 74"/>
          <p:cNvSpPr>
            <a:spLocks noChangeAspect="1" noChangeShapeType="1"/>
          </p:cNvSpPr>
          <p:nvPr/>
        </p:nvSpPr>
        <p:spPr bwMode="auto">
          <a:xfrm flipH="1" flipV="1">
            <a:off x="881063" y="3781425"/>
            <a:ext cx="1617662" cy="908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907" name="Line 75"/>
          <p:cNvSpPr>
            <a:spLocks noChangeAspect="1" noChangeShapeType="1"/>
          </p:cNvSpPr>
          <p:nvPr/>
        </p:nvSpPr>
        <p:spPr bwMode="auto">
          <a:xfrm flipV="1">
            <a:off x="2511425" y="3171825"/>
            <a:ext cx="1227138"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908" name="Line 77"/>
          <p:cNvSpPr>
            <a:spLocks noChangeAspect="1" noChangeShapeType="1"/>
          </p:cNvSpPr>
          <p:nvPr/>
        </p:nvSpPr>
        <p:spPr bwMode="auto">
          <a:xfrm flipH="1" flipV="1">
            <a:off x="1152525" y="3362325"/>
            <a:ext cx="1357313" cy="1311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909" name="Line 78"/>
          <p:cNvSpPr>
            <a:spLocks noChangeAspect="1" noChangeShapeType="1"/>
          </p:cNvSpPr>
          <p:nvPr/>
        </p:nvSpPr>
        <p:spPr bwMode="auto">
          <a:xfrm flipV="1">
            <a:off x="2541588" y="4171950"/>
            <a:ext cx="1876425" cy="530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910" name="Line 80"/>
          <p:cNvSpPr>
            <a:spLocks noChangeAspect="1" noChangeShapeType="1"/>
          </p:cNvSpPr>
          <p:nvPr/>
        </p:nvSpPr>
        <p:spPr bwMode="auto">
          <a:xfrm flipH="1" flipV="1">
            <a:off x="644525" y="4356100"/>
            <a:ext cx="1865313"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911" name="AutoShape 81"/>
          <p:cNvSpPr>
            <a:spLocks noChangeArrowheads="1"/>
          </p:cNvSpPr>
          <p:nvPr/>
        </p:nvSpPr>
        <p:spPr bwMode="auto">
          <a:xfrm flipV="1">
            <a:off x="3657600" y="30480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1912" name="Rectangle 67"/>
          <p:cNvSpPr>
            <a:spLocks noChangeArrowheads="1"/>
          </p:cNvSpPr>
          <p:nvPr/>
        </p:nvSpPr>
        <p:spPr bwMode="auto">
          <a:xfrm>
            <a:off x="304800" y="4724400"/>
            <a:ext cx="7010400" cy="19050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1913" name="Line 82"/>
          <p:cNvSpPr>
            <a:spLocks noChangeShapeType="1"/>
          </p:cNvSpPr>
          <p:nvPr/>
        </p:nvSpPr>
        <p:spPr bwMode="auto">
          <a:xfrm>
            <a:off x="381000" y="4724400"/>
            <a:ext cx="685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14" name="Line 84"/>
          <p:cNvSpPr>
            <a:spLocks noChangeShapeType="1"/>
          </p:cNvSpPr>
          <p:nvPr/>
        </p:nvSpPr>
        <p:spPr bwMode="auto">
          <a:xfrm flipH="1">
            <a:off x="5260975" y="32321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15" name="Line 85"/>
          <p:cNvSpPr>
            <a:spLocks noChangeShapeType="1"/>
          </p:cNvSpPr>
          <p:nvPr/>
        </p:nvSpPr>
        <p:spPr bwMode="auto">
          <a:xfrm flipH="1">
            <a:off x="5365750" y="32369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16" name="Line 86"/>
          <p:cNvSpPr>
            <a:spLocks noChangeShapeType="1"/>
          </p:cNvSpPr>
          <p:nvPr/>
        </p:nvSpPr>
        <p:spPr bwMode="auto">
          <a:xfrm flipH="1">
            <a:off x="5470525" y="32321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17" name="Line 87"/>
          <p:cNvSpPr>
            <a:spLocks noChangeShapeType="1"/>
          </p:cNvSpPr>
          <p:nvPr/>
        </p:nvSpPr>
        <p:spPr bwMode="auto">
          <a:xfrm flipH="1">
            <a:off x="5575300" y="32369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18" name="Line 88"/>
          <p:cNvSpPr>
            <a:spLocks noChangeShapeType="1"/>
          </p:cNvSpPr>
          <p:nvPr/>
        </p:nvSpPr>
        <p:spPr bwMode="auto">
          <a:xfrm flipH="1">
            <a:off x="5670550" y="32369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19" name="Line 89"/>
          <p:cNvSpPr>
            <a:spLocks noChangeShapeType="1"/>
          </p:cNvSpPr>
          <p:nvPr/>
        </p:nvSpPr>
        <p:spPr bwMode="auto">
          <a:xfrm flipH="1">
            <a:off x="5775325" y="32416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20" name="Line 90"/>
          <p:cNvSpPr>
            <a:spLocks noChangeShapeType="1"/>
          </p:cNvSpPr>
          <p:nvPr/>
        </p:nvSpPr>
        <p:spPr bwMode="auto">
          <a:xfrm flipH="1">
            <a:off x="5880100" y="32369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21" name="Line 91"/>
          <p:cNvSpPr>
            <a:spLocks noChangeShapeType="1"/>
          </p:cNvSpPr>
          <p:nvPr/>
        </p:nvSpPr>
        <p:spPr bwMode="auto">
          <a:xfrm flipH="1">
            <a:off x="5984875" y="32416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22" name="Line 92"/>
          <p:cNvSpPr>
            <a:spLocks noChangeShapeType="1"/>
          </p:cNvSpPr>
          <p:nvPr/>
        </p:nvSpPr>
        <p:spPr bwMode="auto">
          <a:xfrm flipH="1">
            <a:off x="6094413" y="32369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23" name="Line 93"/>
          <p:cNvSpPr>
            <a:spLocks noChangeShapeType="1"/>
          </p:cNvSpPr>
          <p:nvPr/>
        </p:nvSpPr>
        <p:spPr bwMode="auto">
          <a:xfrm flipH="1">
            <a:off x="6199188" y="32416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24" name="Line 94"/>
          <p:cNvSpPr>
            <a:spLocks noChangeShapeType="1"/>
          </p:cNvSpPr>
          <p:nvPr/>
        </p:nvSpPr>
        <p:spPr bwMode="auto">
          <a:xfrm flipH="1">
            <a:off x="6303963" y="32369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25" name="Line 95"/>
          <p:cNvSpPr>
            <a:spLocks noChangeShapeType="1"/>
          </p:cNvSpPr>
          <p:nvPr/>
        </p:nvSpPr>
        <p:spPr bwMode="auto">
          <a:xfrm flipH="1">
            <a:off x="6408738" y="32416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26" name="Line 96"/>
          <p:cNvSpPr>
            <a:spLocks noChangeShapeType="1"/>
          </p:cNvSpPr>
          <p:nvPr/>
        </p:nvSpPr>
        <p:spPr bwMode="auto">
          <a:xfrm flipH="1">
            <a:off x="1149350" y="32321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27" name="Line 97"/>
          <p:cNvSpPr>
            <a:spLocks noChangeShapeType="1"/>
          </p:cNvSpPr>
          <p:nvPr/>
        </p:nvSpPr>
        <p:spPr bwMode="auto">
          <a:xfrm flipH="1">
            <a:off x="1254125" y="32369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28" name="Line 98"/>
          <p:cNvSpPr>
            <a:spLocks noChangeShapeType="1"/>
          </p:cNvSpPr>
          <p:nvPr/>
        </p:nvSpPr>
        <p:spPr bwMode="auto">
          <a:xfrm flipH="1">
            <a:off x="1358900" y="32321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29" name="Line 99"/>
          <p:cNvSpPr>
            <a:spLocks noChangeShapeType="1"/>
          </p:cNvSpPr>
          <p:nvPr/>
        </p:nvSpPr>
        <p:spPr bwMode="auto">
          <a:xfrm flipH="1">
            <a:off x="1463675" y="32369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30" name="Line 100"/>
          <p:cNvSpPr>
            <a:spLocks noChangeShapeType="1"/>
          </p:cNvSpPr>
          <p:nvPr/>
        </p:nvSpPr>
        <p:spPr bwMode="auto">
          <a:xfrm flipH="1">
            <a:off x="1573213" y="32321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31" name="Line 101"/>
          <p:cNvSpPr>
            <a:spLocks noChangeShapeType="1"/>
          </p:cNvSpPr>
          <p:nvPr/>
        </p:nvSpPr>
        <p:spPr bwMode="auto">
          <a:xfrm flipH="1">
            <a:off x="1677988" y="32369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32" name="Line 102"/>
          <p:cNvSpPr>
            <a:spLocks noChangeShapeType="1"/>
          </p:cNvSpPr>
          <p:nvPr/>
        </p:nvSpPr>
        <p:spPr bwMode="auto">
          <a:xfrm flipH="1">
            <a:off x="1782763" y="32321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33" name="Rectangle 103"/>
          <p:cNvSpPr>
            <a:spLocks noChangeArrowheads="1"/>
          </p:cNvSpPr>
          <p:nvPr/>
        </p:nvSpPr>
        <p:spPr bwMode="auto">
          <a:xfrm>
            <a:off x="331788" y="1981200"/>
            <a:ext cx="685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a:t>Additional seismic waves keep arriving at the same point</a:t>
            </a:r>
          </a:p>
        </p:txBody>
      </p:sp>
      <p:graphicFrame>
        <p:nvGraphicFramePr>
          <p:cNvPr id="121934" name="Object 104"/>
          <p:cNvGraphicFramePr>
            <a:graphicFrameLocks noChangeAspect="1"/>
          </p:cNvGraphicFramePr>
          <p:nvPr/>
        </p:nvGraphicFramePr>
        <p:xfrm>
          <a:off x="7143750" y="3079750"/>
          <a:ext cx="290513" cy="341313"/>
        </p:xfrm>
        <a:graphic>
          <a:graphicData uri="http://schemas.openxmlformats.org/presentationml/2006/ole">
            <mc:AlternateContent xmlns:mc="http://schemas.openxmlformats.org/markup-compatibility/2006">
              <mc:Choice xmlns:v="urn:schemas-microsoft-com:vml" Requires="v">
                <p:oleObj spid="_x0000_s121947" name="Equation" r:id="rId3" imgW="291973" imgH="342751" progId="Equation.DSMT4">
                  <p:embed/>
                </p:oleObj>
              </mc:Choice>
              <mc:Fallback>
                <p:oleObj name="Equation" r:id="rId3" imgW="291973" imgH="342751" progId="Equation.DSMT4">
                  <p:embed/>
                  <p:pic>
                    <p:nvPicPr>
                      <p:cNvPr id="0" name="Object 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3079750"/>
                        <a:ext cx="290513"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22883" name="Rectangle 5"/>
          <p:cNvSpPr>
            <a:spLocks noChangeArrowheads="1"/>
          </p:cNvSpPr>
          <p:nvPr/>
        </p:nvSpPr>
        <p:spPr bwMode="auto">
          <a:xfrm>
            <a:off x="685800" y="381000"/>
            <a:ext cx="632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r>
              <a:rPr lang="en-US" altLang="en-US"/>
              <a:t>Within a Fresnel Zone reflection contributions arrive coherently and thus reinforce.</a:t>
            </a:r>
            <a:r>
              <a:rPr lang="en-US" altLang="en-US" sz="2400"/>
              <a:t> </a:t>
            </a:r>
          </a:p>
          <a:p>
            <a:endParaRPr lang="en-US" altLang="en-US" sz="2400"/>
          </a:p>
        </p:txBody>
      </p:sp>
      <p:pic>
        <p:nvPicPr>
          <p:cNvPr id="1228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4295775"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Text Box 7"/>
          <p:cNvSpPr txBox="1">
            <a:spLocks noChangeArrowheads="1"/>
          </p:cNvSpPr>
          <p:nvPr/>
        </p:nvSpPr>
        <p:spPr bwMode="auto">
          <a:xfrm>
            <a:off x="457200" y="1600200"/>
            <a:ext cx="1752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a:t>Outside peaks and troughs tend to cancel each other and thus make little net contribution. (Sheriff, 1996; AAPG Explorer)</a:t>
            </a:r>
          </a:p>
        </p:txBody>
      </p:sp>
      <p:sp>
        <p:nvSpPr>
          <p:cNvPr id="122886" name="Line 10"/>
          <p:cNvSpPr>
            <a:spLocks noChangeShapeType="1"/>
          </p:cNvSpPr>
          <p:nvPr/>
        </p:nvSpPr>
        <p:spPr bwMode="auto">
          <a:xfrm>
            <a:off x="4191000" y="6019800"/>
            <a:ext cx="2590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887" name="Text Box 11"/>
          <p:cNvSpPr txBox="1">
            <a:spLocks noChangeArrowheads="1"/>
          </p:cNvSpPr>
          <p:nvPr/>
        </p:nvSpPr>
        <p:spPr bwMode="auto">
          <a:xfrm>
            <a:off x="3657600" y="6096000"/>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Add these seismic arrivals over time</a:t>
            </a:r>
          </a:p>
        </p:txBody>
      </p:sp>
      <p:graphicFrame>
        <p:nvGraphicFramePr>
          <p:cNvPr id="122888" name="Object 1024"/>
          <p:cNvGraphicFramePr>
            <a:graphicFrameLocks noChangeAspect="1"/>
          </p:cNvGraphicFramePr>
          <p:nvPr/>
        </p:nvGraphicFramePr>
        <p:xfrm>
          <a:off x="3749675" y="5667375"/>
          <a:ext cx="698500" cy="404813"/>
        </p:xfrm>
        <a:graphic>
          <a:graphicData uri="http://schemas.openxmlformats.org/presentationml/2006/ole">
            <mc:AlternateContent xmlns:mc="http://schemas.openxmlformats.org/markup-compatibility/2006">
              <mc:Choice xmlns:v="urn:schemas-microsoft-com:vml" Requires="v">
                <p:oleObj spid="_x0000_s122916" name="Equation" r:id="rId4" imgW="698197" imgH="406224" progId="Equation.DSMT4">
                  <p:embed/>
                </p:oleObj>
              </mc:Choice>
              <mc:Fallback>
                <p:oleObj name="Equation" r:id="rId4" imgW="698197" imgH="406224"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9675" y="5667375"/>
                        <a:ext cx="698500"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889" name="Object 1025"/>
          <p:cNvGraphicFramePr>
            <a:graphicFrameLocks noChangeAspect="1"/>
          </p:cNvGraphicFramePr>
          <p:nvPr/>
        </p:nvGraphicFramePr>
        <p:xfrm>
          <a:off x="6832600" y="5635625"/>
          <a:ext cx="265113" cy="392113"/>
        </p:xfrm>
        <a:graphic>
          <a:graphicData uri="http://schemas.openxmlformats.org/presentationml/2006/ole">
            <mc:AlternateContent xmlns:mc="http://schemas.openxmlformats.org/markup-compatibility/2006">
              <mc:Choice xmlns:v="urn:schemas-microsoft-com:vml" Requires="v">
                <p:oleObj spid="_x0000_s122917" name="Equation" r:id="rId6" imgW="266469" imgH="393359" progId="Equation.DSMT4">
                  <p:embed/>
                </p:oleObj>
              </mc:Choice>
              <mc:Fallback>
                <p:oleObj name="Equation" r:id="rId6" imgW="266469" imgH="393359" progId="Equation.DSMT4">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2600" y="5635625"/>
                        <a:ext cx="265113"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890" name="Text Box 14"/>
          <p:cNvSpPr txBox="1">
            <a:spLocks noChangeArrowheads="1"/>
          </p:cNvSpPr>
          <p:nvPr/>
        </p:nvSpPr>
        <p:spPr bwMode="auto">
          <a:xfrm>
            <a:off x="7162800" y="5638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t>
            </a:r>
          </a:p>
        </p:txBody>
      </p:sp>
      <p:sp>
        <p:nvSpPr>
          <p:cNvPr id="122891" name="Freeform 15"/>
          <p:cNvSpPr>
            <a:spLocks/>
          </p:cNvSpPr>
          <p:nvPr/>
        </p:nvSpPr>
        <p:spPr bwMode="auto">
          <a:xfrm>
            <a:off x="7924800" y="4800600"/>
            <a:ext cx="304800" cy="1905000"/>
          </a:xfrm>
          <a:custGeom>
            <a:avLst/>
            <a:gdLst>
              <a:gd name="T0" fmla="*/ 2147483646 w 192"/>
              <a:gd name="T1" fmla="*/ 0 h 1200"/>
              <a:gd name="T2" fmla="*/ 2147483646 w 192"/>
              <a:gd name="T3" fmla="*/ 2147483646 h 1200"/>
              <a:gd name="T4" fmla="*/ 2147483646 w 192"/>
              <a:gd name="T5" fmla="*/ 2147483646 h 1200"/>
              <a:gd name="T6" fmla="*/ 2147483646 w 192"/>
              <a:gd name="T7" fmla="*/ 2147483646 h 1200"/>
              <a:gd name="T8" fmla="*/ 2147483646 w 192"/>
              <a:gd name="T9" fmla="*/ 2147483646 h 1200"/>
              <a:gd name="T10" fmla="*/ 0 w 192"/>
              <a:gd name="T11" fmla="*/ 2147483646 h 1200"/>
              <a:gd name="T12" fmla="*/ 2147483646 w 192"/>
              <a:gd name="T13" fmla="*/ 2147483646 h 1200"/>
              <a:gd name="T14" fmla="*/ 2147483646 w 192"/>
              <a:gd name="T15" fmla="*/ 2147483646 h 1200"/>
              <a:gd name="T16" fmla="*/ 2147483646 w 192"/>
              <a:gd name="T17" fmla="*/ 2147483646 h 1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1200"/>
              <a:gd name="T29" fmla="*/ 192 w 192"/>
              <a:gd name="T30" fmla="*/ 1200 h 1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1200">
                <a:moveTo>
                  <a:pt x="48" y="0"/>
                </a:moveTo>
                <a:lnTo>
                  <a:pt x="48" y="384"/>
                </a:lnTo>
                <a:lnTo>
                  <a:pt x="48" y="624"/>
                </a:lnTo>
                <a:lnTo>
                  <a:pt x="192" y="720"/>
                </a:lnTo>
                <a:lnTo>
                  <a:pt x="48" y="768"/>
                </a:lnTo>
                <a:lnTo>
                  <a:pt x="0" y="864"/>
                </a:lnTo>
                <a:lnTo>
                  <a:pt x="48" y="960"/>
                </a:lnTo>
                <a:lnTo>
                  <a:pt x="48" y="1056"/>
                </a:lnTo>
                <a:lnTo>
                  <a:pt x="48" y="120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spect="1" noChangeArrowheads="1"/>
          </p:cNvSpPr>
          <p:nvPr/>
        </p:nvSpPr>
        <p:spPr bwMode="auto">
          <a:xfrm>
            <a:off x="914400" y="1295400"/>
            <a:ext cx="5110163" cy="1927225"/>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3908" name="Line 5"/>
          <p:cNvSpPr>
            <a:spLocks noChangeShapeType="1"/>
          </p:cNvSpPr>
          <p:nvPr/>
        </p:nvSpPr>
        <p:spPr bwMode="auto">
          <a:xfrm>
            <a:off x="3733800" y="2286000"/>
            <a:ext cx="0" cy="2438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19813" name="Group 6"/>
          <p:cNvGrpSpPr>
            <a:grpSpLocks/>
          </p:cNvGrpSpPr>
          <p:nvPr/>
        </p:nvGrpSpPr>
        <p:grpSpPr bwMode="auto">
          <a:xfrm>
            <a:off x="1219200" y="1447800"/>
            <a:ext cx="4648200" cy="3276600"/>
            <a:chOff x="768" y="912"/>
            <a:chExt cx="2928" cy="2064"/>
          </a:xfrm>
          <a:solidFill>
            <a:srgbClr val="FF00FF"/>
          </a:solidFill>
        </p:grpSpPr>
        <p:sp>
          <p:nvSpPr>
            <p:cNvPr id="119872" name="Oval 7"/>
            <p:cNvSpPr>
              <a:spLocks noChangeArrowheads="1"/>
            </p:cNvSpPr>
            <p:nvPr/>
          </p:nvSpPr>
          <p:spPr bwMode="auto">
            <a:xfrm>
              <a:off x="1152" y="1008"/>
              <a:ext cx="2256" cy="1968"/>
            </a:xfrm>
            <a:prstGeom prst="ellipse">
              <a:avLst/>
            </a:prstGeom>
            <a:grpFill/>
            <a:ln w="9525">
              <a:solidFill>
                <a:srgbClr val="FF00FF"/>
              </a:solidFill>
              <a:round/>
              <a:headEnd/>
              <a:tailEnd/>
            </a:ln>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ctr">
                <a:defRPr/>
              </a:pPr>
              <a:endParaRPr lang="en-US" altLang="en-US" smtClean="0"/>
            </a:p>
          </p:txBody>
        </p:sp>
        <p:sp>
          <p:nvSpPr>
            <p:cNvPr id="119873" name="Rectangle 8"/>
            <p:cNvSpPr>
              <a:spLocks noChangeArrowheads="1"/>
            </p:cNvSpPr>
            <p:nvPr/>
          </p:nvSpPr>
          <p:spPr bwMode="auto">
            <a:xfrm>
              <a:off x="768" y="912"/>
              <a:ext cx="2928" cy="1104"/>
            </a:xfrm>
            <a:prstGeom prst="rect">
              <a:avLst/>
            </a:prstGeom>
            <a:grpFill/>
            <a:ln w="9525">
              <a:solidFill>
                <a:srgbClr val="FF00FF"/>
              </a:solidFill>
              <a:miter lim="800000"/>
              <a:headEnd/>
              <a:tailEnd/>
            </a:ln>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ctr">
                <a:defRPr/>
              </a:pPr>
              <a:endParaRPr lang="en-US" altLang="en-US" smtClean="0"/>
            </a:p>
          </p:txBody>
        </p:sp>
      </p:grpSp>
      <p:sp>
        <p:nvSpPr>
          <p:cNvPr id="123910" name="Line 9"/>
          <p:cNvSpPr>
            <a:spLocks noChangeShapeType="1"/>
          </p:cNvSpPr>
          <p:nvPr/>
        </p:nvSpPr>
        <p:spPr bwMode="auto">
          <a:xfrm flipH="1">
            <a:off x="190500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11" name="Line 10"/>
          <p:cNvSpPr>
            <a:spLocks noChangeShapeType="1"/>
          </p:cNvSpPr>
          <p:nvPr/>
        </p:nvSpPr>
        <p:spPr bwMode="auto">
          <a:xfrm flipH="1">
            <a:off x="200977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12" name="Line 11"/>
          <p:cNvSpPr>
            <a:spLocks noChangeShapeType="1"/>
          </p:cNvSpPr>
          <p:nvPr/>
        </p:nvSpPr>
        <p:spPr bwMode="auto">
          <a:xfrm flipH="1">
            <a:off x="2114550"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13" name="Line 12"/>
          <p:cNvSpPr>
            <a:spLocks noChangeShapeType="1"/>
          </p:cNvSpPr>
          <p:nvPr/>
        </p:nvSpPr>
        <p:spPr bwMode="auto">
          <a:xfrm flipH="1">
            <a:off x="2219325"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14" name="Line 13"/>
          <p:cNvSpPr>
            <a:spLocks noChangeShapeType="1"/>
          </p:cNvSpPr>
          <p:nvPr/>
        </p:nvSpPr>
        <p:spPr bwMode="auto">
          <a:xfrm flipH="1">
            <a:off x="23288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15" name="Line 14"/>
          <p:cNvSpPr>
            <a:spLocks noChangeShapeType="1"/>
          </p:cNvSpPr>
          <p:nvPr/>
        </p:nvSpPr>
        <p:spPr bwMode="auto">
          <a:xfrm flipH="1">
            <a:off x="24336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16" name="Line 15"/>
          <p:cNvSpPr>
            <a:spLocks noChangeShapeType="1"/>
          </p:cNvSpPr>
          <p:nvPr/>
        </p:nvSpPr>
        <p:spPr bwMode="auto">
          <a:xfrm flipH="1">
            <a:off x="25384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17" name="Line 16"/>
          <p:cNvSpPr>
            <a:spLocks noChangeShapeType="1"/>
          </p:cNvSpPr>
          <p:nvPr/>
        </p:nvSpPr>
        <p:spPr bwMode="auto">
          <a:xfrm flipH="1">
            <a:off x="26431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18" name="Line 17"/>
          <p:cNvSpPr>
            <a:spLocks noChangeShapeType="1"/>
          </p:cNvSpPr>
          <p:nvPr/>
        </p:nvSpPr>
        <p:spPr bwMode="auto">
          <a:xfrm flipH="1">
            <a:off x="27384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19" name="Line 18"/>
          <p:cNvSpPr>
            <a:spLocks noChangeShapeType="1"/>
          </p:cNvSpPr>
          <p:nvPr/>
        </p:nvSpPr>
        <p:spPr bwMode="auto">
          <a:xfrm flipH="1">
            <a:off x="284321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0" name="Line 19"/>
          <p:cNvSpPr>
            <a:spLocks noChangeShapeType="1"/>
          </p:cNvSpPr>
          <p:nvPr/>
        </p:nvSpPr>
        <p:spPr bwMode="auto">
          <a:xfrm flipH="1">
            <a:off x="29479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1" name="Line 20"/>
          <p:cNvSpPr>
            <a:spLocks noChangeShapeType="1"/>
          </p:cNvSpPr>
          <p:nvPr/>
        </p:nvSpPr>
        <p:spPr bwMode="auto">
          <a:xfrm flipH="1">
            <a:off x="3052763"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2" name="Line 21"/>
          <p:cNvSpPr>
            <a:spLocks noChangeShapeType="1"/>
          </p:cNvSpPr>
          <p:nvPr/>
        </p:nvSpPr>
        <p:spPr bwMode="auto">
          <a:xfrm flipH="1">
            <a:off x="31623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3" name="Line 22"/>
          <p:cNvSpPr>
            <a:spLocks noChangeShapeType="1"/>
          </p:cNvSpPr>
          <p:nvPr/>
        </p:nvSpPr>
        <p:spPr bwMode="auto">
          <a:xfrm flipH="1">
            <a:off x="32670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4" name="Line 23"/>
          <p:cNvSpPr>
            <a:spLocks noChangeShapeType="1"/>
          </p:cNvSpPr>
          <p:nvPr/>
        </p:nvSpPr>
        <p:spPr bwMode="auto">
          <a:xfrm flipH="1">
            <a:off x="33718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5" name="Line 24"/>
          <p:cNvSpPr>
            <a:spLocks noChangeShapeType="1"/>
          </p:cNvSpPr>
          <p:nvPr/>
        </p:nvSpPr>
        <p:spPr bwMode="auto">
          <a:xfrm flipH="1">
            <a:off x="34766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6" name="Line 25"/>
          <p:cNvSpPr>
            <a:spLocks noChangeShapeType="1"/>
          </p:cNvSpPr>
          <p:nvPr/>
        </p:nvSpPr>
        <p:spPr bwMode="auto">
          <a:xfrm flipH="1">
            <a:off x="358616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7" name="Line 26"/>
          <p:cNvSpPr>
            <a:spLocks noChangeShapeType="1"/>
          </p:cNvSpPr>
          <p:nvPr/>
        </p:nvSpPr>
        <p:spPr bwMode="auto">
          <a:xfrm flipH="1">
            <a:off x="369093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8" name="Line 27"/>
          <p:cNvSpPr>
            <a:spLocks noChangeShapeType="1"/>
          </p:cNvSpPr>
          <p:nvPr/>
        </p:nvSpPr>
        <p:spPr bwMode="auto">
          <a:xfrm flipH="1">
            <a:off x="3795713"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9" name="Line 28"/>
          <p:cNvSpPr>
            <a:spLocks noChangeShapeType="1"/>
          </p:cNvSpPr>
          <p:nvPr/>
        </p:nvSpPr>
        <p:spPr bwMode="auto">
          <a:xfrm flipH="1">
            <a:off x="3900488"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0" name="Line 29"/>
          <p:cNvSpPr>
            <a:spLocks noChangeShapeType="1"/>
          </p:cNvSpPr>
          <p:nvPr/>
        </p:nvSpPr>
        <p:spPr bwMode="auto">
          <a:xfrm flipH="1">
            <a:off x="401002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1" name="Line 30"/>
          <p:cNvSpPr>
            <a:spLocks noChangeShapeType="1"/>
          </p:cNvSpPr>
          <p:nvPr/>
        </p:nvSpPr>
        <p:spPr bwMode="auto">
          <a:xfrm flipH="1">
            <a:off x="41148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2" name="Line 31"/>
          <p:cNvSpPr>
            <a:spLocks noChangeShapeType="1"/>
          </p:cNvSpPr>
          <p:nvPr/>
        </p:nvSpPr>
        <p:spPr bwMode="auto">
          <a:xfrm flipH="1">
            <a:off x="4219575" y="32194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3" name="Line 32"/>
          <p:cNvSpPr>
            <a:spLocks noChangeShapeType="1"/>
          </p:cNvSpPr>
          <p:nvPr/>
        </p:nvSpPr>
        <p:spPr bwMode="auto">
          <a:xfrm flipH="1">
            <a:off x="43243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4" name="Line 33"/>
          <p:cNvSpPr>
            <a:spLocks noChangeShapeType="1"/>
          </p:cNvSpPr>
          <p:nvPr/>
        </p:nvSpPr>
        <p:spPr bwMode="auto">
          <a:xfrm flipH="1">
            <a:off x="441960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5" name="Line 34"/>
          <p:cNvSpPr>
            <a:spLocks noChangeShapeType="1"/>
          </p:cNvSpPr>
          <p:nvPr/>
        </p:nvSpPr>
        <p:spPr bwMode="auto">
          <a:xfrm flipH="1">
            <a:off x="452437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6" name="Line 35"/>
          <p:cNvSpPr>
            <a:spLocks noChangeShapeType="1"/>
          </p:cNvSpPr>
          <p:nvPr/>
        </p:nvSpPr>
        <p:spPr bwMode="auto">
          <a:xfrm flipH="1">
            <a:off x="4629150"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7" name="Line 36"/>
          <p:cNvSpPr>
            <a:spLocks noChangeShapeType="1"/>
          </p:cNvSpPr>
          <p:nvPr/>
        </p:nvSpPr>
        <p:spPr bwMode="auto">
          <a:xfrm flipH="1">
            <a:off x="4733925"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8" name="Line 37"/>
          <p:cNvSpPr>
            <a:spLocks noChangeShapeType="1"/>
          </p:cNvSpPr>
          <p:nvPr/>
        </p:nvSpPr>
        <p:spPr bwMode="auto">
          <a:xfrm flipH="1">
            <a:off x="484346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9" name="Line 38"/>
          <p:cNvSpPr>
            <a:spLocks noChangeShapeType="1"/>
          </p:cNvSpPr>
          <p:nvPr/>
        </p:nvSpPr>
        <p:spPr bwMode="auto">
          <a:xfrm flipH="1">
            <a:off x="494823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40" name="Line 39"/>
          <p:cNvSpPr>
            <a:spLocks noChangeShapeType="1"/>
          </p:cNvSpPr>
          <p:nvPr/>
        </p:nvSpPr>
        <p:spPr bwMode="auto">
          <a:xfrm flipH="1">
            <a:off x="5053013" y="32242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41" name="Line 40"/>
          <p:cNvSpPr>
            <a:spLocks noChangeShapeType="1"/>
          </p:cNvSpPr>
          <p:nvPr/>
        </p:nvSpPr>
        <p:spPr bwMode="auto">
          <a:xfrm flipH="1">
            <a:off x="5157788" y="32289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42" name="Line 41"/>
          <p:cNvSpPr>
            <a:spLocks noChangeShapeType="1"/>
          </p:cNvSpPr>
          <p:nvPr/>
        </p:nvSpPr>
        <p:spPr bwMode="auto">
          <a:xfrm>
            <a:off x="1662113" y="3219450"/>
            <a:ext cx="388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43" name="AutoShape 42"/>
          <p:cNvSpPr>
            <a:spLocks noChangeArrowheads="1"/>
          </p:cNvSpPr>
          <p:nvPr/>
        </p:nvSpPr>
        <p:spPr bwMode="auto">
          <a:xfrm>
            <a:off x="3586163" y="3090863"/>
            <a:ext cx="381000" cy="304800"/>
          </a:xfrm>
          <a:prstGeom prst="irregularSeal2">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3944" name="Oval 43"/>
          <p:cNvSpPr>
            <a:spLocks noChangeAspect="1" noChangeArrowheads="1"/>
          </p:cNvSpPr>
          <p:nvPr/>
        </p:nvSpPr>
        <p:spPr bwMode="auto">
          <a:xfrm>
            <a:off x="1660525" y="1616075"/>
            <a:ext cx="3937000" cy="3433763"/>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sz="1800">
              <a:solidFill>
                <a:schemeClr val="tx2"/>
              </a:solidFill>
            </a:endParaRPr>
          </a:p>
        </p:txBody>
      </p:sp>
      <p:sp>
        <p:nvSpPr>
          <p:cNvPr id="123945" name="Rectangle 45"/>
          <p:cNvSpPr>
            <a:spLocks noChangeArrowheads="1"/>
          </p:cNvSpPr>
          <p:nvPr/>
        </p:nvSpPr>
        <p:spPr bwMode="auto">
          <a:xfrm>
            <a:off x="2286000" y="4724400"/>
            <a:ext cx="2895600" cy="5334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3946" name="Line 46"/>
          <p:cNvSpPr>
            <a:spLocks noChangeShapeType="1"/>
          </p:cNvSpPr>
          <p:nvPr/>
        </p:nvSpPr>
        <p:spPr bwMode="auto">
          <a:xfrm>
            <a:off x="1295400" y="47244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47" name="AutoShape 47"/>
          <p:cNvSpPr>
            <a:spLocks noChangeArrowheads="1"/>
          </p:cNvSpPr>
          <p:nvPr/>
        </p:nvSpPr>
        <p:spPr bwMode="auto">
          <a:xfrm flipV="1">
            <a:off x="3657600" y="30480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3948" name="Text Box 53"/>
          <p:cNvSpPr txBox="1">
            <a:spLocks noChangeArrowheads="1"/>
          </p:cNvSpPr>
          <p:nvPr/>
        </p:nvSpPr>
        <p:spPr bwMode="auto">
          <a:xfrm>
            <a:off x="3733800" y="3657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123949" name="Object 1025"/>
          <p:cNvGraphicFramePr>
            <a:graphicFrameLocks noChangeAspect="1"/>
          </p:cNvGraphicFramePr>
          <p:nvPr/>
        </p:nvGraphicFramePr>
        <p:xfrm>
          <a:off x="3790950" y="3733800"/>
          <a:ext cx="315913" cy="381000"/>
        </p:xfrm>
        <a:graphic>
          <a:graphicData uri="http://schemas.openxmlformats.org/presentationml/2006/ole">
            <mc:AlternateContent xmlns:mc="http://schemas.openxmlformats.org/markup-compatibility/2006">
              <mc:Choice xmlns:v="urn:schemas-microsoft-com:vml" Requires="v">
                <p:oleObj spid="_x0000_s124016" name="Equation" r:id="rId3" imgW="317225" imgH="380670" progId="Equation.DSMT4">
                  <p:embed/>
                </p:oleObj>
              </mc:Choice>
              <mc:Fallback>
                <p:oleObj name="Equation" r:id="rId3" imgW="317225" imgH="380670" progId="Equation.DSMT4">
                  <p:embed/>
                  <p:pic>
                    <p:nvPicPr>
                      <p:cNvPr id="0" name="Object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50" y="3733800"/>
                        <a:ext cx="31591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950" name="Line 55"/>
          <p:cNvSpPr>
            <a:spLocks noChangeShapeType="1"/>
          </p:cNvSpPr>
          <p:nvPr/>
        </p:nvSpPr>
        <p:spPr bwMode="auto">
          <a:xfrm>
            <a:off x="3733800" y="3200400"/>
            <a:ext cx="1543050" cy="10541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51" name="Line 57"/>
          <p:cNvSpPr>
            <a:spLocks noChangeShapeType="1"/>
          </p:cNvSpPr>
          <p:nvPr/>
        </p:nvSpPr>
        <p:spPr bwMode="auto">
          <a:xfrm>
            <a:off x="3733800" y="3200400"/>
            <a:ext cx="10668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52" name="Line 58"/>
          <p:cNvSpPr>
            <a:spLocks noChangeShapeType="1"/>
          </p:cNvSpPr>
          <p:nvPr/>
        </p:nvSpPr>
        <p:spPr bwMode="auto">
          <a:xfrm rot="536189">
            <a:off x="4876800" y="3810000"/>
            <a:ext cx="304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953" name="Line 59"/>
          <p:cNvSpPr>
            <a:spLocks noChangeShapeType="1"/>
          </p:cNvSpPr>
          <p:nvPr/>
        </p:nvSpPr>
        <p:spPr bwMode="auto">
          <a:xfrm rot="498921" flipH="1" flipV="1">
            <a:off x="5410200" y="4038600"/>
            <a:ext cx="304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23954" name="Object 1026"/>
          <p:cNvGraphicFramePr>
            <a:graphicFrameLocks noChangeAspect="1"/>
          </p:cNvGraphicFramePr>
          <p:nvPr/>
        </p:nvGraphicFramePr>
        <p:xfrm>
          <a:off x="5181600" y="3581400"/>
          <a:ext cx="290513" cy="660400"/>
        </p:xfrm>
        <a:graphic>
          <a:graphicData uri="http://schemas.openxmlformats.org/presentationml/2006/ole">
            <mc:AlternateContent xmlns:mc="http://schemas.openxmlformats.org/markup-compatibility/2006">
              <mc:Choice xmlns:v="urn:schemas-microsoft-com:vml" Requires="v">
                <p:oleObj spid="_x0000_s124017" name="Equation" r:id="rId5" imgW="291973" imgH="660113" progId="Equation.DSMT4">
                  <p:embed/>
                </p:oleObj>
              </mc:Choice>
              <mc:Fallback>
                <p:oleObj name="Equation" r:id="rId5" imgW="291973" imgH="660113" progId="Equation.DSMT4">
                  <p:embed/>
                  <p:pic>
                    <p:nvPicPr>
                      <p:cNvPr id="0" name="Object 10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581400"/>
                        <a:ext cx="290513"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955" name="Line 62"/>
          <p:cNvSpPr>
            <a:spLocks noChangeShapeType="1"/>
          </p:cNvSpPr>
          <p:nvPr/>
        </p:nvSpPr>
        <p:spPr bwMode="auto">
          <a:xfrm>
            <a:off x="2514600" y="4876800"/>
            <a:ext cx="2209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956" name="Text Box 63"/>
          <p:cNvSpPr txBox="1">
            <a:spLocks noChangeArrowheads="1"/>
          </p:cNvSpPr>
          <p:nvPr/>
        </p:nvSpPr>
        <p:spPr bwMode="auto">
          <a:xfrm>
            <a:off x="2066925" y="4772025"/>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a:t>
            </a:r>
          </a:p>
        </p:txBody>
      </p:sp>
      <p:sp>
        <p:nvSpPr>
          <p:cNvPr id="123957" name="Text Box 66"/>
          <p:cNvSpPr txBox="1">
            <a:spLocks noChangeArrowheads="1"/>
          </p:cNvSpPr>
          <p:nvPr/>
        </p:nvSpPr>
        <p:spPr bwMode="auto">
          <a:xfrm>
            <a:off x="4695825" y="48387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a:t>
            </a:r>
          </a:p>
        </p:txBody>
      </p:sp>
      <p:sp>
        <p:nvSpPr>
          <p:cNvPr id="123958" name="Line 68"/>
          <p:cNvSpPr>
            <a:spLocks noChangeShapeType="1"/>
          </p:cNvSpPr>
          <p:nvPr/>
        </p:nvSpPr>
        <p:spPr bwMode="auto">
          <a:xfrm>
            <a:off x="4791075" y="4429125"/>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59" name="Line 69"/>
          <p:cNvSpPr>
            <a:spLocks noChangeShapeType="1"/>
          </p:cNvSpPr>
          <p:nvPr/>
        </p:nvSpPr>
        <p:spPr bwMode="auto">
          <a:xfrm>
            <a:off x="2486025" y="44577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60" name="Text Box 70"/>
          <p:cNvSpPr txBox="1">
            <a:spLocks noChangeArrowheads="1"/>
          </p:cNvSpPr>
          <p:nvPr/>
        </p:nvSpPr>
        <p:spPr bwMode="auto">
          <a:xfrm>
            <a:off x="3752850" y="4352925"/>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O</a:t>
            </a:r>
          </a:p>
        </p:txBody>
      </p:sp>
      <p:graphicFrame>
        <p:nvGraphicFramePr>
          <p:cNvPr id="123961" name="Object 1027"/>
          <p:cNvGraphicFramePr>
            <a:graphicFrameLocks noChangeAspect="1"/>
          </p:cNvGraphicFramePr>
          <p:nvPr/>
        </p:nvGraphicFramePr>
        <p:xfrm>
          <a:off x="2819400" y="5143500"/>
          <a:ext cx="1384300" cy="419100"/>
        </p:xfrm>
        <a:graphic>
          <a:graphicData uri="http://schemas.openxmlformats.org/presentationml/2006/ole">
            <mc:AlternateContent xmlns:mc="http://schemas.openxmlformats.org/markup-compatibility/2006">
              <mc:Choice xmlns:v="urn:schemas-microsoft-com:vml" Requires="v">
                <p:oleObj spid="_x0000_s124018" name="Equation" r:id="rId7" imgW="1384300" imgH="419100" progId="Equation.DSMT4">
                  <p:embed/>
                </p:oleObj>
              </mc:Choice>
              <mc:Fallback>
                <p:oleObj name="Equation" r:id="rId7" imgW="1384300" imgH="419100" progId="Equation.DSMT4">
                  <p:embed/>
                  <p:pic>
                    <p:nvPicPr>
                      <p:cNvPr id="0" name="Object 10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5143500"/>
                        <a:ext cx="13843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962" name="Object 1028"/>
          <p:cNvGraphicFramePr>
            <a:graphicFrameLocks noChangeAspect="1"/>
          </p:cNvGraphicFramePr>
          <p:nvPr/>
        </p:nvGraphicFramePr>
        <p:xfrm>
          <a:off x="2667000" y="5670550"/>
          <a:ext cx="671513" cy="419100"/>
        </p:xfrm>
        <a:graphic>
          <a:graphicData uri="http://schemas.openxmlformats.org/presentationml/2006/ole">
            <mc:AlternateContent xmlns:mc="http://schemas.openxmlformats.org/markup-compatibility/2006">
              <mc:Choice xmlns:v="urn:schemas-microsoft-com:vml" Requires="v">
                <p:oleObj spid="_x0000_s124019" name="Equation" r:id="rId9" imgW="672808" imgH="418918" progId="Equation.DSMT4">
                  <p:embed/>
                </p:oleObj>
              </mc:Choice>
              <mc:Fallback>
                <p:oleObj name="Equation" r:id="rId9" imgW="672808" imgH="418918" progId="Equation.DSMT4">
                  <p:embed/>
                  <p:pic>
                    <p:nvPicPr>
                      <p:cNvPr id="0" name="Object 10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5670550"/>
                        <a:ext cx="6715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963" name="Text Box 74"/>
          <p:cNvSpPr txBox="1">
            <a:spLocks noChangeArrowheads="1"/>
          </p:cNvSpPr>
          <p:nvPr/>
        </p:nvSpPr>
        <p:spPr bwMode="auto">
          <a:xfrm>
            <a:off x="3124200" y="5789613"/>
            <a:ext cx="5029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 is </a:t>
            </a:r>
            <a:r>
              <a:rPr lang="en-US" altLang="en-US" sz="1800" u="sng"/>
              <a:t>the first Fresnel zone</a:t>
            </a:r>
            <a:r>
              <a:rPr lang="en-US" altLang="en-US" sz="1800"/>
              <a:t> from where we consider the greatest contribution comes to our seismic arrivals</a:t>
            </a:r>
          </a:p>
        </p:txBody>
      </p:sp>
      <p:sp>
        <p:nvSpPr>
          <p:cNvPr id="2" name="Oval 1"/>
          <p:cNvSpPr/>
          <p:nvPr/>
        </p:nvSpPr>
        <p:spPr>
          <a:xfrm>
            <a:off x="1981200" y="1676400"/>
            <a:ext cx="3352800" cy="302418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965" name="Rectangle 44"/>
          <p:cNvSpPr>
            <a:spLocks noChangeArrowheads="1"/>
          </p:cNvSpPr>
          <p:nvPr/>
        </p:nvSpPr>
        <p:spPr bwMode="auto">
          <a:xfrm>
            <a:off x="1166813" y="1533525"/>
            <a:ext cx="5105400" cy="16764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3966" name="Freeform 51"/>
          <p:cNvSpPr>
            <a:spLocks/>
          </p:cNvSpPr>
          <p:nvPr/>
        </p:nvSpPr>
        <p:spPr bwMode="auto">
          <a:xfrm rot="1515190">
            <a:off x="4787900" y="2386013"/>
            <a:ext cx="304800" cy="76200"/>
          </a:xfrm>
          <a:custGeom>
            <a:avLst/>
            <a:gdLst>
              <a:gd name="T0" fmla="*/ 0 w 192"/>
              <a:gd name="T1" fmla="*/ 2147483646 h 48"/>
              <a:gd name="T2" fmla="*/ 2147483646 w 192"/>
              <a:gd name="T3" fmla="*/ 0 h 48"/>
              <a:gd name="T4" fmla="*/ 2147483646 w 192"/>
              <a:gd name="T5" fmla="*/ 2147483646 h 48"/>
              <a:gd name="T6" fmla="*/ 2147483646 w 192"/>
              <a:gd name="T7" fmla="*/ 0 h 48"/>
              <a:gd name="T8" fmla="*/ 2147483646 w 192"/>
              <a:gd name="T9" fmla="*/ 2147483646 h 48"/>
              <a:gd name="T10" fmla="*/ 0 60000 65536"/>
              <a:gd name="T11" fmla="*/ 0 60000 65536"/>
              <a:gd name="T12" fmla="*/ 0 60000 65536"/>
              <a:gd name="T13" fmla="*/ 0 60000 65536"/>
              <a:gd name="T14" fmla="*/ 0 60000 65536"/>
              <a:gd name="T15" fmla="*/ 0 w 192"/>
              <a:gd name="T16" fmla="*/ 0 h 48"/>
              <a:gd name="T17" fmla="*/ 192 w 192"/>
              <a:gd name="T18" fmla="*/ 48 h 48"/>
            </a:gdLst>
            <a:ahLst/>
            <a:cxnLst>
              <a:cxn ang="T10">
                <a:pos x="T0" y="T1"/>
              </a:cxn>
              <a:cxn ang="T11">
                <a:pos x="T2" y="T3"/>
              </a:cxn>
              <a:cxn ang="T12">
                <a:pos x="T4" y="T5"/>
              </a:cxn>
              <a:cxn ang="T13">
                <a:pos x="T6" y="T7"/>
              </a:cxn>
              <a:cxn ang="T14">
                <a:pos x="T8" y="T9"/>
              </a:cxn>
            </a:cxnLst>
            <a:rect l="T15" t="T16" r="T17" b="T18"/>
            <a:pathLst>
              <a:path w="192" h="48">
                <a:moveTo>
                  <a:pt x="0" y="48"/>
                </a:moveTo>
                <a:cubicBezTo>
                  <a:pt x="16" y="24"/>
                  <a:pt x="32" y="0"/>
                  <a:pt x="48" y="0"/>
                </a:cubicBezTo>
                <a:cubicBezTo>
                  <a:pt x="64" y="0"/>
                  <a:pt x="80" y="48"/>
                  <a:pt x="96" y="48"/>
                </a:cubicBezTo>
                <a:cubicBezTo>
                  <a:pt x="112" y="48"/>
                  <a:pt x="128" y="0"/>
                  <a:pt x="144" y="0"/>
                </a:cubicBezTo>
                <a:cubicBezTo>
                  <a:pt x="160" y="0"/>
                  <a:pt x="184" y="40"/>
                  <a:pt x="192"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67" name="Freeform 52"/>
          <p:cNvSpPr>
            <a:spLocks/>
          </p:cNvSpPr>
          <p:nvPr/>
        </p:nvSpPr>
        <p:spPr bwMode="auto">
          <a:xfrm rot="1515190">
            <a:off x="4864100" y="2538413"/>
            <a:ext cx="304800" cy="76200"/>
          </a:xfrm>
          <a:custGeom>
            <a:avLst/>
            <a:gdLst>
              <a:gd name="T0" fmla="*/ 0 w 192"/>
              <a:gd name="T1" fmla="*/ 2147483646 h 48"/>
              <a:gd name="T2" fmla="*/ 2147483646 w 192"/>
              <a:gd name="T3" fmla="*/ 0 h 48"/>
              <a:gd name="T4" fmla="*/ 2147483646 w 192"/>
              <a:gd name="T5" fmla="*/ 2147483646 h 48"/>
              <a:gd name="T6" fmla="*/ 2147483646 w 192"/>
              <a:gd name="T7" fmla="*/ 0 h 48"/>
              <a:gd name="T8" fmla="*/ 2147483646 w 192"/>
              <a:gd name="T9" fmla="*/ 2147483646 h 48"/>
              <a:gd name="T10" fmla="*/ 0 60000 65536"/>
              <a:gd name="T11" fmla="*/ 0 60000 65536"/>
              <a:gd name="T12" fmla="*/ 0 60000 65536"/>
              <a:gd name="T13" fmla="*/ 0 60000 65536"/>
              <a:gd name="T14" fmla="*/ 0 60000 65536"/>
              <a:gd name="T15" fmla="*/ 0 w 192"/>
              <a:gd name="T16" fmla="*/ 0 h 48"/>
              <a:gd name="T17" fmla="*/ 192 w 192"/>
              <a:gd name="T18" fmla="*/ 48 h 48"/>
            </a:gdLst>
            <a:ahLst/>
            <a:cxnLst>
              <a:cxn ang="T10">
                <a:pos x="T0" y="T1"/>
              </a:cxn>
              <a:cxn ang="T11">
                <a:pos x="T2" y="T3"/>
              </a:cxn>
              <a:cxn ang="T12">
                <a:pos x="T4" y="T5"/>
              </a:cxn>
              <a:cxn ang="T13">
                <a:pos x="T6" y="T7"/>
              </a:cxn>
              <a:cxn ang="T14">
                <a:pos x="T8" y="T9"/>
              </a:cxn>
            </a:cxnLst>
            <a:rect l="T15" t="T16" r="T17" b="T18"/>
            <a:pathLst>
              <a:path w="192" h="48">
                <a:moveTo>
                  <a:pt x="0" y="48"/>
                </a:moveTo>
                <a:cubicBezTo>
                  <a:pt x="16" y="24"/>
                  <a:pt x="32" y="0"/>
                  <a:pt x="48" y="0"/>
                </a:cubicBezTo>
                <a:cubicBezTo>
                  <a:pt x="64" y="0"/>
                  <a:pt x="80" y="48"/>
                  <a:pt x="96" y="48"/>
                </a:cubicBezTo>
                <a:cubicBezTo>
                  <a:pt x="112" y="48"/>
                  <a:pt x="128" y="0"/>
                  <a:pt x="144" y="0"/>
                </a:cubicBezTo>
                <a:cubicBezTo>
                  <a:pt x="160" y="0"/>
                  <a:pt x="184" y="40"/>
                  <a:pt x="192"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07" name="Rectangle 4"/>
          <p:cNvSpPr>
            <a:spLocks noChangeArrowheads="1"/>
          </p:cNvSpPr>
          <p:nvPr/>
        </p:nvSpPr>
        <p:spPr bwMode="auto">
          <a:xfrm>
            <a:off x="1257300" y="1263626"/>
            <a:ext cx="6324600" cy="1066800"/>
          </a:xfrm>
          <a:prstGeom prst="rect">
            <a:avLst/>
          </a:prstGeom>
          <a:solidFill>
            <a:srgbClr val="FF00FF"/>
          </a:solidFill>
          <a:ln w="9525">
            <a:solidFill>
              <a:srgbClr val="FF00FF"/>
            </a:solidFill>
            <a:miter lim="800000"/>
            <a:headEnd/>
            <a:tailEnd/>
          </a:ln>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r>
              <a:rPr lang="en-US" altLang="en-US" dirty="0"/>
              <a:t>Fresnel Zone reflection contributions arrive coherently and thus reinforce.</a:t>
            </a:r>
            <a:r>
              <a:rPr lang="en-US" altLang="en-US" sz="2400" dirty="0"/>
              <a:t> </a:t>
            </a:r>
          </a:p>
          <a:p>
            <a:endParaRPr lang="en-US" altLang="en-US" sz="24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6"/>
          <p:cNvSpPr txBox="1">
            <a:spLocks noChangeArrowheads="1"/>
          </p:cNvSpPr>
          <p:nvPr/>
        </p:nvSpPr>
        <p:spPr bwMode="auto">
          <a:xfrm>
            <a:off x="2114550" y="792162"/>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dirty="0"/>
              <a:t>Lateral Resolution</a:t>
            </a:r>
            <a:endParaRPr lang="en-US" altLang="en-US" sz="1800" dirty="0"/>
          </a:p>
        </p:txBody>
      </p:sp>
      <p:sp>
        <p:nvSpPr>
          <p:cNvPr id="124931" name="Oval 7"/>
          <p:cNvSpPr>
            <a:spLocks noChangeArrowheads="1"/>
          </p:cNvSpPr>
          <p:nvPr/>
        </p:nvSpPr>
        <p:spPr bwMode="auto">
          <a:xfrm>
            <a:off x="971550" y="3200400"/>
            <a:ext cx="1600200" cy="457200"/>
          </a:xfrm>
          <a:prstGeom prst="ellipse">
            <a:avLst/>
          </a:prstGeom>
          <a:solidFill>
            <a:schemeClr val="folHlink"/>
          </a:solidFill>
          <a:ln w="19050">
            <a:solidFill>
              <a:schemeClr val="folHlink"/>
            </a:solidFill>
            <a:prstDash val="lgDash"/>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4932" name="Line 9"/>
          <p:cNvSpPr>
            <a:spLocks noChangeShapeType="1"/>
          </p:cNvSpPr>
          <p:nvPr/>
        </p:nvSpPr>
        <p:spPr bwMode="auto">
          <a:xfrm flipV="1">
            <a:off x="971550" y="1447800"/>
            <a:ext cx="762000" cy="1981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933" name="Line 10"/>
          <p:cNvSpPr>
            <a:spLocks noChangeShapeType="1"/>
          </p:cNvSpPr>
          <p:nvPr/>
        </p:nvSpPr>
        <p:spPr bwMode="auto">
          <a:xfrm>
            <a:off x="1733550" y="1447800"/>
            <a:ext cx="83820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934" name="Oval 15"/>
          <p:cNvSpPr>
            <a:spLocks noChangeArrowheads="1"/>
          </p:cNvSpPr>
          <p:nvPr/>
        </p:nvSpPr>
        <p:spPr bwMode="auto">
          <a:xfrm>
            <a:off x="1657350" y="3352800"/>
            <a:ext cx="152400" cy="76200"/>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4935" name="Line 14"/>
          <p:cNvSpPr>
            <a:spLocks noChangeShapeType="1"/>
          </p:cNvSpPr>
          <p:nvPr/>
        </p:nvSpPr>
        <p:spPr bwMode="auto">
          <a:xfrm>
            <a:off x="1733550" y="1447800"/>
            <a:ext cx="0" cy="1943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936" name="Line 16"/>
          <p:cNvSpPr>
            <a:spLocks noChangeShapeType="1"/>
          </p:cNvSpPr>
          <p:nvPr/>
        </p:nvSpPr>
        <p:spPr bwMode="auto">
          <a:xfrm>
            <a:off x="1762125" y="3400425"/>
            <a:ext cx="771525" cy="381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937" name="Oval 17"/>
          <p:cNvSpPr>
            <a:spLocks noChangeAspect="1" noChangeArrowheads="1"/>
          </p:cNvSpPr>
          <p:nvPr/>
        </p:nvSpPr>
        <p:spPr bwMode="auto">
          <a:xfrm>
            <a:off x="476250" y="4203700"/>
            <a:ext cx="2522538" cy="720725"/>
          </a:xfrm>
          <a:prstGeom prst="ellipse">
            <a:avLst/>
          </a:prstGeom>
          <a:noFill/>
          <a:ln w="19050">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4938" name="Line 18"/>
          <p:cNvSpPr>
            <a:spLocks noChangeShapeType="1"/>
          </p:cNvSpPr>
          <p:nvPr/>
        </p:nvSpPr>
        <p:spPr bwMode="auto">
          <a:xfrm>
            <a:off x="2571750" y="3429000"/>
            <a:ext cx="419100"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939" name="Line 20"/>
          <p:cNvSpPr>
            <a:spLocks noChangeShapeType="1"/>
          </p:cNvSpPr>
          <p:nvPr/>
        </p:nvSpPr>
        <p:spPr bwMode="auto">
          <a:xfrm flipH="1">
            <a:off x="495300" y="3505200"/>
            <a:ext cx="400050" cy="1019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940" name="Text Box 21"/>
          <p:cNvSpPr txBox="1">
            <a:spLocks noChangeArrowheads="1"/>
          </p:cNvSpPr>
          <p:nvPr/>
        </p:nvSpPr>
        <p:spPr bwMode="auto">
          <a:xfrm>
            <a:off x="457200" y="3124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a:t>
            </a:r>
          </a:p>
        </p:txBody>
      </p:sp>
      <p:sp>
        <p:nvSpPr>
          <p:cNvPr id="124941" name="Text Box 22"/>
          <p:cNvSpPr txBox="1">
            <a:spLocks noChangeArrowheads="1"/>
          </p:cNvSpPr>
          <p:nvPr/>
        </p:nvSpPr>
        <p:spPr bwMode="auto">
          <a:xfrm>
            <a:off x="2724150" y="3124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a:t>
            </a:r>
          </a:p>
        </p:txBody>
      </p:sp>
      <p:sp>
        <p:nvSpPr>
          <p:cNvPr id="124942" name="Text Box 23"/>
          <p:cNvSpPr txBox="1">
            <a:spLocks noChangeArrowheads="1"/>
          </p:cNvSpPr>
          <p:nvPr/>
        </p:nvSpPr>
        <p:spPr bwMode="auto">
          <a:xfrm>
            <a:off x="1962150" y="3048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r</a:t>
            </a:r>
            <a:endParaRPr lang="en-US" altLang="en-US" sz="1800"/>
          </a:p>
        </p:txBody>
      </p:sp>
      <p:sp>
        <p:nvSpPr>
          <p:cNvPr id="124943" name="AutoShape 24"/>
          <p:cNvSpPr>
            <a:spLocks noChangeArrowheads="1"/>
          </p:cNvSpPr>
          <p:nvPr/>
        </p:nvSpPr>
        <p:spPr bwMode="auto">
          <a:xfrm>
            <a:off x="1600200" y="1371600"/>
            <a:ext cx="228600" cy="304800"/>
          </a:xfrm>
          <a:prstGeom prst="irregularSeal1">
            <a:avLst/>
          </a:prstGeom>
          <a:solidFill>
            <a:srgbClr val="FF0000"/>
          </a:solidFill>
          <a:ln w="9525">
            <a:solidFill>
              <a:srgbClr val="000000"/>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4944" name="AutoShape 25"/>
          <p:cNvSpPr>
            <a:spLocks noChangeArrowheads="1"/>
          </p:cNvSpPr>
          <p:nvPr/>
        </p:nvSpPr>
        <p:spPr bwMode="auto">
          <a:xfrm flipH="1" flipV="1">
            <a:off x="1600200" y="1295400"/>
            <a:ext cx="228600" cy="228600"/>
          </a:xfrm>
          <a:prstGeom prst="triangle">
            <a:avLst>
              <a:gd name="adj" fmla="val 50000"/>
            </a:avLst>
          </a:prstGeom>
          <a:solidFill>
            <a:schemeClr val="accent1"/>
          </a:solidFill>
          <a:ln w="9525">
            <a:solidFill>
              <a:schemeClr val="tx1"/>
            </a:solidFill>
            <a:miter lim="800000"/>
            <a:headEnd/>
            <a:tailEnd/>
          </a:ln>
        </p:spPr>
        <p:txBody>
          <a:bodyPr rot="10800000"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sz="1800">
              <a:solidFill>
                <a:srgbClr val="000000"/>
              </a:solidFill>
            </a:endParaRPr>
          </a:p>
        </p:txBody>
      </p:sp>
      <p:sp>
        <p:nvSpPr>
          <p:cNvPr id="316442" name="AutoShape 26"/>
          <p:cNvSpPr>
            <a:spLocks noChangeArrowheads="1"/>
          </p:cNvSpPr>
          <p:nvPr/>
        </p:nvSpPr>
        <p:spPr bwMode="auto">
          <a:xfrm>
            <a:off x="0" y="1219200"/>
            <a:ext cx="3657600" cy="457200"/>
          </a:xfrm>
          <a:prstGeom prst="parallelogram">
            <a:avLst>
              <a:gd name="adj" fmla="val 20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4946" name="Text Box 27"/>
          <p:cNvSpPr txBox="1">
            <a:spLocks noChangeArrowheads="1"/>
          </p:cNvSpPr>
          <p:nvPr/>
        </p:nvSpPr>
        <p:spPr bwMode="auto">
          <a:xfrm>
            <a:off x="3276600" y="1676400"/>
            <a:ext cx="3886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A-A’ is the first or primary  Fresnel zone = 2r</a:t>
            </a:r>
          </a:p>
          <a:p>
            <a:pPr algn="ctr">
              <a:spcBef>
                <a:spcPct val="50000"/>
              </a:spcBef>
            </a:pPr>
            <a:endParaRPr lang="en-US" altLang="en-US" sz="1800"/>
          </a:p>
        </p:txBody>
      </p:sp>
      <p:graphicFrame>
        <p:nvGraphicFramePr>
          <p:cNvPr id="124947" name="Object 1024"/>
          <p:cNvGraphicFramePr>
            <a:graphicFrameLocks noChangeAspect="1"/>
          </p:cNvGraphicFramePr>
          <p:nvPr/>
        </p:nvGraphicFramePr>
        <p:xfrm>
          <a:off x="3600450" y="2324100"/>
          <a:ext cx="3949700" cy="4533900"/>
        </p:xfrm>
        <a:graphic>
          <a:graphicData uri="http://schemas.openxmlformats.org/presentationml/2006/ole">
            <mc:AlternateContent xmlns:mc="http://schemas.openxmlformats.org/markup-compatibility/2006">
              <mc:Choice xmlns:v="urn:schemas-microsoft-com:vml" Requires="v">
                <p:oleObj spid="_x0000_s124974" name="Equation" r:id="rId4" imgW="3949700" imgH="4533900" progId="Equation.DSMT4">
                  <p:embed/>
                </p:oleObj>
              </mc:Choice>
              <mc:Fallback>
                <p:oleObj name="Equation" r:id="rId4" imgW="3949700" imgH="4533900"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2324100"/>
                        <a:ext cx="3949700" cy="453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48" name="Text Box 29"/>
          <p:cNvSpPr txBox="1">
            <a:spLocks noChangeArrowheads="1"/>
          </p:cNvSpPr>
          <p:nvPr/>
        </p:nvSpPr>
        <p:spPr bwMode="auto">
          <a:xfrm>
            <a:off x="228600" y="54864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Assume that the  depth to the target &gt;&gt; </a:t>
            </a:r>
          </a:p>
        </p:txBody>
      </p:sp>
      <p:graphicFrame>
        <p:nvGraphicFramePr>
          <p:cNvPr id="124949" name="Object 1025"/>
          <p:cNvGraphicFramePr>
            <a:graphicFrameLocks noChangeAspect="1"/>
          </p:cNvGraphicFramePr>
          <p:nvPr/>
        </p:nvGraphicFramePr>
        <p:xfrm>
          <a:off x="2514600" y="5715000"/>
          <a:ext cx="442913" cy="419100"/>
        </p:xfrm>
        <a:graphic>
          <a:graphicData uri="http://schemas.openxmlformats.org/presentationml/2006/ole">
            <mc:AlternateContent xmlns:mc="http://schemas.openxmlformats.org/markup-compatibility/2006">
              <mc:Choice xmlns:v="urn:schemas-microsoft-com:vml" Requires="v">
                <p:oleObj spid="_x0000_s124975" name="Equation" r:id="rId6" imgW="444307" imgH="418918" progId="Equation.DSMT4">
                  <p:embed/>
                </p:oleObj>
              </mc:Choice>
              <mc:Fallback>
                <p:oleObj name="Equation" r:id="rId6" imgW="444307" imgH="418918" progId="Equation.DSMT4">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715000"/>
                        <a:ext cx="4429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6442"/>
                                        </p:tgtEl>
                                        <p:attrNameLst>
                                          <p:attrName>style.visibility</p:attrName>
                                        </p:attrNameLst>
                                      </p:cBhvr>
                                      <p:to>
                                        <p:strVal val="visible"/>
                                      </p:to>
                                    </p:set>
                                    <p:anim calcmode="lin" valueType="num">
                                      <p:cBhvr additive="base">
                                        <p:cTn id="7" dur="500" fill="hold"/>
                                        <p:tgtEl>
                                          <p:spTgt spid="316442"/>
                                        </p:tgtEl>
                                        <p:attrNameLst>
                                          <p:attrName>ppt_x</p:attrName>
                                        </p:attrNameLst>
                                      </p:cBhvr>
                                      <p:tavLst>
                                        <p:tav tm="0">
                                          <p:val>
                                            <p:strVal val="1+#ppt_w/2"/>
                                          </p:val>
                                        </p:tav>
                                        <p:tav tm="100000">
                                          <p:val>
                                            <p:strVal val="#ppt_x"/>
                                          </p:val>
                                        </p:tav>
                                      </p:tavLst>
                                    </p:anim>
                                    <p:anim calcmode="lin" valueType="num">
                                      <p:cBhvr additive="base">
                                        <p:cTn id="8" dur="500" fill="hold"/>
                                        <p:tgtEl>
                                          <p:spTgt spid="3164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4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3"/>
          <p:cNvSpPr txBox="1">
            <a:spLocks noChangeArrowheads="1"/>
          </p:cNvSpPr>
          <p:nvPr/>
        </p:nvSpPr>
        <p:spPr bwMode="auto">
          <a:xfrm>
            <a:off x="2057400" y="8382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Lateral Resolution</a:t>
            </a:r>
            <a:endParaRPr lang="en-US" altLang="en-US" sz="1800"/>
          </a:p>
        </p:txBody>
      </p:sp>
      <p:sp>
        <p:nvSpPr>
          <p:cNvPr id="126979" name="Oval 4"/>
          <p:cNvSpPr>
            <a:spLocks noChangeArrowheads="1"/>
          </p:cNvSpPr>
          <p:nvPr/>
        </p:nvSpPr>
        <p:spPr bwMode="auto">
          <a:xfrm>
            <a:off x="971550" y="3200400"/>
            <a:ext cx="1600200" cy="457200"/>
          </a:xfrm>
          <a:prstGeom prst="ellipse">
            <a:avLst/>
          </a:prstGeom>
          <a:solidFill>
            <a:schemeClr val="folHlink"/>
          </a:solidFill>
          <a:ln w="19050">
            <a:solidFill>
              <a:schemeClr val="folHlink"/>
            </a:solidFill>
            <a:prstDash val="lgDash"/>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6980" name="Line 5"/>
          <p:cNvSpPr>
            <a:spLocks noChangeShapeType="1"/>
          </p:cNvSpPr>
          <p:nvPr/>
        </p:nvSpPr>
        <p:spPr bwMode="auto">
          <a:xfrm flipV="1">
            <a:off x="971550" y="1447800"/>
            <a:ext cx="762000" cy="1981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981" name="Line 6"/>
          <p:cNvSpPr>
            <a:spLocks noChangeShapeType="1"/>
          </p:cNvSpPr>
          <p:nvPr/>
        </p:nvSpPr>
        <p:spPr bwMode="auto">
          <a:xfrm>
            <a:off x="1733550" y="1447800"/>
            <a:ext cx="83820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982" name="Oval 7"/>
          <p:cNvSpPr>
            <a:spLocks noChangeArrowheads="1"/>
          </p:cNvSpPr>
          <p:nvPr/>
        </p:nvSpPr>
        <p:spPr bwMode="auto">
          <a:xfrm>
            <a:off x="1657350" y="3352800"/>
            <a:ext cx="152400" cy="76200"/>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6983" name="Line 8"/>
          <p:cNvSpPr>
            <a:spLocks noChangeShapeType="1"/>
          </p:cNvSpPr>
          <p:nvPr/>
        </p:nvSpPr>
        <p:spPr bwMode="auto">
          <a:xfrm>
            <a:off x="1733550" y="1447800"/>
            <a:ext cx="0" cy="1943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6984" name="Line 9"/>
          <p:cNvSpPr>
            <a:spLocks noChangeShapeType="1"/>
          </p:cNvSpPr>
          <p:nvPr/>
        </p:nvSpPr>
        <p:spPr bwMode="auto">
          <a:xfrm>
            <a:off x="1762125" y="3400425"/>
            <a:ext cx="771525" cy="381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6985" name="Oval 10"/>
          <p:cNvSpPr>
            <a:spLocks noChangeAspect="1" noChangeArrowheads="1"/>
          </p:cNvSpPr>
          <p:nvPr/>
        </p:nvSpPr>
        <p:spPr bwMode="auto">
          <a:xfrm>
            <a:off x="476250" y="4203700"/>
            <a:ext cx="2522538" cy="720725"/>
          </a:xfrm>
          <a:prstGeom prst="ellipse">
            <a:avLst/>
          </a:prstGeom>
          <a:noFill/>
          <a:ln w="19050">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6986" name="Line 11"/>
          <p:cNvSpPr>
            <a:spLocks noChangeShapeType="1"/>
          </p:cNvSpPr>
          <p:nvPr/>
        </p:nvSpPr>
        <p:spPr bwMode="auto">
          <a:xfrm>
            <a:off x="2571750" y="3429000"/>
            <a:ext cx="419100"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987" name="Line 12"/>
          <p:cNvSpPr>
            <a:spLocks noChangeShapeType="1"/>
          </p:cNvSpPr>
          <p:nvPr/>
        </p:nvSpPr>
        <p:spPr bwMode="auto">
          <a:xfrm flipH="1">
            <a:off x="495300" y="3505200"/>
            <a:ext cx="400050" cy="1019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988" name="Text Box 13"/>
          <p:cNvSpPr txBox="1">
            <a:spLocks noChangeArrowheads="1"/>
          </p:cNvSpPr>
          <p:nvPr/>
        </p:nvSpPr>
        <p:spPr bwMode="auto">
          <a:xfrm>
            <a:off x="457200" y="3124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a:t>
            </a:r>
          </a:p>
        </p:txBody>
      </p:sp>
      <p:sp>
        <p:nvSpPr>
          <p:cNvPr id="126989" name="Text Box 14"/>
          <p:cNvSpPr txBox="1">
            <a:spLocks noChangeArrowheads="1"/>
          </p:cNvSpPr>
          <p:nvPr/>
        </p:nvSpPr>
        <p:spPr bwMode="auto">
          <a:xfrm>
            <a:off x="2724150" y="3124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a:t>
            </a:r>
          </a:p>
        </p:txBody>
      </p:sp>
      <p:sp>
        <p:nvSpPr>
          <p:cNvPr id="126990" name="Text Box 15"/>
          <p:cNvSpPr txBox="1">
            <a:spLocks noChangeArrowheads="1"/>
          </p:cNvSpPr>
          <p:nvPr/>
        </p:nvSpPr>
        <p:spPr bwMode="auto">
          <a:xfrm>
            <a:off x="1962150" y="3048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r</a:t>
            </a:r>
            <a:endParaRPr lang="en-US" altLang="en-US" sz="1800"/>
          </a:p>
        </p:txBody>
      </p:sp>
      <p:sp>
        <p:nvSpPr>
          <p:cNvPr id="126991" name="AutoShape 16"/>
          <p:cNvSpPr>
            <a:spLocks noChangeArrowheads="1"/>
          </p:cNvSpPr>
          <p:nvPr/>
        </p:nvSpPr>
        <p:spPr bwMode="auto">
          <a:xfrm>
            <a:off x="1600200" y="1371600"/>
            <a:ext cx="228600" cy="304800"/>
          </a:xfrm>
          <a:prstGeom prst="irregularSeal1">
            <a:avLst/>
          </a:prstGeom>
          <a:solidFill>
            <a:srgbClr val="FF0000"/>
          </a:solidFill>
          <a:ln w="9525">
            <a:solidFill>
              <a:srgbClr val="000000"/>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6992" name="AutoShape 17"/>
          <p:cNvSpPr>
            <a:spLocks noChangeArrowheads="1"/>
          </p:cNvSpPr>
          <p:nvPr/>
        </p:nvSpPr>
        <p:spPr bwMode="auto">
          <a:xfrm flipH="1" flipV="1">
            <a:off x="1600200" y="1295400"/>
            <a:ext cx="228600" cy="228600"/>
          </a:xfrm>
          <a:prstGeom prst="triangle">
            <a:avLst>
              <a:gd name="adj" fmla="val 50000"/>
            </a:avLst>
          </a:prstGeom>
          <a:solidFill>
            <a:schemeClr val="accent1"/>
          </a:solidFill>
          <a:ln w="9525">
            <a:solidFill>
              <a:schemeClr val="tx1"/>
            </a:solidFill>
            <a:miter lim="800000"/>
            <a:headEnd/>
            <a:tailEnd/>
          </a:ln>
        </p:spPr>
        <p:txBody>
          <a:bodyPr rot="10800000"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sz="1800">
              <a:solidFill>
                <a:srgbClr val="000000"/>
              </a:solidFill>
            </a:endParaRPr>
          </a:p>
        </p:txBody>
      </p:sp>
      <p:sp>
        <p:nvSpPr>
          <p:cNvPr id="321554" name="AutoShape 18"/>
          <p:cNvSpPr>
            <a:spLocks noChangeArrowheads="1"/>
          </p:cNvSpPr>
          <p:nvPr/>
        </p:nvSpPr>
        <p:spPr bwMode="auto">
          <a:xfrm>
            <a:off x="0" y="1219200"/>
            <a:ext cx="3657600" cy="457200"/>
          </a:xfrm>
          <a:prstGeom prst="parallelogram">
            <a:avLst>
              <a:gd name="adj" fmla="val 20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6994" name="Text Box 19"/>
          <p:cNvSpPr txBox="1">
            <a:spLocks noChangeArrowheads="1"/>
          </p:cNvSpPr>
          <p:nvPr/>
        </p:nvSpPr>
        <p:spPr bwMode="auto">
          <a:xfrm>
            <a:off x="3276600" y="1676400"/>
            <a:ext cx="3886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A-A’ is the first or primary  Fresnel zone = 2r</a:t>
            </a:r>
          </a:p>
          <a:p>
            <a:pPr algn="ctr">
              <a:spcBef>
                <a:spcPct val="50000"/>
              </a:spcBef>
            </a:pPr>
            <a:endParaRPr lang="en-US" altLang="en-US" sz="1800"/>
          </a:p>
        </p:txBody>
      </p:sp>
      <p:graphicFrame>
        <p:nvGraphicFramePr>
          <p:cNvPr id="126995" name="Object 1024"/>
          <p:cNvGraphicFramePr>
            <a:graphicFrameLocks noChangeAspect="1"/>
          </p:cNvGraphicFramePr>
          <p:nvPr/>
        </p:nvGraphicFramePr>
        <p:xfrm>
          <a:off x="3740150" y="2590800"/>
          <a:ext cx="2806700" cy="1028700"/>
        </p:xfrm>
        <a:graphic>
          <a:graphicData uri="http://schemas.openxmlformats.org/presentationml/2006/ole">
            <mc:AlternateContent xmlns:mc="http://schemas.openxmlformats.org/markup-compatibility/2006">
              <mc:Choice xmlns:v="urn:schemas-microsoft-com:vml" Requires="v">
                <p:oleObj spid="_x0000_s127025" name="Equation" r:id="rId4" imgW="2806700" imgH="1028700" progId="Equation.DSMT4">
                  <p:embed/>
                </p:oleObj>
              </mc:Choice>
              <mc:Fallback>
                <p:oleObj name="Equation" r:id="rId4" imgW="2806700" imgH="1028700"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150" y="2590800"/>
                        <a:ext cx="2806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96" name="Text Box 21"/>
          <p:cNvSpPr txBox="1">
            <a:spLocks noChangeArrowheads="1"/>
          </p:cNvSpPr>
          <p:nvPr/>
        </p:nvSpPr>
        <p:spPr bwMode="auto">
          <a:xfrm>
            <a:off x="228600" y="54864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Assume that the  depth to the target &gt;&gt; </a:t>
            </a:r>
          </a:p>
        </p:txBody>
      </p:sp>
      <p:graphicFrame>
        <p:nvGraphicFramePr>
          <p:cNvPr id="126997" name="Object 1025"/>
          <p:cNvGraphicFramePr>
            <a:graphicFrameLocks noChangeAspect="1"/>
          </p:cNvGraphicFramePr>
          <p:nvPr/>
        </p:nvGraphicFramePr>
        <p:xfrm>
          <a:off x="2514600" y="5715000"/>
          <a:ext cx="442913" cy="419100"/>
        </p:xfrm>
        <a:graphic>
          <a:graphicData uri="http://schemas.openxmlformats.org/presentationml/2006/ole">
            <mc:AlternateContent xmlns:mc="http://schemas.openxmlformats.org/markup-compatibility/2006">
              <mc:Choice xmlns:v="urn:schemas-microsoft-com:vml" Requires="v">
                <p:oleObj spid="_x0000_s127026" name="Equation" r:id="rId6" imgW="444307" imgH="418918" progId="Equation.DSMT4">
                  <p:embed/>
                </p:oleObj>
              </mc:Choice>
              <mc:Fallback>
                <p:oleObj name="Equation" r:id="rId6" imgW="444307" imgH="418918" progId="Equation.DSMT4">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715000"/>
                        <a:ext cx="4429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98" name="Text Box 23"/>
          <p:cNvSpPr txBox="1">
            <a:spLocks noChangeArrowheads="1"/>
          </p:cNvSpPr>
          <p:nvPr/>
        </p:nvSpPr>
        <p:spPr bwMode="auto">
          <a:xfrm>
            <a:off x="3962400" y="4038600"/>
            <a:ext cx="3886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The first Fresnel zone (=2r) is proportional to</a:t>
            </a:r>
          </a:p>
          <a:p>
            <a:pPr algn="ctr">
              <a:spcBef>
                <a:spcPct val="50000"/>
              </a:spcBef>
            </a:pPr>
            <a:r>
              <a:rPr lang="en-US" altLang="en-US" sz="1800"/>
              <a:t> V</a:t>
            </a:r>
            <a:r>
              <a:rPr lang="en-US" altLang="en-US" sz="1200"/>
              <a:t>1</a:t>
            </a:r>
            <a:r>
              <a:rPr lang="en-US" altLang="en-US" sz="1800"/>
              <a:t>, square root of t and</a:t>
            </a:r>
          </a:p>
          <a:p>
            <a:pPr algn="ctr">
              <a:spcBef>
                <a:spcPct val="50000"/>
              </a:spcBef>
            </a:pPr>
            <a:r>
              <a:rPr lang="en-US" altLang="en-US" sz="1800"/>
              <a:t>square root of the frequency</a:t>
            </a:r>
            <a:r>
              <a:rPr lang="en-US" altLang="en-US" sz="1200"/>
              <a:t> </a:t>
            </a:r>
            <a:endParaRPr lang="en-US" altLang="en-US" sz="1800"/>
          </a:p>
        </p:txBody>
      </p:sp>
      <p:sp>
        <p:nvSpPr>
          <p:cNvPr id="126999" name="Text Box 24"/>
          <p:cNvSpPr txBox="1">
            <a:spLocks noChangeArrowheads="1"/>
          </p:cNvSpPr>
          <p:nvPr/>
        </p:nvSpPr>
        <p:spPr bwMode="auto">
          <a:xfrm>
            <a:off x="2362200" y="1981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a:t>
            </a:r>
            <a:r>
              <a:rPr lang="en-US" altLang="en-US" sz="1200"/>
              <a:t>1</a:t>
            </a:r>
            <a:endParaRPr lang="en-US" altLang="en-US" sz="1800"/>
          </a:p>
        </p:txBody>
      </p:sp>
      <p:sp>
        <p:nvSpPr>
          <p:cNvPr id="127000" name="Text Box 26"/>
          <p:cNvSpPr txBox="1">
            <a:spLocks noChangeArrowheads="1"/>
          </p:cNvSpPr>
          <p:nvPr/>
        </p:nvSpPr>
        <p:spPr bwMode="auto">
          <a:xfrm>
            <a:off x="7696200" y="27305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1554"/>
                                        </p:tgtEl>
                                        <p:attrNameLst>
                                          <p:attrName>style.visibility</p:attrName>
                                        </p:attrNameLst>
                                      </p:cBhvr>
                                      <p:to>
                                        <p:strVal val="visible"/>
                                      </p:to>
                                    </p:set>
                                    <p:anim calcmode="lin" valueType="num">
                                      <p:cBhvr additive="base">
                                        <p:cTn id="7" dur="500" fill="hold"/>
                                        <p:tgtEl>
                                          <p:spTgt spid="321554"/>
                                        </p:tgtEl>
                                        <p:attrNameLst>
                                          <p:attrName>ppt_x</p:attrName>
                                        </p:attrNameLst>
                                      </p:cBhvr>
                                      <p:tavLst>
                                        <p:tav tm="0">
                                          <p:val>
                                            <p:strVal val="1+#ppt_w/2"/>
                                          </p:val>
                                        </p:tav>
                                        <p:tav tm="100000">
                                          <p:val>
                                            <p:strVal val="#ppt_x"/>
                                          </p:val>
                                        </p:tav>
                                      </p:tavLst>
                                    </p:anim>
                                    <p:anim calcmode="lin" valueType="num">
                                      <p:cBhvr additive="base">
                                        <p:cTn id="8" dur="500" fill="hold"/>
                                        <p:tgtEl>
                                          <p:spTgt spid="321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5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29027" name="Text Box 4"/>
          <p:cNvSpPr txBox="1">
            <a:spLocks noChangeArrowheads="1"/>
          </p:cNvSpPr>
          <p:nvPr/>
        </p:nvSpPr>
        <p:spPr bwMode="auto">
          <a:xfrm>
            <a:off x="1487488" y="261938"/>
            <a:ext cx="4833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Fresnel zone using Kirchoff Theory using a Ricker wavelet</a:t>
            </a:r>
          </a:p>
        </p:txBody>
      </p:sp>
      <p:sp>
        <p:nvSpPr>
          <p:cNvPr id="129028" name="Text Box 5"/>
          <p:cNvSpPr txBox="1">
            <a:spLocks noChangeArrowheads="1"/>
          </p:cNvSpPr>
          <p:nvPr/>
        </p:nvSpPr>
        <p:spPr bwMode="auto">
          <a:xfrm>
            <a:off x="1111250" y="1790700"/>
            <a:ext cx="580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Amplitude = A (time, Reflection Coefficient)</a:t>
            </a:r>
          </a:p>
        </p:txBody>
      </p:sp>
      <p:sp>
        <p:nvSpPr>
          <p:cNvPr id="330759" name="Text Box 7"/>
          <p:cNvSpPr txBox="1">
            <a:spLocks noChangeArrowheads="1"/>
          </p:cNvSpPr>
          <p:nvPr/>
        </p:nvSpPr>
        <p:spPr bwMode="auto">
          <a:xfrm>
            <a:off x="1590675" y="2524125"/>
            <a:ext cx="4805363" cy="1473200"/>
          </a:xfrm>
          <a:prstGeom prst="rect">
            <a:avLst/>
          </a:prstGeom>
          <a:noFill/>
          <a:ln w="9525">
            <a:solidFill>
              <a:srgbClr val="000000"/>
            </a:solidFill>
            <a:miter lim="800000"/>
            <a:headEnd/>
            <a:tailEnd/>
          </a:ln>
          <a:effectLst/>
        </p:spPr>
        <p:txBody>
          <a:bodyPr>
            <a:spAutoFit/>
          </a:bodyPr>
          <a:lstStyle/>
          <a:p>
            <a:pPr algn="ctr">
              <a:spcBef>
                <a:spcPct val="50000"/>
              </a:spcBef>
              <a:defRPr/>
            </a:pPr>
            <a:r>
              <a:rPr lang="en-US"/>
              <a:t>Reflection from a disk is equivalent to:</a:t>
            </a:r>
          </a:p>
          <a:p>
            <a:pPr algn="ctr">
              <a:spcBef>
                <a:spcPct val="50000"/>
              </a:spcBef>
              <a:defRPr/>
            </a:pPr>
            <a:r>
              <a:rPr lang="en-US" u="sng">
                <a:effectLst>
                  <a:outerShdw blurRad="38100" dist="38100" dir="2700000" algn="tl">
                    <a:srgbClr val="000000"/>
                  </a:outerShdw>
                </a:effectLst>
              </a:rPr>
              <a:t>Sum</a:t>
            </a:r>
            <a:r>
              <a:rPr lang="en-US"/>
              <a:t> of the reflection from the </a:t>
            </a:r>
            <a:r>
              <a:rPr lang="en-US" u="sng">
                <a:effectLst>
                  <a:outerShdw blurRad="38100" dist="38100" dir="2700000" algn="tl">
                    <a:srgbClr val="000000"/>
                  </a:outerShdw>
                </a:effectLst>
              </a:rPr>
              <a:t>center</a:t>
            </a:r>
            <a:r>
              <a:rPr lang="en-US"/>
              <a:t> of the disk and reflection from the </a:t>
            </a:r>
            <a:r>
              <a:rPr lang="en-US" u="sng">
                <a:effectLst>
                  <a:outerShdw blurRad="38100" dist="38100" dir="2700000" algn="tl">
                    <a:srgbClr val="000000"/>
                  </a:outerShdw>
                </a:effectLst>
              </a:rPr>
              <a:t>edge</a:t>
            </a:r>
            <a:r>
              <a:rPr lang="en-US"/>
              <a:t> of the disk</a:t>
            </a:r>
          </a:p>
        </p:txBody>
      </p:sp>
      <p:sp>
        <p:nvSpPr>
          <p:cNvPr id="129030" name="Oval 9"/>
          <p:cNvSpPr>
            <a:spLocks noChangeArrowheads="1"/>
          </p:cNvSpPr>
          <p:nvPr/>
        </p:nvSpPr>
        <p:spPr bwMode="auto">
          <a:xfrm>
            <a:off x="2713038" y="6119813"/>
            <a:ext cx="1574800" cy="417512"/>
          </a:xfrm>
          <a:prstGeom prst="ellipse">
            <a:avLst/>
          </a:prstGeom>
          <a:solidFill>
            <a:schemeClr val="accent1"/>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9031" name="Line 8"/>
          <p:cNvSpPr>
            <a:spLocks noChangeShapeType="1"/>
          </p:cNvSpPr>
          <p:nvPr/>
        </p:nvSpPr>
        <p:spPr bwMode="auto">
          <a:xfrm>
            <a:off x="3506788" y="4530725"/>
            <a:ext cx="0" cy="18192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032" name="Line 10"/>
          <p:cNvSpPr>
            <a:spLocks noChangeShapeType="1"/>
          </p:cNvSpPr>
          <p:nvPr/>
        </p:nvSpPr>
        <p:spPr bwMode="auto">
          <a:xfrm flipH="1" flipV="1">
            <a:off x="3535363" y="4589463"/>
            <a:ext cx="752475" cy="1746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9033" name="Text Box 11"/>
          <p:cNvSpPr txBox="1">
            <a:spLocks noChangeArrowheads="1"/>
          </p:cNvSpPr>
          <p:nvPr/>
        </p:nvSpPr>
        <p:spPr bwMode="auto">
          <a:xfrm>
            <a:off x="3622675" y="5513388"/>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t>
            </a:r>
          </a:p>
        </p:txBody>
      </p:sp>
      <p:sp>
        <p:nvSpPr>
          <p:cNvPr id="129034" name="Freeform 12"/>
          <p:cNvSpPr>
            <a:spLocks/>
          </p:cNvSpPr>
          <p:nvPr/>
        </p:nvSpPr>
        <p:spPr bwMode="auto">
          <a:xfrm>
            <a:off x="3165475" y="4962525"/>
            <a:ext cx="455613" cy="614363"/>
          </a:xfrm>
          <a:custGeom>
            <a:avLst/>
            <a:gdLst>
              <a:gd name="T0" fmla="*/ 2147483646 w 287"/>
              <a:gd name="T1" fmla="*/ 2147483646 h 387"/>
              <a:gd name="T2" fmla="*/ 2147483646 w 287"/>
              <a:gd name="T3" fmla="*/ 2147483646 h 387"/>
              <a:gd name="T4" fmla="*/ 2147483646 w 287"/>
              <a:gd name="T5" fmla="*/ 2147483646 h 387"/>
              <a:gd name="T6" fmla="*/ 2147483646 w 287"/>
              <a:gd name="T7" fmla="*/ 2147483646 h 387"/>
              <a:gd name="T8" fmla="*/ 2147483646 w 287"/>
              <a:gd name="T9" fmla="*/ 2147483646 h 387"/>
              <a:gd name="T10" fmla="*/ 2147483646 w 287"/>
              <a:gd name="T11" fmla="*/ 2147483646 h 387"/>
              <a:gd name="T12" fmla="*/ 2147483646 w 287"/>
              <a:gd name="T13" fmla="*/ 2147483646 h 387"/>
              <a:gd name="T14" fmla="*/ 2147483646 w 287"/>
              <a:gd name="T15" fmla="*/ 0 h 387"/>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387"/>
              <a:gd name="T26" fmla="*/ 287 w 287"/>
              <a:gd name="T27" fmla="*/ 387 h 3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387">
                <a:moveTo>
                  <a:pt x="217" y="387"/>
                </a:moveTo>
                <a:cubicBezTo>
                  <a:pt x="231" y="344"/>
                  <a:pt x="245" y="302"/>
                  <a:pt x="214" y="279"/>
                </a:cubicBezTo>
                <a:cubicBezTo>
                  <a:pt x="183" y="256"/>
                  <a:pt x="56" y="255"/>
                  <a:pt x="28" y="246"/>
                </a:cubicBezTo>
                <a:cubicBezTo>
                  <a:pt x="0" y="237"/>
                  <a:pt x="8" y="226"/>
                  <a:pt x="46" y="222"/>
                </a:cubicBezTo>
                <a:cubicBezTo>
                  <a:pt x="84" y="218"/>
                  <a:pt x="231" y="237"/>
                  <a:pt x="259" y="222"/>
                </a:cubicBezTo>
                <a:cubicBezTo>
                  <a:pt x="287" y="207"/>
                  <a:pt x="225" y="166"/>
                  <a:pt x="214" y="135"/>
                </a:cubicBezTo>
                <a:cubicBezTo>
                  <a:pt x="203" y="104"/>
                  <a:pt x="193" y="61"/>
                  <a:pt x="193" y="39"/>
                </a:cubicBezTo>
                <a:cubicBezTo>
                  <a:pt x="193" y="17"/>
                  <a:pt x="203" y="8"/>
                  <a:pt x="214"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9035" name="Freeform 13"/>
          <p:cNvSpPr>
            <a:spLocks/>
          </p:cNvSpPr>
          <p:nvPr/>
        </p:nvSpPr>
        <p:spPr bwMode="auto">
          <a:xfrm rot="9350770" flipV="1">
            <a:off x="3979863" y="5553075"/>
            <a:ext cx="455612" cy="614363"/>
          </a:xfrm>
          <a:custGeom>
            <a:avLst/>
            <a:gdLst>
              <a:gd name="T0" fmla="*/ 2147483646 w 287"/>
              <a:gd name="T1" fmla="*/ 2147483646 h 387"/>
              <a:gd name="T2" fmla="*/ 2147483646 w 287"/>
              <a:gd name="T3" fmla="*/ 2147483646 h 387"/>
              <a:gd name="T4" fmla="*/ 2147483646 w 287"/>
              <a:gd name="T5" fmla="*/ 2147483646 h 387"/>
              <a:gd name="T6" fmla="*/ 2147483646 w 287"/>
              <a:gd name="T7" fmla="*/ 2147483646 h 387"/>
              <a:gd name="T8" fmla="*/ 2147483646 w 287"/>
              <a:gd name="T9" fmla="*/ 2147483646 h 387"/>
              <a:gd name="T10" fmla="*/ 2147483646 w 287"/>
              <a:gd name="T11" fmla="*/ 2147483646 h 387"/>
              <a:gd name="T12" fmla="*/ 2147483646 w 287"/>
              <a:gd name="T13" fmla="*/ 2147483646 h 387"/>
              <a:gd name="T14" fmla="*/ 2147483646 w 287"/>
              <a:gd name="T15" fmla="*/ 0 h 387"/>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387"/>
              <a:gd name="T26" fmla="*/ 287 w 287"/>
              <a:gd name="T27" fmla="*/ 387 h 3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387">
                <a:moveTo>
                  <a:pt x="217" y="387"/>
                </a:moveTo>
                <a:cubicBezTo>
                  <a:pt x="231" y="344"/>
                  <a:pt x="245" y="302"/>
                  <a:pt x="214" y="279"/>
                </a:cubicBezTo>
                <a:cubicBezTo>
                  <a:pt x="183" y="256"/>
                  <a:pt x="56" y="255"/>
                  <a:pt x="28" y="246"/>
                </a:cubicBezTo>
                <a:cubicBezTo>
                  <a:pt x="0" y="237"/>
                  <a:pt x="8" y="226"/>
                  <a:pt x="46" y="222"/>
                </a:cubicBezTo>
                <a:cubicBezTo>
                  <a:pt x="84" y="218"/>
                  <a:pt x="231" y="237"/>
                  <a:pt x="259" y="222"/>
                </a:cubicBezTo>
                <a:cubicBezTo>
                  <a:pt x="287" y="207"/>
                  <a:pt x="225" y="166"/>
                  <a:pt x="214" y="135"/>
                </a:cubicBezTo>
                <a:cubicBezTo>
                  <a:pt x="203" y="104"/>
                  <a:pt x="193" y="61"/>
                  <a:pt x="193" y="39"/>
                </a:cubicBezTo>
                <a:cubicBezTo>
                  <a:pt x="193" y="17"/>
                  <a:pt x="203" y="8"/>
                  <a:pt x="214"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9036" name="AutoShape 14"/>
          <p:cNvSpPr>
            <a:spLocks noChangeArrowheads="1"/>
          </p:cNvSpPr>
          <p:nvPr/>
        </p:nvSpPr>
        <p:spPr bwMode="auto">
          <a:xfrm flipV="1">
            <a:off x="3390900" y="4343400"/>
            <a:ext cx="219075"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29037" name="AutoShape 15"/>
          <p:cNvSpPr>
            <a:spLocks noChangeArrowheads="1"/>
          </p:cNvSpPr>
          <p:nvPr/>
        </p:nvSpPr>
        <p:spPr bwMode="auto">
          <a:xfrm>
            <a:off x="2152650" y="4152900"/>
            <a:ext cx="3067050" cy="666750"/>
          </a:xfrm>
          <a:prstGeom prst="parallelogram">
            <a:avLst>
              <a:gd name="adj" fmla="val 11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30051" name="Text Box 4"/>
          <p:cNvSpPr txBox="1">
            <a:spLocks noChangeArrowheads="1"/>
          </p:cNvSpPr>
          <p:nvPr/>
        </p:nvSpPr>
        <p:spPr bwMode="auto">
          <a:xfrm>
            <a:off x="1487488" y="879475"/>
            <a:ext cx="4833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 Ricker wavelet</a:t>
            </a:r>
          </a:p>
        </p:txBody>
      </p:sp>
      <p:pic>
        <p:nvPicPr>
          <p:cNvPr id="130052" name="Picture 6" descr="C:\Documents and Settings\Juan Lorenzo\My Documents\My Web\lsu\ReflectSeismol05\lectures\images\study_Ricker\Ricker20Hz.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398588"/>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7"/>
          <p:cNvSpPr txBox="1">
            <a:spLocks noChangeArrowheads="1"/>
          </p:cNvSpPr>
          <p:nvPr/>
        </p:nvSpPr>
        <p:spPr bwMode="auto">
          <a:xfrm>
            <a:off x="6810375" y="4864100"/>
            <a:ext cx="194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hlinkClick r:id="rId3"/>
              </a:rPr>
              <a:t>Matlab code</a:t>
            </a:r>
            <a:endParaRPr lang="en-US" alt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31075" name="Text Box 4"/>
          <p:cNvSpPr txBox="1">
            <a:spLocks noChangeArrowheads="1"/>
          </p:cNvSpPr>
          <p:nvPr/>
        </p:nvSpPr>
        <p:spPr bwMode="auto">
          <a:xfrm>
            <a:off x="1527175" y="355600"/>
            <a:ext cx="4833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Fresnel zone using Kirchoff Theory using a Ricker wavelet</a:t>
            </a:r>
          </a:p>
        </p:txBody>
      </p:sp>
      <p:sp>
        <p:nvSpPr>
          <p:cNvPr id="131076" name="Oval 7"/>
          <p:cNvSpPr>
            <a:spLocks noChangeArrowheads="1"/>
          </p:cNvSpPr>
          <p:nvPr/>
        </p:nvSpPr>
        <p:spPr bwMode="auto">
          <a:xfrm>
            <a:off x="2713038" y="6119813"/>
            <a:ext cx="1574800" cy="417512"/>
          </a:xfrm>
          <a:prstGeom prst="ellipse">
            <a:avLst/>
          </a:prstGeom>
          <a:solidFill>
            <a:schemeClr val="accent1"/>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1077" name="Line 8"/>
          <p:cNvSpPr>
            <a:spLocks noChangeShapeType="1"/>
          </p:cNvSpPr>
          <p:nvPr/>
        </p:nvSpPr>
        <p:spPr bwMode="auto">
          <a:xfrm>
            <a:off x="3506788" y="4530725"/>
            <a:ext cx="0" cy="18192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078" name="Line 9"/>
          <p:cNvSpPr>
            <a:spLocks noChangeShapeType="1"/>
          </p:cNvSpPr>
          <p:nvPr/>
        </p:nvSpPr>
        <p:spPr bwMode="auto">
          <a:xfrm flipH="1" flipV="1">
            <a:off x="3535363" y="4589463"/>
            <a:ext cx="752475" cy="1746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1079" name="Text Box 10"/>
          <p:cNvSpPr txBox="1">
            <a:spLocks noChangeArrowheads="1"/>
          </p:cNvSpPr>
          <p:nvPr/>
        </p:nvSpPr>
        <p:spPr bwMode="auto">
          <a:xfrm>
            <a:off x="3622675" y="5513388"/>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t>
            </a:r>
          </a:p>
        </p:txBody>
      </p:sp>
      <p:sp>
        <p:nvSpPr>
          <p:cNvPr id="131080" name="Freeform 11"/>
          <p:cNvSpPr>
            <a:spLocks/>
          </p:cNvSpPr>
          <p:nvPr/>
        </p:nvSpPr>
        <p:spPr bwMode="auto">
          <a:xfrm>
            <a:off x="3165475" y="4962525"/>
            <a:ext cx="455613" cy="614363"/>
          </a:xfrm>
          <a:custGeom>
            <a:avLst/>
            <a:gdLst>
              <a:gd name="T0" fmla="*/ 2147483646 w 287"/>
              <a:gd name="T1" fmla="*/ 2147483646 h 387"/>
              <a:gd name="T2" fmla="*/ 2147483646 w 287"/>
              <a:gd name="T3" fmla="*/ 2147483646 h 387"/>
              <a:gd name="T4" fmla="*/ 2147483646 w 287"/>
              <a:gd name="T5" fmla="*/ 2147483646 h 387"/>
              <a:gd name="T6" fmla="*/ 2147483646 w 287"/>
              <a:gd name="T7" fmla="*/ 2147483646 h 387"/>
              <a:gd name="T8" fmla="*/ 2147483646 w 287"/>
              <a:gd name="T9" fmla="*/ 2147483646 h 387"/>
              <a:gd name="T10" fmla="*/ 2147483646 w 287"/>
              <a:gd name="T11" fmla="*/ 2147483646 h 387"/>
              <a:gd name="T12" fmla="*/ 2147483646 w 287"/>
              <a:gd name="T13" fmla="*/ 2147483646 h 387"/>
              <a:gd name="T14" fmla="*/ 2147483646 w 287"/>
              <a:gd name="T15" fmla="*/ 0 h 387"/>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387"/>
              <a:gd name="T26" fmla="*/ 287 w 287"/>
              <a:gd name="T27" fmla="*/ 387 h 3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387">
                <a:moveTo>
                  <a:pt x="217" y="387"/>
                </a:moveTo>
                <a:cubicBezTo>
                  <a:pt x="231" y="344"/>
                  <a:pt x="245" y="302"/>
                  <a:pt x="214" y="279"/>
                </a:cubicBezTo>
                <a:cubicBezTo>
                  <a:pt x="183" y="256"/>
                  <a:pt x="56" y="255"/>
                  <a:pt x="28" y="246"/>
                </a:cubicBezTo>
                <a:cubicBezTo>
                  <a:pt x="0" y="237"/>
                  <a:pt x="8" y="226"/>
                  <a:pt x="46" y="222"/>
                </a:cubicBezTo>
                <a:cubicBezTo>
                  <a:pt x="84" y="218"/>
                  <a:pt x="231" y="237"/>
                  <a:pt x="259" y="222"/>
                </a:cubicBezTo>
                <a:cubicBezTo>
                  <a:pt x="287" y="207"/>
                  <a:pt x="225" y="166"/>
                  <a:pt x="214" y="135"/>
                </a:cubicBezTo>
                <a:cubicBezTo>
                  <a:pt x="203" y="104"/>
                  <a:pt x="193" y="61"/>
                  <a:pt x="193" y="39"/>
                </a:cubicBezTo>
                <a:cubicBezTo>
                  <a:pt x="193" y="17"/>
                  <a:pt x="203" y="8"/>
                  <a:pt x="214"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1081" name="Freeform 12"/>
          <p:cNvSpPr>
            <a:spLocks/>
          </p:cNvSpPr>
          <p:nvPr/>
        </p:nvSpPr>
        <p:spPr bwMode="auto">
          <a:xfrm rot="9350770" flipV="1">
            <a:off x="3979863" y="5553075"/>
            <a:ext cx="455612" cy="614363"/>
          </a:xfrm>
          <a:custGeom>
            <a:avLst/>
            <a:gdLst>
              <a:gd name="T0" fmla="*/ 2147483646 w 287"/>
              <a:gd name="T1" fmla="*/ 2147483646 h 387"/>
              <a:gd name="T2" fmla="*/ 2147483646 w 287"/>
              <a:gd name="T3" fmla="*/ 2147483646 h 387"/>
              <a:gd name="T4" fmla="*/ 2147483646 w 287"/>
              <a:gd name="T5" fmla="*/ 2147483646 h 387"/>
              <a:gd name="T6" fmla="*/ 2147483646 w 287"/>
              <a:gd name="T7" fmla="*/ 2147483646 h 387"/>
              <a:gd name="T8" fmla="*/ 2147483646 w 287"/>
              <a:gd name="T9" fmla="*/ 2147483646 h 387"/>
              <a:gd name="T10" fmla="*/ 2147483646 w 287"/>
              <a:gd name="T11" fmla="*/ 2147483646 h 387"/>
              <a:gd name="T12" fmla="*/ 2147483646 w 287"/>
              <a:gd name="T13" fmla="*/ 2147483646 h 387"/>
              <a:gd name="T14" fmla="*/ 2147483646 w 287"/>
              <a:gd name="T15" fmla="*/ 0 h 387"/>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387"/>
              <a:gd name="T26" fmla="*/ 287 w 287"/>
              <a:gd name="T27" fmla="*/ 387 h 3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387">
                <a:moveTo>
                  <a:pt x="217" y="387"/>
                </a:moveTo>
                <a:cubicBezTo>
                  <a:pt x="231" y="344"/>
                  <a:pt x="245" y="302"/>
                  <a:pt x="214" y="279"/>
                </a:cubicBezTo>
                <a:cubicBezTo>
                  <a:pt x="183" y="256"/>
                  <a:pt x="56" y="255"/>
                  <a:pt x="28" y="246"/>
                </a:cubicBezTo>
                <a:cubicBezTo>
                  <a:pt x="0" y="237"/>
                  <a:pt x="8" y="226"/>
                  <a:pt x="46" y="222"/>
                </a:cubicBezTo>
                <a:cubicBezTo>
                  <a:pt x="84" y="218"/>
                  <a:pt x="231" y="237"/>
                  <a:pt x="259" y="222"/>
                </a:cubicBezTo>
                <a:cubicBezTo>
                  <a:pt x="287" y="207"/>
                  <a:pt x="225" y="166"/>
                  <a:pt x="214" y="135"/>
                </a:cubicBezTo>
                <a:cubicBezTo>
                  <a:pt x="203" y="104"/>
                  <a:pt x="193" y="61"/>
                  <a:pt x="193" y="39"/>
                </a:cubicBezTo>
                <a:cubicBezTo>
                  <a:pt x="193" y="17"/>
                  <a:pt x="203" y="8"/>
                  <a:pt x="214"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1082" name="AutoShape 13"/>
          <p:cNvSpPr>
            <a:spLocks noChangeArrowheads="1"/>
          </p:cNvSpPr>
          <p:nvPr/>
        </p:nvSpPr>
        <p:spPr bwMode="auto">
          <a:xfrm flipV="1">
            <a:off x="3390900" y="4343400"/>
            <a:ext cx="219075"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1083" name="AutoShape 14"/>
          <p:cNvSpPr>
            <a:spLocks noChangeArrowheads="1"/>
          </p:cNvSpPr>
          <p:nvPr/>
        </p:nvSpPr>
        <p:spPr bwMode="auto">
          <a:xfrm>
            <a:off x="2152650" y="4152900"/>
            <a:ext cx="3067050" cy="666750"/>
          </a:xfrm>
          <a:prstGeom prst="parallelogram">
            <a:avLst>
              <a:gd name="adj" fmla="val 11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1084" name="Text Box 15"/>
          <p:cNvSpPr txBox="1">
            <a:spLocks noChangeArrowheads="1"/>
          </p:cNvSpPr>
          <p:nvPr/>
        </p:nvSpPr>
        <p:spPr bwMode="auto">
          <a:xfrm>
            <a:off x="1660525" y="1616075"/>
            <a:ext cx="3508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a:t>A(t,R) = Ricker(t</a:t>
            </a:r>
            <a:r>
              <a:rPr lang="en-US" altLang="en-US" sz="1200"/>
              <a:t>center</a:t>
            </a:r>
            <a:r>
              <a:rPr lang="en-US" altLang="en-US" sz="1800"/>
              <a:t>) -</a:t>
            </a:r>
            <a:endParaRPr lang="en-US" altLang="en-US"/>
          </a:p>
        </p:txBody>
      </p:sp>
      <p:graphicFrame>
        <p:nvGraphicFramePr>
          <p:cNvPr id="131085" name="Object 0"/>
          <p:cNvGraphicFramePr>
            <a:graphicFrameLocks noChangeAspect="1"/>
          </p:cNvGraphicFramePr>
          <p:nvPr/>
        </p:nvGraphicFramePr>
        <p:xfrm>
          <a:off x="4532313" y="1539875"/>
          <a:ext cx="800100" cy="633413"/>
        </p:xfrm>
        <a:graphic>
          <a:graphicData uri="http://schemas.openxmlformats.org/presentationml/2006/ole">
            <mc:AlternateContent xmlns:mc="http://schemas.openxmlformats.org/markup-compatibility/2006">
              <mc:Choice xmlns:v="urn:schemas-microsoft-com:vml" Requires="v">
                <p:oleObj spid="_x0000_s131126" name="Equation" r:id="rId3" imgW="799753" imgH="634725" progId="Equation.DSMT4">
                  <p:embed/>
                </p:oleObj>
              </mc:Choice>
              <mc:Fallback>
                <p:oleObj name="Equation" r:id="rId3" imgW="799753" imgH="634725"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313" y="1539875"/>
                        <a:ext cx="8001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086" name="Rectangle 17"/>
          <p:cNvSpPr>
            <a:spLocks noChangeArrowheads="1"/>
          </p:cNvSpPr>
          <p:nvPr/>
        </p:nvSpPr>
        <p:spPr bwMode="auto">
          <a:xfrm>
            <a:off x="5213350" y="1633538"/>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a:t>Ricker(t</a:t>
            </a:r>
            <a:r>
              <a:rPr lang="en-US" altLang="en-US" sz="1200"/>
              <a:t>edge</a:t>
            </a:r>
            <a:r>
              <a:rPr lang="en-US" altLang="en-US" sz="1800"/>
              <a:t>)</a:t>
            </a:r>
          </a:p>
        </p:txBody>
      </p:sp>
      <p:sp>
        <p:nvSpPr>
          <p:cNvPr id="131087" name="Text Box 18"/>
          <p:cNvSpPr txBox="1">
            <a:spLocks noChangeArrowheads="1"/>
          </p:cNvSpPr>
          <p:nvPr/>
        </p:nvSpPr>
        <p:spPr bwMode="auto">
          <a:xfrm>
            <a:off x="2352675" y="2670175"/>
            <a:ext cx="357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31088" name="Object 1"/>
          <p:cNvGraphicFramePr>
            <a:graphicFrameLocks noChangeAspect="1"/>
          </p:cNvGraphicFramePr>
          <p:nvPr/>
        </p:nvGraphicFramePr>
        <p:xfrm>
          <a:off x="2047875" y="2855913"/>
          <a:ext cx="1447800" cy="671512"/>
        </p:xfrm>
        <a:graphic>
          <a:graphicData uri="http://schemas.openxmlformats.org/presentationml/2006/ole">
            <mc:AlternateContent xmlns:mc="http://schemas.openxmlformats.org/markup-compatibility/2006">
              <mc:Choice xmlns:v="urn:schemas-microsoft-com:vml" Requires="v">
                <p:oleObj spid="_x0000_s131127" name="Equation" r:id="rId5" imgW="1447172" imgH="672808" progId="Equation.DSMT4">
                  <p:embed/>
                </p:oleObj>
              </mc:Choice>
              <mc:Fallback>
                <p:oleObj name="Equation" r:id="rId5" imgW="1447172" imgH="672808"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7875" y="2855913"/>
                        <a:ext cx="1447800"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1089" name="Object 2"/>
          <p:cNvGraphicFramePr>
            <a:graphicFrameLocks noChangeAspect="1"/>
          </p:cNvGraphicFramePr>
          <p:nvPr/>
        </p:nvGraphicFramePr>
        <p:xfrm>
          <a:off x="2147888" y="2135188"/>
          <a:ext cx="889000" cy="609600"/>
        </p:xfrm>
        <a:graphic>
          <a:graphicData uri="http://schemas.openxmlformats.org/presentationml/2006/ole">
            <mc:AlternateContent xmlns:mc="http://schemas.openxmlformats.org/markup-compatibility/2006">
              <mc:Choice xmlns:v="urn:schemas-microsoft-com:vml" Requires="v">
                <p:oleObj spid="_x0000_s131128" name="Equation" r:id="rId7" imgW="889000" imgH="609600" progId="Equation.DSMT4">
                  <p:embed/>
                </p:oleObj>
              </mc:Choice>
              <mc:Fallback>
                <p:oleObj name="Equation" r:id="rId7" imgW="889000" imgH="6096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7888" y="2135188"/>
                        <a:ext cx="889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32099" name="Text Box 4"/>
          <p:cNvSpPr txBox="1">
            <a:spLocks noChangeArrowheads="1"/>
          </p:cNvSpPr>
          <p:nvPr/>
        </p:nvSpPr>
        <p:spPr bwMode="auto">
          <a:xfrm>
            <a:off x="1535113" y="322263"/>
            <a:ext cx="4833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Fresnel zone using Kirchoff Theory using a Ricker wavelet</a:t>
            </a:r>
          </a:p>
        </p:txBody>
      </p:sp>
      <p:sp>
        <p:nvSpPr>
          <p:cNvPr id="132100" name="Oval 5"/>
          <p:cNvSpPr>
            <a:spLocks noChangeArrowheads="1"/>
          </p:cNvSpPr>
          <p:nvPr/>
        </p:nvSpPr>
        <p:spPr bwMode="auto">
          <a:xfrm>
            <a:off x="1255713" y="6119813"/>
            <a:ext cx="1574800" cy="417512"/>
          </a:xfrm>
          <a:prstGeom prst="ellipse">
            <a:avLst/>
          </a:prstGeom>
          <a:solidFill>
            <a:schemeClr val="accent1"/>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2101" name="Line 6"/>
          <p:cNvSpPr>
            <a:spLocks noChangeShapeType="1"/>
          </p:cNvSpPr>
          <p:nvPr/>
        </p:nvSpPr>
        <p:spPr bwMode="auto">
          <a:xfrm>
            <a:off x="2049463" y="4530725"/>
            <a:ext cx="0" cy="18192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2" name="Line 7"/>
          <p:cNvSpPr>
            <a:spLocks noChangeShapeType="1"/>
          </p:cNvSpPr>
          <p:nvPr/>
        </p:nvSpPr>
        <p:spPr bwMode="auto">
          <a:xfrm flipH="1" flipV="1">
            <a:off x="2078038" y="4589463"/>
            <a:ext cx="752475" cy="1746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2103" name="Text Box 8"/>
          <p:cNvSpPr txBox="1">
            <a:spLocks noChangeArrowheads="1"/>
          </p:cNvSpPr>
          <p:nvPr/>
        </p:nvSpPr>
        <p:spPr bwMode="auto">
          <a:xfrm>
            <a:off x="2165350" y="5513388"/>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t>
            </a:r>
          </a:p>
        </p:txBody>
      </p:sp>
      <p:sp>
        <p:nvSpPr>
          <p:cNvPr id="132104" name="Freeform 9"/>
          <p:cNvSpPr>
            <a:spLocks/>
          </p:cNvSpPr>
          <p:nvPr/>
        </p:nvSpPr>
        <p:spPr bwMode="auto">
          <a:xfrm>
            <a:off x="1708150" y="4962525"/>
            <a:ext cx="455613" cy="614363"/>
          </a:xfrm>
          <a:custGeom>
            <a:avLst/>
            <a:gdLst>
              <a:gd name="T0" fmla="*/ 2147483646 w 287"/>
              <a:gd name="T1" fmla="*/ 2147483646 h 387"/>
              <a:gd name="T2" fmla="*/ 2147483646 w 287"/>
              <a:gd name="T3" fmla="*/ 2147483646 h 387"/>
              <a:gd name="T4" fmla="*/ 2147483646 w 287"/>
              <a:gd name="T5" fmla="*/ 2147483646 h 387"/>
              <a:gd name="T6" fmla="*/ 2147483646 w 287"/>
              <a:gd name="T7" fmla="*/ 2147483646 h 387"/>
              <a:gd name="T8" fmla="*/ 2147483646 w 287"/>
              <a:gd name="T9" fmla="*/ 2147483646 h 387"/>
              <a:gd name="T10" fmla="*/ 2147483646 w 287"/>
              <a:gd name="T11" fmla="*/ 2147483646 h 387"/>
              <a:gd name="T12" fmla="*/ 2147483646 w 287"/>
              <a:gd name="T13" fmla="*/ 2147483646 h 387"/>
              <a:gd name="T14" fmla="*/ 2147483646 w 287"/>
              <a:gd name="T15" fmla="*/ 0 h 387"/>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387"/>
              <a:gd name="T26" fmla="*/ 287 w 287"/>
              <a:gd name="T27" fmla="*/ 387 h 3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387">
                <a:moveTo>
                  <a:pt x="217" y="387"/>
                </a:moveTo>
                <a:cubicBezTo>
                  <a:pt x="231" y="344"/>
                  <a:pt x="245" y="302"/>
                  <a:pt x="214" y="279"/>
                </a:cubicBezTo>
                <a:cubicBezTo>
                  <a:pt x="183" y="256"/>
                  <a:pt x="56" y="255"/>
                  <a:pt x="28" y="246"/>
                </a:cubicBezTo>
                <a:cubicBezTo>
                  <a:pt x="0" y="237"/>
                  <a:pt x="8" y="226"/>
                  <a:pt x="46" y="222"/>
                </a:cubicBezTo>
                <a:cubicBezTo>
                  <a:pt x="84" y="218"/>
                  <a:pt x="231" y="237"/>
                  <a:pt x="259" y="222"/>
                </a:cubicBezTo>
                <a:cubicBezTo>
                  <a:pt x="287" y="207"/>
                  <a:pt x="225" y="166"/>
                  <a:pt x="214" y="135"/>
                </a:cubicBezTo>
                <a:cubicBezTo>
                  <a:pt x="203" y="104"/>
                  <a:pt x="193" y="61"/>
                  <a:pt x="193" y="39"/>
                </a:cubicBezTo>
                <a:cubicBezTo>
                  <a:pt x="193" y="17"/>
                  <a:pt x="203" y="8"/>
                  <a:pt x="214"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05" name="Freeform 10"/>
          <p:cNvSpPr>
            <a:spLocks/>
          </p:cNvSpPr>
          <p:nvPr/>
        </p:nvSpPr>
        <p:spPr bwMode="auto">
          <a:xfrm rot="9350770" flipV="1">
            <a:off x="2522538" y="5553075"/>
            <a:ext cx="455612" cy="614363"/>
          </a:xfrm>
          <a:custGeom>
            <a:avLst/>
            <a:gdLst>
              <a:gd name="T0" fmla="*/ 2147483646 w 287"/>
              <a:gd name="T1" fmla="*/ 2147483646 h 387"/>
              <a:gd name="T2" fmla="*/ 2147483646 w 287"/>
              <a:gd name="T3" fmla="*/ 2147483646 h 387"/>
              <a:gd name="T4" fmla="*/ 2147483646 w 287"/>
              <a:gd name="T5" fmla="*/ 2147483646 h 387"/>
              <a:gd name="T6" fmla="*/ 2147483646 w 287"/>
              <a:gd name="T7" fmla="*/ 2147483646 h 387"/>
              <a:gd name="T8" fmla="*/ 2147483646 w 287"/>
              <a:gd name="T9" fmla="*/ 2147483646 h 387"/>
              <a:gd name="T10" fmla="*/ 2147483646 w 287"/>
              <a:gd name="T11" fmla="*/ 2147483646 h 387"/>
              <a:gd name="T12" fmla="*/ 2147483646 w 287"/>
              <a:gd name="T13" fmla="*/ 2147483646 h 387"/>
              <a:gd name="T14" fmla="*/ 2147483646 w 287"/>
              <a:gd name="T15" fmla="*/ 0 h 387"/>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387"/>
              <a:gd name="T26" fmla="*/ 287 w 287"/>
              <a:gd name="T27" fmla="*/ 387 h 3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387">
                <a:moveTo>
                  <a:pt x="217" y="387"/>
                </a:moveTo>
                <a:cubicBezTo>
                  <a:pt x="231" y="344"/>
                  <a:pt x="245" y="302"/>
                  <a:pt x="214" y="279"/>
                </a:cubicBezTo>
                <a:cubicBezTo>
                  <a:pt x="183" y="256"/>
                  <a:pt x="56" y="255"/>
                  <a:pt x="28" y="246"/>
                </a:cubicBezTo>
                <a:cubicBezTo>
                  <a:pt x="0" y="237"/>
                  <a:pt x="8" y="226"/>
                  <a:pt x="46" y="222"/>
                </a:cubicBezTo>
                <a:cubicBezTo>
                  <a:pt x="84" y="218"/>
                  <a:pt x="231" y="237"/>
                  <a:pt x="259" y="222"/>
                </a:cubicBezTo>
                <a:cubicBezTo>
                  <a:pt x="287" y="207"/>
                  <a:pt x="225" y="166"/>
                  <a:pt x="214" y="135"/>
                </a:cubicBezTo>
                <a:cubicBezTo>
                  <a:pt x="203" y="104"/>
                  <a:pt x="193" y="61"/>
                  <a:pt x="193" y="39"/>
                </a:cubicBezTo>
                <a:cubicBezTo>
                  <a:pt x="193" y="17"/>
                  <a:pt x="203" y="8"/>
                  <a:pt x="214"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06" name="AutoShape 11"/>
          <p:cNvSpPr>
            <a:spLocks noChangeArrowheads="1"/>
          </p:cNvSpPr>
          <p:nvPr/>
        </p:nvSpPr>
        <p:spPr bwMode="auto">
          <a:xfrm flipV="1">
            <a:off x="1933575" y="4343400"/>
            <a:ext cx="219075"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2107" name="AutoShape 12"/>
          <p:cNvSpPr>
            <a:spLocks noChangeArrowheads="1"/>
          </p:cNvSpPr>
          <p:nvPr/>
        </p:nvSpPr>
        <p:spPr bwMode="auto">
          <a:xfrm>
            <a:off x="695325" y="4152900"/>
            <a:ext cx="3067050" cy="666750"/>
          </a:xfrm>
          <a:prstGeom prst="parallelogram">
            <a:avLst>
              <a:gd name="adj" fmla="val 11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2108" name="Text Box 13"/>
          <p:cNvSpPr txBox="1">
            <a:spLocks noChangeArrowheads="1"/>
          </p:cNvSpPr>
          <p:nvPr/>
        </p:nvSpPr>
        <p:spPr bwMode="auto">
          <a:xfrm>
            <a:off x="1660525" y="1616075"/>
            <a:ext cx="3508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a:t>A(t,R) = Ricker(t</a:t>
            </a:r>
            <a:r>
              <a:rPr lang="en-US" altLang="en-US" sz="1200"/>
              <a:t>center</a:t>
            </a:r>
            <a:r>
              <a:rPr lang="en-US" altLang="en-US" sz="1800"/>
              <a:t>) -</a:t>
            </a:r>
            <a:endParaRPr lang="en-US" altLang="en-US"/>
          </a:p>
        </p:txBody>
      </p:sp>
      <p:graphicFrame>
        <p:nvGraphicFramePr>
          <p:cNvPr id="132109" name="Object 0"/>
          <p:cNvGraphicFramePr>
            <a:graphicFrameLocks noChangeAspect="1"/>
          </p:cNvGraphicFramePr>
          <p:nvPr/>
        </p:nvGraphicFramePr>
        <p:xfrm>
          <a:off x="4532313" y="1539875"/>
          <a:ext cx="800100" cy="633413"/>
        </p:xfrm>
        <a:graphic>
          <a:graphicData uri="http://schemas.openxmlformats.org/presentationml/2006/ole">
            <mc:AlternateContent xmlns:mc="http://schemas.openxmlformats.org/markup-compatibility/2006">
              <mc:Choice xmlns:v="urn:schemas-microsoft-com:vml" Requires="v">
                <p:oleObj spid="_x0000_s132125" name="Equation" r:id="rId3" imgW="799753" imgH="634725" progId="Equation.DSMT4">
                  <p:embed/>
                </p:oleObj>
              </mc:Choice>
              <mc:Fallback>
                <p:oleObj name="Equation" r:id="rId3" imgW="799753" imgH="634725"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313" y="1539875"/>
                        <a:ext cx="8001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2110" name="Rectangle 15"/>
          <p:cNvSpPr>
            <a:spLocks noChangeArrowheads="1"/>
          </p:cNvSpPr>
          <p:nvPr/>
        </p:nvSpPr>
        <p:spPr bwMode="auto">
          <a:xfrm>
            <a:off x="5213350" y="1633538"/>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a:t>Ricker(t</a:t>
            </a:r>
            <a:r>
              <a:rPr lang="en-US" altLang="en-US" sz="1200"/>
              <a:t>edge</a:t>
            </a:r>
            <a:r>
              <a:rPr lang="en-US" altLang="en-US" sz="1800"/>
              <a:t>)</a:t>
            </a:r>
          </a:p>
        </p:txBody>
      </p:sp>
      <p:pic>
        <p:nvPicPr>
          <p:cNvPr id="132111" name="Picture 19" descr="C:\Documents and Settings\Juan Lorenzo\My Documents\My Web\lsu\ReflectSeismol05\lectures\images\study_Fresnel\Fresnel_Kirchoff.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268538"/>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12" name="Text Box 20"/>
          <p:cNvSpPr txBox="1">
            <a:spLocks noChangeArrowheads="1"/>
          </p:cNvSpPr>
          <p:nvPr/>
        </p:nvSpPr>
        <p:spPr bwMode="auto">
          <a:xfrm>
            <a:off x="4287838" y="6461125"/>
            <a:ext cx="194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hlinkClick r:id="rId6"/>
              </a:rPr>
              <a:t>Matlab Code</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jlorenzo\Desktop\class\half space-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190500"/>
            <a:ext cx="47720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9460" name="Text Box 5"/>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9461" name="Text Box 6"/>
          <p:cNvSpPr txBox="1">
            <a:spLocks noChangeArrowheads="1"/>
          </p:cNvSpPr>
          <p:nvPr/>
        </p:nvSpPr>
        <p:spPr bwMode="auto">
          <a:xfrm>
            <a:off x="1600200" y="1066800"/>
            <a:ext cx="510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A direct air wave and a direct ground P-wave …..</a:t>
            </a:r>
            <a:endParaRPr lang="en-US" altLang="en-US" sz="240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1027"/>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33123" name="Text Box 1028"/>
          <p:cNvSpPr txBox="1">
            <a:spLocks noChangeArrowheads="1"/>
          </p:cNvSpPr>
          <p:nvPr/>
        </p:nvSpPr>
        <p:spPr bwMode="auto">
          <a:xfrm>
            <a:off x="1560513" y="0"/>
            <a:ext cx="4833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Fresnel zone using Kirchoff Theory using a Ricker wavelet</a:t>
            </a:r>
          </a:p>
        </p:txBody>
      </p:sp>
      <p:pic>
        <p:nvPicPr>
          <p:cNvPr id="133124" name="Picture 1040" descr="C:\Documents and Settings\Juan Lorenzo\My Documents\My Web\lsu\ReflectSeismol05\lectures\images\study_Fresnel\Fresnel_Kirchoff.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852488"/>
            <a:ext cx="8007350" cy="6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Text Box 1042"/>
          <p:cNvSpPr txBox="1">
            <a:spLocks noChangeArrowheads="1"/>
          </p:cNvSpPr>
          <p:nvPr/>
        </p:nvSpPr>
        <p:spPr bwMode="auto">
          <a:xfrm>
            <a:off x="3130550" y="4403725"/>
            <a:ext cx="4243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solidFill>
                  <a:srgbClr val="000000"/>
                </a:solidFill>
              </a:rPr>
              <a:t>The second Fresnel zone provides additional high-energy amplitude</a:t>
            </a:r>
            <a:endParaRPr lang="en-US" altLang="en-US"/>
          </a:p>
        </p:txBody>
      </p:sp>
      <p:sp>
        <p:nvSpPr>
          <p:cNvPr id="133126" name="Line 1043"/>
          <p:cNvSpPr>
            <a:spLocks noChangeShapeType="1"/>
          </p:cNvSpPr>
          <p:nvPr/>
        </p:nvSpPr>
        <p:spPr bwMode="auto">
          <a:xfrm flipH="1">
            <a:off x="2770188" y="4762500"/>
            <a:ext cx="404812" cy="5492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Outline-2</a:t>
            </a:r>
            <a:endParaRPr lang="en-US" altLang="en-US" sz="2400">
              <a:latin typeface="Times New Roman" panose="02020603050405020304" pitchFamily="18" charset="0"/>
            </a:endParaRPr>
          </a:p>
        </p:txBody>
      </p:sp>
      <p:sp>
        <p:nvSpPr>
          <p:cNvPr id="134147"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34148" name="Text Box 5"/>
          <p:cNvSpPr txBox="1">
            <a:spLocks noChangeArrowheads="1"/>
          </p:cNvSpPr>
          <p:nvPr/>
        </p:nvSpPr>
        <p:spPr bwMode="auto">
          <a:xfrm>
            <a:off x="838200" y="1752600"/>
            <a:ext cx="64008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AVA-- Angular reflection coefficients</a:t>
            </a:r>
          </a:p>
          <a:p>
            <a:pPr>
              <a:spcBef>
                <a:spcPct val="50000"/>
              </a:spcBef>
              <a:buFontTx/>
              <a:buChar char="•"/>
            </a:pPr>
            <a:r>
              <a:rPr lang="en-US" altLang="en-US" sz="2400">
                <a:solidFill>
                  <a:schemeClr val="folHlink"/>
                </a:solidFill>
              </a:rPr>
              <a:t>Vertical Resolution</a:t>
            </a:r>
            <a:endParaRPr lang="en-US" altLang="en-US" sz="2400"/>
          </a:p>
          <a:p>
            <a:pPr>
              <a:spcBef>
                <a:spcPct val="50000"/>
              </a:spcBef>
              <a:buFontTx/>
              <a:buChar char="•"/>
            </a:pPr>
            <a:r>
              <a:rPr lang="en-US" altLang="en-US" sz="2400">
                <a:solidFill>
                  <a:schemeClr val="folHlink"/>
                </a:solidFill>
              </a:rPr>
              <a:t>Fresnel- horizontal resolution</a:t>
            </a:r>
          </a:p>
          <a:p>
            <a:pPr>
              <a:spcBef>
                <a:spcPct val="50000"/>
              </a:spcBef>
              <a:buFontTx/>
              <a:buChar char="•"/>
            </a:pPr>
            <a:r>
              <a:rPr lang="en-US" altLang="en-US" sz="2400"/>
              <a:t>Headwaves</a:t>
            </a:r>
            <a:endParaRPr lang="en-US" altLang="en-US" sz="2400">
              <a:solidFill>
                <a:schemeClr val="folHlink"/>
              </a:solidFill>
            </a:endParaRPr>
          </a:p>
          <a:p>
            <a:pPr>
              <a:spcBef>
                <a:spcPct val="50000"/>
              </a:spcBef>
              <a:buFontTx/>
              <a:buChar char="•"/>
            </a:pPr>
            <a:r>
              <a:rPr lang="en-US" altLang="en-US" sz="2400">
                <a:solidFill>
                  <a:schemeClr val="folHlink"/>
                </a:solidFill>
              </a:rPr>
              <a:t>Diffraction</a:t>
            </a:r>
          </a:p>
          <a:p>
            <a:pPr>
              <a:spcBef>
                <a:spcPct val="50000"/>
              </a:spcBef>
              <a:buFontTx/>
              <a:buChar char="•"/>
            </a:pPr>
            <a:r>
              <a:rPr lang="en-US" altLang="en-US" sz="2400">
                <a:solidFill>
                  <a:schemeClr val="folHlink"/>
                </a:solidFill>
              </a:rPr>
              <a:t>Ghosts</a:t>
            </a:r>
          </a:p>
          <a:p>
            <a:pPr lvl="1">
              <a:lnSpc>
                <a:spcPct val="50000"/>
              </a:lnSpc>
              <a:spcBef>
                <a:spcPct val="50000"/>
              </a:spcBef>
              <a:buFontTx/>
              <a:buChar char="•"/>
            </a:pPr>
            <a:r>
              <a:rPr lang="en-US" altLang="en-US">
                <a:solidFill>
                  <a:schemeClr val="folHlink"/>
                </a:solidFill>
              </a:rPr>
              <a:t>Land</a:t>
            </a:r>
          </a:p>
          <a:p>
            <a:pPr lvl="1">
              <a:lnSpc>
                <a:spcPct val="50000"/>
              </a:lnSpc>
              <a:spcBef>
                <a:spcPct val="50000"/>
              </a:spcBef>
              <a:buFontTx/>
              <a:buChar char="•"/>
            </a:pPr>
            <a:r>
              <a:rPr lang="en-US" altLang="en-US">
                <a:solidFill>
                  <a:schemeClr val="folHlink"/>
                </a:solidFill>
              </a:rPr>
              <a:t>Marine</a:t>
            </a:r>
            <a:endParaRPr lang="en-US" altLang="en-US" sz="2400">
              <a:solidFill>
                <a:schemeClr val="folHlink"/>
              </a:solidFill>
            </a:endParaRPr>
          </a:p>
          <a:p>
            <a:pPr>
              <a:spcBef>
                <a:spcPct val="50000"/>
              </a:spcBef>
              <a:buFontTx/>
              <a:buChar char="•"/>
            </a:pPr>
            <a:r>
              <a:rPr lang="en-US" altLang="en-US" sz="2400">
                <a:solidFill>
                  <a:schemeClr val="folHlink"/>
                </a:solidFill>
              </a:rPr>
              <a:t>Velocity layering</a:t>
            </a:r>
          </a:p>
          <a:p>
            <a:pPr lvl="1">
              <a:lnSpc>
                <a:spcPct val="50000"/>
              </a:lnSpc>
              <a:spcBef>
                <a:spcPct val="50000"/>
              </a:spcBef>
              <a:buFontTx/>
              <a:buChar char="•"/>
            </a:pPr>
            <a:r>
              <a:rPr lang="en-US" altLang="en-US" sz="1800">
                <a:solidFill>
                  <a:schemeClr val="folHlink"/>
                </a:solidFill>
              </a:rPr>
              <a:t>“approximately hyperbolic equations”</a:t>
            </a:r>
          </a:p>
          <a:p>
            <a:pPr lvl="1">
              <a:lnSpc>
                <a:spcPct val="50000"/>
              </a:lnSpc>
              <a:spcBef>
                <a:spcPct val="50000"/>
              </a:spcBef>
              <a:buFontTx/>
              <a:buChar char="•"/>
            </a:pPr>
            <a:r>
              <a:rPr lang="en-US" altLang="en-US" sz="1800">
                <a:solidFill>
                  <a:schemeClr val="folHlink"/>
                </a:solidFill>
              </a:rPr>
              <a:t>multiples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35171" name="Line 4"/>
          <p:cNvSpPr>
            <a:spLocks noChangeShapeType="1"/>
          </p:cNvSpPr>
          <p:nvPr/>
        </p:nvSpPr>
        <p:spPr bwMode="auto">
          <a:xfrm>
            <a:off x="1447800" y="4572000"/>
            <a:ext cx="502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172" name="Line 5"/>
          <p:cNvSpPr>
            <a:spLocks noChangeShapeType="1"/>
          </p:cNvSpPr>
          <p:nvPr/>
        </p:nvSpPr>
        <p:spPr bwMode="auto">
          <a:xfrm rot="-1160453">
            <a:off x="2133600" y="2971800"/>
            <a:ext cx="1219200" cy="182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5173" name="Line 6"/>
          <p:cNvSpPr>
            <a:spLocks noChangeShapeType="1"/>
          </p:cNvSpPr>
          <p:nvPr/>
        </p:nvSpPr>
        <p:spPr bwMode="auto">
          <a:xfrm rot="3378596" flipV="1">
            <a:off x="4191000" y="3657600"/>
            <a:ext cx="1219200" cy="182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5174" name="Line 7"/>
          <p:cNvSpPr>
            <a:spLocks noChangeShapeType="1"/>
          </p:cNvSpPr>
          <p:nvPr/>
        </p:nvSpPr>
        <p:spPr bwMode="auto">
          <a:xfrm>
            <a:off x="3657600" y="2514600"/>
            <a:ext cx="0" cy="4572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175" name="Text Box 8"/>
          <p:cNvSpPr txBox="1">
            <a:spLocks noChangeArrowheads="1"/>
          </p:cNvSpPr>
          <p:nvPr/>
        </p:nvSpPr>
        <p:spPr bwMode="auto">
          <a:xfrm>
            <a:off x="2667000" y="3259138"/>
            <a:ext cx="990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critical</a:t>
            </a:r>
          </a:p>
          <a:p>
            <a:pPr algn="ctr">
              <a:spcBef>
                <a:spcPct val="50000"/>
              </a:spcBef>
            </a:pPr>
            <a:r>
              <a:rPr lang="en-US" altLang="en-US" sz="1800">
                <a:solidFill>
                  <a:srgbClr val="000000"/>
                </a:solidFill>
              </a:rPr>
              <a:t>angle</a:t>
            </a:r>
          </a:p>
        </p:txBody>
      </p:sp>
      <p:sp>
        <p:nvSpPr>
          <p:cNvPr id="135176" name="Freeform 9"/>
          <p:cNvSpPr>
            <a:spLocks/>
          </p:cNvSpPr>
          <p:nvPr/>
        </p:nvSpPr>
        <p:spPr bwMode="auto">
          <a:xfrm>
            <a:off x="2362200" y="3048000"/>
            <a:ext cx="1295400" cy="533400"/>
          </a:xfrm>
          <a:custGeom>
            <a:avLst/>
            <a:gdLst>
              <a:gd name="T0" fmla="*/ 0 w 480"/>
              <a:gd name="T1" fmla="*/ 2147483646 h 288"/>
              <a:gd name="T2" fmla="*/ 2147483646 w 480"/>
              <a:gd name="T3" fmla="*/ 2147483646 h 288"/>
              <a:gd name="T4" fmla="*/ 2147483646 w 480"/>
              <a:gd name="T5" fmla="*/ 2147483646 h 288"/>
              <a:gd name="T6" fmla="*/ 2147483646 w 480"/>
              <a:gd name="T7" fmla="*/ 0 h 288"/>
              <a:gd name="T8" fmla="*/ 0 60000 65536"/>
              <a:gd name="T9" fmla="*/ 0 60000 65536"/>
              <a:gd name="T10" fmla="*/ 0 60000 65536"/>
              <a:gd name="T11" fmla="*/ 0 60000 65536"/>
              <a:gd name="T12" fmla="*/ 0 w 480"/>
              <a:gd name="T13" fmla="*/ 0 h 288"/>
              <a:gd name="T14" fmla="*/ 480 w 480"/>
              <a:gd name="T15" fmla="*/ 288 h 288"/>
            </a:gdLst>
            <a:ahLst/>
            <a:cxnLst>
              <a:cxn ang="T8">
                <a:pos x="T0" y="T1"/>
              </a:cxn>
              <a:cxn ang="T9">
                <a:pos x="T2" y="T3"/>
              </a:cxn>
              <a:cxn ang="T10">
                <a:pos x="T4" y="T5"/>
              </a:cxn>
              <a:cxn ang="T11">
                <a:pos x="T6" y="T7"/>
              </a:cxn>
            </a:cxnLst>
            <a:rect l="T12" t="T13" r="T14" b="T15"/>
            <a:pathLst>
              <a:path w="480" h="288">
                <a:moveTo>
                  <a:pt x="0" y="288"/>
                </a:moveTo>
                <a:lnTo>
                  <a:pt x="76" y="139"/>
                </a:lnTo>
                <a:lnTo>
                  <a:pt x="267" y="3"/>
                </a:lnTo>
                <a:lnTo>
                  <a:pt x="480" y="0"/>
                </a:lnTo>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5177" name="Text Box 10"/>
          <p:cNvSpPr txBox="1">
            <a:spLocks noChangeArrowheads="1"/>
          </p:cNvSpPr>
          <p:nvPr/>
        </p:nvSpPr>
        <p:spPr bwMode="auto">
          <a:xfrm>
            <a:off x="5105400" y="3505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a:t>
            </a:r>
            <a:r>
              <a:rPr lang="en-US" altLang="en-US" sz="1200"/>
              <a:t>1</a:t>
            </a:r>
            <a:r>
              <a:rPr lang="en-US" altLang="en-US" sz="1800"/>
              <a:t>,rho</a:t>
            </a:r>
            <a:r>
              <a:rPr lang="en-US" altLang="en-US" sz="1200"/>
              <a:t>1</a:t>
            </a:r>
          </a:p>
        </p:txBody>
      </p:sp>
      <p:sp>
        <p:nvSpPr>
          <p:cNvPr id="135178" name="Text Box 11"/>
          <p:cNvSpPr txBox="1">
            <a:spLocks noChangeArrowheads="1"/>
          </p:cNvSpPr>
          <p:nvPr/>
        </p:nvSpPr>
        <p:spPr bwMode="auto">
          <a:xfrm>
            <a:off x="5257800" y="5105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a:t>
            </a:r>
            <a:r>
              <a:rPr lang="en-US" altLang="en-US" sz="1200"/>
              <a:t>2</a:t>
            </a:r>
            <a:r>
              <a:rPr lang="en-US" altLang="en-US" sz="1800"/>
              <a:t>,rho</a:t>
            </a:r>
            <a:r>
              <a:rPr lang="en-US" altLang="en-US" sz="1200"/>
              <a:t>2</a:t>
            </a:r>
          </a:p>
        </p:txBody>
      </p:sp>
      <p:sp>
        <p:nvSpPr>
          <p:cNvPr id="135179" name="Text Box 12"/>
          <p:cNvSpPr txBox="1">
            <a:spLocks noChangeArrowheads="1"/>
          </p:cNvSpPr>
          <p:nvPr/>
        </p:nvSpPr>
        <p:spPr bwMode="auto">
          <a:xfrm>
            <a:off x="1828800" y="2895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a:t>
            </a:r>
          </a:p>
        </p:txBody>
      </p:sp>
      <p:sp>
        <p:nvSpPr>
          <p:cNvPr id="135180" name="Text Box 13"/>
          <p:cNvSpPr txBox="1">
            <a:spLocks noChangeArrowheads="1"/>
          </p:cNvSpPr>
          <p:nvPr/>
        </p:nvSpPr>
        <p:spPr bwMode="auto">
          <a:xfrm>
            <a:off x="3962400" y="4114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P`P’</a:t>
            </a:r>
          </a:p>
        </p:txBody>
      </p:sp>
      <p:sp>
        <p:nvSpPr>
          <p:cNvPr id="135181" name="Text Box 14"/>
          <p:cNvSpPr txBox="1">
            <a:spLocks noChangeArrowheads="1"/>
          </p:cNvSpPr>
          <p:nvPr/>
        </p:nvSpPr>
        <p:spPr bwMode="auto">
          <a:xfrm>
            <a:off x="1905000" y="1144588"/>
            <a:ext cx="46482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At critical angle of incidence,</a:t>
            </a:r>
          </a:p>
          <a:p>
            <a:pPr>
              <a:spcBef>
                <a:spcPct val="50000"/>
              </a:spcBef>
            </a:pPr>
            <a:r>
              <a:rPr lang="en-US" altLang="en-US" sz="2400"/>
              <a:t>angle of refraction = 90 degrees=angle of reflection</a:t>
            </a:r>
            <a:endParaRPr lang="en-US" altLang="en-US" sz="180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Line 118"/>
          <p:cNvSpPr>
            <a:spLocks noChangeShapeType="1"/>
          </p:cNvSpPr>
          <p:nvPr/>
        </p:nvSpPr>
        <p:spPr bwMode="auto">
          <a:xfrm>
            <a:off x="1930400" y="838200"/>
            <a:ext cx="0" cy="477520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195" name="Line 98"/>
          <p:cNvSpPr>
            <a:spLocks noChangeShapeType="1"/>
          </p:cNvSpPr>
          <p:nvPr/>
        </p:nvSpPr>
        <p:spPr bwMode="auto">
          <a:xfrm>
            <a:off x="1930400" y="2286000"/>
            <a:ext cx="28956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196" name="Rectangle 117"/>
          <p:cNvSpPr>
            <a:spLocks noChangeArrowheads="1"/>
          </p:cNvSpPr>
          <p:nvPr/>
        </p:nvSpPr>
        <p:spPr bwMode="auto">
          <a:xfrm>
            <a:off x="2222500" y="2108200"/>
            <a:ext cx="2171700" cy="292100"/>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197" name="Text Box 14"/>
          <p:cNvSpPr txBox="1">
            <a:spLocks noChangeArrowheads="1"/>
          </p:cNvSpPr>
          <p:nvPr/>
        </p:nvSpPr>
        <p:spPr bwMode="auto">
          <a:xfrm>
            <a:off x="1917700" y="1778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Pre- and Post-critical Rays</a:t>
            </a:r>
            <a:endParaRPr lang="en-US" altLang="en-US" sz="1800"/>
          </a:p>
        </p:txBody>
      </p:sp>
      <p:sp>
        <p:nvSpPr>
          <p:cNvPr id="136198" name="Line 16"/>
          <p:cNvSpPr>
            <a:spLocks noChangeShapeType="1"/>
          </p:cNvSpPr>
          <p:nvPr/>
        </p:nvSpPr>
        <p:spPr bwMode="auto">
          <a:xfrm flipH="1">
            <a:off x="1905000" y="10350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199" name="Line 17"/>
          <p:cNvSpPr>
            <a:spLocks noChangeShapeType="1"/>
          </p:cNvSpPr>
          <p:nvPr/>
        </p:nvSpPr>
        <p:spPr bwMode="auto">
          <a:xfrm flipH="1">
            <a:off x="2009775"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00" name="Line 18"/>
          <p:cNvSpPr>
            <a:spLocks noChangeShapeType="1"/>
          </p:cNvSpPr>
          <p:nvPr/>
        </p:nvSpPr>
        <p:spPr bwMode="auto">
          <a:xfrm flipH="1">
            <a:off x="2114550" y="10350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01" name="Line 19"/>
          <p:cNvSpPr>
            <a:spLocks noChangeShapeType="1"/>
          </p:cNvSpPr>
          <p:nvPr/>
        </p:nvSpPr>
        <p:spPr bwMode="auto">
          <a:xfrm flipH="1">
            <a:off x="2219325"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02" name="Line 20"/>
          <p:cNvSpPr>
            <a:spLocks noChangeShapeType="1"/>
          </p:cNvSpPr>
          <p:nvPr/>
        </p:nvSpPr>
        <p:spPr bwMode="auto">
          <a:xfrm flipH="1">
            <a:off x="2328863" y="10350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03" name="Line 21"/>
          <p:cNvSpPr>
            <a:spLocks noChangeShapeType="1"/>
          </p:cNvSpPr>
          <p:nvPr/>
        </p:nvSpPr>
        <p:spPr bwMode="auto">
          <a:xfrm flipH="1">
            <a:off x="2433638"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04" name="Line 22"/>
          <p:cNvSpPr>
            <a:spLocks noChangeShapeType="1"/>
          </p:cNvSpPr>
          <p:nvPr/>
        </p:nvSpPr>
        <p:spPr bwMode="auto">
          <a:xfrm flipH="1">
            <a:off x="2538413" y="10350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05" name="Line 23"/>
          <p:cNvSpPr>
            <a:spLocks noChangeShapeType="1"/>
          </p:cNvSpPr>
          <p:nvPr/>
        </p:nvSpPr>
        <p:spPr bwMode="auto">
          <a:xfrm flipH="1">
            <a:off x="2643188"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06" name="Line 24"/>
          <p:cNvSpPr>
            <a:spLocks noChangeShapeType="1"/>
          </p:cNvSpPr>
          <p:nvPr/>
        </p:nvSpPr>
        <p:spPr bwMode="auto">
          <a:xfrm flipH="1">
            <a:off x="2738438"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07" name="Line 25"/>
          <p:cNvSpPr>
            <a:spLocks noChangeShapeType="1"/>
          </p:cNvSpPr>
          <p:nvPr/>
        </p:nvSpPr>
        <p:spPr bwMode="auto">
          <a:xfrm flipH="1">
            <a:off x="2843213" y="10445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08" name="Line 26"/>
          <p:cNvSpPr>
            <a:spLocks noChangeShapeType="1"/>
          </p:cNvSpPr>
          <p:nvPr/>
        </p:nvSpPr>
        <p:spPr bwMode="auto">
          <a:xfrm flipH="1">
            <a:off x="2947988"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09" name="Line 27"/>
          <p:cNvSpPr>
            <a:spLocks noChangeShapeType="1"/>
          </p:cNvSpPr>
          <p:nvPr/>
        </p:nvSpPr>
        <p:spPr bwMode="auto">
          <a:xfrm flipH="1">
            <a:off x="3052763" y="10445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0" name="Line 28"/>
          <p:cNvSpPr>
            <a:spLocks noChangeShapeType="1"/>
          </p:cNvSpPr>
          <p:nvPr/>
        </p:nvSpPr>
        <p:spPr bwMode="auto">
          <a:xfrm flipH="1">
            <a:off x="3162300"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1" name="Line 29"/>
          <p:cNvSpPr>
            <a:spLocks noChangeShapeType="1"/>
          </p:cNvSpPr>
          <p:nvPr/>
        </p:nvSpPr>
        <p:spPr bwMode="auto">
          <a:xfrm flipH="1">
            <a:off x="3267075" y="10445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2" name="Line 30"/>
          <p:cNvSpPr>
            <a:spLocks noChangeShapeType="1"/>
          </p:cNvSpPr>
          <p:nvPr/>
        </p:nvSpPr>
        <p:spPr bwMode="auto">
          <a:xfrm flipH="1">
            <a:off x="3371850"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3" name="Line 31"/>
          <p:cNvSpPr>
            <a:spLocks noChangeShapeType="1"/>
          </p:cNvSpPr>
          <p:nvPr/>
        </p:nvSpPr>
        <p:spPr bwMode="auto">
          <a:xfrm flipH="1">
            <a:off x="3476625" y="10445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4" name="Line 32"/>
          <p:cNvSpPr>
            <a:spLocks noChangeShapeType="1"/>
          </p:cNvSpPr>
          <p:nvPr/>
        </p:nvSpPr>
        <p:spPr bwMode="auto">
          <a:xfrm flipH="1">
            <a:off x="3586163" y="10350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5" name="Line 33"/>
          <p:cNvSpPr>
            <a:spLocks noChangeShapeType="1"/>
          </p:cNvSpPr>
          <p:nvPr/>
        </p:nvSpPr>
        <p:spPr bwMode="auto">
          <a:xfrm flipH="1">
            <a:off x="3690938"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6" name="Line 34"/>
          <p:cNvSpPr>
            <a:spLocks noChangeShapeType="1"/>
          </p:cNvSpPr>
          <p:nvPr/>
        </p:nvSpPr>
        <p:spPr bwMode="auto">
          <a:xfrm flipH="1">
            <a:off x="3795713" y="10350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7" name="Line 35"/>
          <p:cNvSpPr>
            <a:spLocks noChangeShapeType="1"/>
          </p:cNvSpPr>
          <p:nvPr/>
        </p:nvSpPr>
        <p:spPr bwMode="auto">
          <a:xfrm flipH="1">
            <a:off x="3900488"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8" name="Line 36"/>
          <p:cNvSpPr>
            <a:spLocks noChangeShapeType="1"/>
          </p:cNvSpPr>
          <p:nvPr/>
        </p:nvSpPr>
        <p:spPr bwMode="auto">
          <a:xfrm flipH="1">
            <a:off x="4010025" y="10350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19" name="Line 37"/>
          <p:cNvSpPr>
            <a:spLocks noChangeShapeType="1"/>
          </p:cNvSpPr>
          <p:nvPr/>
        </p:nvSpPr>
        <p:spPr bwMode="auto">
          <a:xfrm flipH="1">
            <a:off x="4114800"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20" name="Line 38"/>
          <p:cNvSpPr>
            <a:spLocks noChangeShapeType="1"/>
          </p:cNvSpPr>
          <p:nvPr/>
        </p:nvSpPr>
        <p:spPr bwMode="auto">
          <a:xfrm flipH="1">
            <a:off x="4219575" y="10350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21" name="Line 39"/>
          <p:cNvSpPr>
            <a:spLocks noChangeShapeType="1"/>
          </p:cNvSpPr>
          <p:nvPr/>
        </p:nvSpPr>
        <p:spPr bwMode="auto">
          <a:xfrm flipH="1">
            <a:off x="4324350"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22" name="Line 40"/>
          <p:cNvSpPr>
            <a:spLocks noChangeShapeType="1"/>
          </p:cNvSpPr>
          <p:nvPr/>
        </p:nvSpPr>
        <p:spPr bwMode="auto">
          <a:xfrm flipH="1">
            <a:off x="4419600"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23" name="Line 41"/>
          <p:cNvSpPr>
            <a:spLocks noChangeShapeType="1"/>
          </p:cNvSpPr>
          <p:nvPr/>
        </p:nvSpPr>
        <p:spPr bwMode="auto">
          <a:xfrm flipH="1">
            <a:off x="4524375" y="10445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24" name="Line 42"/>
          <p:cNvSpPr>
            <a:spLocks noChangeShapeType="1"/>
          </p:cNvSpPr>
          <p:nvPr/>
        </p:nvSpPr>
        <p:spPr bwMode="auto">
          <a:xfrm flipH="1">
            <a:off x="4629150"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25" name="Line 43"/>
          <p:cNvSpPr>
            <a:spLocks noChangeShapeType="1"/>
          </p:cNvSpPr>
          <p:nvPr/>
        </p:nvSpPr>
        <p:spPr bwMode="auto">
          <a:xfrm flipH="1">
            <a:off x="4733925" y="10445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26" name="Line 44"/>
          <p:cNvSpPr>
            <a:spLocks noChangeShapeType="1"/>
          </p:cNvSpPr>
          <p:nvPr/>
        </p:nvSpPr>
        <p:spPr bwMode="auto">
          <a:xfrm flipH="1">
            <a:off x="4843463"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27" name="Line 45"/>
          <p:cNvSpPr>
            <a:spLocks noChangeShapeType="1"/>
          </p:cNvSpPr>
          <p:nvPr/>
        </p:nvSpPr>
        <p:spPr bwMode="auto">
          <a:xfrm flipH="1">
            <a:off x="4948238" y="10445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28" name="Line 46"/>
          <p:cNvSpPr>
            <a:spLocks noChangeShapeType="1"/>
          </p:cNvSpPr>
          <p:nvPr/>
        </p:nvSpPr>
        <p:spPr bwMode="auto">
          <a:xfrm flipH="1">
            <a:off x="5053013" y="1039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29" name="Line 47"/>
          <p:cNvSpPr>
            <a:spLocks noChangeShapeType="1"/>
          </p:cNvSpPr>
          <p:nvPr/>
        </p:nvSpPr>
        <p:spPr bwMode="auto">
          <a:xfrm flipH="1">
            <a:off x="5157788" y="10445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30" name="Line 48"/>
          <p:cNvSpPr>
            <a:spLocks noChangeShapeType="1"/>
          </p:cNvSpPr>
          <p:nvPr/>
        </p:nvSpPr>
        <p:spPr bwMode="auto">
          <a:xfrm>
            <a:off x="1828800" y="1035050"/>
            <a:ext cx="45339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6231" name="Group 59"/>
          <p:cNvGrpSpPr>
            <a:grpSpLocks/>
          </p:cNvGrpSpPr>
          <p:nvPr/>
        </p:nvGrpSpPr>
        <p:grpSpPr bwMode="auto">
          <a:xfrm>
            <a:off x="2324100" y="863600"/>
            <a:ext cx="3200400" cy="152400"/>
            <a:chOff x="1552" y="1920"/>
            <a:chExt cx="2016" cy="96"/>
          </a:xfrm>
        </p:grpSpPr>
        <p:sp>
          <p:nvSpPr>
            <p:cNvPr id="136287" name="AutoShape 49"/>
            <p:cNvSpPr>
              <a:spLocks noChangeArrowheads="1"/>
            </p:cNvSpPr>
            <p:nvPr/>
          </p:nvSpPr>
          <p:spPr bwMode="auto">
            <a:xfrm flipV="1">
              <a:off x="1552"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88" name="AutoShape 50"/>
            <p:cNvSpPr>
              <a:spLocks noChangeArrowheads="1"/>
            </p:cNvSpPr>
            <p:nvPr/>
          </p:nvSpPr>
          <p:spPr bwMode="auto">
            <a:xfrm flipV="1">
              <a:off x="1936"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89" name="AutoShape 51"/>
            <p:cNvSpPr>
              <a:spLocks noChangeArrowheads="1"/>
            </p:cNvSpPr>
            <p:nvPr/>
          </p:nvSpPr>
          <p:spPr bwMode="auto">
            <a:xfrm flipV="1">
              <a:off x="2320"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90" name="AutoShape 52"/>
            <p:cNvSpPr>
              <a:spLocks noChangeArrowheads="1"/>
            </p:cNvSpPr>
            <p:nvPr/>
          </p:nvSpPr>
          <p:spPr bwMode="auto">
            <a:xfrm flipV="1">
              <a:off x="2704"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91" name="AutoShape 53"/>
            <p:cNvSpPr>
              <a:spLocks noChangeArrowheads="1"/>
            </p:cNvSpPr>
            <p:nvPr/>
          </p:nvSpPr>
          <p:spPr bwMode="auto">
            <a:xfrm flipV="1">
              <a:off x="3088"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92" name="AutoShape 54"/>
            <p:cNvSpPr>
              <a:spLocks noChangeArrowheads="1"/>
            </p:cNvSpPr>
            <p:nvPr/>
          </p:nvSpPr>
          <p:spPr bwMode="auto">
            <a:xfrm flipV="1">
              <a:off x="3472"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36232" name="Line 56"/>
          <p:cNvSpPr>
            <a:spLocks noChangeShapeType="1"/>
          </p:cNvSpPr>
          <p:nvPr/>
        </p:nvSpPr>
        <p:spPr bwMode="auto">
          <a:xfrm>
            <a:off x="1955800" y="2101850"/>
            <a:ext cx="45339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33" name="Line 57"/>
          <p:cNvSpPr>
            <a:spLocks noChangeShapeType="1"/>
          </p:cNvSpPr>
          <p:nvPr/>
        </p:nvSpPr>
        <p:spPr bwMode="auto">
          <a:xfrm>
            <a:off x="1917700" y="1079500"/>
            <a:ext cx="241300" cy="1041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34" name="Line 58"/>
          <p:cNvSpPr>
            <a:spLocks noChangeShapeType="1"/>
          </p:cNvSpPr>
          <p:nvPr/>
        </p:nvSpPr>
        <p:spPr bwMode="auto">
          <a:xfrm flipV="1">
            <a:off x="2159000" y="1054100"/>
            <a:ext cx="241300" cy="1041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35" name="Line 61"/>
          <p:cNvSpPr>
            <a:spLocks noChangeShapeType="1"/>
          </p:cNvSpPr>
          <p:nvPr/>
        </p:nvSpPr>
        <p:spPr bwMode="auto">
          <a:xfrm>
            <a:off x="1905000" y="1041400"/>
            <a:ext cx="546100"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36" name="Line 62"/>
          <p:cNvSpPr>
            <a:spLocks noChangeShapeType="1"/>
          </p:cNvSpPr>
          <p:nvPr/>
        </p:nvSpPr>
        <p:spPr bwMode="auto">
          <a:xfrm flipV="1">
            <a:off x="2463800" y="1028700"/>
            <a:ext cx="546100"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37" name="Line 63"/>
          <p:cNvSpPr>
            <a:spLocks noChangeShapeType="1"/>
          </p:cNvSpPr>
          <p:nvPr/>
        </p:nvSpPr>
        <p:spPr bwMode="auto">
          <a:xfrm>
            <a:off x="1866900" y="1016000"/>
            <a:ext cx="901700" cy="1104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38" name="Line 64"/>
          <p:cNvSpPr>
            <a:spLocks noChangeShapeType="1"/>
          </p:cNvSpPr>
          <p:nvPr/>
        </p:nvSpPr>
        <p:spPr bwMode="auto">
          <a:xfrm flipV="1">
            <a:off x="2717800" y="1016000"/>
            <a:ext cx="901700" cy="1104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39" name="Line 65"/>
          <p:cNvSpPr>
            <a:spLocks noChangeShapeType="1"/>
          </p:cNvSpPr>
          <p:nvPr/>
        </p:nvSpPr>
        <p:spPr bwMode="auto">
          <a:xfrm>
            <a:off x="1892300" y="1016000"/>
            <a:ext cx="11811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40" name="Line 66"/>
          <p:cNvSpPr>
            <a:spLocks noChangeShapeType="1"/>
          </p:cNvSpPr>
          <p:nvPr/>
        </p:nvSpPr>
        <p:spPr bwMode="auto">
          <a:xfrm flipV="1">
            <a:off x="3048000" y="1016000"/>
            <a:ext cx="11811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41" name="Line 67"/>
          <p:cNvSpPr>
            <a:spLocks noChangeShapeType="1"/>
          </p:cNvSpPr>
          <p:nvPr/>
        </p:nvSpPr>
        <p:spPr bwMode="auto">
          <a:xfrm>
            <a:off x="1892300" y="1041400"/>
            <a:ext cx="14859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42" name="Line 69"/>
          <p:cNvSpPr>
            <a:spLocks noChangeShapeType="1"/>
          </p:cNvSpPr>
          <p:nvPr/>
        </p:nvSpPr>
        <p:spPr bwMode="auto">
          <a:xfrm flipV="1">
            <a:off x="3352800" y="1028700"/>
            <a:ext cx="14859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43" name="AutoShape 55"/>
          <p:cNvSpPr>
            <a:spLocks noChangeArrowheads="1"/>
          </p:cNvSpPr>
          <p:nvPr/>
        </p:nvSpPr>
        <p:spPr bwMode="auto">
          <a:xfrm>
            <a:off x="1752600" y="863600"/>
            <a:ext cx="304800" cy="304800"/>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44" name="Line 72"/>
          <p:cNvSpPr>
            <a:spLocks noChangeShapeType="1"/>
          </p:cNvSpPr>
          <p:nvPr/>
        </p:nvSpPr>
        <p:spPr bwMode="auto">
          <a:xfrm>
            <a:off x="635000" y="1041400"/>
            <a:ext cx="774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45" name="Line 73"/>
          <p:cNvSpPr>
            <a:spLocks noChangeShapeType="1"/>
          </p:cNvSpPr>
          <p:nvPr/>
        </p:nvSpPr>
        <p:spPr bwMode="auto">
          <a:xfrm>
            <a:off x="635000" y="1041400"/>
            <a:ext cx="0" cy="81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46" name="Text Box 74"/>
          <p:cNvSpPr txBox="1">
            <a:spLocks noChangeArrowheads="1"/>
          </p:cNvSpPr>
          <p:nvPr/>
        </p:nvSpPr>
        <p:spPr bwMode="auto">
          <a:xfrm>
            <a:off x="762000" y="71120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a:t>
            </a:r>
          </a:p>
        </p:txBody>
      </p:sp>
      <p:sp>
        <p:nvSpPr>
          <p:cNvPr id="136247" name="Text Box 75"/>
          <p:cNvSpPr txBox="1">
            <a:spLocks noChangeArrowheads="1"/>
          </p:cNvSpPr>
          <p:nvPr/>
        </p:nvSpPr>
        <p:spPr bwMode="auto">
          <a:xfrm>
            <a:off x="647700" y="1257300"/>
            <a:ext cx="29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z</a:t>
            </a:r>
          </a:p>
        </p:txBody>
      </p:sp>
      <p:sp>
        <p:nvSpPr>
          <p:cNvPr id="136248" name="Text Box 76"/>
          <p:cNvSpPr txBox="1">
            <a:spLocks noChangeArrowheads="1"/>
          </p:cNvSpPr>
          <p:nvPr/>
        </p:nvSpPr>
        <p:spPr bwMode="auto">
          <a:xfrm>
            <a:off x="5600700" y="1295400"/>
            <a:ext cx="774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1</a:t>
            </a:r>
            <a:endParaRPr lang="en-US" altLang="en-US"/>
          </a:p>
        </p:txBody>
      </p:sp>
      <p:sp>
        <p:nvSpPr>
          <p:cNvPr id="136249" name="Text Box 77"/>
          <p:cNvSpPr txBox="1">
            <a:spLocks noChangeArrowheads="1"/>
          </p:cNvSpPr>
          <p:nvPr/>
        </p:nvSpPr>
        <p:spPr bwMode="auto">
          <a:xfrm>
            <a:off x="5676900" y="2235200"/>
            <a:ext cx="774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2</a:t>
            </a:r>
            <a:endParaRPr lang="en-US" altLang="en-US"/>
          </a:p>
        </p:txBody>
      </p:sp>
      <p:sp>
        <p:nvSpPr>
          <p:cNvPr id="136250" name="Text Box 78"/>
          <p:cNvSpPr txBox="1">
            <a:spLocks noChangeArrowheads="1"/>
          </p:cNvSpPr>
          <p:nvPr/>
        </p:nvSpPr>
        <p:spPr bwMode="auto">
          <a:xfrm>
            <a:off x="6946900" y="2108200"/>
            <a:ext cx="110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2</a:t>
            </a:r>
            <a:r>
              <a:rPr lang="en-US" altLang="en-US"/>
              <a:t>&gt; V</a:t>
            </a:r>
            <a:r>
              <a:rPr lang="en-US" altLang="en-US" sz="1200"/>
              <a:t>1</a:t>
            </a:r>
          </a:p>
        </p:txBody>
      </p:sp>
      <p:sp>
        <p:nvSpPr>
          <p:cNvPr id="136251" name="Line 79"/>
          <p:cNvSpPr>
            <a:spLocks noChangeShapeType="1"/>
          </p:cNvSpPr>
          <p:nvPr/>
        </p:nvSpPr>
        <p:spPr bwMode="auto">
          <a:xfrm>
            <a:off x="1917700" y="2654300"/>
            <a:ext cx="4508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52" name="Line 80"/>
          <p:cNvSpPr>
            <a:spLocks noChangeShapeType="1"/>
          </p:cNvSpPr>
          <p:nvPr/>
        </p:nvSpPr>
        <p:spPr bwMode="auto">
          <a:xfrm>
            <a:off x="1930400" y="2654300"/>
            <a:ext cx="0" cy="3276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53" name="Line 81"/>
          <p:cNvSpPr>
            <a:spLocks noChangeShapeType="1"/>
          </p:cNvSpPr>
          <p:nvPr/>
        </p:nvSpPr>
        <p:spPr bwMode="auto">
          <a:xfrm>
            <a:off x="1930400" y="2654300"/>
            <a:ext cx="4216400" cy="31115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54" name="Freeform 82"/>
          <p:cNvSpPr>
            <a:spLocks/>
          </p:cNvSpPr>
          <p:nvPr/>
        </p:nvSpPr>
        <p:spPr bwMode="auto">
          <a:xfrm>
            <a:off x="1917700" y="3797300"/>
            <a:ext cx="3975100" cy="1816100"/>
          </a:xfrm>
          <a:custGeom>
            <a:avLst/>
            <a:gdLst>
              <a:gd name="T0" fmla="*/ 0 w 2504"/>
              <a:gd name="T1" fmla="*/ 0 h 1144"/>
              <a:gd name="T2" fmla="*/ 2147483646 w 2504"/>
              <a:gd name="T3" fmla="*/ 2147483646 h 1144"/>
              <a:gd name="T4" fmla="*/ 2147483646 w 2504"/>
              <a:gd name="T5" fmla="*/ 2147483646 h 1144"/>
              <a:gd name="T6" fmla="*/ 2147483646 w 2504"/>
              <a:gd name="T7" fmla="*/ 2147483646 h 1144"/>
              <a:gd name="T8" fmla="*/ 2147483646 w 2504"/>
              <a:gd name="T9" fmla="*/ 2147483646 h 1144"/>
              <a:gd name="T10" fmla="*/ 2147483646 w 2504"/>
              <a:gd name="T11" fmla="*/ 2147483646 h 1144"/>
              <a:gd name="T12" fmla="*/ 2147483646 w 2504"/>
              <a:gd name="T13" fmla="*/ 2147483646 h 1144"/>
              <a:gd name="T14" fmla="*/ 2147483646 w 2504"/>
              <a:gd name="T15" fmla="*/ 2147483646 h 1144"/>
              <a:gd name="T16" fmla="*/ 2147483646 w 2504"/>
              <a:gd name="T17" fmla="*/ 2147483646 h 1144"/>
              <a:gd name="T18" fmla="*/ 2147483646 w 2504"/>
              <a:gd name="T19" fmla="*/ 2147483646 h 1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04"/>
              <a:gd name="T31" fmla="*/ 0 h 1144"/>
              <a:gd name="T32" fmla="*/ 2504 w 2504"/>
              <a:gd name="T33" fmla="*/ 1144 h 1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04" h="1144">
                <a:moveTo>
                  <a:pt x="0" y="0"/>
                </a:moveTo>
                <a:cubicBezTo>
                  <a:pt x="90" y="0"/>
                  <a:pt x="180" y="1"/>
                  <a:pt x="272" y="16"/>
                </a:cubicBezTo>
                <a:cubicBezTo>
                  <a:pt x="364" y="31"/>
                  <a:pt x="467" y="59"/>
                  <a:pt x="552" y="88"/>
                </a:cubicBezTo>
                <a:cubicBezTo>
                  <a:pt x="637" y="117"/>
                  <a:pt x="693" y="149"/>
                  <a:pt x="784" y="192"/>
                </a:cubicBezTo>
                <a:cubicBezTo>
                  <a:pt x="875" y="235"/>
                  <a:pt x="997" y="296"/>
                  <a:pt x="1096" y="344"/>
                </a:cubicBezTo>
                <a:cubicBezTo>
                  <a:pt x="1195" y="392"/>
                  <a:pt x="1291" y="437"/>
                  <a:pt x="1376" y="480"/>
                </a:cubicBezTo>
                <a:cubicBezTo>
                  <a:pt x="1461" y="523"/>
                  <a:pt x="1519" y="551"/>
                  <a:pt x="1608" y="600"/>
                </a:cubicBezTo>
                <a:cubicBezTo>
                  <a:pt x="1697" y="649"/>
                  <a:pt x="1811" y="717"/>
                  <a:pt x="1912" y="776"/>
                </a:cubicBezTo>
                <a:cubicBezTo>
                  <a:pt x="2013" y="835"/>
                  <a:pt x="2117" y="891"/>
                  <a:pt x="2216" y="952"/>
                </a:cubicBezTo>
                <a:cubicBezTo>
                  <a:pt x="2315" y="1013"/>
                  <a:pt x="2409" y="1078"/>
                  <a:pt x="2504" y="114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255" name="Line 83"/>
          <p:cNvSpPr>
            <a:spLocks noChangeShapeType="1"/>
          </p:cNvSpPr>
          <p:nvPr/>
        </p:nvSpPr>
        <p:spPr bwMode="auto">
          <a:xfrm>
            <a:off x="4838700" y="698500"/>
            <a:ext cx="0" cy="477520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56" name="Line 84"/>
          <p:cNvSpPr>
            <a:spLocks noChangeShapeType="1"/>
          </p:cNvSpPr>
          <p:nvPr/>
        </p:nvSpPr>
        <p:spPr bwMode="auto">
          <a:xfrm>
            <a:off x="4216400" y="711200"/>
            <a:ext cx="0" cy="477520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6257" name="Group 85"/>
          <p:cNvGrpSpPr>
            <a:grpSpLocks/>
          </p:cNvGrpSpPr>
          <p:nvPr/>
        </p:nvGrpSpPr>
        <p:grpSpPr bwMode="auto">
          <a:xfrm>
            <a:off x="2324100" y="2489200"/>
            <a:ext cx="3200400" cy="152400"/>
            <a:chOff x="1552" y="1920"/>
            <a:chExt cx="2016" cy="96"/>
          </a:xfrm>
        </p:grpSpPr>
        <p:sp>
          <p:nvSpPr>
            <p:cNvPr id="136281" name="AutoShape 86"/>
            <p:cNvSpPr>
              <a:spLocks noChangeArrowheads="1"/>
            </p:cNvSpPr>
            <p:nvPr/>
          </p:nvSpPr>
          <p:spPr bwMode="auto">
            <a:xfrm flipV="1">
              <a:off x="1552"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82" name="AutoShape 87"/>
            <p:cNvSpPr>
              <a:spLocks noChangeArrowheads="1"/>
            </p:cNvSpPr>
            <p:nvPr/>
          </p:nvSpPr>
          <p:spPr bwMode="auto">
            <a:xfrm flipV="1">
              <a:off x="1936"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83" name="AutoShape 88"/>
            <p:cNvSpPr>
              <a:spLocks noChangeArrowheads="1"/>
            </p:cNvSpPr>
            <p:nvPr/>
          </p:nvSpPr>
          <p:spPr bwMode="auto">
            <a:xfrm flipV="1">
              <a:off x="2320"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84" name="AutoShape 89"/>
            <p:cNvSpPr>
              <a:spLocks noChangeArrowheads="1"/>
            </p:cNvSpPr>
            <p:nvPr/>
          </p:nvSpPr>
          <p:spPr bwMode="auto">
            <a:xfrm flipV="1">
              <a:off x="2704"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85" name="AutoShape 90"/>
            <p:cNvSpPr>
              <a:spLocks noChangeArrowheads="1"/>
            </p:cNvSpPr>
            <p:nvPr/>
          </p:nvSpPr>
          <p:spPr bwMode="auto">
            <a:xfrm flipV="1">
              <a:off x="3088"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86" name="AutoShape 91"/>
            <p:cNvSpPr>
              <a:spLocks noChangeArrowheads="1"/>
            </p:cNvSpPr>
            <p:nvPr/>
          </p:nvSpPr>
          <p:spPr bwMode="auto">
            <a:xfrm flipV="1">
              <a:off x="3472" y="192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36258" name="AutoShape 92"/>
          <p:cNvSpPr>
            <a:spLocks noChangeArrowheads="1"/>
          </p:cNvSpPr>
          <p:nvPr/>
        </p:nvSpPr>
        <p:spPr bwMode="auto">
          <a:xfrm>
            <a:off x="1752600" y="2400300"/>
            <a:ext cx="304800" cy="304800"/>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6259" name="Line 93"/>
          <p:cNvSpPr>
            <a:spLocks noChangeShapeType="1"/>
          </p:cNvSpPr>
          <p:nvPr/>
        </p:nvSpPr>
        <p:spPr bwMode="auto">
          <a:xfrm>
            <a:off x="4884738" y="4991100"/>
            <a:ext cx="2741612" cy="276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60" name="Text Box 94"/>
          <p:cNvSpPr txBox="1">
            <a:spLocks noChangeArrowheads="1"/>
          </p:cNvSpPr>
          <p:nvPr/>
        </p:nvSpPr>
        <p:spPr bwMode="auto">
          <a:xfrm rot="1314843">
            <a:off x="1897063" y="4437063"/>
            <a:ext cx="2916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a:t>Pre-critical reflections</a:t>
            </a:r>
          </a:p>
        </p:txBody>
      </p:sp>
      <p:sp>
        <p:nvSpPr>
          <p:cNvPr id="136261" name="Text Box 95"/>
          <p:cNvSpPr txBox="1">
            <a:spLocks noChangeArrowheads="1"/>
          </p:cNvSpPr>
          <p:nvPr/>
        </p:nvSpPr>
        <p:spPr bwMode="auto">
          <a:xfrm rot="207283">
            <a:off x="5191125" y="5070475"/>
            <a:ext cx="214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Head wave</a:t>
            </a:r>
          </a:p>
        </p:txBody>
      </p:sp>
      <p:sp>
        <p:nvSpPr>
          <p:cNvPr id="136262" name="Text Box 96"/>
          <p:cNvSpPr txBox="1">
            <a:spLocks noChangeArrowheads="1"/>
          </p:cNvSpPr>
          <p:nvPr/>
        </p:nvSpPr>
        <p:spPr bwMode="auto">
          <a:xfrm rot="1411010">
            <a:off x="4648200" y="5783263"/>
            <a:ext cx="303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a:t>Post-critical reflections</a:t>
            </a:r>
          </a:p>
        </p:txBody>
      </p:sp>
      <p:sp>
        <p:nvSpPr>
          <p:cNvPr id="136263" name="Text Box 97"/>
          <p:cNvSpPr txBox="1">
            <a:spLocks noChangeArrowheads="1"/>
          </p:cNvSpPr>
          <p:nvPr/>
        </p:nvSpPr>
        <p:spPr bwMode="auto">
          <a:xfrm rot="2145398">
            <a:off x="2692400" y="3263900"/>
            <a:ext cx="171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Direct wave</a:t>
            </a:r>
          </a:p>
        </p:txBody>
      </p:sp>
      <p:sp>
        <p:nvSpPr>
          <p:cNvPr id="136264" name="Line 100"/>
          <p:cNvSpPr>
            <a:spLocks noChangeShapeType="1"/>
          </p:cNvSpPr>
          <p:nvPr/>
        </p:nvSpPr>
        <p:spPr bwMode="auto">
          <a:xfrm>
            <a:off x="3619500" y="1041400"/>
            <a:ext cx="0" cy="477520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65" name="Line 101"/>
          <p:cNvSpPr>
            <a:spLocks noChangeShapeType="1"/>
          </p:cNvSpPr>
          <p:nvPr/>
        </p:nvSpPr>
        <p:spPr bwMode="auto">
          <a:xfrm>
            <a:off x="3022600" y="1143000"/>
            <a:ext cx="0" cy="477520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66" name="Line 102"/>
          <p:cNvSpPr>
            <a:spLocks noChangeShapeType="1"/>
          </p:cNvSpPr>
          <p:nvPr/>
        </p:nvSpPr>
        <p:spPr bwMode="auto">
          <a:xfrm>
            <a:off x="2413000" y="1041400"/>
            <a:ext cx="0" cy="477520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67" name="Line 103"/>
          <p:cNvSpPr>
            <a:spLocks noChangeShapeType="1"/>
          </p:cNvSpPr>
          <p:nvPr/>
        </p:nvSpPr>
        <p:spPr bwMode="auto">
          <a:xfrm>
            <a:off x="3381375" y="1276350"/>
            <a:ext cx="0" cy="847725"/>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68" name="Text Box 104"/>
          <p:cNvSpPr txBox="1">
            <a:spLocks noChangeArrowheads="1"/>
          </p:cNvSpPr>
          <p:nvPr/>
        </p:nvSpPr>
        <p:spPr bwMode="auto">
          <a:xfrm>
            <a:off x="3181350" y="173355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36269" name="Line 106"/>
          <p:cNvSpPr>
            <a:spLocks noChangeShapeType="1"/>
          </p:cNvSpPr>
          <p:nvPr/>
        </p:nvSpPr>
        <p:spPr bwMode="auto">
          <a:xfrm flipV="1">
            <a:off x="3067050" y="1685925"/>
            <a:ext cx="304800" cy="20955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6270" name="Object 1024"/>
          <p:cNvGraphicFramePr>
            <a:graphicFrameLocks noChangeAspect="1"/>
          </p:cNvGraphicFramePr>
          <p:nvPr/>
        </p:nvGraphicFramePr>
        <p:xfrm>
          <a:off x="3194050" y="1711325"/>
          <a:ext cx="125413" cy="176213"/>
        </p:xfrm>
        <a:graphic>
          <a:graphicData uri="http://schemas.openxmlformats.org/presentationml/2006/ole">
            <mc:AlternateContent xmlns:mc="http://schemas.openxmlformats.org/markup-compatibility/2006">
              <mc:Choice xmlns:v="urn:schemas-microsoft-com:vml" Requires="v">
                <p:oleObj spid="_x0000_s136353" name="Equation" r:id="rId3" imgW="126725" imgH="177415" progId="Equation.DSMT4">
                  <p:embed/>
                </p:oleObj>
              </mc:Choice>
              <mc:Fallback>
                <p:oleObj name="Equation" r:id="rId3" imgW="126725" imgH="177415"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1711325"/>
                        <a:ext cx="125413" cy="17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271" name="Freeform 108"/>
          <p:cNvSpPr>
            <a:spLocks/>
          </p:cNvSpPr>
          <p:nvPr/>
        </p:nvSpPr>
        <p:spPr bwMode="auto">
          <a:xfrm>
            <a:off x="2590800" y="2657475"/>
            <a:ext cx="368300" cy="476250"/>
          </a:xfrm>
          <a:custGeom>
            <a:avLst/>
            <a:gdLst>
              <a:gd name="T0" fmla="*/ 0 w 232"/>
              <a:gd name="T1" fmla="*/ 2147483646 h 300"/>
              <a:gd name="T2" fmla="*/ 2147483646 w 232"/>
              <a:gd name="T3" fmla="*/ 2147483646 h 300"/>
              <a:gd name="T4" fmla="*/ 2147483646 w 232"/>
              <a:gd name="T5" fmla="*/ 2147483646 h 300"/>
              <a:gd name="T6" fmla="*/ 2147483646 w 232"/>
              <a:gd name="T7" fmla="*/ 2147483646 h 300"/>
              <a:gd name="T8" fmla="*/ 2147483646 w 232"/>
              <a:gd name="T9" fmla="*/ 0 h 300"/>
              <a:gd name="T10" fmla="*/ 0 60000 65536"/>
              <a:gd name="T11" fmla="*/ 0 60000 65536"/>
              <a:gd name="T12" fmla="*/ 0 60000 65536"/>
              <a:gd name="T13" fmla="*/ 0 60000 65536"/>
              <a:gd name="T14" fmla="*/ 0 60000 65536"/>
              <a:gd name="T15" fmla="*/ 0 w 232"/>
              <a:gd name="T16" fmla="*/ 0 h 300"/>
              <a:gd name="T17" fmla="*/ 232 w 232"/>
              <a:gd name="T18" fmla="*/ 300 h 300"/>
            </a:gdLst>
            <a:ahLst/>
            <a:cxnLst>
              <a:cxn ang="T10">
                <a:pos x="T0" y="T1"/>
              </a:cxn>
              <a:cxn ang="T11">
                <a:pos x="T2" y="T3"/>
              </a:cxn>
              <a:cxn ang="T12">
                <a:pos x="T4" y="T5"/>
              </a:cxn>
              <a:cxn ang="T13">
                <a:pos x="T6" y="T7"/>
              </a:cxn>
              <a:cxn ang="T14">
                <a:pos x="T8" y="T9"/>
              </a:cxn>
            </a:cxnLst>
            <a:rect l="T15" t="T16" r="T17" b="T18"/>
            <a:pathLst>
              <a:path w="232" h="300">
                <a:moveTo>
                  <a:pt x="0" y="300"/>
                </a:moveTo>
                <a:cubicBezTo>
                  <a:pt x="49" y="283"/>
                  <a:pt x="98" y="266"/>
                  <a:pt x="132" y="240"/>
                </a:cubicBezTo>
                <a:cubicBezTo>
                  <a:pt x="166" y="214"/>
                  <a:pt x="188" y="175"/>
                  <a:pt x="204" y="144"/>
                </a:cubicBezTo>
                <a:cubicBezTo>
                  <a:pt x="220" y="113"/>
                  <a:pt x="224" y="78"/>
                  <a:pt x="228" y="54"/>
                </a:cubicBezTo>
                <a:cubicBezTo>
                  <a:pt x="232" y="30"/>
                  <a:pt x="229" y="9"/>
                  <a:pt x="228" y="0"/>
                </a:cubicBezTo>
              </a:path>
            </a:pathLst>
          </a:custGeom>
          <a:noFill/>
          <a:ln w="9525">
            <a:solidFill>
              <a:srgbClr val="00000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36272" name="Object 1025"/>
          <p:cNvGraphicFramePr>
            <a:graphicFrameLocks noChangeAspect="1"/>
          </p:cNvGraphicFramePr>
          <p:nvPr/>
        </p:nvGraphicFramePr>
        <p:xfrm>
          <a:off x="2476500" y="2725738"/>
          <a:ext cx="228600" cy="203200"/>
        </p:xfrm>
        <a:graphic>
          <a:graphicData uri="http://schemas.openxmlformats.org/presentationml/2006/ole">
            <mc:AlternateContent xmlns:mc="http://schemas.openxmlformats.org/markup-compatibility/2006">
              <mc:Choice xmlns:v="urn:schemas-microsoft-com:vml" Requires="v">
                <p:oleObj spid="_x0000_s136354" name="Equation" r:id="rId5" imgW="228501" imgH="203112" progId="Equation.DSMT4">
                  <p:embed/>
                </p:oleObj>
              </mc:Choice>
              <mc:Fallback>
                <p:oleObj name="Equation" r:id="rId5" imgW="228501" imgH="203112"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0" y="2725738"/>
                        <a:ext cx="2286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273" name="Line 110"/>
          <p:cNvSpPr>
            <a:spLocks noChangeShapeType="1"/>
          </p:cNvSpPr>
          <p:nvPr/>
        </p:nvSpPr>
        <p:spPr bwMode="auto">
          <a:xfrm>
            <a:off x="4895850" y="4991100"/>
            <a:ext cx="3286125" cy="9525"/>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74" name="Freeform 111"/>
          <p:cNvSpPr>
            <a:spLocks/>
          </p:cNvSpPr>
          <p:nvPr/>
        </p:nvSpPr>
        <p:spPr bwMode="auto">
          <a:xfrm>
            <a:off x="7648575" y="5038725"/>
            <a:ext cx="136525" cy="247650"/>
          </a:xfrm>
          <a:custGeom>
            <a:avLst/>
            <a:gdLst>
              <a:gd name="T0" fmla="*/ 0 w 86"/>
              <a:gd name="T1" fmla="*/ 2147483646 h 156"/>
              <a:gd name="T2" fmla="*/ 2147483646 w 86"/>
              <a:gd name="T3" fmla="*/ 2147483646 h 156"/>
              <a:gd name="T4" fmla="*/ 2147483646 w 86"/>
              <a:gd name="T5" fmla="*/ 0 h 156"/>
              <a:gd name="T6" fmla="*/ 0 60000 65536"/>
              <a:gd name="T7" fmla="*/ 0 60000 65536"/>
              <a:gd name="T8" fmla="*/ 0 60000 65536"/>
              <a:gd name="T9" fmla="*/ 0 w 86"/>
              <a:gd name="T10" fmla="*/ 0 h 156"/>
              <a:gd name="T11" fmla="*/ 86 w 86"/>
              <a:gd name="T12" fmla="*/ 156 h 156"/>
            </a:gdLst>
            <a:ahLst/>
            <a:cxnLst>
              <a:cxn ang="T6">
                <a:pos x="T0" y="T1"/>
              </a:cxn>
              <a:cxn ang="T7">
                <a:pos x="T2" y="T3"/>
              </a:cxn>
              <a:cxn ang="T8">
                <a:pos x="T4" y="T5"/>
              </a:cxn>
            </a:cxnLst>
            <a:rect l="T9" t="T10" r="T11" b="T12"/>
            <a:pathLst>
              <a:path w="86" h="156">
                <a:moveTo>
                  <a:pt x="0" y="156"/>
                </a:moveTo>
                <a:cubicBezTo>
                  <a:pt x="29" y="133"/>
                  <a:pt x="58" y="110"/>
                  <a:pt x="72" y="84"/>
                </a:cubicBezTo>
                <a:cubicBezTo>
                  <a:pt x="86" y="58"/>
                  <a:pt x="82" y="18"/>
                  <a:pt x="84" y="0"/>
                </a:cubicBezTo>
              </a:path>
            </a:pathLst>
          </a:custGeom>
          <a:noFill/>
          <a:ln w="9525">
            <a:solidFill>
              <a:srgbClr val="00000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275" name="Text Box 112"/>
          <p:cNvSpPr txBox="1">
            <a:spLocks noChangeArrowheads="1"/>
          </p:cNvSpPr>
          <p:nvPr/>
        </p:nvSpPr>
        <p:spPr bwMode="auto">
          <a:xfrm>
            <a:off x="7115175" y="5067300"/>
            <a:ext cx="40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36276" name="Object 1026"/>
          <p:cNvGraphicFramePr>
            <a:graphicFrameLocks noChangeAspect="1"/>
          </p:cNvGraphicFramePr>
          <p:nvPr/>
        </p:nvGraphicFramePr>
        <p:xfrm>
          <a:off x="7261225" y="4956175"/>
          <a:ext cx="239713" cy="315913"/>
        </p:xfrm>
        <a:graphic>
          <a:graphicData uri="http://schemas.openxmlformats.org/presentationml/2006/ole">
            <mc:AlternateContent xmlns:mc="http://schemas.openxmlformats.org/markup-compatibility/2006">
              <mc:Choice xmlns:v="urn:schemas-microsoft-com:vml" Requires="v">
                <p:oleObj spid="_x0000_s136355" name="Equation" r:id="rId7" imgW="241091" imgH="317225" progId="Equation.DSMT4">
                  <p:embed/>
                </p:oleObj>
              </mc:Choice>
              <mc:Fallback>
                <p:oleObj name="Equation" r:id="rId7" imgW="241091" imgH="317225"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1225" y="4956175"/>
                        <a:ext cx="23971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277" name="Text Box 114"/>
          <p:cNvSpPr txBox="1">
            <a:spLocks noChangeArrowheads="1"/>
          </p:cNvSpPr>
          <p:nvPr/>
        </p:nvSpPr>
        <p:spPr bwMode="auto">
          <a:xfrm>
            <a:off x="5362575" y="3000375"/>
            <a:ext cx="2771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36278" name="Object 1027"/>
          <p:cNvGraphicFramePr>
            <a:graphicFrameLocks noChangeAspect="1"/>
          </p:cNvGraphicFramePr>
          <p:nvPr/>
        </p:nvGraphicFramePr>
        <p:xfrm>
          <a:off x="5937250" y="2949575"/>
          <a:ext cx="1193800" cy="673100"/>
        </p:xfrm>
        <a:graphic>
          <a:graphicData uri="http://schemas.openxmlformats.org/presentationml/2006/ole">
            <mc:AlternateContent xmlns:mc="http://schemas.openxmlformats.org/markup-compatibility/2006">
              <mc:Choice xmlns:v="urn:schemas-microsoft-com:vml" Requires="v">
                <p:oleObj spid="_x0000_s136356" name="Equation" r:id="rId9" imgW="1193800" imgH="673100" progId="Equation.DSMT4">
                  <p:embed/>
                </p:oleObj>
              </mc:Choice>
              <mc:Fallback>
                <p:oleObj name="Equation" r:id="rId9" imgW="1193800" imgH="6731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0" y="2949575"/>
                        <a:ext cx="11938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6279" name="Object 1028"/>
          <p:cNvGraphicFramePr>
            <a:graphicFrameLocks noChangeAspect="1"/>
          </p:cNvGraphicFramePr>
          <p:nvPr/>
        </p:nvGraphicFramePr>
        <p:xfrm>
          <a:off x="5940425" y="3806825"/>
          <a:ext cx="1244600" cy="787400"/>
        </p:xfrm>
        <a:graphic>
          <a:graphicData uri="http://schemas.openxmlformats.org/presentationml/2006/ole">
            <mc:AlternateContent xmlns:mc="http://schemas.openxmlformats.org/markup-compatibility/2006">
              <mc:Choice xmlns:v="urn:schemas-microsoft-com:vml" Requires="v">
                <p:oleObj spid="_x0000_s136357" name="Equation" r:id="rId11" imgW="1244600" imgH="787400" progId="Equation.DSMT4">
                  <p:embed/>
                </p:oleObj>
              </mc:Choice>
              <mc:Fallback>
                <p:oleObj name="Equation" r:id="rId11" imgW="1244600" imgH="787400" progId="Equation.DSMT4">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0425" y="3806825"/>
                        <a:ext cx="12446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280" name="Text Box 99"/>
          <p:cNvSpPr txBox="1">
            <a:spLocks noChangeArrowheads="1"/>
          </p:cNvSpPr>
          <p:nvPr/>
        </p:nvSpPr>
        <p:spPr bwMode="auto">
          <a:xfrm>
            <a:off x="2206625" y="2062163"/>
            <a:ext cx="2124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a:solidFill>
                  <a:srgbClr val="000000"/>
                </a:solidFill>
              </a:rPr>
              <a:t>Critical distance</a:t>
            </a:r>
            <a:endParaRPr lang="en-US" alt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Line 3"/>
          <p:cNvSpPr>
            <a:spLocks noChangeShapeType="1"/>
          </p:cNvSpPr>
          <p:nvPr/>
        </p:nvSpPr>
        <p:spPr bwMode="auto">
          <a:xfrm>
            <a:off x="1905000" y="2381250"/>
            <a:ext cx="28956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19" name="Rectangle 4"/>
          <p:cNvSpPr>
            <a:spLocks noChangeArrowheads="1"/>
          </p:cNvSpPr>
          <p:nvPr/>
        </p:nvSpPr>
        <p:spPr bwMode="auto">
          <a:xfrm>
            <a:off x="2197100" y="2266950"/>
            <a:ext cx="2171700" cy="292100"/>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7220" name="Text Box 6"/>
          <p:cNvSpPr txBox="1">
            <a:spLocks noChangeArrowheads="1"/>
          </p:cNvSpPr>
          <p:nvPr/>
        </p:nvSpPr>
        <p:spPr bwMode="auto">
          <a:xfrm>
            <a:off x="1917700" y="177800"/>
            <a:ext cx="500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One-layer Refracted Head Wave</a:t>
            </a:r>
            <a:endParaRPr lang="en-US" altLang="en-US" sz="1800"/>
          </a:p>
        </p:txBody>
      </p:sp>
      <p:sp>
        <p:nvSpPr>
          <p:cNvPr id="137221" name="Line 7"/>
          <p:cNvSpPr>
            <a:spLocks noChangeShapeType="1"/>
          </p:cNvSpPr>
          <p:nvPr/>
        </p:nvSpPr>
        <p:spPr bwMode="auto">
          <a:xfrm flipH="1">
            <a:off x="1905000"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22" name="Line 8"/>
          <p:cNvSpPr>
            <a:spLocks noChangeShapeType="1"/>
          </p:cNvSpPr>
          <p:nvPr/>
        </p:nvSpPr>
        <p:spPr bwMode="auto">
          <a:xfrm flipH="1">
            <a:off x="2009775"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23" name="Line 9"/>
          <p:cNvSpPr>
            <a:spLocks noChangeShapeType="1"/>
          </p:cNvSpPr>
          <p:nvPr/>
        </p:nvSpPr>
        <p:spPr bwMode="auto">
          <a:xfrm flipH="1">
            <a:off x="2114550"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24" name="Line 10"/>
          <p:cNvSpPr>
            <a:spLocks noChangeShapeType="1"/>
          </p:cNvSpPr>
          <p:nvPr/>
        </p:nvSpPr>
        <p:spPr bwMode="auto">
          <a:xfrm flipH="1">
            <a:off x="2219325"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25" name="Line 11"/>
          <p:cNvSpPr>
            <a:spLocks noChangeShapeType="1"/>
          </p:cNvSpPr>
          <p:nvPr/>
        </p:nvSpPr>
        <p:spPr bwMode="auto">
          <a:xfrm flipH="1">
            <a:off x="232886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26" name="Line 12"/>
          <p:cNvSpPr>
            <a:spLocks noChangeShapeType="1"/>
          </p:cNvSpPr>
          <p:nvPr/>
        </p:nvSpPr>
        <p:spPr bwMode="auto">
          <a:xfrm flipH="1">
            <a:off x="243363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27" name="Line 13"/>
          <p:cNvSpPr>
            <a:spLocks noChangeShapeType="1"/>
          </p:cNvSpPr>
          <p:nvPr/>
        </p:nvSpPr>
        <p:spPr bwMode="auto">
          <a:xfrm flipH="1">
            <a:off x="253841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28" name="Line 14"/>
          <p:cNvSpPr>
            <a:spLocks noChangeShapeType="1"/>
          </p:cNvSpPr>
          <p:nvPr/>
        </p:nvSpPr>
        <p:spPr bwMode="auto">
          <a:xfrm flipH="1">
            <a:off x="264318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29" name="Line 15"/>
          <p:cNvSpPr>
            <a:spLocks noChangeShapeType="1"/>
          </p:cNvSpPr>
          <p:nvPr/>
        </p:nvSpPr>
        <p:spPr bwMode="auto">
          <a:xfrm flipH="1">
            <a:off x="273843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30" name="Line 16"/>
          <p:cNvSpPr>
            <a:spLocks noChangeShapeType="1"/>
          </p:cNvSpPr>
          <p:nvPr/>
        </p:nvSpPr>
        <p:spPr bwMode="auto">
          <a:xfrm flipH="1">
            <a:off x="2843213"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31" name="Line 17"/>
          <p:cNvSpPr>
            <a:spLocks noChangeShapeType="1"/>
          </p:cNvSpPr>
          <p:nvPr/>
        </p:nvSpPr>
        <p:spPr bwMode="auto">
          <a:xfrm flipH="1">
            <a:off x="294798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32" name="Line 18"/>
          <p:cNvSpPr>
            <a:spLocks noChangeShapeType="1"/>
          </p:cNvSpPr>
          <p:nvPr/>
        </p:nvSpPr>
        <p:spPr bwMode="auto">
          <a:xfrm flipH="1">
            <a:off x="3052763"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33" name="Line 19"/>
          <p:cNvSpPr>
            <a:spLocks noChangeShapeType="1"/>
          </p:cNvSpPr>
          <p:nvPr/>
        </p:nvSpPr>
        <p:spPr bwMode="auto">
          <a:xfrm flipH="1">
            <a:off x="316230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34" name="Line 20"/>
          <p:cNvSpPr>
            <a:spLocks noChangeShapeType="1"/>
          </p:cNvSpPr>
          <p:nvPr/>
        </p:nvSpPr>
        <p:spPr bwMode="auto">
          <a:xfrm flipH="1">
            <a:off x="326707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35" name="Line 21"/>
          <p:cNvSpPr>
            <a:spLocks noChangeShapeType="1"/>
          </p:cNvSpPr>
          <p:nvPr/>
        </p:nvSpPr>
        <p:spPr bwMode="auto">
          <a:xfrm flipH="1">
            <a:off x="337185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36" name="Line 22"/>
          <p:cNvSpPr>
            <a:spLocks noChangeShapeType="1"/>
          </p:cNvSpPr>
          <p:nvPr/>
        </p:nvSpPr>
        <p:spPr bwMode="auto">
          <a:xfrm flipH="1">
            <a:off x="347662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37" name="Line 23"/>
          <p:cNvSpPr>
            <a:spLocks noChangeShapeType="1"/>
          </p:cNvSpPr>
          <p:nvPr/>
        </p:nvSpPr>
        <p:spPr bwMode="auto">
          <a:xfrm flipH="1">
            <a:off x="358616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38" name="Line 24"/>
          <p:cNvSpPr>
            <a:spLocks noChangeShapeType="1"/>
          </p:cNvSpPr>
          <p:nvPr/>
        </p:nvSpPr>
        <p:spPr bwMode="auto">
          <a:xfrm flipH="1">
            <a:off x="369093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39" name="Line 25"/>
          <p:cNvSpPr>
            <a:spLocks noChangeShapeType="1"/>
          </p:cNvSpPr>
          <p:nvPr/>
        </p:nvSpPr>
        <p:spPr bwMode="auto">
          <a:xfrm flipH="1">
            <a:off x="379571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40" name="Line 26"/>
          <p:cNvSpPr>
            <a:spLocks noChangeShapeType="1"/>
          </p:cNvSpPr>
          <p:nvPr/>
        </p:nvSpPr>
        <p:spPr bwMode="auto">
          <a:xfrm flipH="1">
            <a:off x="390048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41" name="Line 27"/>
          <p:cNvSpPr>
            <a:spLocks noChangeShapeType="1"/>
          </p:cNvSpPr>
          <p:nvPr/>
        </p:nvSpPr>
        <p:spPr bwMode="auto">
          <a:xfrm flipH="1">
            <a:off x="4010025"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42" name="Line 28"/>
          <p:cNvSpPr>
            <a:spLocks noChangeShapeType="1"/>
          </p:cNvSpPr>
          <p:nvPr/>
        </p:nvSpPr>
        <p:spPr bwMode="auto">
          <a:xfrm flipH="1">
            <a:off x="411480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43" name="Line 29"/>
          <p:cNvSpPr>
            <a:spLocks noChangeShapeType="1"/>
          </p:cNvSpPr>
          <p:nvPr/>
        </p:nvSpPr>
        <p:spPr bwMode="auto">
          <a:xfrm flipH="1">
            <a:off x="4219575"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44" name="Line 30"/>
          <p:cNvSpPr>
            <a:spLocks noChangeShapeType="1"/>
          </p:cNvSpPr>
          <p:nvPr/>
        </p:nvSpPr>
        <p:spPr bwMode="auto">
          <a:xfrm flipH="1">
            <a:off x="432435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45" name="Line 31"/>
          <p:cNvSpPr>
            <a:spLocks noChangeShapeType="1"/>
          </p:cNvSpPr>
          <p:nvPr/>
        </p:nvSpPr>
        <p:spPr bwMode="auto">
          <a:xfrm flipH="1">
            <a:off x="441960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46" name="Line 32"/>
          <p:cNvSpPr>
            <a:spLocks noChangeShapeType="1"/>
          </p:cNvSpPr>
          <p:nvPr/>
        </p:nvSpPr>
        <p:spPr bwMode="auto">
          <a:xfrm flipH="1">
            <a:off x="452437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47" name="Line 33"/>
          <p:cNvSpPr>
            <a:spLocks noChangeShapeType="1"/>
          </p:cNvSpPr>
          <p:nvPr/>
        </p:nvSpPr>
        <p:spPr bwMode="auto">
          <a:xfrm flipH="1">
            <a:off x="462915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48" name="Line 34"/>
          <p:cNvSpPr>
            <a:spLocks noChangeShapeType="1"/>
          </p:cNvSpPr>
          <p:nvPr/>
        </p:nvSpPr>
        <p:spPr bwMode="auto">
          <a:xfrm flipH="1">
            <a:off x="473392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49" name="Line 35"/>
          <p:cNvSpPr>
            <a:spLocks noChangeShapeType="1"/>
          </p:cNvSpPr>
          <p:nvPr/>
        </p:nvSpPr>
        <p:spPr bwMode="auto">
          <a:xfrm flipH="1">
            <a:off x="4843463"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50" name="Line 36"/>
          <p:cNvSpPr>
            <a:spLocks noChangeShapeType="1"/>
          </p:cNvSpPr>
          <p:nvPr/>
        </p:nvSpPr>
        <p:spPr bwMode="auto">
          <a:xfrm flipH="1">
            <a:off x="4948238"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51" name="Line 37"/>
          <p:cNvSpPr>
            <a:spLocks noChangeShapeType="1"/>
          </p:cNvSpPr>
          <p:nvPr/>
        </p:nvSpPr>
        <p:spPr bwMode="auto">
          <a:xfrm flipH="1">
            <a:off x="5053013"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52" name="Line 38"/>
          <p:cNvSpPr>
            <a:spLocks noChangeShapeType="1"/>
          </p:cNvSpPr>
          <p:nvPr/>
        </p:nvSpPr>
        <p:spPr bwMode="auto">
          <a:xfrm flipH="1">
            <a:off x="5157788"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53" name="Line 39"/>
          <p:cNvSpPr>
            <a:spLocks noChangeShapeType="1"/>
          </p:cNvSpPr>
          <p:nvPr/>
        </p:nvSpPr>
        <p:spPr bwMode="auto">
          <a:xfrm>
            <a:off x="1828800" y="2654300"/>
            <a:ext cx="45339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54" name="AutoShape 41"/>
          <p:cNvSpPr>
            <a:spLocks noChangeArrowheads="1"/>
          </p:cNvSpPr>
          <p:nvPr/>
        </p:nvSpPr>
        <p:spPr bwMode="auto">
          <a:xfrm flipV="1">
            <a:off x="4737100" y="24828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7255" name="AutoShape 42"/>
          <p:cNvSpPr>
            <a:spLocks noChangeArrowheads="1"/>
          </p:cNvSpPr>
          <p:nvPr/>
        </p:nvSpPr>
        <p:spPr bwMode="auto">
          <a:xfrm flipV="1">
            <a:off x="5346700" y="24828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7256" name="Line 47"/>
          <p:cNvSpPr>
            <a:spLocks noChangeShapeType="1"/>
          </p:cNvSpPr>
          <p:nvPr/>
        </p:nvSpPr>
        <p:spPr bwMode="auto">
          <a:xfrm>
            <a:off x="1955800" y="3721100"/>
            <a:ext cx="45339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57" name="Line 56"/>
          <p:cNvSpPr>
            <a:spLocks noChangeShapeType="1"/>
          </p:cNvSpPr>
          <p:nvPr/>
        </p:nvSpPr>
        <p:spPr bwMode="auto">
          <a:xfrm>
            <a:off x="1892300" y="2660650"/>
            <a:ext cx="14859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58" name="Line 57"/>
          <p:cNvSpPr>
            <a:spLocks noChangeShapeType="1"/>
          </p:cNvSpPr>
          <p:nvPr/>
        </p:nvSpPr>
        <p:spPr bwMode="auto">
          <a:xfrm flipV="1">
            <a:off x="3352800" y="2647950"/>
            <a:ext cx="14859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59" name="AutoShape 58"/>
          <p:cNvSpPr>
            <a:spLocks noChangeArrowheads="1"/>
          </p:cNvSpPr>
          <p:nvPr/>
        </p:nvSpPr>
        <p:spPr bwMode="auto">
          <a:xfrm>
            <a:off x="1752600" y="2482850"/>
            <a:ext cx="304800" cy="304800"/>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7260" name="Line 59"/>
          <p:cNvSpPr>
            <a:spLocks noChangeShapeType="1"/>
          </p:cNvSpPr>
          <p:nvPr/>
        </p:nvSpPr>
        <p:spPr bwMode="auto">
          <a:xfrm>
            <a:off x="635000" y="2660650"/>
            <a:ext cx="774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61" name="Line 60"/>
          <p:cNvSpPr>
            <a:spLocks noChangeShapeType="1"/>
          </p:cNvSpPr>
          <p:nvPr/>
        </p:nvSpPr>
        <p:spPr bwMode="auto">
          <a:xfrm>
            <a:off x="635000" y="2660650"/>
            <a:ext cx="0" cy="81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62" name="Text Box 61"/>
          <p:cNvSpPr txBox="1">
            <a:spLocks noChangeArrowheads="1"/>
          </p:cNvSpPr>
          <p:nvPr/>
        </p:nvSpPr>
        <p:spPr bwMode="auto">
          <a:xfrm>
            <a:off x="762000" y="233045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a:t>
            </a:r>
          </a:p>
        </p:txBody>
      </p:sp>
      <p:sp>
        <p:nvSpPr>
          <p:cNvPr id="137263" name="Text Box 62"/>
          <p:cNvSpPr txBox="1">
            <a:spLocks noChangeArrowheads="1"/>
          </p:cNvSpPr>
          <p:nvPr/>
        </p:nvSpPr>
        <p:spPr bwMode="auto">
          <a:xfrm>
            <a:off x="647700" y="2876550"/>
            <a:ext cx="29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z</a:t>
            </a:r>
          </a:p>
        </p:txBody>
      </p:sp>
      <p:sp>
        <p:nvSpPr>
          <p:cNvPr id="137264" name="Text Box 63"/>
          <p:cNvSpPr txBox="1">
            <a:spLocks noChangeArrowheads="1"/>
          </p:cNvSpPr>
          <p:nvPr/>
        </p:nvSpPr>
        <p:spPr bwMode="auto">
          <a:xfrm>
            <a:off x="6038850" y="2952750"/>
            <a:ext cx="774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1</a:t>
            </a:r>
            <a:endParaRPr lang="en-US" altLang="en-US"/>
          </a:p>
        </p:txBody>
      </p:sp>
      <p:sp>
        <p:nvSpPr>
          <p:cNvPr id="137265" name="Text Box 64"/>
          <p:cNvSpPr txBox="1">
            <a:spLocks noChangeArrowheads="1"/>
          </p:cNvSpPr>
          <p:nvPr/>
        </p:nvSpPr>
        <p:spPr bwMode="auto">
          <a:xfrm>
            <a:off x="6096000" y="3949700"/>
            <a:ext cx="774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2</a:t>
            </a:r>
            <a:endParaRPr lang="en-US" altLang="en-US"/>
          </a:p>
        </p:txBody>
      </p:sp>
      <p:sp>
        <p:nvSpPr>
          <p:cNvPr id="137266" name="Text Box 65"/>
          <p:cNvSpPr txBox="1">
            <a:spLocks noChangeArrowheads="1"/>
          </p:cNvSpPr>
          <p:nvPr/>
        </p:nvSpPr>
        <p:spPr bwMode="auto">
          <a:xfrm>
            <a:off x="6946900" y="3727450"/>
            <a:ext cx="110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2</a:t>
            </a:r>
            <a:r>
              <a:rPr lang="en-US" altLang="en-US"/>
              <a:t>&gt; V</a:t>
            </a:r>
            <a:r>
              <a:rPr lang="en-US" altLang="en-US" sz="1200"/>
              <a:t>1</a:t>
            </a:r>
          </a:p>
        </p:txBody>
      </p:sp>
      <p:sp>
        <p:nvSpPr>
          <p:cNvPr id="137267" name="Text Box 89"/>
          <p:cNvSpPr txBox="1">
            <a:spLocks noChangeArrowheads="1"/>
          </p:cNvSpPr>
          <p:nvPr/>
        </p:nvSpPr>
        <p:spPr bwMode="auto">
          <a:xfrm>
            <a:off x="3181350" y="33528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37268" name="Line 90"/>
          <p:cNvSpPr>
            <a:spLocks noChangeShapeType="1"/>
          </p:cNvSpPr>
          <p:nvPr/>
        </p:nvSpPr>
        <p:spPr bwMode="auto">
          <a:xfrm flipV="1">
            <a:off x="2990850" y="3190875"/>
            <a:ext cx="304800" cy="20955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7269" name="Object 1024"/>
          <p:cNvGraphicFramePr>
            <a:graphicFrameLocks noChangeAspect="1"/>
          </p:cNvGraphicFramePr>
          <p:nvPr/>
        </p:nvGraphicFramePr>
        <p:xfrm>
          <a:off x="3098800" y="3279775"/>
          <a:ext cx="214313" cy="303213"/>
        </p:xfrm>
        <a:graphic>
          <a:graphicData uri="http://schemas.openxmlformats.org/presentationml/2006/ole">
            <mc:AlternateContent xmlns:mc="http://schemas.openxmlformats.org/markup-compatibility/2006">
              <mc:Choice xmlns:v="urn:schemas-microsoft-com:vml" Requires="v">
                <p:oleObj spid="_x0000_s137352" name="Equation" r:id="rId3" imgW="215713" imgH="304536" progId="Equation.DSMT4">
                  <p:embed/>
                </p:oleObj>
              </mc:Choice>
              <mc:Fallback>
                <p:oleObj name="Equation" r:id="rId3" imgW="215713" imgH="304536"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800" y="3279775"/>
                        <a:ext cx="2143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70" name="Text Box 101"/>
          <p:cNvSpPr txBox="1">
            <a:spLocks noChangeArrowheads="1"/>
          </p:cNvSpPr>
          <p:nvPr/>
        </p:nvSpPr>
        <p:spPr bwMode="auto">
          <a:xfrm>
            <a:off x="1971675" y="2208213"/>
            <a:ext cx="2516188" cy="396875"/>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a:solidFill>
                  <a:srgbClr val="000000"/>
                </a:solidFill>
              </a:rPr>
              <a:t>Critical distance=</a:t>
            </a:r>
            <a:r>
              <a:rPr lang="en-US" altLang="en-US"/>
              <a:t>X</a:t>
            </a:r>
            <a:r>
              <a:rPr lang="en-US" altLang="en-US" sz="1200"/>
              <a:t>c</a:t>
            </a:r>
            <a:endParaRPr lang="en-US" altLang="en-US"/>
          </a:p>
        </p:txBody>
      </p:sp>
      <p:sp>
        <p:nvSpPr>
          <p:cNvPr id="137271" name="Line 106"/>
          <p:cNvSpPr>
            <a:spLocks noChangeShapeType="1"/>
          </p:cNvSpPr>
          <p:nvPr/>
        </p:nvSpPr>
        <p:spPr bwMode="auto">
          <a:xfrm flipV="1">
            <a:off x="3352800" y="1987550"/>
            <a:ext cx="12700" cy="29527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72" name="Line 110"/>
          <p:cNvSpPr>
            <a:spLocks noChangeShapeType="1"/>
          </p:cNvSpPr>
          <p:nvPr/>
        </p:nvSpPr>
        <p:spPr bwMode="auto">
          <a:xfrm>
            <a:off x="1914525" y="1905000"/>
            <a:ext cx="0" cy="299085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73" name="Line 111"/>
          <p:cNvSpPr>
            <a:spLocks noChangeShapeType="1"/>
          </p:cNvSpPr>
          <p:nvPr/>
        </p:nvSpPr>
        <p:spPr bwMode="auto">
          <a:xfrm flipV="1">
            <a:off x="1924050" y="2943225"/>
            <a:ext cx="304800" cy="20955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7274" name="Object 1025"/>
          <p:cNvGraphicFramePr>
            <a:graphicFrameLocks noChangeAspect="1"/>
          </p:cNvGraphicFramePr>
          <p:nvPr/>
        </p:nvGraphicFramePr>
        <p:xfrm>
          <a:off x="2032000" y="3032125"/>
          <a:ext cx="214313" cy="303213"/>
        </p:xfrm>
        <a:graphic>
          <a:graphicData uri="http://schemas.openxmlformats.org/presentationml/2006/ole">
            <mc:AlternateContent xmlns:mc="http://schemas.openxmlformats.org/markup-compatibility/2006">
              <mc:Choice xmlns:v="urn:schemas-microsoft-com:vml" Requires="v">
                <p:oleObj spid="_x0000_s137353" name="Equation" r:id="rId5" imgW="215713" imgH="304536" progId="Equation.DSMT4">
                  <p:embed/>
                </p:oleObj>
              </mc:Choice>
              <mc:Fallback>
                <p:oleObj name="Equation" r:id="rId5" imgW="215713" imgH="304536" progId="Equation.DSMT4">
                  <p:embed/>
                  <p:pic>
                    <p:nvPicPr>
                      <p:cNvPr id="0" name="Object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3032125"/>
                        <a:ext cx="2143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75" name="Text Box 113"/>
          <p:cNvSpPr txBox="1">
            <a:spLocks noChangeArrowheads="1"/>
          </p:cNvSpPr>
          <p:nvPr/>
        </p:nvSpPr>
        <p:spPr bwMode="auto">
          <a:xfrm rot="1943309">
            <a:off x="2527300" y="2857500"/>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1</a:t>
            </a:r>
            <a:endParaRPr lang="en-US" altLang="en-US"/>
          </a:p>
        </p:txBody>
      </p:sp>
      <p:sp>
        <p:nvSpPr>
          <p:cNvPr id="137276" name="Text Box 114"/>
          <p:cNvSpPr txBox="1">
            <a:spLocks noChangeArrowheads="1"/>
          </p:cNvSpPr>
          <p:nvPr/>
        </p:nvSpPr>
        <p:spPr bwMode="auto">
          <a:xfrm rot="-2180786">
            <a:off x="3641725" y="2952750"/>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1</a:t>
            </a:r>
            <a:endParaRPr lang="en-US" altLang="en-US"/>
          </a:p>
        </p:txBody>
      </p:sp>
      <p:sp>
        <p:nvSpPr>
          <p:cNvPr id="137277" name="Line 115"/>
          <p:cNvSpPr>
            <a:spLocks noChangeShapeType="1"/>
          </p:cNvSpPr>
          <p:nvPr/>
        </p:nvSpPr>
        <p:spPr bwMode="auto">
          <a:xfrm>
            <a:off x="3371850" y="3724275"/>
            <a:ext cx="11906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78" name="Line 116"/>
          <p:cNvSpPr>
            <a:spLocks noChangeShapeType="1"/>
          </p:cNvSpPr>
          <p:nvPr/>
        </p:nvSpPr>
        <p:spPr bwMode="auto">
          <a:xfrm flipV="1">
            <a:off x="4543425" y="2647950"/>
            <a:ext cx="14859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79" name="Text Box 117"/>
          <p:cNvSpPr txBox="1">
            <a:spLocks noChangeArrowheads="1"/>
          </p:cNvSpPr>
          <p:nvPr/>
        </p:nvSpPr>
        <p:spPr bwMode="auto">
          <a:xfrm rot="-2180786">
            <a:off x="4879975" y="2933700"/>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3</a:t>
            </a:r>
            <a:endParaRPr lang="en-US" altLang="en-US"/>
          </a:p>
        </p:txBody>
      </p:sp>
      <p:sp>
        <p:nvSpPr>
          <p:cNvPr id="137280" name="Text Box 118"/>
          <p:cNvSpPr txBox="1">
            <a:spLocks noChangeArrowheads="1"/>
          </p:cNvSpPr>
          <p:nvPr/>
        </p:nvSpPr>
        <p:spPr bwMode="auto">
          <a:xfrm rot="-39461">
            <a:off x="3851275" y="3400425"/>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2</a:t>
            </a:r>
            <a:endParaRPr lang="en-US" altLang="en-US"/>
          </a:p>
        </p:txBody>
      </p:sp>
      <p:sp>
        <p:nvSpPr>
          <p:cNvPr id="137281" name="Line 119"/>
          <p:cNvSpPr>
            <a:spLocks noChangeShapeType="1"/>
          </p:cNvSpPr>
          <p:nvPr/>
        </p:nvSpPr>
        <p:spPr bwMode="auto">
          <a:xfrm>
            <a:off x="1914525" y="3971925"/>
            <a:ext cx="142875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82" name="Line 120"/>
          <p:cNvSpPr>
            <a:spLocks noChangeShapeType="1"/>
          </p:cNvSpPr>
          <p:nvPr/>
        </p:nvSpPr>
        <p:spPr bwMode="auto">
          <a:xfrm flipV="1">
            <a:off x="3371850" y="3971925"/>
            <a:ext cx="1190625"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83" name="Line 121"/>
          <p:cNvSpPr>
            <a:spLocks noChangeShapeType="1"/>
          </p:cNvSpPr>
          <p:nvPr/>
        </p:nvSpPr>
        <p:spPr bwMode="auto">
          <a:xfrm flipV="1">
            <a:off x="4572000" y="2019300"/>
            <a:ext cx="0" cy="287655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84" name="Line 124"/>
          <p:cNvSpPr>
            <a:spLocks noChangeShapeType="1"/>
          </p:cNvSpPr>
          <p:nvPr/>
        </p:nvSpPr>
        <p:spPr bwMode="auto">
          <a:xfrm>
            <a:off x="4600575" y="3971925"/>
            <a:ext cx="142875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85" name="Line 125"/>
          <p:cNvSpPr>
            <a:spLocks noChangeShapeType="1"/>
          </p:cNvSpPr>
          <p:nvPr/>
        </p:nvSpPr>
        <p:spPr bwMode="auto">
          <a:xfrm flipV="1">
            <a:off x="6029325" y="2038350"/>
            <a:ext cx="0" cy="287655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86" name="AutoShape 43"/>
          <p:cNvSpPr>
            <a:spLocks noChangeArrowheads="1"/>
          </p:cNvSpPr>
          <p:nvPr/>
        </p:nvSpPr>
        <p:spPr bwMode="auto">
          <a:xfrm flipV="1">
            <a:off x="5956300" y="24828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7287" name="Text Box 126"/>
          <p:cNvSpPr txBox="1">
            <a:spLocks noChangeArrowheads="1"/>
          </p:cNvSpPr>
          <p:nvPr/>
        </p:nvSpPr>
        <p:spPr bwMode="auto">
          <a:xfrm>
            <a:off x="2390775" y="3933825"/>
            <a:ext cx="352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37288" name="Object 1026"/>
          <p:cNvGraphicFramePr>
            <a:graphicFrameLocks noChangeAspect="1"/>
          </p:cNvGraphicFramePr>
          <p:nvPr/>
        </p:nvGraphicFramePr>
        <p:xfrm>
          <a:off x="2527300" y="3844925"/>
          <a:ext cx="330200" cy="290513"/>
        </p:xfrm>
        <a:graphic>
          <a:graphicData uri="http://schemas.openxmlformats.org/presentationml/2006/ole">
            <mc:AlternateContent xmlns:mc="http://schemas.openxmlformats.org/markup-compatibility/2006">
              <mc:Choice xmlns:v="urn:schemas-microsoft-com:vml" Requires="v">
                <p:oleObj spid="_x0000_s137354" name="Equation" r:id="rId6" imgW="330057" imgH="291973" progId="Equation.DSMT4">
                  <p:embed/>
                </p:oleObj>
              </mc:Choice>
              <mc:Fallback>
                <p:oleObj name="Equation" r:id="rId6" imgW="330057" imgH="291973" progId="Equation.DSMT4">
                  <p:embed/>
                  <p:pic>
                    <p:nvPicPr>
                      <p:cNvPr id="0" name="Object 10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7300" y="3844925"/>
                        <a:ext cx="33020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7289" name="Object 1027"/>
          <p:cNvGraphicFramePr>
            <a:graphicFrameLocks noChangeAspect="1"/>
          </p:cNvGraphicFramePr>
          <p:nvPr/>
        </p:nvGraphicFramePr>
        <p:xfrm>
          <a:off x="3697288" y="3825875"/>
          <a:ext cx="354012" cy="290513"/>
        </p:xfrm>
        <a:graphic>
          <a:graphicData uri="http://schemas.openxmlformats.org/presentationml/2006/ole">
            <mc:AlternateContent xmlns:mc="http://schemas.openxmlformats.org/markup-compatibility/2006">
              <mc:Choice xmlns:v="urn:schemas-microsoft-com:vml" Requires="v">
                <p:oleObj spid="_x0000_s137355" name="Equation" r:id="rId8" imgW="355446" imgH="291973" progId="Equation.DSMT4">
                  <p:embed/>
                </p:oleObj>
              </mc:Choice>
              <mc:Fallback>
                <p:oleObj name="Equation" r:id="rId8" imgW="355446" imgH="291973" progId="Equation.DSMT4">
                  <p:embed/>
                  <p:pic>
                    <p:nvPicPr>
                      <p:cNvPr id="0" name="Object 1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7288" y="3825875"/>
                        <a:ext cx="354012"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7290" name="Object 1028"/>
          <p:cNvGraphicFramePr>
            <a:graphicFrameLocks noChangeAspect="1"/>
          </p:cNvGraphicFramePr>
          <p:nvPr/>
        </p:nvGraphicFramePr>
        <p:xfrm>
          <a:off x="5141913" y="3835400"/>
          <a:ext cx="341312" cy="290513"/>
        </p:xfrm>
        <a:graphic>
          <a:graphicData uri="http://schemas.openxmlformats.org/presentationml/2006/ole">
            <mc:AlternateContent xmlns:mc="http://schemas.openxmlformats.org/markup-compatibility/2006">
              <mc:Choice xmlns:v="urn:schemas-microsoft-com:vml" Requires="v">
                <p:oleObj spid="_x0000_s137356" name="Equation" r:id="rId10" imgW="342751" imgH="291973" progId="Equation.DSMT4">
                  <p:embed/>
                </p:oleObj>
              </mc:Choice>
              <mc:Fallback>
                <p:oleObj name="Equation" r:id="rId10" imgW="342751" imgH="291973" progId="Equation.DSMT4">
                  <p:embed/>
                  <p:pic>
                    <p:nvPicPr>
                      <p:cNvPr id="0" name="Object 10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1913" y="3835400"/>
                        <a:ext cx="341312"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91" name="Text Box 130"/>
          <p:cNvSpPr txBox="1">
            <a:spLocks noChangeArrowheads="1"/>
          </p:cNvSpPr>
          <p:nvPr/>
        </p:nvSpPr>
        <p:spPr bwMode="auto">
          <a:xfrm>
            <a:off x="2471738" y="1390650"/>
            <a:ext cx="360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Xc =?             T</a:t>
            </a:r>
            <a:r>
              <a:rPr lang="en-US" altLang="en-US" sz="1200"/>
              <a:t>c</a:t>
            </a:r>
            <a:r>
              <a:rPr lang="en-US" altLang="en-US"/>
              <a:t>=?</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Line 1026"/>
          <p:cNvSpPr>
            <a:spLocks noChangeShapeType="1"/>
          </p:cNvSpPr>
          <p:nvPr/>
        </p:nvSpPr>
        <p:spPr bwMode="auto">
          <a:xfrm>
            <a:off x="1905000" y="2381250"/>
            <a:ext cx="28956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43" name="Rectangle 1027"/>
          <p:cNvSpPr>
            <a:spLocks noChangeArrowheads="1"/>
          </p:cNvSpPr>
          <p:nvPr/>
        </p:nvSpPr>
        <p:spPr bwMode="auto">
          <a:xfrm>
            <a:off x="2197100" y="2266950"/>
            <a:ext cx="2171700" cy="292100"/>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8244" name="Text Box 1029"/>
          <p:cNvSpPr txBox="1">
            <a:spLocks noChangeArrowheads="1"/>
          </p:cNvSpPr>
          <p:nvPr/>
        </p:nvSpPr>
        <p:spPr bwMode="auto">
          <a:xfrm>
            <a:off x="1917700" y="177800"/>
            <a:ext cx="500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One-layer Refracted Head Wave</a:t>
            </a:r>
            <a:endParaRPr lang="en-US" altLang="en-US" sz="1800"/>
          </a:p>
        </p:txBody>
      </p:sp>
      <p:sp>
        <p:nvSpPr>
          <p:cNvPr id="138245" name="Line 1030"/>
          <p:cNvSpPr>
            <a:spLocks noChangeShapeType="1"/>
          </p:cNvSpPr>
          <p:nvPr/>
        </p:nvSpPr>
        <p:spPr bwMode="auto">
          <a:xfrm flipH="1">
            <a:off x="1905000"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46" name="Line 1031"/>
          <p:cNvSpPr>
            <a:spLocks noChangeShapeType="1"/>
          </p:cNvSpPr>
          <p:nvPr/>
        </p:nvSpPr>
        <p:spPr bwMode="auto">
          <a:xfrm flipH="1">
            <a:off x="2009775"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47" name="Line 1032"/>
          <p:cNvSpPr>
            <a:spLocks noChangeShapeType="1"/>
          </p:cNvSpPr>
          <p:nvPr/>
        </p:nvSpPr>
        <p:spPr bwMode="auto">
          <a:xfrm flipH="1">
            <a:off x="2114550"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48" name="Line 1033"/>
          <p:cNvSpPr>
            <a:spLocks noChangeShapeType="1"/>
          </p:cNvSpPr>
          <p:nvPr/>
        </p:nvSpPr>
        <p:spPr bwMode="auto">
          <a:xfrm flipH="1">
            <a:off x="2219325"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49" name="Line 1034"/>
          <p:cNvSpPr>
            <a:spLocks noChangeShapeType="1"/>
          </p:cNvSpPr>
          <p:nvPr/>
        </p:nvSpPr>
        <p:spPr bwMode="auto">
          <a:xfrm flipH="1">
            <a:off x="232886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0" name="Line 1035"/>
          <p:cNvSpPr>
            <a:spLocks noChangeShapeType="1"/>
          </p:cNvSpPr>
          <p:nvPr/>
        </p:nvSpPr>
        <p:spPr bwMode="auto">
          <a:xfrm flipH="1">
            <a:off x="243363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1" name="Line 1036"/>
          <p:cNvSpPr>
            <a:spLocks noChangeShapeType="1"/>
          </p:cNvSpPr>
          <p:nvPr/>
        </p:nvSpPr>
        <p:spPr bwMode="auto">
          <a:xfrm flipH="1">
            <a:off x="253841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2" name="Line 1037"/>
          <p:cNvSpPr>
            <a:spLocks noChangeShapeType="1"/>
          </p:cNvSpPr>
          <p:nvPr/>
        </p:nvSpPr>
        <p:spPr bwMode="auto">
          <a:xfrm flipH="1">
            <a:off x="264318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3" name="Line 1038"/>
          <p:cNvSpPr>
            <a:spLocks noChangeShapeType="1"/>
          </p:cNvSpPr>
          <p:nvPr/>
        </p:nvSpPr>
        <p:spPr bwMode="auto">
          <a:xfrm flipH="1">
            <a:off x="273843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4" name="Line 1039"/>
          <p:cNvSpPr>
            <a:spLocks noChangeShapeType="1"/>
          </p:cNvSpPr>
          <p:nvPr/>
        </p:nvSpPr>
        <p:spPr bwMode="auto">
          <a:xfrm flipH="1">
            <a:off x="2843213"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5" name="Line 1040"/>
          <p:cNvSpPr>
            <a:spLocks noChangeShapeType="1"/>
          </p:cNvSpPr>
          <p:nvPr/>
        </p:nvSpPr>
        <p:spPr bwMode="auto">
          <a:xfrm flipH="1">
            <a:off x="294798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6" name="Line 1041"/>
          <p:cNvSpPr>
            <a:spLocks noChangeShapeType="1"/>
          </p:cNvSpPr>
          <p:nvPr/>
        </p:nvSpPr>
        <p:spPr bwMode="auto">
          <a:xfrm flipH="1">
            <a:off x="3052763"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7" name="Line 1042"/>
          <p:cNvSpPr>
            <a:spLocks noChangeShapeType="1"/>
          </p:cNvSpPr>
          <p:nvPr/>
        </p:nvSpPr>
        <p:spPr bwMode="auto">
          <a:xfrm flipH="1">
            <a:off x="316230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8" name="Line 1043"/>
          <p:cNvSpPr>
            <a:spLocks noChangeShapeType="1"/>
          </p:cNvSpPr>
          <p:nvPr/>
        </p:nvSpPr>
        <p:spPr bwMode="auto">
          <a:xfrm flipH="1">
            <a:off x="326707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9" name="Line 1044"/>
          <p:cNvSpPr>
            <a:spLocks noChangeShapeType="1"/>
          </p:cNvSpPr>
          <p:nvPr/>
        </p:nvSpPr>
        <p:spPr bwMode="auto">
          <a:xfrm flipH="1">
            <a:off x="337185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0" name="Line 1045"/>
          <p:cNvSpPr>
            <a:spLocks noChangeShapeType="1"/>
          </p:cNvSpPr>
          <p:nvPr/>
        </p:nvSpPr>
        <p:spPr bwMode="auto">
          <a:xfrm flipH="1">
            <a:off x="347662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1" name="Line 1046"/>
          <p:cNvSpPr>
            <a:spLocks noChangeShapeType="1"/>
          </p:cNvSpPr>
          <p:nvPr/>
        </p:nvSpPr>
        <p:spPr bwMode="auto">
          <a:xfrm flipH="1">
            <a:off x="358616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2" name="Line 1047"/>
          <p:cNvSpPr>
            <a:spLocks noChangeShapeType="1"/>
          </p:cNvSpPr>
          <p:nvPr/>
        </p:nvSpPr>
        <p:spPr bwMode="auto">
          <a:xfrm flipH="1">
            <a:off x="369093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3" name="Line 1048"/>
          <p:cNvSpPr>
            <a:spLocks noChangeShapeType="1"/>
          </p:cNvSpPr>
          <p:nvPr/>
        </p:nvSpPr>
        <p:spPr bwMode="auto">
          <a:xfrm flipH="1">
            <a:off x="379571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4" name="Line 1049"/>
          <p:cNvSpPr>
            <a:spLocks noChangeShapeType="1"/>
          </p:cNvSpPr>
          <p:nvPr/>
        </p:nvSpPr>
        <p:spPr bwMode="auto">
          <a:xfrm flipH="1">
            <a:off x="390048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5" name="Line 1050"/>
          <p:cNvSpPr>
            <a:spLocks noChangeShapeType="1"/>
          </p:cNvSpPr>
          <p:nvPr/>
        </p:nvSpPr>
        <p:spPr bwMode="auto">
          <a:xfrm flipH="1">
            <a:off x="4010025"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6" name="Line 1051"/>
          <p:cNvSpPr>
            <a:spLocks noChangeShapeType="1"/>
          </p:cNvSpPr>
          <p:nvPr/>
        </p:nvSpPr>
        <p:spPr bwMode="auto">
          <a:xfrm flipH="1">
            <a:off x="411480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7" name="Line 1052"/>
          <p:cNvSpPr>
            <a:spLocks noChangeShapeType="1"/>
          </p:cNvSpPr>
          <p:nvPr/>
        </p:nvSpPr>
        <p:spPr bwMode="auto">
          <a:xfrm flipH="1">
            <a:off x="4219575"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8" name="Line 1053"/>
          <p:cNvSpPr>
            <a:spLocks noChangeShapeType="1"/>
          </p:cNvSpPr>
          <p:nvPr/>
        </p:nvSpPr>
        <p:spPr bwMode="auto">
          <a:xfrm flipH="1">
            <a:off x="432435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9" name="Line 1054"/>
          <p:cNvSpPr>
            <a:spLocks noChangeShapeType="1"/>
          </p:cNvSpPr>
          <p:nvPr/>
        </p:nvSpPr>
        <p:spPr bwMode="auto">
          <a:xfrm flipH="1">
            <a:off x="441960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70" name="Line 1055"/>
          <p:cNvSpPr>
            <a:spLocks noChangeShapeType="1"/>
          </p:cNvSpPr>
          <p:nvPr/>
        </p:nvSpPr>
        <p:spPr bwMode="auto">
          <a:xfrm flipH="1">
            <a:off x="452437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71" name="Line 1056"/>
          <p:cNvSpPr>
            <a:spLocks noChangeShapeType="1"/>
          </p:cNvSpPr>
          <p:nvPr/>
        </p:nvSpPr>
        <p:spPr bwMode="auto">
          <a:xfrm flipH="1">
            <a:off x="462915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72" name="Line 1057"/>
          <p:cNvSpPr>
            <a:spLocks noChangeShapeType="1"/>
          </p:cNvSpPr>
          <p:nvPr/>
        </p:nvSpPr>
        <p:spPr bwMode="auto">
          <a:xfrm flipH="1">
            <a:off x="473392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73" name="Line 1058"/>
          <p:cNvSpPr>
            <a:spLocks noChangeShapeType="1"/>
          </p:cNvSpPr>
          <p:nvPr/>
        </p:nvSpPr>
        <p:spPr bwMode="auto">
          <a:xfrm flipH="1">
            <a:off x="4843463"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74" name="Line 1059"/>
          <p:cNvSpPr>
            <a:spLocks noChangeShapeType="1"/>
          </p:cNvSpPr>
          <p:nvPr/>
        </p:nvSpPr>
        <p:spPr bwMode="auto">
          <a:xfrm flipH="1">
            <a:off x="4948238"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75" name="Line 1060"/>
          <p:cNvSpPr>
            <a:spLocks noChangeShapeType="1"/>
          </p:cNvSpPr>
          <p:nvPr/>
        </p:nvSpPr>
        <p:spPr bwMode="auto">
          <a:xfrm flipH="1">
            <a:off x="5053013"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76" name="Line 1061"/>
          <p:cNvSpPr>
            <a:spLocks noChangeShapeType="1"/>
          </p:cNvSpPr>
          <p:nvPr/>
        </p:nvSpPr>
        <p:spPr bwMode="auto">
          <a:xfrm flipH="1">
            <a:off x="5157788"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77" name="Line 1062"/>
          <p:cNvSpPr>
            <a:spLocks noChangeShapeType="1"/>
          </p:cNvSpPr>
          <p:nvPr/>
        </p:nvSpPr>
        <p:spPr bwMode="auto">
          <a:xfrm>
            <a:off x="1571625" y="2654300"/>
            <a:ext cx="45339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78" name="AutoShape 1063"/>
          <p:cNvSpPr>
            <a:spLocks noChangeArrowheads="1"/>
          </p:cNvSpPr>
          <p:nvPr/>
        </p:nvSpPr>
        <p:spPr bwMode="auto">
          <a:xfrm flipV="1">
            <a:off x="4737100" y="24828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8279" name="AutoShape 1064"/>
          <p:cNvSpPr>
            <a:spLocks noChangeArrowheads="1"/>
          </p:cNvSpPr>
          <p:nvPr/>
        </p:nvSpPr>
        <p:spPr bwMode="auto">
          <a:xfrm flipV="1">
            <a:off x="5346700" y="24828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8280" name="Line 1065"/>
          <p:cNvSpPr>
            <a:spLocks noChangeShapeType="1"/>
          </p:cNvSpPr>
          <p:nvPr/>
        </p:nvSpPr>
        <p:spPr bwMode="auto">
          <a:xfrm>
            <a:off x="1408113" y="3721100"/>
            <a:ext cx="5081587"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81" name="Line 1066"/>
          <p:cNvSpPr>
            <a:spLocks noChangeShapeType="1"/>
          </p:cNvSpPr>
          <p:nvPr/>
        </p:nvSpPr>
        <p:spPr bwMode="auto">
          <a:xfrm>
            <a:off x="1892300" y="2660650"/>
            <a:ext cx="14859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82" name="Line 1067"/>
          <p:cNvSpPr>
            <a:spLocks noChangeShapeType="1"/>
          </p:cNvSpPr>
          <p:nvPr/>
        </p:nvSpPr>
        <p:spPr bwMode="auto">
          <a:xfrm flipV="1">
            <a:off x="3352800" y="2647950"/>
            <a:ext cx="14859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83" name="AutoShape 1068"/>
          <p:cNvSpPr>
            <a:spLocks noChangeArrowheads="1"/>
          </p:cNvSpPr>
          <p:nvPr/>
        </p:nvSpPr>
        <p:spPr bwMode="auto">
          <a:xfrm>
            <a:off x="1752600" y="2482850"/>
            <a:ext cx="304800" cy="304800"/>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8284" name="Line 1069"/>
          <p:cNvSpPr>
            <a:spLocks noChangeShapeType="1"/>
          </p:cNvSpPr>
          <p:nvPr/>
        </p:nvSpPr>
        <p:spPr bwMode="auto">
          <a:xfrm>
            <a:off x="635000" y="2660650"/>
            <a:ext cx="774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85" name="Line 1070"/>
          <p:cNvSpPr>
            <a:spLocks noChangeShapeType="1"/>
          </p:cNvSpPr>
          <p:nvPr/>
        </p:nvSpPr>
        <p:spPr bwMode="auto">
          <a:xfrm>
            <a:off x="635000" y="2660650"/>
            <a:ext cx="0" cy="81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86" name="Text Box 1071"/>
          <p:cNvSpPr txBox="1">
            <a:spLocks noChangeArrowheads="1"/>
          </p:cNvSpPr>
          <p:nvPr/>
        </p:nvSpPr>
        <p:spPr bwMode="auto">
          <a:xfrm>
            <a:off x="762000" y="233045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a:t>
            </a:r>
          </a:p>
        </p:txBody>
      </p:sp>
      <p:sp>
        <p:nvSpPr>
          <p:cNvPr id="138287" name="Text Box 1072"/>
          <p:cNvSpPr txBox="1">
            <a:spLocks noChangeArrowheads="1"/>
          </p:cNvSpPr>
          <p:nvPr/>
        </p:nvSpPr>
        <p:spPr bwMode="auto">
          <a:xfrm>
            <a:off x="647700" y="2876550"/>
            <a:ext cx="29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z</a:t>
            </a:r>
          </a:p>
        </p:txBody>
      </p:sp>
      <p:sp>
        <p:nvSpPr>
          <p:cNvPr id="138288" name="Text Box 1073"/>
          <p:cNvSpPr txBox="1">
            <a:spLocks noChangeArrowheads="1"/>
          </p:cNvSpPr>
          <p:nvPr/>
        </p:nvSpPr>
        <p:spPr bwMode="auto">
          <a:xfrm>
            <a:off x="6038850" y="2952750"/>
            <a:ext cx="774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1</a:t>
            </a:r>
            <a:endParaRPr lang="en-US" altLang="en-US"/>
          </a:p>
        </p:txBody>
      </p:sp>
      <p:sp>
        <p:nvSpPr>
          <p:cNvPr id="138289" name="Text Box 1074"/>
          <p:cNvSpPr txBox="1">
            <a:spLocks noChangeArrowheads="1"/>
          </p:cNvSpPr>
          <p:nvPr/>
        </p:nvSpPr>
        <p:spPr bwMode="auto">
          <a:xfrm>
            <a:off x="6096000" y="3949700"/>
            <a:ext cx="774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2</a:t>
            </a:r>
            <a:endParaRPr lang="en-US" altLang="en-US"/>
          </a:p>
        </p:txBody>
      </p:sp>
      <p:sp>
        <p:nvSpPr>
          <p:cNvPr id="138290" name="Text Box 1075"/>
          <p:cNvSpPr txBox="1">
            <a:spLocks noChangeArrowheads="1"/>
          </p:cNvSpPr>
          <p:nvPr/>
        </p:nvSpPr>
        <p:spPr bwMode="auto">
          <a:xfrm>
            <a:off x="6946900" y="3727450"/>
            <a:ext cx="110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2</a:t>
            </a:r>
            <a:r>
              <a:rPr lang="en-US" altLang="en-US"/>
              <a:t>&gt; V</a:t>
            </a:r>
            <a:r>
              <a:rPr lang="en-US" altLang="en-US" sz="1200"/>
              <a:t>1</a:t>
            </a:r>
          </a:p>
        </p:txBody>
      </p:sp>
      <p:sp>
        <p:nvSpPr>
          <p:cNvPr id="138291" name="Text Box 1076"/>
          <p:cNvSpPr txBox="1">
            <a:spLocks noChangeArrowheads="1"/>
          </p:cNvSpPr>
          <p:nvPr/>
        </p:nvSpPr>
        <p:spPr bwMode="auto">
          <a:xfrm>
            <a:off x="3181350" y="33528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38292" name="Line 1077"/>
          <p:cNvSpPr>
            <a:spLocks noChangeShapeType="1"/>
          </p:cNvSpPr>
          <p:nvPr/>
        </p:nvSpPr>
        <p:spPr bwMode="auto">
          <a:xfrm flipV="1">
            <a:off x="2990850" y="3190875"/>
            <a:ext cx="304800" cy="20955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8293" name="Object 1024"/>
          <p:cNvGraphicFramePr>
            <a:graphicFrameLocks noChangeAspect="1"/>
          </p:cNvGraphicFramePr>
          <p:nvPr/>
        </p:nvGraphicFramePr>
        <p:xfrm>
          <a:off x="3098800" y="3279775"/>
          <a:ext cx="214313" cy="303213"/>
        </p:xfrm>
        <a:graphic>
          <a:graphicData uri="http://schemas.openxmlformats.org/presentationml/2006/ole">
            <mc:AlternateContent xmlns:mc="http://schemas.openxmlformats.org/markup-compatibility/2006">
              <mc:Choice xmlns:v="urn:schemas-microsoft-com:vml" Requires="v">
                <p:oleObj spid="_x0000_s138433" name="Equation" r:id="rId3" imgW="215713" imgH="304536" progId="Equation.DSMT4">
                  <p:embed/>
                </p:oleObj>
              </mc:Choice>
              <mc:Fallback>
                <p:oleObj name="Equation" r:id="rId3" imgW="215713" imgH="304536"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800" y="3279775"/>
                        <a:ext cx="2143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94" name="Text Box 1079"/>
          <p:cNvSpPr txBox="1">
            <a:spLocks noChangeArrowheads="1"/>
          </p:cNvSpPr>
          <p:nvPr/>
        </p:nvSpPr>
        <p:spPr bwMode="auto">
          <a:xfrm>
            <a:off x="1971675" y="2208213"/>
            <a:ext cx="2516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a:solidFill>
                  <a:srgbClr val="000000"/>
                </a:solidFill>
              </a:rPr>
              <a:t>Critical distance=</a:t>
            </a:r>
            <a:r>
              <a:rPr lang="en-US" altLang="en-US"/>
              <a:t>X</a:t>
            </a:r>
            <a:r>
              <a:rPr lang="en-US" altLang="en-US" sz="1200"/>
              <a:t>c</a:t>
            </a:r>
            <a:endParaRPr lang="en-US" altLang="en-US"/>
          </a:p>
        </p:txBody>
      </p:sp>
      <p:sp>
        <p:nvSpPr>
          <p:cNvPr id="138295" name="Line 1080"/>
          <p:cNvSpPr>
            <a:spLocks noChangeShapeType="1"/>
          </p:cNvSpPr>
          <p:nvPr/>
        </p:nvSpPr>
        <p:spPr bwMode="auto">
          <a:xfrm flipV="1">
            <a:off x="3352800" y="1987550"/>
            <a:ext cx="12700" cy="29527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96" name="Line 1081"/>
          <p:cNvSpPr>
            <a:spLocks noChangeShapeType="1"/>
          </p:cNvSpPr>
          <p:nvPr/>
        </p:nvSpPr>
        <p:spPr bwMode="auto">
          <a:xfrm>
            <a:off x="1914525" y="1905000"/>
            <a:ext cx="0" cy="299085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97" name="Line 1082"/>
          <p:cNvSpPr>
            <a:spLocks noChangeShapeType="1"/>
          </p:cNvSpPr>
          <p:nvPr/>
        </p:nvSpPr>
        <p:spPr bwMode="auto">
          <a:xfrm flipV="1">
            <a:off x="1924050" y="2943225"/>
            <a:ext cx="304800" cy="20955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8298" name="Object 1025"/>
          <p:cNvGraphicFramePr>
            <a:graphicFrameLocks noChangeAspect="1"/>
          </p:cNvGraphicFramePr>
          <p:nvPr/>
        </p:nvGraphicFramePr>
        <p:xfrm>
          <a:off x="2032000" y="3032125"/>
          <a:ext cx="214313" cy="303213"/>
        </p:xfrm>
        <a:graphic>
          <a:graphicData uri="http://schemas.openxmlformats.org/presentationml/2006/ole">
            <mc:AlternateContent xmlns:mc="http://schemas.openxmlformats.org/markup-compatibility/2006">
              <mc:Choice xmlns:v="urn:schemas-microsoft-com:vml" Requires="v">
                <p:oleObj spid="_x0000_s138434" name="Equation" r:id="rId5" imgW="215713" imgH="304536" progId="Equation.DSMT4">
                  <p:embed/>
                </p:oleObj>
              </mc:Choice>
              <mc:Fallback>
                <p:oleObj name="Equation" r:id="rId5" imgW="215713" imgH="304536" progId="Equation.DSMT4">
                  <p:embed/>
                  <p:pic>
                    <p:nvPicPr>
                      <p:cNvPr id="0" name="Object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3032125"/>
                        <a:ext cx="2143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99" name="Text Box 1084"/>
          <p:cNvSpPr txBox="1">
            <a:spLocks noChangeArrowheads="1"/>
          </p:cNvSpPr>
          <p:nvPr/>
        </p:nvSpPr>
        <p:spPr bwMode="auto">
          <a:xfrm rot="1943309">
            <a:off x="2527300" y="2857500"/>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1</a:t>
            </a:r>
            <a:endParaRPr lang="en-US" altLang="en-US"/>
          </a:p>
        </p:txBody>
      </p:sp>
      <p:sp>
        <p:nvSpPr>
          <p:cNvPr id="138300" name="Text Box 1085"/>
          <p:cNvSpPr txBox="1">
            <a:spLocks noChangeArrowheads="1"/>
          </p:cNvSpPr>
          <p:nvPr/>
        </p:nvSpPr>
        <p:spPr bwMode="auto">
          <a:xfrm rot="-2180786">
            <a:off x="3641725" y="2952750"/>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1</a:t>
            </a:r>
            <a:endParaRPr lang="en-US" altLang="en-US"/>
          </a:p>
        </p:txBody>
      </p:sp>
      <p:sp>
        <p:nvSpPr>
          <p:cNvPr id="138301" name="Line 1086"/>
          <p:cNvSpPr>
            <a:spLocks noChangeShapeType="1"/>
          </p:cNvSpPr>
          <p:nvPr/>
        </p:nvSpPr>
        <p:spPr bwMode="auto">
          <a:xfrm>
            <a:off x="3371850" y="3724275"/>
            <a:ext cx="11906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302" name="Line 1087"/>
          <p:cNvSpPr>
            <a:spLocks noChangeShapeType="1"/>
          </p:cNvSpPr>
          <p:nvPr/>
        </p:nvSpPr>
        <p:spPr bwMode="auto">
          <a:xfrm flipV="1">
            <a:off x="4543425" y="2647950"/>
            <a:ext cx="14859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303" name="Text Box 1088"/>
          <p:cNvSpPr txBox="1">
            <a:spLocks noChangeArrowheads="1"/>
          </p:cNvSpPr>
          <p:nvPr/>
        </p:nvSpPr>
        <p:spPr bwMode="auto">
          <a:xfrm rot="-2180786">
            <a:off x="4879975" y="2933700"/>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3</a:t>
            </a:r>
            <a:endParaRPr lang="en-US" altLang="en-US"/>
          </a:p>
        </p:txBody>
      </p:sp>
      <p:sp>
        <p:nvSpPr>
          <p:cNvPr id="138304" name="Text Box 1089"/>
          <p:cNvSpPr txBox="1">
            <a:spLocks noChangeArrowheads="1"/>
          </p:cNvSpPr>
          <p:nvPr/>
        </p:nvSpPr>
        <p:spPr bwMode="auto">
          <a:xfrm rot="-39461">
            <a:off x="3851275" y="3400425"/>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2</a:t>
            </a:r>
            <a:endParaRPr lang="en-US" altLang="en-US"/>
          </a:p>
        </p:txBody>
      </p:sp>
      <p:sp>
        <p:nvSpPr>
          <p:cNvPr id="138305" name="Line 1090"/>
          <p:cNvSpPr>
            <a:spLocks noChangeShapeType="1"/>
          </p:cNvSpPr>
          <p:nvPr/>
        </p:nvSpPr>
        <p:spPr bwMode="auto">
          <a:xfrm>
            <a:off x="1914525" y="3971925"/>
            <a:ext cx="142875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306" name="Line 1091"/>
          <p:cNvSpPr>
            <a:spLocks noChangeShapeType="1"/>
          </p:cNvSpPr>
          <p:nvPr/>
        </p:nvSpPr>
        <p:spPr bwMode="auto">
          <a:xfrm flipV="1">
            <a:off x="3371850" y="3971925"/>
            <a:ext cx="1190625"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307" name="Line 1092"/>
          <p:cNvSpPr>
            <a:spLocks noChangeShapeType="1"/>
          </p:cNvSpPr>
          <p:nvPr/>
        </p:nvSpPr>
        <p:spPr bwMode="auto">
          <a:xfrm flipV="1">
            <a:off x="4572000" y="2019300"/>
            <a:ext cx="0" cy="287655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308" name="Line 1093"/>
          <p:cNvSpPr>
            <a:spLocks noChangeShapeType="1"/>
          </p:cNvSpPr>
          <p:nvPr/>
        </p:nvSpPr>
        <p:spPr bwMode="auto">
          <a:xfrm>
            <a:off x="4600575" y="3971925"/>
            <a:ext cx="142875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309" name="Line 1094"/>
          <p:cNvSpPr>
            <a:spLocks noChangeShapeType="1"/>
          </p:cNvSpPr>
          <p:nvPr/>
        </p:nvSpPr>
        <p:spPr bwMode="auto">
          <a:xfrm flipV="1">
            <a:off x="6029325" y="2038350"/>
            <a:ext cx="0" cy="287655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310" name="AutoShape 1095"/>
          <p:cNvSpPr>
            <a:spLocks noChangeArrowheads="1"/>
          </p:cNvSpPr>
          <p:nvPr/>
        </p:nvSpPr>
        <p:spPr bwMode="auto">
          <a:xfrm flipV="1">
            <a:off x="5956300" y="24828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8311" name="Text Box 1096"/>
          <p:cNvSpPr txBox="1">
            <a:spLocks noChangeArrowheads="1"/>
          </p:cNvSpPr>
          <p:nvPr/>
        </p:nvSpPr>
        <p:spPr bwMode="auto">
          <a:xfrm>
            <a:off x="2390775" y="3933825"/>
            <a:ext cx="352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38312" name="Object 1026"/>
          <p:cNvGraphicFramePr>
            <a:graphicFrameLocks noChangeAspect="1"/>
          </p:cNvGraphicFramePr>
          <p:nvPr/>
        </p:nvGraphicFramePr>
        <p:xfrm>
          <a:off x="2527300" y="3844925"/>
          <a:ext cx="330200" cy="290513"/>
        </p:xfrm>
        <a:graphic>
          <a:graphicData uri="http://schemas.openxmlformats.org/presentationml/2006/ole">
            <mc:AlternateContent xmlns:mc="http://schemas.openxmlformats.org/markup-compatibility/2006">
              <mc:Choice xmlns:v="urn:schemas-microsoft-com:vml" Requires="v">
                <p:oleObj spid="_x0000_s138435" name="Equation" r:id="rId6" imgW="330057" imgH="291973" progId="Equation.DSMT4">
                  <p:embed/>
                </p:oleObj>
              </mc:Choice>
              <mc:Fallback>
                <p:oleObj name="Equation" r:id="rId6" imgW="330057" imgH="291973" progId="Equation.DSMT4">
                  <p:embed/>
                  <p:pic>
                    <p:nvPicPr>
                      <p:cNvPr id="0" name="Object 10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7300" y="3844925"/>
                        <a:ext cx="33020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313" name="Object 1027"/>
          <p:cNvGraphicFramePr>
            <a:graphicFrameLocks noChangeAspect="1"/>
          </p:cNvGraphicFramePr>
          <p:nvPr/>
        </p:nvGraphicFramePr>
        <p:xfrm>
          <a:off x="3697288" y="3825875"/>
          <a:ext cx="354012" cy="290513"/>
        </p:xfrm>
        <a:graphic>
          <a:graphicData uri="http://schemas.openxmlformats.org/presentationml/2006/ole">
            <mc:AlternateContent xmlns:mc="http://schemas.openxmlformats.org/markup-compatibility/2006">
              <mc:Choice xmlns:v="urn:schemas-microsoft-com:vml" Requires="v">
                <p:oleObj spid="_x0000_s138436" name="Equation" r:id="rId8" imgW="355446" imgH="291973" progId="Equation.DSMT4">
                  <p:embed/>
                </p:oleObj>
              </mc:Choice>
              <mc:Fallback>
                <p:oleObj name="Equation" r:id="rId8" imgW="355446" imgH="291973" progId="Equation.DSMT4">
                  <p:embed/>
                  <p:pic>
                    <p:nvPicPr>
                      <p:cNvPr id="0" name="Object 1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7288" y="3825875"/>
                        <a:ext cx="354012"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314" name="Object 1028"/>
          <p:cNvGraphicFramePr>
            <a:graphicFrameLocks noChangeAspect="1"/>
          </p:cNvGraphicFramePr>
          <p:nvPr/>
        </p:nvGraphicFramePr>
        <p:xfrm>
          <a:off x="5141913" y="3835400"/>
          <a:ext cx="341312" cy="290513"/>
        </p:xfrm>
        <a:graphic>
          <a:graphicData uri="http://schemas.openxmlformats.org/presentationml/2006/ole">
            <mc:AlternateContent xmlns:mc="http://schemas.openxmlformats.org/markup-compatibility/2006">
              <mc:Choice xmlns:v="urn:schemas-microsoft-com:vml" Requires="v">
                <p:oleObj spid="_x0000_s138437" name="Equation" r:id="rId10" imgW="342751" imgH="291973" progId="Equation.DSMT4">
                  <p:embed/>
                </p:oleObj>
              </mc:Choice>
              <mc:Fallback>
                <p:oleObj name="Equation" r:id="rId10" imgW="342751" imgH="291973" progId="Equation.DSMT4">
                  <p:embed/>
                  <p:pic>
                    <p:nvPicPr>
                      <p:cNvPr id="0" name="Object 10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1913" y="3835400"/>
                        <a:ext cx="341312"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315" name="Text Box 1100"/>
          <p:cNvSpPr txBox="1">
            <a:spLocks noChangeArrowheads="1"/>
          </p:cNvSpPr>
          <p:nvPr/>
        </p:nvSpPr>
        <p:spPr bwMode="auto">
          <a:xfrm>
            <a:off x="2527300" y="1100138"/>
            <a:ext cx="360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Xc =?             T</a:t>
            </a:r>
            <a:r>
              <a:rPr lang="en-US" altLang="en-US" sz="1200"/>
              <a:t>c</a:t>
            </a:r>
            <a:r>
              <a:rPr lang="en-US" altLang="en-US"/>
              <a:t>=?</a:t>
            </a:r>
          </a:p>
        </p:txBody>
      </p:sp>
      <p:sp>
        <p:nvSpPr>
          <p:cNvPr id="138316" name="Text Box 1101"/>
          <p:cNvSpPr txBox="1">
            <a:spLocks noChangeArrowheads="1"/>
          </p:cNvSpPr>
          <p:nvPr/>
        </p:nvSpPr>
        <p:spPr bwMode="auto">
          <a:xfrm>
            <a:off x="2179638" y="4864100"/>
            <a:ext cx="360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38317" name="Object 1029"/>
          <p:cNvGraphicFramePr>
            <a:graphicFrameLocks noChangeAspect="1"/>
          </p:cNvGraphicFramePr>
          <p:nvPr/>
        </p:nvGraphicFramePr>
        <p:xfrm>
          <a:off x="2741613" y="4827588"/>
          <a:ext cx="1981200" cy="290512"/>
        </p:xfrm>
        <a:graphic>
          <a:graphicData uri="http://schemas.openxmlformats.org/presentationml/2006/ole">
            <mc:AlternateContent xmlns:mc="http://schemas.openxmlformats.org/markup-compatibility/2006">
              <mc:Choice xmlns:v="urn:schemas-microsoft-com:vml" Requires="v">
                <p:oleObj spid="_x0000_s138438" name="Equation" r:id="rId12" imgW="1981200" imgH="292100" progId="Equation.DSMT4">
                  <p:embed/>
                </p:oleObj>
              </mc:Choice>
              <mc:Fallback>
                <p:oleObj name="Equation" r:id="rId12" imgW="1981200" imgH="292100" progId="Equation.DSMT4">
                  <p:embed/>
                  <p:pic>
                    <p:nvPicPr>
                      <p:cNvPr id="0" name="Object 10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1613" y="4827588"/>
                        <a:ext cx="1981200"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318" name="Object 1030"/>
          <p:cNvGraphicFramePr>
            <a:graphicFrameLocks noChangeAspect="1"/>
          </p:cNvGraphicFramePr>
          <p:nvPr/>
        </p:nvGraphicFramePr>
        <p:xfrm>
          <a:off x="3100388" y="5283200"/>
          <a:ext cx="1308100" cy="290513"/>
        </p:xfrm>
        <a:graphic>
          <a:graphicData uri="http://schemas.openxmlformats.org/presentationml/2006/ole">
            <mc:AlternateContent xmlns:mc="http://schemas.openxmlformats.org/markup-compatibility/2006">
              <mc:Choice xmlns:v="urn:schemas-microsoft-com:vml" Requires="v">
                <p:oleObj spid="_x0000_s138439" name="Equation" r:id="rId14" imgW="1307532" imgH="291973" progId="Equation.DSMT4">
                  <p:embed/>
                </p:oleObj>
              </mc:Choice>
              <mc:Fallback>
                <p:oleObj name="Equation" r:id="rId14" imgW="1307532" imgH="291973" progId="Equation.DSMT4">
                  <p:embed/>
                  <p:pic>
                    <p:nvPicPr>
                      <p:cNvPr id="0" name="Object 10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00388" y="5283200"/>
                        <a:ext cx="1308100" cy="290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319" name="Line 1104"/>
          <p:cNvSpPr>
            <a:spLocks noChangeShapeType="1"/>
          </p:cNvSpPr>
          <p:nvPr/>
        </p:nvSpPr>
        <p:spPr bwMode="auto">
          <a:xfrm>
            <a:off x="1658938" y="2655888"/>
            <a:ext cx="0" cy="105410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320" name="Text Box 1105"/>
          <p:cNvSpPr txBox="1">
            <a:spLocks noChangeArrowheads="1"/>
          </p:cNvSpPr>
          <p:nvPr/>
        </p:nvSpPr>
        <p:spPr bwMode="auto">
          <a:xfrm>
            <a:off x="1241425" y="297815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z</a:t>
            </a:r>
            <a:r>
              <a:rPr lang="en-US" altLang="en-US" sz="1200"/>
              <a:t>0</a:t>
            </a:r>
            <a:endParaRPr lang="en-US" altLang="en-US"/>
          </a:p>
        </p:txBody>
      </p:sp>
      <p:sp>
        <p:nvSpPr>
          <p:cNvPr id="138321" name="Text Box 1106"/>
          <p:cNvSpPr txBox="1">
            <a:spLocks noChangeArrowheads="1"/>
          </p:cNvSpPr>
          <p:nvPr/>
        </p:nvSpPr>
        <p:spPr bwMode="auto">
          <a:xfrm>
            <a:off x="2755900" y="5830888"/>
            <a:ext cx="563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38322" name="Object 1031"/>
          <p:cNvGraphicFramePr>
            <a:graphicFrameLocks noChangeAspect="1"/>
          </p:cNvGraphicFramePr>
          <p:nvPr/>
        </p:nvGraphicFramePr>
        <p:xfrm>
          <a:off x="3251200" y="5578475"/>
          <a:ext cx="1574800" cy="609600"/>
        </p:xfrm>
        <a:graphic>
          <a:graphicData uri="http://schemas.openxmlformats.org/presentationml/2006/ole">
            <mc:AlternateContent xmlns:mc="http://schemas.openxmlformats.org/markup-compatibility/2006">
              <mc:Choice xmlns:v="urn:schemas-microsoft-com:vml" Requires="v">
                <p:oleObj spid="_x0000_s138440" name="Equation" r:id="rId16" imgW="1574800" imgH="609600" progId="Equation.DSMT4">
                  <p:embed/>
                </p:oleObj>
              </mc:Choice>
              <mc:Fallback>
                <p:oleObj name="Equation" r:id="rId16" imgW="1574800" imgH="609600" progId="Equation.DSMT4">
                  <p:embed/>
                  <p:pic>
                    <p:nvPicPr>
                      <p:cNvPr id="0" name="Object 10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51200" y="5578475"/>
                        <a:ext cx="1574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323" name="Object 1032"/>
          <p:cNvGraphicFramePr>
            <a:graphicFrameLocks noChangeAspect="1"/>
          </p:cNvGraphicFramePr>
          <p:nvPr/>
        </p:nvGraphicFramePr>
        <p:xfrm>
          <a:off x="3235325" y="6162675"/>
          <a:ext cx="1282700" cy="609600"/>
        </p:xfrm>
        <a:graphic>
          <a:graphicData uri="http://schemas.openxmlformats.org/presentationml/2006/ole">
            <mc:AlternateContent xmlns:mc="http://schemas.openxmlformats.org/markup-compatibility/2006">
              <mc:Choice xmlns:v="urn:schemas-microsoft-com:vml" Requires="v">
                <p:oleObj spid="_x0000_s138441" name="Equation" r:id="rId18" imgW="1282700" imgH="609600" progId="Equation.DSMT4">
                  <p:embed/>
                </p:oleObj>
              </mc:Choice>
              <mc:Fallback>
                <p:oleObj name="Equation" r:id="rId18" imgW="1282700" imgH="609600" progId="Equation.DSMT4">
                  <p:embed/>
                  <p:pic>
                    <p:nvPicPr>
                      <p:cNvPr id="0" name="Object 10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35325" y="6162675"/>
                        <a:ext cx="12827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324" name="Text Box 1109"/>
          <p:cNvSpPr txBox="1">
            <a:spLocks noChangeArrowheads="1"/>
          </p:cNvSpPr>
          <p:nvPr/>
        </p:nvSpPr>
        <p:spPr bwMode="auto">
          <a:xfrm>
            <a:off x="6972300" y="6362700"/>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(9)</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Line 2"/>
          <p:cNvSpPr>
            <a:spLocks noChangeShapeType="1"/>
          </p:cNvSpPr>
          <p:nvPr/>
        </p:nvSpPr>
        <p:spPr bwMode="auto">
          <a:xfrm>
            <a:off x="1905000" y="2216150"/>
            <a:ext cx="28956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267" name="Text Box 5"/>
          <p:cNvSpPr txBox="1">
            <a:spLocks noChangeArrowheads="1"/>
          </p:cNvSpPr>
          <p:nvPr/>
        </p:nvSpPr>
        <p:spPr bwMode="auto">
          <a:xfrm>
            <a:off x="1873250" y="492125"/>
            <a:ext cx="500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One-layer Refracted Head Wave</a:t>
            </a:r>
            <a:endParaRPr lang="en-US" altLang="en-US" sz="1800"/>
          </a:p>
        </p:txBody>
      </p:sp>
      <p:sp>
        <p:nvSpPr>
          <p:cNvPr id="139268" name="Line 6"/>
          <p:cNvSpPr>
            <a:spLocks noChangeShapeType="1"/>
          </p:cNvSpPr>
          <p:nvPr/>
        </p:nvSpPr>
        <p:spPr bwMode="auto">
          <a:xfrm flipH="1">
            <a:off x="1905000"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69" name="Line 7"/>
          <p:cNvSpPr>
            <a:spLocks noChangeShapeType="1"/>
          </p:cNvSpPr>
          <p:nvPr/>
        </p:nvSpPr>
        <p:spPr bwMode="auto">
          <a:xfrm flipH="1">
            <a:off x="2009775"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0" name="Line 8"/>
          <p:cNvSpPr>
            <a:spLocks noChangeShapeType="1"/>
          </p:cNvSpPr>
          <p:nvPr/>
        </p:nvSpPr>
        <p:spPr bwMode="auto">
          <a:xfrm flipH="1">
            <a:off x="2114550"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1" name="Line 9"/>
          <p:cNvSpPr>
            <a:spLocks noChangeShapeType="1"/>
          </p:cNvSpPr>
          <p:nvPr/>
        </p:nvSpPr>
        <p:spPr bwMode="auto">
          <a:xfrm flipH="1">
            <a:off x="2219325"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2" name="Line 10"/>
          <p:cNvSpPr>
            <a:spLocks noChangeShapeType="1"/>
          </p:cNvSpPr>
          <p:nvPr/>
        </p:nvSpPr>
        <p:spPr bwMode="auto">
          <a:xfrm flipH="1">
            <a:off x="232886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3" name="Line 11"/>
          <p:cNvSpPr>
            <a:spLocks noChangeShapeType="1"/>
          </p:cNvSpPr>
          <p:nvPr/>
        </p:nvSpPr>
        <p:spPr bwMode="auto">
          <a:xfrm flipH="1">
            <a:off x="243363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4" name="Line 12"/>
          <p:cNvSpPr>
            <a:spLocks noChangeShapeType="1"/>
          </p:cNvSpPr>
          <p:nvPr/>
        </p:nvSpPr>
        <p:spPr bwMode="auto">
          <a:xfrm flipH="1">
            <a:off x="253841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5" name="Line 13"/>
          <p:cNvSpPr>
            <a:spLocks noChangeShapeType="1"/>
          </p:cNvSpPr>
          <p:nvPr/>
        </p:nvSpPr>
        <p:spPr bwMode="auto">
          <a:xfrm flipH="1">
            <a:off x="264318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6" name="Line 14"/>
          <p:cNvSpPr>
            <a:spLocks noChangeShapeType="1"/>
          </p:cNvSpPr>
          <p:nvPr/>
        </p:nvSpPr>
        <p:spPr bwMode="auto">
          <a:xfrm flipH="1">
            <a:off x="273843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7" name="Line 15"/>
          <p:cNvSpPr>
            <a:spLocks noChangeShapeType="1"/>
          </p:cNvSpPr>
          <p:nvPr/>
        </p:nvSpPr>
        <p:spPr bwMode="auto">
          <a:xfrm flipH="1">
            <a:off x="2843213"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8" name="Line 16"/>
          <p:cNvSpPr>
            <a:spLocks noChangeShapeType="1"/>
          </p:cNvSpPr>
          <p:nvPr/>
        </p:nvSpPr>
        <p:spPr bwMode="auto">
          <a:xfrm flipH="1">
            <a:off x="294798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9" name="Line 17"/>
          <p:cNvSpPr>
            <a:spLocks noChangeShapeType="1"/>
          </p:cNvSpPr>
          <p:nvPr/>
        </p:nvSpPr>
        <p:spPr bwMode="auto">
          <a:xfrm flipH="1">
            <a:off x="3052763"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80" name="Line 18"/>
          <p:cNvSpPr>
            <a:spLocks noChangeShapeType="1"/>
          </p:cNvSpPr>
          <p:nvPr/>
        </p:nvSpPr>
        <p:spPr bwMode="auto">
          <a:xfrm flipH="1">
            <a:off x="316230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81" name="Line 19"/>
          <p:cNvSpPr>
            <a:spLocks noChangeShapeType="1"/>
          </p:cNvSpPr>
          <p:nvPr/>
        </p:nvSpPr>
        <p:spPr bwMode="auto">
          <a:xfrm flipH="1">
            <a:off x="326707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82" name="Line 20"/>
          <p:cNvSpPr>
            <a:spLocks noChangeShapeType="1"/>
          </p:cNvSpPr>
          <p:nvPr/>
        </p:nvSpPr>
        <p:spPr bwMode="auto">
          <a:xfrm flipH="1">
            <a:off x="337185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83" name="Line 21"/>
          <p:cNvSpPr>
            <a:spLocks noChangeShapeType="1"/>
          </p:cNvSpPr>
          <p:nvPr/>
        </p:nvSpPr>
        <p:spPr bwMode="auto">
          <a:xfrm flipH="1">
            <a:off x="347662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84" name="Line 22"/>
          <p:cNvSpPr>
            <a:spLocks noChangeShapeType="1"/>
          </p:cNvSpPr>
          <p:nvPr/>
        </p:nvSpPr>
        <p:spPr bwMode="auto">
          <a:xfrm flipH="1">
            <a:off x="358616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85" name="Line 23"/>
          <p:cNvSpPr>
            <a:spLocks noChangeShapeType="1"/>
          </p:cNvSpPr>
          <p:nvPr/>
        </p:nvSpPr>
        <p:spPr bwMode="auto">
          <a:xfrm flipH="1">
            <a:off x="369093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86" name="Line 24"/>
          <p:cNvSpPr>
            <a:spLocks noChangeShapeType="1"/>
          </p:cNvSpPr>
          <p:nvPr/>
        </p:nvSpPr>
        <p:spPr bwMode="auto">
          <a:xfrm flipH="1">
            <a:off x="3795713"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87" name="Line 25"/>
          <p:cNvSpPr>
            <a:spLocks noChangeShapeType="1"/>
          </p:cNvSpPr>
          <p:nvPr/>
        </p:nvSpPr>
        <p:spPr bwMode="auto">
          <a:xfrm flipH="1">
            <a:off x="3900488"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88" name="Line 26"/>
          <p:cNvSpPr>
            <a:spLocks noChangeShapeType="1"/>
          </p:cNvSpPr>
          <p:nvPr/>
        </p:nvSpPr>
        <p:spPr bwMode="auto">
          <a:xfrm flipH="1">
            <a:off x="4010025"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89" name="Line 27"/>
          <p:cNvSpPr>
            <a:spLocks noChangeShapeType="1"/>
          </p:cNvSpPr>
          <p:nvPr/>
        </p:nvSpPr>
        <p:spPr bwMode="auto">
          <a:xfrm flipH="1">
            <a:off x="411480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0" name="Line 28"/>
          <p:cNvSpPr>
            <a:spLocks noChangeShapeType="1"/>
          </p:cNvSpPr>
          <p:nvPr/>
        </p:nvSpPr>
        <p:spPr bwMode="auto">
          <a:xfrm flipH="1">
            <a:off x="4219575" y="26543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1" name="Line 29"/>
          <p:cNvSpPr>
            <a:spLocks noChangeShapeType="1"/>
          </p:cNvSpPr>
          <p:nvPr/>
        </p:nvSpPr>
        <p:spPr bwMode="auto">
          <a:xfrm flipH="1">
            <a:off x="432435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2" name="Line 30"/>
          <p:cNvSpPr>
            <a:spLocks noChangeShapeType="1"/>
          </p:cNvSpPr>
          <p:nvPr/>
        </p:nvSpPr>
        <p:spPr bwMode="auto">
          <a:xfrm flipH="1">
            <a:off x="441960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3" name="Line 31"/>
          <p:cNvSpPr>
            <a:spLocks noChangeShapeType="1"/>
          </p:cNvSpPr>
          <p:nvPr/>
        </p:nvSpPr>
        <p:spPr bwMode="auto">
          <a:xfrm flipH="1">
            <a:off x="452437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4" name="Line 32"/>
          <p:cNvSpPr>
            <a:spLocks noChangeShapeType="1"/>
          </p:cNvSpPr>
          <p:nvPr/>
        </p:nvSpPr>
        <p:spPr bwMode="auto">
          <a:xfrm flipH="1">
            <a:off x="4629150"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5" name="Line 33"/>
          <p:cNvSpPr>
            <a:spLocks noChangeShapeType="1"/>
          </p:cNvSpPr>
          <p:nvPr/>
        </p:nvSpPr>
        <p:spPr bwMode="auto">
          <a:xfrm flipH="1">
            <a:off x="4733925"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6" name="Line 34"/>
          <p:cNvSpPr>
            <a:spLocks noChangeShapeType="1"/>
          </p:cNvSpPr>
          <p:nvPr/>
        </p:nvSpPr>
        <p:spPr bwMode="auto">
          <a:xfrm flipH="1">
            <a:off x="4843463"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7" name="Line 35"/>
          <p:cNvSpPr>
            <a:spLocks noChangeShapeType="1"/>
          </p:cNvSpPr>
          <p:nvPr/>
        </p:nvSpPr>
        <p:spPr bwMode="auto">
          <a:xfrm flipH="1">
            <a:off x="4948238"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8" name="Line 36"/>
          <p:cNvSpPr>
            <a:spLocks noChangeShapeType="1"/>
          </p:cNvSpPr>
          <p:nvPr/>
        </p:nvSpPr>
        <p:spPr bwMode="auto">
          <a:xfrm flipH="1">
            <a:off x="5053013" y="26590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9" name="Line 37"/>
          <p:cNvSpPr>
            <a:spLocks noChangeShapeType="1"/>
          </p:cNvSpPr>
          <p:nvPr/>
        </p:nvSpPr>
        <p:spPr bwMode="auto">
          <a:xfrm flipH="1">
            <a:off x="5157788" y="26638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00" name="Line 38"/>
          <p:cNvSpPr>
            <a:spLocks noChangeShapeType="1"/>
          </p:cNvSpPr>
          <p:nvPr/>
        </p:nvSpPr>
        <p:spPr bwMode="auto">
          <a:xfrm>
            <a:off x="1571625" y="2654300"/>
            <a:ext cx="45339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01" name="AutoShape 39"/>
          <p:cNvSpPr>
            <a:spLocks noChangeArrowheads="1"/>
          </p:cNvSpPr>
          <p:nvPr/>
        </p:nvSpPr>
        <p:spPr bwMode="auto">
          <a:xfrm flipV="1">
            <a:off x="4737100" y="24828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9302" name="AutoShape 40"/>
          <p:cNvSpPr>
            <a:spLocks noChangeArrowheads="1"/>
          </p:cNvSpPr>
          <p:nvPr/>
        </p:nvSpPr>
        <p:spPr bwMode="auto">
          <a:xfrm flipV="1">
            <a:off x="5346700" y="24828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9303" name="Line 41"/>
          <p:cNvSpPr>
            <a:spLocks noChangeShapeType="1"/>
          </p:cNvSpPr>
          <p:nvPr/>
        </p:nvSpPr>
        <p:spPr bwMode="auto">
          <a:xfrm>
            <a:off x="1408113" y="3721100"/>
            <a:ext cx="5081587"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04" name="Line 42"/>
          <p:cNvSpPr>
            <a:spLocks noChangeShapeType="1"/>
          </p:cNvSpPr>
          <p:nvPr/>
        </p:nvSpPr>
        <p:spPr bwMode="auto">
          <a:xfrm>
            <a:off x="1892300" y="2660650"/>
            <a:ext cx="14859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305" name="Line 43"/>
          <p:cNvSpPr>
            <a:spLocks noChangeShapeType="1"/>
          </p:cNvSpPr>
          <p:nvPr/>
        </p:nvSpPr>
        <p:spPr bwMode="auto">
          <a:xfrm flipV="1">
            <a:off x="3352800" y="2647950"/>
            <a:ext cx="14859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306" name="AutoShape 44"/>
          <p:cNvSpPr>
            <a:spLocks noChangeArrowheads="1"/>
          </p:cNvSpPr>
          <p:nvPr/>
        </p:nvSpPr>
        <p:spPr bwMode="auto">
          <a:xfrm>
            <a:off x="1752600" y="2482850"/>
            <a:ext cx="304800" cy="304800"/>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9307" name="Line 45"/>
          <p:cNvSpPr>
            <a:spLocks noChangeShapeType="1"/>
          </p:cNvSpPr>
          <p:nvPr/>
        </p:nvSpPr>
        <p:spPr bwMode="auto">
          <a:xfrm>
            <a:off x="635000" y="2660650"/>
            <a:ext cx="774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308" name="Line 46"/>
          <p:cNvSpPr>
            <a:spLocks noChangeShapeType="1"/>
          </p:cNvSpPr>
          <p:nvPr/>
        </p:nvSpPr>
        <p:spPr bwMode="auto">
          <a:xfrm>
            <a:off x="635000" y="2660650"/>
            <a:ext cx="0" cy="81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309" name="Text Box 47"/>
          <p:cNvSpPr txBox="1">
            <a:spLocks noChangeArrowheads="1"/>
          </p:cNvSpPr>
          <p:nvPr/>
        </p:nvSpPr>
        <p:spPr bwMode="auto">
          <a:xfrm>
            <a:off x="762000" y="233045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a:t>
            </a:r>
          </a:p>
        </p:txBody>
      </p:sp>
      <p:sp>
        <p:nvSpPr>
          <p:cNvPr id="139310" name="Text Box 48"/>
          <p:cNvSpPr txBox="1">
            <a:spLocks noChangeArrowheads="1"/>
          </p:cNvSpPr>
          <p:nvPr/>
        </p:nvSpPr>
        <p:spPr bwMode="auto">
          <a:xfrm>
            <a:off x="647700" y="2876550"/>
            <a:ext cx="29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z</a:t>
            </a:r>
          </a:p>
        </p:txBody>
      </p:sp>
      <p:sp>
        <p:nvSpPr>
          <p:cNvPr id="139311" name="Text Box 49"/>
          <p:cNvSpPr txBox="1">
            <a:spLocks noChangeArrowheads="1"/>
          </p:cNvSpPr>
          <p:nvPr/>
        </p:nvSpPr>
        <p:spPr bwMode="auto">
          <a:xfrm>
            <a:off x="6038850" y="2952750"/>
            <a:ext cx="774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1</a:t>
            </a:r>
            <a:endParaRPr lang="en-US" altLang="en-US"/>
          </a:p>
        </p:txBody>
      </p:sp>
      <p:sp>
        <p:nvSpPr>
          <p:cNvPr id="139312" name="Text Box 50"/>
          <p:cNvSpPr txBox="1">
            <a:spLocks noChangeArrowheads="1"/>
          </p:cNvSpPr>
          <p:nvPr/>
        </p:nvSpPr>
        <p:spPr bwMode="auto">
          <a:xfrm>
            <a:off x="6096000" y="3949700"/>
            <a:ext cx="774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2</a:t>
            </a:r>
            <a:endParaRPr lang="en-US" altLang="en-US"/>
          </a:p>
        </p:txBody>
      </p:sp>
      <p:sp>
        <p:nvSpPr>
          <p:cNvPr id="139313" name="Text Box 51"/>
          <p:cNvSpPr txBox="1">
            <a:spLocks noChangeArrowheads="1"/>
          </p:cNvSpPr>
          <p:nvPr/>
        </p:nvSpPr>
        <p:spPr bwMode="auto">
          <a:xfrm>
            <a:off x="6946900" y="3727450"/>
            <a:ext cx="110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2</a:t>
            </a:r>
            <a:r>
              <a:rPr lang="en-US" altLang="en-US"/>
              <a:t>&gt; V</a:t>
            </a:r>
            <a:r>
              <a:rPr lang="en-US" altLang="en-US" sz="1200"/>
              <a:t>1</a:t>
            </a:r>
          </a:p>
        </p:txBody>
      </p:sp>
      <p:sp>
        <p:nvSpPr>
          <p:cNvPr id="139314" name="Text Box 52"/>
          <p:cNvSpPr txBox="1">
            <a:spLocks noChangeArrowheads="1"/>
          </p:cNvSpPr>
          <p:nvPr/>
        </p:nvSpPr>
        <p:spPr bwMode="auto">
          <a:xfrm>
            <a:off x="3181350" y="3352800"/>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39315" name="Line 53"/>
          <p:cNvSpPr>
            <a:spLocks noChangeShapeType="1"/>
          </p:cNvSpPr>
          <p:nvPr/>
        </p:nvSpPr>
        <p:spPr bwMode="auto">
          <a:xfrm flipV="1">
            <a:off x="2990850" y="3190875"/>
            <a:ext cx="304800" cy="20955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9316" name="Object 1024"/>
          <p:cNvGraphicFramePr>
            <a:graphicFrameLocks noChangeAspect="1"/>
          </p:cNvGraphicFramePr>
          <p:nvPr/>
        </p:nvGraphicFramePr>
        <p:xfrm>
          <a:off x="3098800" y="3279775"/>
          <a:ext cx="214313" cy="303213"/>
        </p:xfrm>
        <a:graphic>
          <a:graphicData uri="http://schemas.openxmlformats.org/presentationml/2006/ole">
            <mc:AlternateContent xmlns:mc="http://schemas.openxmlformats.org/markup-compatibility/2006">
              <mc:Choice xmlns:v="urn:schemas-microsoft-com:vml" Requires="v">
                <p:oleObj spid="_x0000_s139431" name="Equation" r:id="rId3" imgW="215713" imgH="304536" progId="Equation.DSMT4">
                  <p:embed/>
                </p:oleObj>
              </mc:Choice>
              <mc:Fallback>
                <p:oleObj name="Equation" r:id="rId3" imgW="215713" imgH="304536"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800" y="3279775"/>
                        <a:ext cx="2143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317" name="Text Box 55"/>
          <p:cNvSpPr txBox="1">
            <a:spLocks noChangeArrowheads="1"/>
          </p:cNvSpPr>
          <p:nvPr/>
        </p:nvSpPr>
        <p:spPr bwMode="auto">
          <a:xfrm>
            <a:off x="1971675" y="2238375"/>
            <a:ext cx="2516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a:solidFill>
                  <a:srgbClr val="000000"/>
                </a:solidFill>
              </a:rPr>
              <a:t>Critical distance=</a:t>
            </a:r>
            <a:r>
              <a:rPr lang="en-US" altLang="en-US"/>
              <a:t>X</a:t>
            </a:r>
            <a:r>
              <a:rPr lang="en-US" altLang="en-US" sz="1200"/>
              <a:t>c</a:t>
            </a:r>
            <a:endParaRPr lang="en-US" altLang="en-US"/>
          </a:p>
        </p:txBody>
      </p:sp>
      <p:sp>
        <p:nvSpPr>
          <p:cNvPr id="139318" name="Line 56"/>
          <p:cNvSpPr>
            <a:spLocks noChangeShapeType="1"/>
          </p:cNvSpPr>
          <p:nvPr/>
        </p:nvSpPr>
        <p:spPr bwMode="auto">
          <a:xfrm flipV="1">
            <a:off x="3352800" y="1987550"/>
            <a:ext cx="12700" cy="29527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19" name="Line 57"/>
          <p:cNvSpPr>
            <a:spLocks noChangeShapeType="1"/>
          </p:cNvSpPr>
          <p:nvPr/>
        </p:nvSpPr>
        <p:spPr bwMode="auto">
          <a:xfrm>
            <a:off x="1914525" y="1905000"/>
            <a:ext cx="0" cy="299085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20" name="Line 58"/>
          <p:cNvSpPr>
            <a:spLocks noChangeShapeType="1"/>
          </p:cNvSpPr>
          <p:nvPr/>
        </p:nvSpPr>
        <p:spPr bwMode="auto">
          <a:xfrm flipV="1">
            <a:off x="1924050" y="2943225"/>
            <a:ext cx="304800" cy="20955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9321" name="Object 1025"/>
          <p:cNvGraphicFramePr>
            <a:graphicFrameLocks noChangeAspect="1"/>
          </p:cNvGraphicFramePr>
          <p:nvPr/>
        </p:nvGraphicFramePr>
        <p:xfrm>
          <a:off x="2032000" y="3032125"/>
          <a:ext cx="214313" cy="303213"/>
        </p:xfrm>
        <a:graphic>
          <a:graphicData uri="http://schemas.openxmlformats.org/presentationml/2006/ole">
            <mc:AlternateContent xmlns:mc="http://schemas.openxmlformats.org/markup-compatibility/2006">
              <mc:Choice xmlns:v="urn:schemas-microsoft-com:vml" Requires="v">
                <p:oleObj spid="_x0000_s139432" name="Equation" r:id="rId5" imgW="215713" imgH="304536" progId="Equation.DSMT4">
                  <p:embed/>
                </p:oleObj>
              </mc:Choice>
              <mc:Fallback>
                <p:oleObj name="Equation" r:id="rId5" imgW="215713" imgH="304536" progId="Equation.DSMT4">
                  <p:embed/>
                  <p:pic>
                    <p:nvPicPr>
                      <p:cNvPr id="0" name="Object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3032125"/>
                        <a:ext cx="2143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322" name="Text Box 60"/>
          <p:cNvSpPr txBox="1">
            <a:spLocks noChangeArrowheads="1"/>
          </p:cNvSpPr>
          <p:nvPr/>
        </p:nvSpPr>
        <p:spPr bwMode="auto">
          <a:xfrm rot="1943309">
            <a:off x="2527300" y="2857500"/>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1</a:t>
            </a:r>
            <a:endParaRPr lang="en-US" altLang="en-US"/>
          </a:p>
        </p:txBody>
      </p:sp>
      <p:sp>
        <p:nvSpPr>
          <p:cNvPr id="139323" name="Text Box 61"/>
          <p:cNvSpPr txBox="1">
            <a:spLocks noChangeArrowheads="1"/>
          </p:cNvSpPr>
          <p:nvPr/>
        </p:nvSpPr>
        <p:spPr bwMode="auto">
          <a:xfrm rot="-2180786">
            <a:off x="3641725" y="2952750"/>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1</a:t>
            </a:r>
            <a:endParaRPr lang="en-US" altLang="en-US"/>
          </a:p>
        </p:txBody>
      </p:sp>
      <p:sp>
        <p:nvSpPr>
          <p:cNvPr id="139324" name="Line 62"/>
          <p:cNvSpPr>
            <a:spLocks noChangeShapeType="1"/>
          </p:cNvSpPr>
          <p:nvPr/>
        </p:nvSpPr>
        <p:spPr bwMode="auto">
          <a:xfrm>
            <a:off x="3371850" y="3724275"/>
            <a:ext cx="11906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325" name="Line 63"/>
          <p:cNvSpPr>
            <a:spLocks noChangeShapeType="1"/>
          </p:cNvSpPr>
          <p:nvPr/>
        </p:nvSpPr>
        <p:spPr bwMode="auto">
          <a:xfrm flipV="1">
            <a:off x="4543425" y="2647950"/>
            <a:ext cx="1485900"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326" name="Text Box 64"/>
          <p:cNvSpPr txBox="1">
            <a:spLocks noChangeArrowheads="1"/>
          </p:cNvSpPr>
          <p:nvPr/>
        </p:nvSpPr>
        <p:spPr bwMode="auto">
          <a:xfrm rot="-2180786">
            <a:off x="4879975" y="2933700"/>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3</a:t>
            </a:r>
            <a:endParaRPr lang="en-US" altLang="en-US"/>
          </a:p>
        </p:txBody>
      </p:sp>
      <p:sp>
        <p:nvSpPr>
          <p:cNvPr id="139327" name="Text Box 65"/>
          <p:cNvSpPr txBox="1">
            <a:spLocks noChangeArrowheads="1"/>
          </p:cNvSpPr>
          <p:nvPr/>
        </p:nvSpPr>
        <p:spPr bwMode="auto">
          <a:xfrm rot="-39461">
            <a:off x="3851275" y="3400425"/>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2</a:t>
            </a:r>
            <a:endParaRPr lang="en-US" altLang="en-US"/>
          </a:p>
        </p:txBody>
      </p:sp>
      <p:sp>
        <p:nvSpPr>
          <p:cNvPr id="139328" name="Line 66"/>
          <p:cNvSpPr>
            <a:spLocks noChangeShapeType="1"/>
          </p:cNvSpPr>
          <p:nvPr/>
        </p:nvSpPr>
        <p:spPr bwMode="auto">
          <a:xfrm>
            <a:off x="1914525" y="3971925"/>
            <a:ext cx="142875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329" name="Line 67"/>
          <p:cNvSpPr>
            <a:spLocks noChangeShapeType="1"/>
          </p:cNvSpPr>
          <p:nvPr/>
        </p:nvSpPr>
        <p:spPr bwMode="auto">
          <a:xfrm flipV="1">
            <a:off x="3371850" y="3971925"/>
            <a:ext cx="1190625"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330" name="Line 68"/>
          <p:cNvSpPr>
            <a:spLocks noChangeShapeType="1"/>
          </p:cNvSpPr>
          <p:nvPr/>
        </p:nvSpPr>
        <p:spPr bwMode="auto">
          <a:xfrm flipV="1">
            <a:off x="4572000" y="2019300"/>
            <a:ext cx="0" cy="287655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31" name="Line 69"/>
          <p:cNvSpPr>
            <a:spLocks noChangeShapeType="1"/>
          </p:cNvSpPr>
          <p:nvPr/>
        </p:nvSpPr>
        <p:spPr bwMode="auto">
          <a:xfrm>
            <a:off x="4600575" y="3971925"/>
            <a:ext cx="1428750" cy="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332" name="Line 70"/>
          <p:cNvSpPr>
            <a:spLocks noChangeShapeType="1"/>
          </p:cNvSpPr>
          <p:nvPr/>
        </p:nvSpPr>
        <p:spPr bwMode="auto">
          <a:xfrm flipV="1">
            <a:off x="6029325" y="2038350"/>
            <a:ext cx="0" cy="287655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33" name="AutoShape 71"/>
          <p:cNvSpPr>
            <a:spLocks noChangeArrowheads="1"/>
          </p:cNvSpPr>
          <p:nvPr/>
        </p:nvSpPr>
        <p:spPr bwMode="auto">
          <a:xfrm flipV="1">
            <a:off x="5956300" y="24828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39334" name="Text Box 72"/>
          <p:cNvSpPr txBox="1">
            <a:spLocks noChangeArrowheads="1"/>
          </p:cNvSpPr>
          <p:nvPr/>
        </p:nvSpPr>
        <p:spPr bwMode="auto">
          <a:xfrm>
            <a:off x="2390775" y="3933825"/>
            <a:ext cx="352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39335" name="Object 1026"/>
          <p:cNvGraphicFramePr>
            <a:graphicFrameLocks noChangeAspect="1"/>
          </p:cNvGraphicFramePr>
          <p:nvPr/>
        </p:nvGraphicFramePr>
        <p:xfrm>
          <a:off x="2527300" y="3844925"/>
          <a:ext cx="330200" cy="290513"/>
        </p:xfrm>
        <a:graphic>
          <a:graphicData uri="http://schemas.openxmlformats.org/presentationml/2006/ole">
            <mc:AlternateContent xmlns:mc="http://schemas.openxmlformats.org/markup-compatibility/2006">
              <mc:Choice xmlns:v="urn:schemas-microsoft-com:vml" Requires="v">
                <p:oleObj spid="_x0000_s139433" name="Equation" r:id="rId6" imgW="330057" imgH="291973" progId="Equation.DSMT4">
                  <p:embed/>
                </p:oleObj>
              </mc:Choice>
              <mc:Fallback>
                <p:oleObj name="Equation" r:id="rId6" imgW="330057" imgH="291973" progId="Equation.DSMT4">
                  <p:embed/>
                  <p:pic>
                    <p:nvPicPr>
                      <p:cNvPr id="0" name="Object 10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7300" y="3844925"/>
                        <a:ext cx="33020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336" name="Object 1027"/>
          <p:cNvGraphicFramePr>
            <a:graphicFrameLocks noChangeAspect="1"/>
          </p:cNvGraphicFramePr>
          <p:nvPr/>
        </p:nvGraphicFramePr>
        <p:xfrm>
          <a:off x="3697288" y="3825875"/>
          <a:ext cx="354012" cy="290513"/>
        </p:xfrm>
        <a:graphic>
          <a:graphicData uri="http://schemas.openxmlformats.org/presentationml/2006/ole">
            <mc:AlternateContent xmlns:mc="http://schemas.openxmlformats.org/markup-compatibility/2006">
              <mc:Choice xmlns:v="urn:schemas-microsoft-com:vml" Requires="v">
                <p:oleObj spid="_x0000_s139434" name="Equation" r:id="rId8" imgW="355446" imgH="291973" progId="Equation.DSMT4">
                  <p:embed/>
                </p:oleObj>
              </mc:Choice>
              <mc:Fallback>
                <p:oleObj name="Equation" r:id="rId8" imgW="355446" imgH="291973" progId="Equation.DSMT4">
                  <p:embed/>
                  <p:pic>
                    <p:nvPicPr>
                      <p:cNvPr id="0" name="Object 1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7288" y="3825875"/>
                        <a:ext cx="354012"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337" name="Object 1028"/>
          <p:cNvGraphicFramePr>
            <a:graphicFrameLocks noChangeAspect="1"/>
          </p:cNvGraphicFramePr>
          <p:nvPr/>
        </p:nvGraphicFramePr>
        <p:xfrm>
          <a:off x="5141913" y="3835400"/>
          <a:ext cx="341312" cy="290513"/>
        </p:xfrm>
        <a:graphic>
          <a:graphicData uri="http://schemas.openxmlformats.org/presentationml/2006/ole">
            <mc:AlternateContent xmlns:mc="http://schemas.openxmlformats.org/markup-compatibility/2006">
              <mc:Choice xmlns:v="urn:schemas-microsoft-com:vml" Requires="v">
                <p:oleObj spid="_x0000_s139435" name="Equation" r:id="rId10" imgW="342751" imgH="291973" progId="Equation.DSMT4">
                  <p:embed/>
                </p:oleObj>
              </mc:Choice>
              <mc:Fallback>
                <p:oleObj name="Equation" r:id="rId10" imgW="342751" imgH="291973" progId="Equation.DSMT4">
                  <p:embed/>
                  <p:pic>
                    <p:nvPicPr>
                      <p:cNvPr id="0" name="Object 10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1913" y="3835400"/>
                        <a:ext cx="341312"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338" name="Text Box 76"/>
          <p:cNvSpPr txBox="1">
            <a:spLocks noChangeArrowheads="1"/>
          </p:cNvSpPr>
          <p:nvPr/>
        </p:nvSpPr>
        <p:spPr bwMode="auto">
          <a:xfrm>
            <a:off x="1987550" y="1354138"/>
            <a:ext cx="360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Xc =?             T</a:t>
            </a:r>
            <a:r>
              <a:rPr lang="en-US" altLang="en-US" sz="1200"/>
              <a:t>c</a:t>
            </a:r>
            <a:r>
              <a:rPr lang="en-US" altLang="en-US"/>
              <a:t>=?</a:t>
            </a:r>
          </a:p>
        </p:txBody>
      </p:sp>
      <p:sp>
        <p:nvSpPr>
          <p:cNvPr id="139339" name="Text Box 77"/>
          <p:cNvSpPr txBox="1">
            <a:spLocks noChangeArrowheads="1"/>
          </p:cNvSpPr>
          <p:nvPr/>
        </p:nvSpPr>
        <p:spPr bwMode="auto">
          <a:xfrm>
            <a:off x="2179638" y="4864100"/>
            <a:ext cx="360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39340" name="Line 80"/>
          <p:cNvSpPr>
            <a:spLocks noChangeShapeType="1"/>
          </p:cNvSpPr>
          <p:nvPr/>
        </p:nvSpPr>
        <p:spPr bwMode="auto">
          <a:xfrm>
            <a:off x="1658938" y="2655888"/>
            <a:ext cx="0" cy="105410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341" name="Text Box 81"/>
          <p:cNvSpPr txBox="1">
            <a:spLocks noChangeArrowheads="1"/>
          </p:cNvSpPr>
          <p:nvPr/>
        </p:nvSpPr>
        <p:spPr bwMode="auto">
          <a:xfrm>
            <a:off x="1241425" y="297815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z</a:t>
            </a:r>
            <a:r>
              <a:rPr lang="en-US" altLang="en-US" sz="1200"/>
              <a:t>0</a:t>
            </a:r>
            <a:endParaRPr lang="en-US" altLang="en-US"/>
          </a:p>
        </p:txBody>
      </p:sp>
      <p:sp>
        <p:nvSpPr>
          <p:cNvPr id="139342" name="Text Box 82"/>
          <p:cNvSpPr txBox="1">
            <a:spLocks noChangeArrowheads="1"/>
          </p:cNvSpPr>
          <p:nvPr/>
        </p:nvSpPr>
        <p:spPr bwMode="auto">
          <a:xfrm>
            <a:off x="2755900" y="5830888"/>
            <a:ext cx="563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39343" name="Text Box 85"/>
          <p:cNvSpPr txBox="1">
            <a:spLocks noChangeArrowheads="1"/>
          </p:cNvSpPr>
          <p:nvPr/>
        </p:nvSpPr>
        <p:spPr bwMode="auto">
          <a:xfrm>
            <a:off x="5600700" y="2033588"/>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a:t>
            </a:r>
            <a:r>
              <a:rPr lang="en-US" altLang="en-US" sz="1200"/>
              <a:t>c </a:t>
            </a:r>
            <a:r>
              <a:rPr lang="en-US" altLang="en-US"/>
              <a:t>+</a:t>
            </a:r>
          </a:p>
        </p:txBody>
      </p:sp>
      <p:graphicFrame>
        <p:nvGraphicFramePr>
          <p:cNvPr id="139344" name="Object 1029"/>
          <p:cNvGraphicFramePr>
            <a:graphicFrameLocks noChangeAspect="1"/>
          </p:cNvGraphicFramePr>
          <p:nvPr/>
        </p:nvGraphicFramePr>
        <p:xfrm>
          <a:off x="2306638" y="5062538"/>
          <a:ext cx="3263900" cy="711200"/>
        </p:xfrm>
        <a:graphic>
          <a:graphicData uri="http://schemas.openxmlformats.org/presentationml/2006/ole">
            <mc:AlternateContent xmlns:mc="http://schemas.openxmlformats.org/markup-compatibility/2006">
              <mc:Choice xmlns:v="urn:schemas-microsoft-com:vml" Requires="v">
                <p:oleObj spid="_x0000_s139436" name="Equation" r:id="rId12" imgW="3263900" imgH="711200" progId="Equation.DSMT4">
                  <p:embed/>
                </p:oleObj>
              </mc:Choice>
              <mc:Fallback>
                <p:oleObj name="Equation" r:id="rId12" imgW="3263900" imgH="711200" progId="Equation.DSMT4">
                  <p:embed/>
                  <p:pic>
                    <p:nvPicPr>
                      <p:cNvPr id="0" name="Object 10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6638" y="5062538"/>
                        <a:ext cx="32639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345" name="Object 1030"/>
          <p:cNvGraphicFramePr>
            <a:graphicFrameLocks noChangeAspect="1"/>
          </p:cNvGraphicFramePr>
          <p:nvPr/>
        </p:nvGraphicFramePr>
        <p:xfrm>
          <a:off x="6216650" y="2087563"/>
          <a:ext cx="354013" cy="290512"/>
        </p:xfrm>
        <a:graphic>
          <a:graphicData uri="http://schemas.openxmlformats.org/presentationml/2006/ole">
            <mc:AlternateContent xmlns:mc="http://schemas.openxmlformats.org/markup-compatibility/2006">
              <mc:Choice xmlns:v="urn:schemas-microsoft-com:vml" Requires="v">
                <p:oleObj spid="_x0000_s139437" name="Equation" r:id="rId14" imgW="355446" imgH="291973" progId="Equation.DSMT4">
                  <p:embed/>
                </p:oleObj>
              </mc:Choice>
              <mc:Fallback>
                <p:oleObj name="Equation" r:id="rId14" imgW="355446" imgH="291973" progId="Equation.DSMT4">
                  <p:embed/>
                  <p:pic>
                    <p:nvPicPr>
                      <p:cNvPr id="0" name="Object 10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6650" y="2087563"/>
                        <a:ext cx="354013"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346" name="Text Box 88"/>
          <p:cNvSpPr txBox="1">
            <a:spLocks noChangeArrowheads="1"/>
          </p:cNvSpPr>
          <p:nvPr/>
        </p:nvSpPr>
        <p:spPr bwMode="auto">
          <a:xfrm>
            <a:off x="7543800" y="4800600"/>
            <a:ext cx="977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(10)</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Outline-2</a:t>
            </a:r>
            <a:endParaRPr lang="en-US" altLang="en-US" sz="2400">
              <a:latin typeface="Times New Roman" panose="02020603050405020304" pitchFamily="18" charset="0"/>
            </a:endParaRPr>
          </a:p>
        </p:txBody>
      </p:sp>
      <p:sp>
        <p:nvSpPr>
          <p:cNvPr id="140291"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40292" name="Text Box 5"/>
          <p:cNvSpPr txBox="1">
            <a:spLocks noChangeArrowheads="1"/>
          </p:cNvSpPr>
          <p:nvPr/>
        </p:nvSpPr>
        <p:spPr bwMode="auto">
          <a:xfrm>
            <a:off x="838200" y="1752600"/>
            <a:ext cx="64008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AVA-- Angular reflection coefficients</a:t>
            </a:r>
          </a:p>
          <a:p>
            <a:pPr>
              <a:spcBef>
                <a:spcPct val="50000"/>
              </a:spcBef>
              <a:buFontTx/>
              <a:buChar char="•"/>
            </a:pPr>
            <a:r>
              <a:rPr lang="en-US" altLang="en-US" sz="2400">
                <a:solidFill>
                  <a:schemeClr val="folHlink"/>
                </a:solidFill>
              </a:rPr>
              <a:t>Vertical Resolution</a:t>
            </a:r>
            <a:endParaRPr lang="en-US" altLang="en-US" sz="2400"/>
          </a:p>
          <a:p>
            <a:pPr>
              <a:spcBef>
                <a:spcPct val="50000"/>
              </a:spcBef>
              <a:buFontTx/>
              <a:buChar char="•"/>
            </a:pPr>
            <a:r>
              <a:rPr lang="en-US" altLang="en-US" sz="2400">
                <a:solidFill>
                  <a:schemeClr val="folHlink"/>
                </a:solidFill>
              </a:rPr>
              <a:t>Fresnel- horizontal resolution</a:t>
            </a:r>
          </a:p>
          <a:p>
            <a:pPr>
              <a:spcBef>
                <a:spcPct val="50000"/>
              </a:spcBef>
              <a:buFontTx/>
              <a:buChar char="•"/>
            </a:pPr>
            <a:r>
              <a:rPr lang="en-US" altLang="en-US" sz="2400">
                <a:solidFill>
                  <a:schemeClr val="folHlink"/>
                </a:solidFill>
              </a:rPr>
              <a:t>Headwaves</a:t>
            </a:r>
          </a:p>
          <a:p>
            <a:pPr>
              <a:spcBef>
                <a:spcPct val="50000"/>
              </a:spcBef>
              <a:buFontTx/>
              <a:buChar char="•"/>
            </a:pPr>
            <a:r>
              <a:rPr lang="en-US" altLang="en-US" sz="2400"/>
              <a:t>Diffraction</a:t>
            </a:r>
            <a:endParaRPr lang="en-US" altLang="en-US" sz="2400">
              <a:solidFill>
                <a:schemeClr val="folHlink"/>
              </a:solidFill>
            </a:endParaRPr>
          </a:p>
          <a:p>
            <a:pPr>
              <a:spcBef>
                <a:spcPct val="50000"/>
              </a:spcBef>
              <a:buFontTx/>
              <a:buChar char="•"/>
            </a:pPr>
            <a:r>
              <a:rPr lang="en-US" altLang="en-US" sz="2400">
                <a:solidFill>
                  <a:schemeClr val="folHlink"/>
                </a:solidFill>
              </a:rPr>
              <a:t>Ghosts</a:t>
            </a:r>
          </a:p>
          <a:p>
            <a:pPr lvl="1">
              <a:lnSpc>
                <a:spcPct val="50000"/>
              </a:lnSpc>
              <a:spcBef>
                <a:spcPct val="50000"/>
              </a:spcBef>
              <a:buFontTx/>
              <a:buChar char="•"/>
            </a:pPr>
            <a:r>
              <a:rPr lang="en-US" altLang="en-US">
                <a:solidFill>
                  <a:schemeClr val="folHlink"/>
                </a:solidFill>
              </a:rPr>
              <a:t>Land</a:t>
            </a:r>
          </a:p>
          <a:p>
            <a:pPr lvl="1">
              <a:lnSpc>
                <a:spcPct val="50000"/>
              </a:lnSpc>
              <a:spcBef>
                <a:spcPct val="50000"/>
              </a:spcBef>
              <a:buFontTx/>
              <a:buChar char="•"/>
            </a:pPr>
            <a:r>
              <a:rPr lang="en-US" altLang="en-US">
                <a:solidFill>
                  <a:schemeClr val="folHlink"/>
                </a:solidFill>
              </a:rPr>
              <a:t>Marine</a:t>
            </a:r>
            <a:endParaRPr lang="en-US" altLang="en-US" sz="2400">
              <a:solidFill>
                <a:schemeClr val="folHlink"/>
              </a:solidFill>
            </a:endParaRPr>
          </a:p>
          <a:p>
            <a:pPr>
              <a:spcBef>
                <a:spcPct val="50000"/>
              </a:spcBef>
              <a:buFontTx/>
              <a:buChar char="•"/>
            </a:pPr>
            <a:r>
              <a:rPr lang="en-US" altLang="en-US" sz="2400">
                <a:solidFill>
                  <a:schemeClr val="folHlink"/>
                </a:solidFill>
              </a:rPr>
              <a:t>Velocity layering</a:t>
            </a:r>
          </a:p>
          <a:p>
            <a:pPr lvl="1">
              <a:lnSpc>
                <a:spcPct val="50000"/>
              </a:lnSpc>
              <a:spcBef>
                <a:spcPct val="50000"/>
              </a:spcBef>
              <a:buFontTx/>
              <a:buChar char="•"/>
            </a:pPr>
            <a:r>
              <a:rPr lang="en-US" altLang="en-US" sz="1800">
                <a:solidFill>
                  <a:schemeClr val="folHlink"/>
                </a:solidFill>
              </a:rPr>
              <a:t>“approximately hyperbolic equations”</a:t>
            </a:r>
          </a:p>
          <a:p>
            <a:pPr lvl="1">
              <a:lnSpc>
                <a:spcPct val="50000"/>
              </a:lnSpc>
              <a:spcBef>
                <a:spcPct val="50000"/>
              </a:spcBef>
              <a:buFontTx/>
              <a:buChar char="•"/>
            </a:pPr>
            <a:r>
              <a:rPr lang="en-US" altLang="en-US" sz="1800">
                <a:solidFill>
                  <a:schemeClr val="folHlink"/>
                </a:solidFill>
              </a:rPr>
              <a:t>multiples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41315" name="Text Box 4"/>
          <p:cNvSpPr txBox="1">
            <a:spLocks noChangeArrowheads="1"/>
          </p:cNvSpPr>
          <p:nvPr/>
        </p:nvSpPr>
        <p:spPr bwMode="auto">
          <a:xfrm>
            <a:off x="1485900" y="563563"/>
            <a:ext cx="519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Diffraction</a:t>
            </a:r>
          </a:p>
        </p:txBody>
      </p:sp>
      <p:sp>
        <p:nvSpPr>
          <p:cNvPr id="317445" name="Text Box 5"/>
          <p:cNvSpPr txBox="1">
            <a:spLocks noChangeArrowheads="1"/>
          </p:cNvSpPr>
          <p:nvPr/>
        </p:nvSpPr>
        <p:spPr bwMode="auto">
          <a:xfrm>
            <a:off x="1616075" y="1860550"/>
            <a:ext cx="4833938" cy="4054475"/>
          </a:xfrm>
          <a:prstGeom prst="rect">
            <a:avLst/>
          </a:prstGeom>
          <a:noFill/>
          <a:ln w="9525">
            <a:noFill/>
            <a:miter lim="800000"/>
            <a:headEnd/>
            <a:tailEnd/>
          </a:ln>
          <a:effectLst/>
        </p:spPr>
        <p:txBody>
          <a:bodyPr>
            <a:spAutoFit/>
          </a:bodyPr>
          <a:lstStyle/>
          <a:p>
            <a:pPr>
              <a:spcBef>
                <a:spcPct val="50000"/>
              </a:spcBef>
              <a:defRPr/>
            </a:pPr>
            <a:r>
              <a:rPr lang="en-US"/>
              <a:t>When an object is substantially smaller than the dominant wavelength in your data it can act as a point scatterer sending rays in all directions.  We call this a </a:t>
            </a:r>
            <a:r>
              <a:rPr lang="en-US">
                <a:effectLst>
                  <a:outerShdw blurRad="38100" dist="38100" dir="2700000" algn="tl">
                    <a:srgbClr val="000000"/>
                  </a:outerShdw>
                </a:effectLst>
              </a:rPr>
              <a:t>diffractor</a:t>
            </a:r>
            <a:r>
              <a:rPr lang="en-US"/>
              <a:t>.</a:t>
            </a:r>
          </a:p>
          <a:p>
            <a:pPr algn="ctr">
              <a:spcBef>
                <a:spcPct val="50000"/>
              </a:spcBef>
              <a:defRPr/>
            </a:pPr>
            <a:endParaRPr lang="en-US"/>
          </a:p>
          <a:p>
            <a:pPr>
              <a:spcBef>
                <a:spcPct val="50000"/>
              </a:spcBef>
              <a:defRPr/>
            </a:pPr>
            <a:r>
              <a:rPr lang="en-US"/>
              <a:t>A point scatter may correspond geologically to a reflector termination, as caused by a fault or by an erosional surface, or it may be the top of a hill (e.g., volcano) or narrow bottom of a valley (e.g., scour surface)</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Line 105"/>
          <p:cNvSpPr>
            <a:spLocks noChangeShapeType="1"/>
          </p:cNvSpPr>
          <p:nvPr/>
        </p:nvSpPr>
        <p:spPr bwMode="auto">
          <a:xfrm>
            <a:off x="3103563" y="3344863"/>
            <a:ext cx="187325" cy="24288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39"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42340" name="Text Box 4"/>
          <p:cNvSpPr txBox="1">
            <a:spLocks noChangeArrowheads="1"/>
          </p:cNvSpPr>
          <p:nvPr/>
        </p:nvSpPr>
        <p:spPr bwMode="auto">
          <a:xfrm>
            <a:off x="1485900" y="563563"/>
            <a:ext cx="519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Diffraction</a:t>
            </a:r>
          </a:p>
        </p:txBody>
      </p:sp>
      <p:sp>
        <p:nvSpPr>
          <p:cNvPr id="142341" name="Line 6"/>
          <p:cNvSpPr>
            <a:spLocks noChangeShapeType="1"/>
          </p:cNvSpPr>
          <p:nvPr/>
        </p:nvSpPr>
        <p:spPr bwMode="auto">
          <a:xfrm>
            <a:off x="1414463" y="3205163"/>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2" name="Line 7"/>
          <p:cNvSpPr>
            <a:spLocks noChangeShapeType="1"/>
          </p:cNvSpPr>
          <p:nvPr/>
        </p:nvSpPr>
        <p:spPr bwMode="auto">
          <a:xfrm>
            <a:off x="1422400" y="3589338"/>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3" name="Line 8"/>
          <p:cNvSpPr>
            <a:spLocks noChangeShapeType="1"/>
          </p:cNvSpPr>
          <p:nvPr/>
        </p:nvSpPr>
        <p:spPr bwMode="auto">
          <a:xfrm>
            <a:off x="1416050" y="4059238"/>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4" name="Line 9"/>
          <p:cNvSpPr>
            <a:spLocks noChangeShapeType="1"/>
          </p:cNvSpPr>
          <p:nvPr/>
        </p:nvSpPr>
        <p:spPr bwMode="auto">
          <a:xfrm>
            <a:off x="1395413" y="4614863"/>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5" name="Oval 14"/>
          <p:cNvSpPr>
            <a:spLocks noChangeArrowheads="1"/>
          </p:cNvSpPr>
          <p:nvPr/>
        </p:nvSpPr>
        <p:spPr bwMode="auto">
          <a:xfrm>
            <a:off x="3073400" y="3162300"/>
            <a:ext cx="74613" cy="100013"/>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nvGrpSpPr>
          <p:cNvPr id="142346" name="Group 25"/>
          <p:cNvGrpSpPr>
            <a:grpSpLocks/>
          </p:cNvGrpSpPr>
          <p:nvPr/>
        </p:nvGrpSpPr>
        <p:grpSpPr bwMode="auto">
          <a:xfrm>
            <a:off x="2332038" y="2449513"/>
            <a:ext cx="1587500" cy="1501775"/>
            <a:chOff x="542" y="2415"/>
            <a:chExt cx="1000" cy="946"/>
          </a:xfrm>
        </p:grpSpPr>
        <p:sp>
          <p:nvSpPr>
            <p:cNvPr id="142396" name="Oval 21"/>
            <p:cNvSpPr>
              <a:spLocks noChangeArrowheads="1"/>
            </p:cNvSpPr>
            <p:nvPr/>
          </p:nvSpPr>
          <p:spPr bwMode="auto">
            <a:xfrm>
              <a:off x="928" y="2778"/>
              <a:ext cx="227" cy="219"/>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2397" name="Oval 22"/>
            <p:cNvSpPr>
              <a:spLocks noChangeArrowheads="1"/>
            </p:cNvSpPr>
            <p:nvPr/>
          </p:nvSpPr>
          <p:spPr bwMode="auto">
            <a:xfrm>
              <a:off x="846" y="2687"/>
              <a:ext cx="391" cy="401"/>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2398" name="Oval 23"/>
            <p:cNvSpPr>
              <a:spLocks noChangeArrowheads="1"/>
            </p:cNvSpPr>
            <p:nvPr/>
          </p:nvSpPr>
          <p:spPr bwMode="auto">
            <a:xfrm>
              <a:off x="701" y="2547"/>
              <a:ext cx="682" cy="68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2399" name="Oval 24"/>
            <p:cNvSpPr>
              <a:spLocks noChangeArrowheads="1"/>
            </p:cNvSpPr>
            <p:nvPr/>
          </p:nvSpPr>
          <p:spPr bwMode="auto">
            <a:xfrm>
              <a:off x="542" y="2415"/>
              <a:ext cx="1000" cy="946"/>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42347" name="Rectangle 57"/>
          <p:cNvSpPr>
            <a:spLocks noChangeArrowheads="1"/>
          </p:cNvSpPr>
          <p:nvPr/>
        </p:nvSpPr>
        <p:spPr bwMode="auto">
          <a:xfrm>
            <a:off x="1851025" y="1530350"/>
            <a:ext cx="2171700" cy="292100"/>
          </a:xfrm>
          <a:prstGeom prst="rect">
            <a:avLst/>
          </a:prstGeom>
          <a:solidFill>
            <a:srgbClr val="FF00FF"/>
          </a:solidFill>
          <a:ln w="9525">
            <a:solidFill>
              <a:srgbClr val="FF00FF"/>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2348" name="Line 58"/>
          <p:cNvSpPr>
            <a:spLocks noChangeShapeType="1"/>
          </p:cNvSpPr>
          <p:nvPr/>
        </p:nvSpPr>
        <p:spPr bwMode="auto">
          <a:xfrm flipH="1">
            <a:off x="1558925"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9" name="Line 59"/>
          <p:cNvSpPr>
            <a:spLocks noChangeShapeType="1"/>
          </p:cNvSpPr>
          <p:nvPr/>
        </p:nvSpPr>
        <p:spPr bwMode="auto">
          <a:xfrm flipH="1">
            <a:off x="1663700"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0" name="Line 60"/>
          <p:cNvSpPr>
            <a:spLocks noChangeShapeType="1"/>
          </p:cNvSpPr>
          <p:nvPr/>
        </p:nvSpPr>
        <p:spPr bwMode="auto">
          <a:xfrm flipH="1">
            <a:off x="1768475"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1" name="Line 61"/>
          <p:cNvSpPr>
            <a:spLocks noChangeShapeType="1"/>
          </p:cNvSpPr>
          <p:nvPr/>
        </p:nvSpPr>
        <p:spPr bwMode="auto">
          <a:xfrm flipH="1">
            <a:off x="1873250"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2" name="Line 62"/>
          <p:cNvSpPr>
            <a:spLocks noChangeShapeType="1"/>
          </p:cNvSpPr>
          <p:nvPr/>
        </p:nvSpPr>
        <p:spPr bwMode="auto">
          <a:xfrm flipH="1">
            <a:off x="198278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3" name="Line 63"/>
          <p:cNvSpPr>
            <a:spLocks noChangeShapeType="1"/>
          </p:cNvSpPr>
          <p:nvPr/>
        </p:nvSpPr>
        <p:spPr bwMode="auto">
          <a:xfrm flipH="1">
            <a:off x="20875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4" name="Line 64"/>
          <p:cNvSpPr>
            <a:spLocks noChangeShapeType="1"/>
          </p:cNvSpPr>
          <p:nvPr/>
        </p:nvSpPr>
        <p:spPr bwMode="auto">
          <a:xfrm flipH="1">
            <a:off x="219233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5" name="Line 65"/>
          <p:cNvSpPr>
            <a:spLocks noChangeShapeType="1"/>
          </p:cNvSpPr>
          <p:nvPr/>
        </p:nvSpPr>
        <p:spPr bwMode="auto">
          <a:xfrm flipH="1">
            <a:off x="22971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6" name="Line 66"/>
          <p:cNvSpPr>
            <a:spLocks noChangeShapeType="1"/>
          </p:cNvSpPr>
          <p:nvPr/>
        </p:nvSpPr>
        <p:spPr bwMode="auto">
          <a:xfrm flipH="1">
            <a:off x="23923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7" name="Line 67"/>
          <p:cNvSpPr>
            <a:spLocks noChangeShapeType="1"/>
          </p:cNvSpPr>
          <p:nvPr/>
        </p:nvSpPr>
        <p:spPr bwMode="auto">
          <a:xfrm flipH="1">
            <a:off x="2497138"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8" name="Line 68"/>
          <p:cNvSpPr>
            <a:spLocks noChangeShapeType="1"/>
          </p:cNvSpPr>
          <p:nvPr/>
        </p:nvSpPr>
        <p:spPr bwMode="auto">
          <a:xfrm flipH="1">
            <a:off x="26019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9" name="Line 69"/>
          <p:cNvSpPr>
            <a:spLocks noChangeShapeType="1"/>
          </p:cNvSpPr>
          <p:nvPr/>
        </p:nvSpPr>
        <p:spPr bwMode="auto">
          <a:xfrm flipH="1">
            <a:off x="2706688"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0" name="Line 70"/>
          <p:cNvSpPr>
            <a:spLocks noChangeShapeType="1"/>
          </p:cNvSpPr>
          <p:nvPr/>
        </p:nvSpPr>
        <p:spPr bwMode="auto">
          <a:xfrm flipH="1">
            <a:off x="28162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1" name="Line 71"/>
          <p:cNvSpPr>
            <a:spLocks noChangeShapeType="1"/>
          </p:cNvSpPr>
          <p:nvPr/>
        </p:nvSpPr>
        <p:spPr bwMode="auto">
          <a:xfrm flipH="1">
            <a:off x="292100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2" name="Line 72"/>
          <p:cNvSpPr>
            <a:spLocks noChangeShapeType="1"/>
          </p:cNvSpPr>
          <p:nvPr/>
        </p:nvSpPr>
        <p:spPr bwMode="auto">
          <a:xfrm flipH="1">
            <a:off x="30257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3" name="Line 73"/>
          <p:cNvSpPr>
            <a:spLocks noChangeShapeType="1"/>
          </p:cNvSpPr>
          <p:nvPr/>
        </p:nvSpPr>
        <p:spPr bwMode="auto">
          <a:xfrm flipH="1">
            <a:off x="313055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4" name="Line 74"/>
          <p:cNvSpPr>
            <a:spLocks noChangeShapeType="1"/>
          </p:cNvSpPr>
          <p:nvPr/>
        </p:nvSpPr>
        <p:spPr bwMode="auto">
          <a:xfrm flipH="1">
            <a:off x="324008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5" name="Line 75"/>
          <p:cNvSpPr>
            <a:spLocks noChangeShapeType="1"/>
          </p:cNvSpPr>
          <p:nvPr/>
        </p:nvSpPr>
        <p:spPr bwMode="auto">
          <a:xfrm flipH="1">
            <a:off x="33448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6" name="Line 76"/>
          <p:cNvSpPr>
            <a:spLocks noChangeShapeType="1"/>
          </p:cNvSpPr>
          <p:nvPr/>
        </p:nvSpPr>
        <p:spPr bwMode="auto">
          <a:xfrm flipH="1">
            <a:off x="344963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7" name="Line 77"/>
          <p:cNvSpPr>
            <a:spLocks noChangeShapeType="1"/>
          </p:cNvSpPr>
          <p:nvPr/>
        </p:nvSpPr>
        <p:spPr bwMode="auto">
          <a:xfrm flipH="1">
            <a:off x="35544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8" name="Line 78"/>
          <p:cNvSpPr>
            <a:spLocks noChangeShapeType="1"/>
          </p:cNvSpPr>
          <p:nvPr/>
        </p:nvSpPr>
        <p:spPr bwMode="auto">
          <a:xfrm flipH="1">
            <a:off x="3663950"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9" name="Line 79"/>
          <p:cNvSpPr>
            <a:spLocks noChangeShapeType="1"/>
          </p:cNvSpPr>
          <p:nvPr/>
        </p:nvSpPr>
        <p:spPr bwMode="auto">
          <a:xfrm flipH="1">
            <a:off x="37687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70" name="Line 80"/>
          <p:cNvSpPr>
            <a:spLocks noChangeShapeType="1"/>
          </p:cNvSpPr>
          <p:nvPr/>
        </p:nvSpPr>
        <p:spPr bwMode="auto">
          <a:xfrm flipH="1">
            <a:off x="3873500"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71" name="Line 81"/>
          <p:cNvSpPr>
            <a:spLocks noChangeShapeType="1"/>
          </p:cNvSpPr>
          <p:nvPr/>
        </p:nvSpPr>
        <p:spPr bwMode="auto">
          <a:xfrm flipH="1">
            <a:off x="39782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72" name="Line 82"/>
          <p:cNvSpPr>
            <a:spLocks noChangeShapeType="1"/>
          </p:cNvSpPr>
          <p:nvPr/>
        </p:nvSpPr>
        <p:spPr bwMode="auto">
          <a:xfrm flipH="1">
            <a:off x="40735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73" name="Line 83"/>
          <p:cNvSpPr>
            <a:spLocks noChangeShapeType="1"/>
          </p:cNvSpPr>
          <p:nvPr/>
        </p:nvSpPr>
        <p:spPr bwMode="auto">
          <a:xfrm flipH="1">
            <a:off x="417830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74" name="Line 84"/>
          <p:cNvSpPr>
            <a:spLocks noChangeShapeType="1"/>
          </p:cNvSpPr>
          <p:nvPr/>
        </p:nvSpPr>
        <p:spPr bwMode="auto">
          <a:xfrm flipH="1">
            <a:off x="42830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75" name="Line 85"/>
          <p:cNvSpPr>
            <a:spLocks noChangeShapeType="1"/>
          </p:cNvSpPr>
          <p:nvPr/>
        </p:nvSpPr>
        <p:spPr bwMode="auto">
          <a:xfrm flipH="1">
            <a:off x="438785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76" name="Line 86"/>
          <p:cNvSpPr>
            <a:spLocks noChangeShapeType="1"/>
          </p:cNvSpPr>
          <p:nvPr/>
        </p:nvSpPr>
        <p:spPr bwMode="auto">
          <a:xfrm flipH="1">
            <a:off x="4497388"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77" name="Line 87"/>
          <p:cNvSpPr>
            <a:spLocks noChangeShapeType="1"/>
          </p:cNvSpPr>
          <p:nvPr/>
        </p:nvSpPr>
        <p:spPr bwMode="auto">
          <a:xfrm flipH="1">
            <a:off x="4602163"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78" name="Line 88"/>
          <p:cNvSpPr>
            <a:spLocks noChangeShapeType="1"/>
          </p:cNvSpPr>
          <p:nvPr/>
        </p:nvSpPr>
        <p:spPr bwMode="auto">
          <a:xfrm flipH="1">
            <a:off x="4706938"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79" name="Line 89"/>
          <p:cNvSpPr>
            <a:spLocks noChangeShapeType="1"/>
          </p:cNvSpPr>
          <p:nvPr/>
        </p:nvSpPr>
        <p:spPr bwMode="auto">
          <a:xfrm flipH="1">
            <a:off x="4811713"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80" name="Line 90"/>
          <p:cNvSpPr>
            <a:spLocks noChangeShapeType="1"/>
          </p:cNvSpPr>
          <p:nvPr/>
        </p:nvSpPr>
        <p:spPr bwMode="auto">
          <a:xfrm>
            <a:off x="1482725" y="1917700"/>
            <a:ext cx="45339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81" name="AutoShape 91"/>
          <p:cNvSpPr>
            <a:spLocks noChangeArrowheads="1"/>
          </p:cNvSpPr>
          <p:nvPr/>
        </p:nvSpPr>
        <p:spPr bwMode="auto">
          <a:xfrm flipV="1">
            <a:off x="43910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2382" name="AutoShape 92"/>
          <p:cNvSpPr>
            <a:spLocks noChangeArrowheads="1"/>
          </p:cNvSpPr>
          <p:nvPr/>
        </p:nvSpPr>
        <p:spPr bwMode="auto">
          <a:xfrm flipV="1">
            <a:off x="50006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2383" name="AutoShape 93"/>
          <p:cNvSpPr>
            <a:spLocks noChangeArrowheads="1"/>
          </p:cNvSpPr>
          <p:nvPr/>
        </p:nvSpPr>
        <p:spPr bwMode="auto">
          <a:xfrm>
            <a:off x="1406525" y="1746250"/>
            <a:ext cx="304800" cy="304800"/>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2384" name="AutoShape 95"/>
          <p:cNvSpPr>
            <a:spLocks noChangeArrowheads="1"/>
          </p:cNvSpPr>
          <p:nvPr/>
        </p:nvSpPr>
        <p:spPr bwMode="auto">
          <a:xfrm flipV="1">
            <a:off x="56102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2385" name="Line 97"/>
          <p:cNvSpPr>
            <a:spLocks noChangeShapeType="1"/>
          </p:cNvSpPr>
          <p:nvPr/>
        </p:nvSpPr>
        <p:spPr bwMode="auto">
          <a:xfrm>
            <a:off x="1573213" y="1890713"/>
            <a:ext cx="1528762" cy="1270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2386" name="Line 101"/>
          <p:cNvSpPr>
            <a:spLocks noChangeShapeType="1"/>
          </p:cNvSpPr>
          <p:nvPr/>
        </p:nvSpPr>
        <p:spPr bwMode="auto">
          <a:xfrm>
            <a:off x="3213100" y="3587750"/>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87" name="Line 102"/>
          <p:cNvSpPr>
            <a:spLocks noChangeShapeType="1"/>
          </p:cNvSpPr>
          <p:nvPr/>
        </p:nvSpPr>
        <p:spPr bwMode="auto">
          <a:xfrm>
            <a:off x="3221038" y="3971925"/>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88" name="Line 103"/>
          <p:cNvSpPr>
            <a:spLocks noChangeShapeType="1"/>
          </p:cNvSpPr>
          <p:nvPr/>
        </p:nvSpPr>
        <p:spPr bwMode="auto">
          <a:xfrm>
            <a:off x="3214688" y="4441825"/>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89" name="Line 104"/>
          <p:cNvSpPr>
            <a:spLocks noChangeShapeType="1"/>
          </p:cNvSpPr>
          <p:nvPr/>
        </p:nvSpPr>
        <p:spPr bwMode="auto">
          <a:xfrm>
            <a:off x="3194050" y="4997450"/>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90" name="Line 106"/>
          <p:cNvSpPr>
            <a:spLocks noChangeShapeType="1"/>
          </p:cNvSpPr>
          <p:nvPr/>
        </p:nvSpPr>
        <p:spPr bwMode="auto">
          <a:xfrm>
            <a:off x="3405188" y="5527675"/>
            <a:ext cx="73025" cy="360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2391" name="Line 107"/>
          <p:cNvSpPr>
            <a:spLocks noChangeShapeType="1"/>
          </p:cNvSpPr>
          <p:nvPr/>
        </p:nvSpPr>
        <p:spPr bwMode="auto">
          <a:xfrm flipH="1" flipV="1">
            <a:off x="3132138" y="5527675"/>
            <a:ext cx="57150" cy="404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2392" name="Line 108"/>
          <p:cNvSpPr>
            <a:spLocks noChangeShapeType="1"/>
          </p:cNvSpPr>
          <p:nvPr/>
        </p:nvSpPr>
        <p:spPr bwMode="auto">
          <a:xfrm flipV="1">
            <a:off x="3159125" y="1960563"/>
            <a:ext cx="1314450" cy="1209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2393" name="Line 109"/>
          <p:cNvSpPr>
            <a:spLocks noChangeShapeType="1"/>
          </p:cNvSpPr>
          <p:nvPr/>
        </p:nvSpPr>
        <p:spPr bwMode="auto">
          <a:xfrm>
            <a:off x="3116263" y="334486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2394" name="Line 112"/>
          <p:cNvSpPr>
            <a:spLocks noChangeShapeType="1"/>
          </p:cNvSpPr>
          <p:nvPr/>
        </p:nvSpPr>
        <p:spPr bwMode="auto">
          <a:xfrm flipV="1">
            <a:off x="3189288" y="1890713"/>
            <a:ext cx="1846262" cy="1281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2395" name="Line 117"/>
          <p:cNvSpPr>
            <a:spLocks noChangeShapeType="1"/>
          </p:cNvSpPr>
          <p:nvPr/>
        </p:nvSpPr>
        <p:spPr bwMode="auto">
          <a:xfrm flipV="1">
            <a:off x="3200400" y="1978025"/>
            <a:ext cx="2455863" cy="1222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C:\Documents and Settings\jlorenzo\Desktop\class\half space-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190500"/>
            <a:ext cx="47720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0484" name="Text Box 5"/>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0485" name="Text Box 6"/>
          <p:cNvSpPr txBox="1">
            <a:spLocks noChangeArrowheads="1"/>
          </p:cNvSpPr>
          <p:nvPr/>
        </p:nvSpPr>
        <p:spPr bwMode="auto">
          <a:xfrm>
            <a:off x="1600200" y="1066800"/>
            <a:ext cx="510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A direct air wave and a direct ground P-wave …..</a:t>
            </a:r>
            <a:endParaRPr lang="en-US" altLang="en-US" sz="240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3103563" y="3344863"/>
            <a:ext cx="187325" cy="24288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63"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43364" name="Text Box 5"/>
          <p:cNvSpPr txBox="1">
            <a:spLocks noChangeArrowheads="1"/>
          </p:cNvSpPr>
          <p:nvPr/>
        </p:nvSpPr>
        <p:spPr bwMode="auto">
          <a:xfrm>
            <a:off x="1485900" y="563563"/>
            <a:ext cx="519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Diffraction</a:t>
            </a:r>
          </a:p>
        </p:txBody>
      </p:sp>
      <p:sp>
        <p:nvSpPr>
          <p:cNvPr id="143365" name="Line 6"/>
          <p:cNvSpPr>
            <a:spLocks noChangeShapeType="1"/>
          </p:cNvSpPr>
          <p:nvPr/>
        </p:nvSpPr>
        <p:spPr bwMode="auto">
          <a:xfrm>
            <a:off x="1414463" y="3205163"/>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66" name="Line 7"/>
          <p:cNvSpPr>
            <a:spLocks noChangeShapeType="1"/>
          </p:cNvSpPr>
          <p:nvPr/>
        </p:nvSpPr>
        <p:spPr bwMode="auto">
          <a:xfrm>
            <a:off x="1422400" y="3589338"/>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67" name="Line 8"/>
          <p:cNvSpPr>
            <a:spLocks noChangeShapeType="1"/>
          </p:cNvSpPr>
          <p:nvPr/>
        </p:nvSpPr>
        <p:spPr bwMode="auto">
          <a:xfrm>
            <a:off x="1416050" y="4059238"/>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68" name="Oval 11"/>
          <p:cNvSpPr>
            <a:spLocks noChangeArrowheads="1"/>
          </p:cNvSpPr>
          <p:nvPr/>
        </p:nvSpPr>
        <p:spPr bwMode="auto">
          <a:xfrm>
            <a:off x="3067050" y="3532188"/>
            <a:ext cx="74613" cy="100012"/>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nvGrpSpPr>
          <p:cNvPr id="143369" name="Group 19"/>
          <p:cNvGrpSpPr>
            <a:grpSpLocks/>
          </p:cNvGrpSpPr>
          <p:nvPr/>
        </p:nvGrpSpPr>
        <p:grpSpPr bwMode="auto">
          <a:xfrm>
            <a:off x="2325688" y="2862263"/>
            <a:ext cx="1587500" cy="1501775"/>
            <a:chOff x="542" y="2415"/>
            <a:chExt cx="1000" cy="946"/>
          </a:xfrm>
        </p:grpSpPr>
        <p:sp>
          <p:nvSpPr>
            <p:cNvPr id="143420" name="Oval 20"/>
            <p:cNvSpPr>
              <a:spLocks noChangeArrowheads="1"/>
            </p:cNvSpPr>
            <p:nvPr/>
          </p:nvSpPr>
          <p:spPr bwMode="auto">
            <a:xfrm>
              <a:off x="928" y="2778"/>
              <a:ext cx="227" cy="219"/>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3421" name="Oval 21"/>
            <p:cNvSpPr>
              <a:spLocks noChangeArrowheads="1"/>
            </p:cNvSpPr>
            <p:nvPr/>
          </p:nvSpPr>
          <p:spPr bwMode="auto">
            <a:xfrm>
              <a:off x="846" y="2687"/>
              <a:ext cx="391" cy="401"/>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3422" name="Oval 22"/>
            <p:cNvSpPr>
              <a:spLocks noChangeArrowheads="1"/>
            </p:cNvSpPr>
            <p:nvPr/>
          </p:nvSpPr>
          <p:spPr bwMode="auto">
            <a:xfrm>
              <a:off x="701" y="2547"/>
              <a:ext cx="682" cy="68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3423" name="Oval 23"/>
            <p:cNvSpPr>
              <a:spLocks noChangeArrowheads="1"/>
            </p:cNvSpPr>
            <p:nvPr/>
          </p:nvSpPr>
          <p:spPr bwMode="auto">
            <a:xfrm>
              <a:off x="542" y="2415"/>
              <a:ext cx="1000" cy="946"/>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43371" name="Line 35"/>
          <p:cNvSpPr>
            <a:spLocks noChangeShapeType="1"/>
          </p:cNvSpPr>
          <p:nvPr/>
        </p:nvSpPr>
        <p:spPr bwMode="auto">
          <a:xfrm flipH="1">
            <a:off x="1558925"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72" name="Line 36"/>
          <p:cNvSpPr>
            <a:spLocks noChangeShapeType="1"/>
          </p:cNvSpPr>
          <p:nvPr/>
        </p:nvSpPr>
        <p:spPr bwMode="auto">
          <a:xfrm flipH="1">
            <a:off x="1663700"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73" name="Line 37"/>
          <p:cNvSpPr>
            <a:spLocks noChangeShapeType="1"/>
          </p:cNvSpPr>
          <p:nvPr/>
        </p:nvSpPr>
        <p:spPr bwMode="auto">
          <a:xfrm flipH="1">
            <a:off x="1768475"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74" name="Line 38"/>
          <p:cNvSpPr>
            <a:spLocks noChangeShapeType="1"/>
          </p:cNvSpPr>
          <p:nvPr/>
        </p:nvSpPr>
        <p:spPr bwMode="auto">
          <a:xfrm flipH="1">
            <a:off x="1873250"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75" name="Line 39"/>
          <p:cNvSpPr>
            <a:spLocks noChangeShapeType="1"/>
          </p:cNvSpPr>
          <p:nvPr/>
        </p:nvSpPr>
        <p:spPr bwMode="auto">
          <a:xfrm flipH="1">
            <a:off x="198278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76" name="Line 40"/>
          <p:cNvSpPr>
            <a:spLocks noChangeShapeType="1"/>
          </p:cNvSpPr>
          <p:nvPr/>
        </p:nvSpPr>
        <p:spPr bwMode="auto">
          <a:xfrm flipH="1">
            <a:off x="20875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77" name="Line 41"/>
          <p:cNvSpPr>
            <a:spLocks noChangeShapeType="1"/>
          </p:cNvSpPr>
          <p:nvPr/>
        </p:nvSpPr>
        <p:spPr bwMode="auto">
          <a:xfrm flipH="1">
            <a:off x="219233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78" name="Line 42"/>
          <p:cNvSpPr>
            <a:spLocks noChangeShapeType="1"/>
          </p:cNvSpPr>
          <p:nvPr/>
        </p:nvSpPr>
        <p:spPr bwMode="auto">
          <a:xfrm flipH="1">
            <a:off x="22971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79" name="Line 43"/>
          <p:cNvSpPr>
            <a:spLocks noChangeShapeType="1"/>
          </p:cNvSpPr>
          <p:nvPr/>
        </p:nvSpPr>
        <p:spPr bwMode="auto">
          <a:xfrm flipH="1">
            <a:off x="23923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80" name="Line 44"/>
          <p:cNvSpPr>
            <a:spLocks noChangeShapeType="1"/>
          </p:cNvSpPr>
          <p:nvPr/>
        </p:nvSpPr>
        <p:spPr bwMode="auto">
          <a:xfrm flipH="1">
            <a:off x="2497138"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81" name="Line 45"/>
          <p:cNvSpPr>
            <a:spLocks noChangeShapeType="1"/>
          </p:cNvSpPr>
          <p:nvPr/>
        </p:nvSpPr>
        <p:spPr bwMode="auto">
          <a:xfrm flipH="1">
            <a:off x="26019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82" name="Line 46"/>
          <p:cNvSpPr>
            <a:spLocks noChangeShapeType="1"/>
          </p:cNvSpPr>
          <p:nvPr/>
        </p:nvSpPr>
        <p:spPr bwMode="auto">
          <a:xfrm flipH="1">
            <a:off x="2706688"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83" name="Line 47"/>
          <p:cNvSpPr>
            <a:spLocks noChangeShapeType="1"/>
          </p:cNvSpPr>
          <p:nvPr/>
        </p:nvSpPr>
        <p:spPr bwMode="auto">
          <a:xfrm flipH="1">
            <a:off x="28162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84" name="Line 48"/>
          <p:cNvSpPr>
            <a:spLocks noChangeShapeType="1"/>
          </p:cNvSpPr>
          <p:nvPr/>
        </p:nvSpPr>
        <p:spPr bwMode="auto">
          <a:xfrm flipH="1">
            <a:off x="292100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85" name="Line 49"/>
          <p:cNvSpPr>
            <a:spLocks noChangeShapeType="1"/>
          </p:cNvSpPr>
          <p:nvPr/>
        </p:nvSpPr>
        <p:spPr bwMode="auto">
          <a:xfrm flipH="1">
            <a:off x="30257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86" name="Line 50"/>
          <p:cNvSpPr>
            <a:spLocks noChangeShapeType="1"/>
          </p:cNvSpPr>
          <p:nvPr/>
        </p:nvSpPr>
        <p:spPr bwMode="auto">
          <a:xfrm flipH="1">
            <a:off x="313055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87" name="Line 51"/>
          <p:cNvSpPr>
            <a:spLocks noChangeShapeType="1"/>
          </p:cNvSpPr>
          <p:nvPr/>
        </p:nvSpPr>
        <p:spPr bwMode="auto">
          <a:xfrm flipH="1">
            <a:off x="324008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88" name="Line 52"/>
          <p:cNvSpPr>
            <a:spLocks noChangeShapeType="1"/>
          </p:cNvSpPr>
          <p:nvPr/>
        </p:nvSpPr>
        <p:spPr bwMode="auto">
          <a:xfrm flipH="1">
            <a:off x="33448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89" name="Line 53"/>
          <p:cNvSpPr>
            <a:spLocks noChangeShapeType="1"/>
          </p:cNvSpPr>
          <p:nvPr/>
        </p:nvSpPr>
        <p:spPr bwMode="auto">
          <a:xfrm flipH="1">
            <a:off x="344963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0" name="Line 54"/>
          <p:cNvSpPr>
            <a:spLocks noChangeShapeType="1"/>
          </p:cNvSpPr>
          <p:nvPr/>
        </p:nvSpPr>
        <p:spPr bwMode="auto">
          <a:xfrm flipH="1">
            <a:off x="35544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1" name="Line 55"/>
          <p:cNvSpPr>
            <a:spLocks noChangeShapeType="1"/>
          </p:cNvSpPr>
          <p:nvPr/>
        </p:nvSpPr>
        <p:spPr bwMode="auto">
          <a:xfrm flipH="1">
            <a:off x="3663950"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2" name="Line 56"/>
          <p:cNvSpPr>
            <a:spLocks noChangeShapeType="1"/>
          </p:cNvSpPr>
          <p:nvPr/>
        </p:nvSpPr>
        <p:spPr bwMode="auto">
          <a:xfrm flipH="1">
            <a:off x="37687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3" name="Line 57"/>
          <p:cNvSpPr>
            <a:spLocks noChangeShapeType="1"/>
          </p:cNvSpPr>
          <p:nvPr/>
        </p:nvSpPr>
        <p:spPr bwMode="auto">
          <a:xfrm flipH="1">
            <a:off x="3873500"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4" name="Line 58"/>
          <p:cNvSpPr>
            <a:spLocks noChangeShapeType="1"/>
          </p:cNvSpPr>
          <p:nvPr/>
        </p:nvSpPr>
        <p:spPr bwMode="auto">
          <a:xfrm flipH="1">
            <a:off x="39782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5" name="Line 59"/>
          <p:cNvSpPr>
            <a:spLocks noChangeShapeType="1"/>
          </p:cNvSpPr>
          <p:nvPr/>
        </p:nvSpPr>
        <p:spPr bwMode="auto">
          <a:xfrm flipH="1">
            <a:off x="40735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6" name="Line 60"/>
          <p:cNvSpPr>
            <a:spLocks noChangeShapeType="1"/>
          </p:cNvSpPr>
          <p:nvPr/>
        </p:nvSpPr>
        <p:spPr bwMode="auto">
          <a:xfrm flipH="1">
            <a:off x="417830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7" name="Line 61"/>
          <p:cNvSpPr>
            <a:spLocks noChangeShapeType="1"/>
          </p:cNvSpPr>
          <p:nvPr/>
        </p:nvSpPr>
        <p:spPr bwMode="auto">
          <a:xfrm flipH="1">
            <a:off x="42830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8" name="Line 62"/>
          <p:cNvSpPr>
            <a:spLocks noChangeShapeType="1"/>
          </p:cNvSpPr>
          <p:nvPr/>
        </p:nvSpPr>
        <p:spPr bwMode="auto">
          <a:xfrm flipH="1">
            <a:off x="438785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9" name="Line 63"/>
          <p:cNvSpPr>
            <a:spLocks noChangeShapeType="1"/>
          </p:cNvSpPr>
          <p:nvPr/>
        </p:nvSpPr>
        <p:spPr bwMode="auto">
          <a:xfrm flipH="1">
            <a:off x="4497388"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00" name="Line 64"/>
          <p:cNvSpPr>
            <a:spLocks noChangeShapeType="1"/>
          </p:cNvSpPr>
          <p:nvPr/>
        </p:nvSpPr>
        <p:spPr bwMode="auto">
          <a:xfrm flipH="1">
            <a:off x="4602163"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01" name="Line 65"/>
          <p:cNvSpPr>
            <a:spLocks noChangeShapeType="1"/>
          </p:cNvSpPr>
          <p:nvPr/>
        </p:nvSpPr>
        <p:spPr bwMode="auto">
          <a:xfrm flipH="1">
            <a:off x="4706938"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02" name="Line 66"/>
          <p:cNvSpPr>
            <a:spLocks noChangeShapeType="1"/>
          </p:cNvSpPr>
          <p:nvPr/>
        </p:nvSpPr>
        <p:spPr bwMode="auto">
          <a:xfrm flipH="1">
            <a:off x="4811713"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03" name="Line 67"/>
          <p:cNvSpPr>
            <a:spLocks noChangeShapeType="1"/>
          </p:cNvSpPr>
          <p:nvPr/>
        </p:nvSpPr>
        <p:spPr bwMode="auto">
          <a:xfrm>
            <a:off x="1482725" y="1917700"/>
            <a:ext cx="45339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04" name="AutoShape 68"/>
          <p:cNvSpPr>
            <a:spLocks noChangeArrowheads="1"/>
          </p:cNvSpPr>
          <p:nvPr/>
        </p:nvSpPr>
        <p:spPr bwMode="auto">
          <a:xfrm flipV="1">
            <a:off x="43910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3405" name="AutoShape 69"/>
          <p:cNvSpPr>
            <a:spLocks noChangeArrowheads="1"/>
          </p:cNvSpPr>
          <p:nvPr/>
        </p:nvSpPr>
        <p:spPr bwMode="auto">
          <a:xfrm flipV="1">
            <a:off x="50006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3406" name="AutoShape 70"/>
          <p:cNvSpPr>
            <a:spLocks noChangeArrowheads="1"/>
          </p:cNvSpPr>
          <p:nvPr/>
        </p:nvSpPr>
        <p:spPr bwMode="auto">
          <a:xfrm>
            <a:off x="1406525" y="1746250"/>
            <a:ext cx="304800" cy="304800"/>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3407" name="AutoShape 71"/>
          <p:cNvSpPr>
            <a:spLocks noChangeArrowheads="1"/>
          </p:cNvSpPr>
          <p:nvPr/>
        </p:nvSpPr>
        <p:spPr bwMode="auto">
          <a:xfrm flipV="1">
            <a:off x="56102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3408" name="Line 73"/>
          <p:cNvSpPr>
            <a:spLocks noChangeShapeType="1"/>
          </p:cNvSpPr>
          <p:nvPr/>
        </p:nvSpPr>
        <p:spPr bwMode="auto">
          <a:xfrm>
            <a:off x="1558925" y="1890713"/>
            <a:ext cx="1500188" cy="166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09" name="Line 76"/>
          <p:cNvSpPr>
            <a:spLocks noChangeShapeType="1"/>
          </p:cNvSpPr>
          <p:nvPr/>
        </p:nvSpPr>
        <p:spPr bwMode="auto">
          <a:xfrm>
            <a:off x="3213100" y="3587750"/>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10" name="Line 77"/>
          <p:cNvSpPr>
            <a:spLocks noChangeShapeType="1"/>
          </p:cNvSpPr>
          <p:nvPr/>
        </p:nvSpPr>
        <p:spPr bwMode="auto">
          <a:xfrm>
            <a:off x="3221038" y="3971925"/>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11" name="Line 78"/>
          <p:cNvSpPr>
            <a:spLocks noChangeShapeType="1"/>
          </p:cNvSpPr>
          <p:nvPr/>
        </p:nvSpPr>
        <p:spPr bwMode="auto">
          <a:xfrm>
            <a:off x="3214688" y="4441825"/>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12" name="Line 79"/>
          <p:cNvSpPr>
            <a:spLocks noChangeShapeType="1"/>
          </p:cNvSpPr>
          <p:nvPr/>
        </p:nvSpPr>
        <p:spPr bwMode="auto">
          <a:xfrm>
            <a:off x="3194050" y="4997450"/>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13" name="Line 80"/>
          <p:cNvSpPr>
            <a:spLocks noChangeShapeType="1"/>
          </p:cNvSpPr>
          <p:nvPr/>
        </p:nvSpPr>
        <p:spPr bwMode="auto">
          <a:xfrm>
            <a:off x="3405188" y="5527675"/>
            <a:ext cx="73025" cy="360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4" name="Line 81"/>
          <p:cNvSpPr>
            <a:spLocks noChangeShapeType="1"/>
          </p:cNvSpPr>
          <p:nvPr/>
        </p:nvSpPr>
        <p:spPr bwMode="auto">
          <a:xfrm flipH="1" flipV="1">
            <a:off x="3132138" y="5527675"/>
            <a:ext cx="57150" cy="404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5" name="Line 83"/>
          <p:cNvSpPr>
            <a:spLocks noChangeShapeType="1"/>
          </p:cNvSpPr>
          <p:nvPr/>
        </p:nvSpPr>
        <p:spPr bwMode="auto">
          <a:xfrm>
            <a:off x="3116263" y="334486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6" name="Line 86"/>
          <p:cNvSpPr>
            <a:spLocks noChangeShapeType="1"/>
          </p:cNvSpPr>
          <p:nvPr/>
        </p:nvSpPr>
        <p:spPr bwMode="auto">
          <a:xfrm flipV="1">
            <a:off x="3189288" y="1963738"/>
            <a:ext cx="1284287" cy="161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7" name="Line 88"/>
          <p:cNvSpPr>
            <a:spLocks noChangeShapeType="1"/>
          </p:cNvSpPr>
          <p:nvPr/>
        </p:nvSpPr>
        <p:spPr bwMode="auto">
          <a:xfrm flipV="1">
            <a:off x="3246438" y="2049463"/>
            <a:ext cx="2324100" cy="1471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8" name="Line 91"/>
          <p:cNvSpPr>
            <a:spLocks noChangeShapeType="1"/>
          </p:cNvSpPr>
          <p:nvPr/>
        </p:nvSpPr>
        <p:spPr bwMode="auto">
          <a:xfrm flipV="1">
            <a:off x="3260725" y="1962150"/>
            <a:ext cx="1789113" cy="1589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9" name="Line 92"/>
          <p:cNvSpPr>
            <a:spLocks noChangeShapeType="1"/>
          </p:cNvSpPr>
          <p:nvPr/>
        </p:nvSpPr>
        <p:spPr bwMode="auto">
          <a:xfrm>
            <a:off x="1395413" y="4614863"/>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Line 1026"/>
          <p:cNvSpPr>
            <a:spLocks noChangeShapeType="1"/>
          </p:cNvSpPr>
          <p:nvPr/>
        </p:nvSpPr>
        <p:spPr bwMode="auto">
          <a:xfrm>
            <a:off x="3103563" y="3344863"/>
            <a:ext cx="187325" cy="24288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87" name="Text Box 1028"/>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44388" name="Text Box 1029"/>
          <p:cNvSpPr txBox="1">
            <a:spLocks noChangeArrowheads="1"/>
          </p:cNvSpPr>
          <p:nvPr/>
        </p:nvSpPr>
        <p:spPr bwMode="auto">
          <a:xfrm>
            <a:off x="1485900" y="563563"/>
            <a:ext cx="519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Diffraction</a:t>
            </a:r>
          </a:p>
        </p:txBody>
      </p:sp>
      <p:sp>
        <p:nvSpPr>
          <p:cNvPr id="144389" name="Line 1030"/>
          <p:cNvSpPr>
            <a:spLocks noChangeShapeType="1"/>
          </p:cNvSpPr>
          <p:nvPr/>
        </p:nvSpPr>
        <p:spPr bwMode="auto">
          <a:xfrm>
            <a:off x="1414463" y="3205163"/>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90" name="Line 1031"/>
          <p:cNvSpPr>
            <a:spLocks noChangeShapeType="1"/>
          </p:cNvSpPr>
          <p:nvPr/>
        </p:nvSpPr>
        <p:spPr bwMode="auto">
          <a:xfrm>
            <a:off x="1422400" y="3589338"/>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91" name="Line 1032"/>
          <p:cNvSpPr>
            <a:spLocks noChangeShapeType="1"/>
          </p:cNvSpPr>
          <p:nvPr/>
        </p:nvSpPr>
        <p:spPr bwMode="auto">
          <a:xfrm>
            <a:off x="1416050" y="4059238"/>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92" name="Line 1033"/>
          <p:cNvSpPr>
            <a:spLocks noChangeShapeType="1"/>
          </p:cNvSpPr>
          <p:nvPr/>
        </p:nvSpPr>
        <p:spPr bwMode="auto">
          <a:xfrm>
            <a:off x="1395413" y="4614863"/>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93" name="Oval 1036"/>
          <p:cNvSpPr>
            <a:spLocks noChangeArrowheads="1"/>
          </p:cNvSpPr>
          <p:nvPr/>
        </p:nvSpPr>
        <p:spPr bwMode="auto">
          <a:xfrm>
            <a:off x="3076575" y="4032250"/>
            <a:ext cx="74613" cy="100013"/>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nvGrpSpPr>
          <p:cNvPr id="144394" name="Group 1053"/>
          <p:cNvGrpSpPr>
            <a:grpSpLocks/>
          </p:cNvGrpSpPr>
          <p:nvPr/>
        </p:nvGrpSpPr>
        <p:grpSpPr bwMode="auto">
          <a:xfrm>
            <a:off x="2370138" y="3344863"/>
            <a:ext cx="1587500" cy="1501775"/>
            <a:chOff x="542" y="2415"/>
            <a:chExt cx="1000" cy="946"/>
          </a:xfrm>
        </p:grpSpPr>
        <p:sp>
          <p:nvSpPr>
            <p:cNvPr id="144444" name="Oval 1054"/>
            <p:cNvSpPr>
              <a:spLocks noChangeArrowheads="1"/>
            </p:cNvSpPr>
            <p:nvPr/>
          </p:nvSpPr>
          <p:spPr bwMode="auto">
            <a:xfrm>
              <a:off x="928" y="2778"/>
              <a:ext cx="227" cy="219"/>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4445" name="Oval 1055"/>
            <p:cNvSpPr>
              <a:spLocks noChangeArrowheads="1"/>
            </p:cNvSpPr>
            <p:nvPr/>
          </p:nvSpPr>
          <p:spPr bwMode="auto">
            <a:xfrm>
              <a:off x="846" y="2687"/>
              <a:ext cx="391" cy="401"/>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4446" name="Oval 1056"/>
            <p:cNvSpPr>
              <a:spLocks noChangeArrowheads="1"/>
            </p:cNvSpPr>
            <p:nvPr/>
          </p:nvSpPr>
          <p:spPr bwMode="auto">
            <a:xfrm>
              <a:off x="701" y="2547"/>
              <a:ext cx="682" cy="68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4447" name="Oval 1057"/>
            <p:cNvSpPr>
              <a:spLocks noChangeArrowheads="1"/>
            </p:cNvSpPr>
            <p:nvPr/>
          </p:nvSpPr>
          <p:spPr bwMode="auto">
            <a:xfrm>
              <a:off x="542" y="2415"/>
              <a:ext cx="1000" cy="946"/>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44396" name="Line 1059"/>
          <p:cNvSpPr>
            <a:spLocks noChangeShapeType="1"/>
          </p:cNvSpPr>
          <p:nvPr/>
        </p:nvSpPr>
        <p:spPr bwMode="auto">
          <a:xfrm flipH="1">
            <a:off x="1558925"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97" name="Line 1060"/>
          <p:cNvSpPr>
            <a:spLocks noChangeShapeType="1"/>
          </p:cNvSpPr>
          <p:nvPr/>
        </p:nvSpPr>
        <p:spPr bwMode="auto">
          <a:xfrm flipH="1">
            <a:off x="1663700"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98" name="Line 1061"/>
          <p:cNvSpPr>
            <a:spLocks noChangeShapeType="1"/>
          </p:cNvSpPr>
          <p:nvPr/>
        </p:nvSpPr>
        <p:spPr bwMode="auto">
          <a:xfrm flipH="1">
            <a:off x="1768475"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99" name="Line 1062"/>
          <p:cNvSpPr>
            <a:spLocks noChangeShapeType="1"/>
          </p:cNvSpPr>
          <p:nvPr/>
        </p:nvSpPr>
        <p:spPr bwMode="auto">
          <a:xfrm flipH="1">
            <a:off x="1873250"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0" name="Line 1063"/>
          <p:cNvSpPr>
            <a:spLocks noChangeShapeType="1"/>
          </p:cNvSpPr>
          <p:nvPr/>
        </p:nvSpPr>
        <p:spPr bwMode="auto">
          <a:xfrm flipH="1">
            <a:off x="198278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1" name="Line 1064"/>
          <p:cNvSpPr>
            <a:spLocks noChangeShapeType="1"/>
          </p:cNvSpPr>
          <p:nvPr/>
        </p:nvSpPr>
        <p:spPr bwMode="auto">
          <a:xfrm flipH="1">
            <a:off x="20875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2" name="Line 1065"/>
          <p:cNvSpPr>
            <a:spLocks noChangeShapeType="1"/>
          </p:cNvSpPr>
          <p:nvPr/>
        </p:nvSpPr>
        <p:spPr bwMode="auto">
          <a:xfrm flipH="1">
            <a:off x="219233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3" name="Line 1066"/>
          <p:cNvSpPr>
            <a:spLocks noChangeShapeType="1"/>
          </p:cNvSpPr>
          <p:nvPr/>
        </p:nvSpPr>
        <p:spPr bwMode="auto">
          <a:xfrm flipH="1">
            <a:off x="22971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4" name="Line 1067"/>
          <p:cNvSpPr>
            <a:spLocks noChangeShapeType="1"/>
          </p:cNvSpPr>
          <p:nvPr/>
        </p:nvSpPr>
        <p:spPr bwMode="auto">
          <a:xfrm flipH="1">
            <a:off x="23923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5" name="Line 1068"/>
          <p:cNvSpPr>
            <a:spLocks noChangeShapeType="1"/>
          </p:cNvSpPr>
          <p:nvPr/>
        </p:nvSpPr>
        <p:spPr bwMode="auto">
          <a:xfrm flipH="1">
            <a:off x="2497138"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6" name="Line 1069"/>
          <p:cNvSpPr>
            <a:spLocks noChangeShapeType="1"/>
          </p:cNvSpPr>
          <p:nvPr/>
        </p:nvSpPr>
        <p:spPr bwMode="auto">
          <a:xfrm flipH="1">
            <a:off x="26019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7" name="Line 1070"/>
          <p:cNvSpPr>
            <a:spLocks noChangeShapeType="1"/>
          </p:cNvSpPr>
          <p:nvPr/>
        </p:nvSpPr>
        <p:spPr bwMode="auto">
          <a:xfrm flipH="1">
            <a:off x="2706688"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8" name="Line 1071"/>
          <p:cNvSpPr>
            <a:spLocks noChangeShapeType="1"/>
          </p:cNvSpPr>
          <p:nvPr/>
        </p:nvSpPr>
        <p:spPr bwMode="auto">
          <a:xfrm flipH="1">
            <a:off x="28162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9" name="Line 1072"/>
          <p:cNvSpPr>
            <a:spLocks noChangeShapeType="1"/>
          </p:cNvSpPr>
          <p:nvPr/>
        </p:nvSpPr>
        <p:spPr bwMode="auto">
          <a:xfrm flipH="1">
            <a:off x="292100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0" name="Line 1073"/>
          <p:cNvSpPr>
            <a:spLocks noChangeShapeType="1"/>
          </p:cNvSpPr>
          <p:nvPr/>
        </p:nvSpPr>
        <p:spPr bwMode="auto">
          <a:xfrm flipH="1">
            <a:off x="30257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1" name="Line 1074"/>
          <p:cNvSpPr>
            <a:spLocks noChangeShapeType="1"/>
          </p:cNvSpPr>
          <p:nvPr/>
        </p:nvSpPr>
        <p:spPr bwMode="auto">
          <a:xfrm flipH="1">
            <a:off x="313055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2" name="Line 1075"/>
          <p:cNvSpPr>
            <a:spLocks noChangeShapeType="1"/>
          </p:cNvSpPr>
          <p:nvPr/>
        </p:nvSpPr>
        <p:spPr bwMode="auto">
          <a:xfrm flipH="1">
            <a:off x="324008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3" name="Line 1076"/>
          <p:cNvSpPr>
            <a:spLocks noChangeShapeType="1"/>
          </p:cNvSpPr>
          <p:nvPr/>
        </p:nvSpPr>
        <p:spPr bwMode="auto">
          <a:xfrm flipH="1">
            <a:off x="33448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4" name="Line 1077"/>
          <p:cNvSpPr>
            <a:spLocks noChangeShapeType="1"/>
          </p:cNvSpPr>
          <p:nvPr/>
        </p:nvSpPr>
        <p:spPr bwMode="auto">
          <a:xfrm flipH="1">
            <a:off x="344963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5" name="Line 1078"/>
          <p:cNvSpPr>
            <a:spLocks noChangeShapeType="1"/>
          </p:cNvSpPr>
          <p:nvPr/>
        </p:nvSpPr>
        <p:spPr bwMode="auto">
          <a:xfrm flipH="1">
            <a:off x="35544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6" name="Line 1079"/>
          <p:cNvSpPr>
            <a:spLocks noChangeShapeType="1"/>
          </p:cNvSpPr>
          <p:nvPr/>
        </p:nvSpPr>
        <p:spPr bwMode="auto">
          <a:xfrm flipH="1">
            <a:off x="3663950"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7" name="Line 1080"/>
          <p:cNvSpPr>
            <a:spLocks noChangeShapeType="1"/>
          </p:cNvSpPr>
          <p:nvPr/>
        </p:nvSpPr>
        <p:spPr bwMode="auto">
          <a:xfrm flipH="1">
            <a:off x="37687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8" name="Line 1081"/>
          <p:cNvSpPr>
            <a:spLocks noChangeShapeType="1"/>
          </p:cNvSpPr>
          <p:nvPr/>
        </p:nvSpPr>
        <p:spPr bwMode="auto">
          <a:xfrm flipH="1">
            <a:off x="3873500"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9" name="Line 1082"/>
          <p:cNvSpPr>
            <a:spLocks noChangeShapeType="1"/>
          </p:cNvSpPr>
          <p:nvPr/>
        </p:nvSpPr>
        <p:spPr bwMode="auto">
          <a:xfrm flipH="1">
            <a:off x="39782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0" name="Line 1083"/>
          <p:cNvSpPr>
            <a:spLocks noChangeShapeType="1"/>
          </p:cNvSpPr>
          <p:nvPr/>
        </p:nvSpPr>
        <p:spPr bwMode="auto">
          <a:xfrm flipH="1">
            <a:off x="40735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1" name="Line 1084"/>
          <p:cNvSpPr>
            <a:spLocks noChangeShapeType="1"/>
          </p:cNvSpPr>
          <p:nvPr/>
        </p:nvSpPr>
        <p:spPr bwMode="auto">
          <a:xfrm flipH="1">
            <a:off x="417830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2" name="Line 1085"/>
          <p:cNvSpPr>
            <a:spLocks noChangeShapeType="1"/>
          </p:cNvSpPr>
          <p:nvPr/>
        </p:nvSpPr>
        <p:spPr bwMode="auto">
          <a:xfrm flipH="1">
            <a:off x="42830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3" name="Line 1086"/>
          <p:cNvSpPr>
            <a:spLocks noChangeShapeType="1"/>
          </p:cNvSpPr>
          <p:nvPr/>
        </p:nvSpPr>
        <p:spPr bwMode="auto">
          <a:xfrm flipH="1">
            <a:off x="438785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4" name="Line 1087"/>
          <p:cNvSpPr>
            <a:spLocks noChangeShapeType="1"/>
          </p:cNvSpPr>
          <p:nvPr/>
        </p:nvSpPr>
        <p:spPr bwMode="auto">
          <a:xfrm flipH="1">
            <a:off x="4497388"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5" name="Line 1088"/>
          <p:cNvSpPr>
            <a:spLocks noChangeShapeType="1"/>
          </p:cNvSpPr>
          <p:nvPr/>
        </p:nvSpPr>
        <p:spPr bwMode="auto">
          <a:xfrm flipH="1">
            <a:off x="4602163"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6" name="Line 1089"/>
          <p:cNvSpPr>
            <a:spLocks noChangeShapeType="1"/>
          </p:cNvSpPr>
          <p:nvPr/>
        </p:nvSpPr>
        <p:spPr bwMode="auto">
          <a:xfrm flipH="1">
            <a:off x="4706938"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7" name="Line 1090"/>
          <p:cNvSpPr>
            <a:spLocks noChangeShapeType="1"/>
          </p:cNvSpPr>
          <p:nvPr/>
        </p:nvSpPr>
        <p:spPr bwMode="auto">
          <a:xfrm flipH="1">
            <a:off x="4811713"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8" name="Line 1091"/>
          <p:cNvSpPr>
            <a:spLocks noChangeShapeType="1"/>
          </p:cNvSpPr>
          <p:nvPr/>
        </p:nvSpPr>
        <p:spPr bwMode="auto">
          <a:xfrm>
            <a:off x="1482725" y="1917700"/>
            <a:ext cx="45339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9" name="AutoShape 1092"/>
          <p:cNvSpPr>
            <a:spLocks noChangeArrowheads="1"/>
          </p:cNvSpPr>
          <p:nvPr/>
        </p:nvSpPr>
        <p:spPr bwMode="auto">
          <a:xfrm flipV="1">
            <a:off x="43910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4430" name="AutoShape 1093"/>
          <p:cNvSpPr>
            <a:spLocks noChangeArrowheads="1"/>
          </p:cNvSpPr>
          <p:nvPr/>
        </p:nvSpPr>
        <p:spPr bwMode="auto">
          <a:xfrm flipV="1">
            <a:off x="50006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4431" name="AutoShape 1094"/>
          <p:cNvSpPr>
            <a:spLocks noChangeArrowheads="1"/>
          </p:cNvSpPr>
          <p:nvPr/>
        </p:nvSpPr>
        <p:spPr bwMode="auto">
          <a:xfrm>
            <a:off x="1406525" y="1746250"/>
            <a:ext cx="304800" cy="304800"/>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4432" name="AutoShape 1095"/>
          <p:cNvSpPr>
            <a:spLocks noChangeArrowheads="1"/>
          </p:cNvSpPr>
          <p:nvPr/>
        </p:nvSpPr>
        <p:spPr bwMode="auto">
          <a:xfrm flipV="1">
            <a:off x="56102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4433" name="Line 1099"/>
          <p:cNvSpPr>
            <a:spLocks noChangeShapeType="1"/>
          </p:cNvSpPr>
          <p:nvPr/>
        </p:nvSpPr>
        <p:spPr bwMode="auto">
          <a:xfrm>
            <a:off x="1530350" y="1947863"/>
            <a:ext cx="1557338" cy="2151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34" name="Line 1100"/>
          <p:cNvSpPr>
            <a:spLocks noChangeShapeType="1"/>
          </p:cNvSpPr>
          <p:nvPr/>
        </p:nvSpPr>
        <p:spPr bwMode="auto">
          <a:xfrm>
            <a:off x="3213100" y="3587750"/>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35" name="Line 1101"/>
          <p:cNvSpPr>
            <a:spLocks noChangeShapeType="1"/>
          </p:cNvSpPr>
          <p:nvPr/>
        </p:nvSpPr>
        <p:spPr bwMode="auto">
          <a:xfrm>
            <a:off x="3221038" y="3971925"/>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36" name="Line 1102"/>
          <p:cNvSpPr>
            <a:spLocks noChangeShapeType="1"/>
          </p:cNvSpPr>
          <p:nvPr/>
        </p:nvSpPr>
        <p:spPr bwMode="auto">
          <a:xfrm>
            <a:off x="3214688" y="4441825"/>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37" name="Line 1103"/>
          <p:cNvSpPr>
            <a:spLocks noChangeShapeType="1"/>
          </p:cNvSpPr>
          <p:nvPr/>
        </p:nvSpPr>
        <p:spPr bwMode="auto">
          <a:xfrm>
            <a:off x="3194050" y="4997450"/>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38" name="Line 1104"/>
          <p:cNvSpPr>
            <a:spLocks noChangeShapeType="1"/>
          </p:cNvSpPr>
          <p:nvPr/>
        </p:nvSpPr>
        <p:spPr bwMode="auto">
          <a:xfrm>
            <a:off x="3405188" y="5527675"/>
            <a:ext cx="73025" cy="360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39" name="Line 1105"/>
          <p:cNvSpPr>
            <a:spLocks noChangeShapeType="1"/>
          </p:cNvSpPr>
          <p:nvPr/>
        </p:nvSpPr>
        <p:spPr bwMode="auto">
          <a:xfrm flipH="1" flipV="1">
            <a:off x="3132138" y="5527675"/>
            <a:ext cx="57150" cy="404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40" name="Line 1107"/>
          <p:cNvSpPr>
            <a:spLocks noChangeShapeType="1"/>
          </p:cNvSpPr>
          <p:nvPr/>
        </p:nvSpPr>
        <p:spPr bwMode="auto">
          <a:xfrm>
            <a:off x="3116263" y="334486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41" name="Line 1113"/>
          <p:cNvSpPr>
            <a:spLocks noChangeShapeType="1"/>
          </p:cNvSpPr>
          <p:nvPr/>
        </p:nvSpPr>
        <p:spPr bwMode="auto">
          <a:xfrm flipV="1">
            <a:off x="3200400" y="1947863"/>
            <a:ext cx="1287463" cy="2090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42" name="Line 1114"/>
          <p:cNvSpPr>
            <a:spLocks noChangeShapeType="1"/>
          </p:cNvSpPr>
          <p:nvPr/>
        </p:nvSpPr>
        <p:spPr bwMode="auto">
          <a:xfrm flipV="1">
            <a:off x="3124200" y="1847850"/>
            <a:ext cx="1982788" cy="2190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43" name="Line 1115"/>
          <p:cNvSpPr>
            <a:spLocks noChangeShapeType="1"/>
          </p:cNvSpPr>
          <p:nvPr/>
        </p:nvSpPr>
        <p:spPr bwMode="auto">
          <a:xfrm flipV="1">
            <a:off x="3176588" y="1981200"/>
            <a:ext cx="2462212" cy="2074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Line 2"/>
          <p:cNvSpPr>
            <a:spLocks noChangeShapeType="1"/>
          </p:cNvSpPr>
          <p:nvPr/>
        </p:nvSpPr>
        <p:spPr bwMode="auto">
          <a:xfrm>
            <a:off x="3103563" y="3344863"/>
            <a:ext cx="187325" cy="24288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11"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45412" name="Text Box 5"/>
          <p:cNvSpPr txBox="1">
            <a:spLocks noChangeArrowheads="1"/>
          </p:cNvSpPr>
          <p:nvPr/>
        </p:nvSpPr>
        <p:spPr bwMode="auto">
          <a:xfrm>
            <a:off x="1485900" y="563563"/>
            <a:ext cx="519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Diffraction</a:t>
            </a:r>
          </a:p>
        </p:txBody>
      </p:sp>
      <p:sp>
        <p:nvSpPr>
          <p:cNvPr id="145413" name="Line 6"/>
          <p:cNvSpPr>
            <a:spLocks noChangeShapeType="1"/>
          </p:cNvSpPr>
          <p:nvPr/>
        </p:nvSpPr>
        <p:spPr bwMode="auto">
          <a:xfrm>
            <a:off x="1414463" y="3205163"/>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14" name="Line 7"/>
          <p:cNvSpPr>
            <a:spLocks noChangeShapeType="1"/>
          </p:cNvSpPr>
          <p:nvPr/>
        </p:nvSpPr>
        <p:spPr bwMode="auto">
          <a:xfrm>
            <a:off x="1422400" y="3589338"/>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15" name="Line 8"/>
          <p:cNvSpPr>
            <a:spLocks noChangeShapeType="1"/>
          </p:cNvSpPr>
          <p:nvPr/>
        </p:nvSpPr>
        <p:spPr bwMode="auto">
          <a:xfrm>
            <a:off x="1416050" y="4059238"/>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16" name="Line 9"/>
          <p:cNvSpPr>
            <a:spLocks noChangeShapeType="1"/>
          </p:cNvSpPr>
          <p:nvPr/>
        </p:nvSpPr>
        <p:spPr bwMode="auto">
          <a:xfrm>
            <a:off x="1395413" y="4614863"/>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17" name="Oval 13"/>
          <p:cNvSpPr>
            <a:spLocks noChangeArrowheads="1"/>
          </p:cNvSpPr>
          <p:nvPr/>
        </p:nvSpPr>
        <p:spPr bwMode="auto">
          <a:xfrm>
            <a:off x="3062288" y="4575175"/>
            <a:ext cx="74612" cy="100013"/>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nvGrpSpPr>
          <p:cNvPr id="145418" name="Group 14"/>
          <p:cNvGrpSpPr>
            <a:grpSpLocks/>
          </p:cNvGrpSpPr>
          <p:nvPr/>
        </p:nvGrpSpPr>
        <p:grpSpPr bwMode="auto">
          <a:xfrm>
            <a:off x="2327275" y="3879850"/>
            <a:ext cx="1587500" cy="1501775"/>
            <a:chOff x="542" y="2415"/>
            <a:chExt cx="1000" cy="946"/>
          </a:xfrm>
        </p:grpSpPr>
        <p:sp>
          <p:nvSpPr>
            <p:cNvPr id="145467" name="Oval 15"/>
            <p:cNvSpPr>
              <a:spLocks noChangeArrowheads="1"/>
            </p:cNvSpPr>
            <p:nvPr/>
          </p:nvSpPr>
          <p:spPr bwMode="auto">
            <a:xfrm>
              <a:off x="928" y="2778"/>
              <a:ext cx="227" cy="219"/>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5468" name="Oval 16"/>
            <p:cNvSpPr>
              <a:spLocks noChangeArrowheads="1"/>
            </p:cNvSpPr>
            <p:nvPr/>
          </p:nvSpPr>
          <p:spPr bwMode="auto">
            <a:xfrm>
              <a:off x="846" y="2687"/>
              <a:ext cx="391" cy="401"/>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5469" name="Oval 17"/>
            <p:cNvSpPr>
              <a:spLocks noChangeArrowheads="1"/>
            </p:cNvSpPr>
            <p:nvPr/>
          </p:nvSpPr>
          <p:spPr bwMode="auto">
            <a:xfrm>
              <a:off x="701" y="2547"/>
              <a:ext cx="682" cy="68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5470" name="Oval 18"/>
            <p:cNvSpPr>
              <a:spLocks noChangeArrowheads="1"/>
            </p:cNvSpPr>
            <p:nvPr/>
          </p:nvSpPr>
          <p:spPr bwMode="auto">
            <a:xfrm>
              <a:off x="542" y="2415"/>
              <a:ext cx="1000" cy="946"/>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45420" name="Line 20"/>
          <p:cNvSpPr>
            <a:spLocks noChangeShapeType="1"/>
          </p:cNvSpPr>
          <p:nvPr/>
        </p:nvSpPr>
        <p:spPr bwMode="auto">
          <a:xfrm flipH="1">
            <a:off x="1558925"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1" name="Line 21"/>
          <p:cNvSpPr>
            <a:spLocks noChangeShapeType="1"/>
          </p:cNvSpPr>
          <p:nvPr/>
        </p:nvSpPr>
        <p:spPr bwMode="auto">
          <a:xfrm flipH="1">
            <a:off x="1663700"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2" name="Line 22"/>
          <p:cNvSpPr>
            <a:spLocks noChangeShapeType="1"/>
          </p:cNvSpPr>
          <p:nvPr/>
        </p:nvSpPr>
        <p:spPr bwMode="auto">
          <a:xfrm flipH="1">
            <a:off x="1768475"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3" name="Line 23"/>
          <p:cNvSpPr>
            <a:spLocks noChangeShapeType="1"/>
          </p:cNvSpPr>
          <p:nvPr/>
        </p:nvSpPr>
        <p:spPr bwMode="auto">
          <a:xfrm flipH="1">
            <a:off x="1873250"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4" name="Line 24"/>
          <p:cNvSpPr>
            <a:spLocks noChangeShapeType="1"/>
          </p:cNvSpPr>
          <p:nvPr/>
        </p:nvSpPr>
        <p:spPr bwMode="auto">
          <a:xfrm flipH="1">
            <a:off x="198278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5" name="Line 25"/>
          <p:cNvSpPr>
            <a:spLocks noChangeShapeType="1"/>
          </p:cNvSpPr>
          <p:nvPr/>
        </p:nvSpPr>
        <p:spPr bwMode="auto">
          <a:xfrm flipH="1">
            <a:off x="20875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6" name="Line 26"/>
          <p:cNvSpPr>
            <a:spLocks noChangeShapeType="1"/>
          </p:cNvSpPr>
          <p:nvPr/>
        </p:nvSpPr>
        <p:spPr bwMode="auto">
          <a:xfrm flipH="1">
            <a:off x="219233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7" name="Line 27"/>
          <p:cNvSpPr>
            <a:spLocks noChangeShapeType="1"/>
          </p:cNvSpPr>
          <p:nvPr/>
        </p:nvSpPr>
        <p:spPr bwMode="auto">
          <a:xfrm flipH="1">
            <a:off x="22971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8" name="Line 28"/>
          <p:cNvSpPr>
            <a:spLocks noChangeShapeType="1"/>
          </p:cNvSpPr>
          <p:nvPr/>
        </p:nvSpPr>
        <p:spPr bwMode="auto">
          <a:xfrm flipH="1">
            <a:off x="23923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9" name="Line 29"/>
          <p:cNvSpPr>
            <a:spLocks noChangeShapeType="1"/>
          </p:cNvSpPr>
          <p:nvPr/>
        </p:nvSpPr>
        <p:spPr bwMode="auto">
          <a:xfrm flipH="1">
            <a:off x="2497138"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0" name="Line 30"/>
          <p:cNvSpPr>
            <a:spLocks noChangeShapeType="1"/>
          </p:cNvSpPr>
          <p:nvPr/>
        </p:nvSpPr>
        <p:spPr bwMode="auto">
          <a:xfrm flipH="1">
            <a:off x="26019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1" name="Line 31"/>
          <p:cNvSpPr>
            <a:spLocks noChangeShapeType="1"/>
          </p:cNvSpPr>
          <p:nvPr/>
        </p:nvSpPr>
        <p:spPr bwMode="auto">
          <a:xfrm flipH="1">
            <a:off x="2706688"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2" name="Line 32"/>
          <p:cNvSpPr>
            <a:spLocks noChangeShapeType="1"/>
          </p:cNvSpPr>
          <p:nvPr/>
        </p:nvSpPr>
        <p:spPr bwMode="auto">
          <a:xfrm flipH="1">
            <a:off x="28162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3" name="Line 33"/>
          <p:cNvSpPr>
            <a:spLocks noChangeShapeType="1"/>
          </p:cNvSpPr>
          <p:nvPr/>
        </p:nvSpPr>
        <p:spPr bwMode="auto">
          <a:xfrm flipH="1">
            <a:off x="292100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4" name="Line 34"/>
          <p:cNvSpPr>
            <a:spLocks noChangeShapeType="1"/>
          </p:cNvSpPr>
          <p:nvPr/>
        </p:nvSpPr>
        <p:spPr bwMode="auto">
          <a:xfrm flipH="1">
            <a:off x="30257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5" name="Line 35"/>
          <p:cNvSpPr>
            <a:spLocks noChangeShapeType="1"/>
          </p:cNvSpPr>
          <p:nvPr/>
        </p:nvSpPr>
        <p:spPr bwMode="auto">
          <a:xfrm flipH="1">
            <a:off x="313055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6" name="Line 36"/>
          <p:cNvSpPr>
            <a:spLocks noChangeShapeType="1"/>
          </p:cNvSpPr>
          <p:nvPr/>
        </p:nvSpPr>
        <p:spPr bwMode="auto">
          <a:xfrm flipH="1">
            <a:off x="324008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7" name="Line 37"/>
          <p:cNvSpPr>
            <a:spLocks noChangeShapeType="1"/>
          </p:cNvSpPr>
          <p:nvPr/>
        </p:nvSpPr>
        <p:spPr bwMode="auto">
          <a:xfrm flipH="1">
            <a:off x="334486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8" name="Line 38"/>
          <p:cNvSpPr>
            <a:spLocks noChangeShapeType="1"/>
          </p:cNvSpPr>
          <p:nvPr/>
        </p:nvSpPr>
        <p:spPr bwMode="auto">
          <a:xfrm flipH="1">
            <a:off x="3449638"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9" name="Line 39"/>
          <p:cNvSpPr>
            <a:spLocks noChangeShapeType="1"/>
          </p:cNvSpPr>
          <p:nvPr/>
        </p:nvSpPr>
        <p:spPr bwMode="auto">
          <a:xfrm flipH="1">
            <a:off x="3554413"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0" name="Line 40"/>
          <p:cNvSpPr>
            <a:spLocks noChangeShapeType="1"/>
          </p:cNvSpPr>
          <p:nvPr/>
        </p:nvSpPr>
        <p:spPr bwMode="auto">
          <a:xfrm flipH="1">
            <a:off x="3663950"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1" name="Line 41"/>
          <p:cNvSpPr>
            <a:spLocks noChangeShapeType="1"/>
          </p:cNvSpPr>
          <p:nvPr/>
        </p:nvSpPr>
        <p:spPr bwMode="auto">
          <a:xfrm flipH="1">
            <a:off x="37687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2" name="Line 42"/>
          <p:cNvSpPr>
            <a:spLocks noChangeShapeType="1"/>
          </p:cNvSpPr>
          <p:nvPr/>
        </p:nvSpPr>
        <p:spPr bwMode="auto">
          <a:xfrm flipH="1">
            <a:off x="3873500" y="19177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3" name="Line 43"/>
          <p:cNvSpPr>
            <a:spLocks noChangeShapeType="1"/>
          </p:cNvSpPr>
          <p:nvPr/>
        </p:nvSpPr>
        <p:spPr bwMode="auto">
          <a:xfrm flipH="1">
            <a:off x="39782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4" name="Line 44"/>
          <p:cNvSpPr>
            <a:spLocks noChangeShapeType="1"/>
          </p:cNvSpPr>
          <p:nvPr/>
        </p:nvSpPr>
        <p:spPr bwMode="auto">
          <a:xfrm flipH="1">
            <a:off x="407352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5" name="Line 45"/>
          <p:cNvSpPr>
            <a:spLocks noChangeShapeType="1"/>
          </p:cNvSpPr>
          <p:nvPr/>
        </p:nvSpPr>
        <p:spPr bwMode="auto">
          <a:xfrm flipH="1">
            <a:off x="417830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6" name="Line 46"/>
          <p:cNvSpPr>
            <a:spLocks noChangeShapeType="1"/>
          </p:cNvSpPr>
          <p:nvPr/>
        </p:nvSpPr>
        <p:spPr bwMode="auto">
          <a:xfrm flipH="1">
            <a:off x="4283075"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7" name="Line 47"/>
          <p:cNvSpPr>
            <a:spLocks noChangeShapeType="1"/>
          </p:cNvSpPr>
          <p:nvPr/>
        </p:nvSpPr>
        <p:spPr bwMode="auto">
          <a:xfrm flipH="1">
            <a:off x="4387850"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8" name="Line 48"/>
          <p:cNvSpPr>
            <a:spLocks noChangeShapeType="1"/>
          </p:cNvSpPr>
          <p:nvPr/>
        </p:nvSpPr>
        <p:spPr bwMode="auto">
          <a:xfrm flipH="1">
            <a:off x="4497388"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9" name="Line 49"/>
          <p:cNvSpPr>
            <a:spLocks noChangeShapeType="1"/>
          </p:cNvSpPr>
          <p:nvPr/>
        </p:nvSpPr>
        <p:spPr bwMode="auto">
          <a:xfrm flipH="1">
            <a:off x="4602163"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50" name="Line 50"/>
          <p:cNvSpPr>
            <a:spLocks noChangeShapeType="1"/>
          </p:cNvSpPr>
          <p:nvPr/>
        </p:nvSpPr>
        <p:spPr bwMode="auto">
          <a:xfrm flipH="1">
            <a:off x="4706938" y="19224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51" name="Line 51"/>
          <p:cNvSpPr>
            <a:spLocks noChangeShapeType="1"/>
          </p:cNvSpPr>
          <p:nvPr/>
        </p:nvSpPr>
        <p:spPr bwMode="auto">
          <a:xfrm flipH="1">
            <a:off x="4811713" y="1927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52" name="Line 52"/>
          <p:cNvSpPr>
            <a:spLocks noChangeShapeType="1"/>
          </p:cNvSpPr>
          <p:nvPr/>
        </p:nvSpPr>
        <p:spPr bwMode="auto">
          <a:xfrm>
            <a:off x="1482725" y="1917700"/>
            <a:ext cx="45339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53" name="AutoShape 53"/>
          <p:cNvSpPr>
            <a:spLocks noChangeArrowheads="1"/>
          </p:cNvSpPr>
          <p:nvPr/>
        </p:nvSpPr>
        <p:spPr bwMode="auto">
          <a:xfrm flipV="1">
            <a:off x="43910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5454" name="AutoShape 54"/>
          <p:cNvSpPr>
            <a:spLocks noChangeArrowheads="1"/>
          </p:cNvSpPr>
          <p:nvPr/>
        </p:nvSpPr>
        <p:spPr bwMode="auto">
          <a:xfrm flipV="1">
            <a:off x="50006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5455" name="AutoShape 55"/>
          <p:cNvSpPr>
            <a:spLocks noChangeArrowheads="1"/>
          </p:cNvSpPr>
          <p:nvPr/>
        </p:nvSpPr>
        <p:spPr bwMode="auto">
          <a:xfrm>
            <a:off x="1406525" y="1746250"/>
            <a:ext cx="304800" cy="304800"/>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5456" name="AutoShape 56"/>
          <p:cNvSpPr>
            <a:spLocks noChangeArrowheads="1"/>
          </p:cNvSpPr>
          <p:nvPr/>
        </p:nvSpPr>
        <p:spPr bwMode="auto">
          <a:xfrm flipV="1">
            <a:off x="5610225" y="174625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5457" name="Line 57"/>
          <p:cNvSpPr>
            <a:spLocks noChangeShapeType="1"/>
          </p:cNvSpPr>
          <p:nvPr/>
        </p:nvSpPr>
        <p:spPr bwMode="auto">
          <a:xfrm>
            <a:off x="1530350" y="1947863"/>
            <a:ext cx="1571625" cy="2698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58" name="Line 58"/>
          <p:cNvSpPr>
            <a:spLocks noChangeShapeType="1"/>
          </p:cNvSpPr>
          <p:nvPr/>
        </p:nvSpPr>
        <p:spPr bwMode="auto">
          <a:xfrm>
            <a:off x="3213100" y="3587750"/>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59" name="Line 59"/>
          <p:cNvSpPr>
            <a:spLocks noChangeShapeType="1"/>
          </p:cNvSpPr>
          <p:nvPr/>
        </p:nvSpPr>
        <p:spPr bwMode="auto">
          <a:xfrm>
            <a:off x="3221038" y="3971925"/>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60" name="Line 60"/>
          <p:cNvSpPr>
            <a:spLocks noChangeShapeType="1"/>
          </p:cNvSpPr>
          <p:nvPr/>
        </p:nvSpPr>
        <p:spPr bwMode="auto">
          <a:xfrm>
            <a:off x="3214688" y="4441825"/>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61" name="Line 61"/>
          <p:cNvSpPr>
            <a:spLocks noChangeShapeType="1"/>
          </p:cNvSpPr>
          <p:nvPr/>
        </p:nvSpPr>
        <p:spPr bwMode="auto">
          <a:xfrm>
            <a:off x="3194050" y="4997450"/>
            <a:ext cx="170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62" name="Line 62"/>
          <p:cNvSpPr>
            <a:spLocks noChangeShapeType="1"/>
          </p:cNvSpPr>
          <p:nvPr/>
        </p:nvSpPr>
        <p:spPr bwMode="auto">
          <a:xfrm>
            <a:off x="3405188" y="5527675"/>
            <a:ext cx="73025" cy="360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63" name="Line 63"/>
          <p:cNvSpPr>
            <a:spLocks noChangeShapeType="1"/>
          </p:cNvSpPr>
          <p:nvPr/>
        </p:nvSpPr>
        <p:spPr bwMode="auto">
          <a:xfrm flipH="1" flipV="1">
            <a:off x="3132138" y="5527675"/>
            <a:ext cx="57150" cy="404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64" name="Line 65"/>
          <p:cNvSpPr>
            <a:spLocks noChangeShapeType="1"/>
          </p:cNvSpPr>
          <p:nvPr/>
        </p:nvSpPr>
        <p:spPr bwMode="auto">
          <a:xfrm flipV="1">
            <a:off x="3084513" y="1947863"/>
            <a:ext cx="1403350" cy="2681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65" name="Line 66"/>
          <p:cNvSpPr>
            <a:spLocks noChangeShapeType="1"/>
          </p:cNvSpPr>
          <p:nvPr/>
        </p:nvSpPr>
        <p:spPr bwMode="auto">
          <a:xfrm flipV="1">
            <a:off x="3065463" y="1847850"/>
            <a:ext cx="2041525" cy="2752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66" name="Line 67"/>
          <p:cNvSpPr>
            <a:spLocks noChangeShapeType="1"/>
          </p:cNvSpPr>
          <p:nvPr/>
        </p:nvSpPr>
        <p:spPr bwMode="auto">
          <a:xfrm flipV="1">
            <a:off x="3032125" y="1981200"/>
            <a:ext cx="2606675" cy="2608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5"/>
          <p:cNvSpPr txBox="1">
            <a:spLocks noChangeArrowheads="1"/>
          </p:cNvSpPr>
          <p:nvPr/>
        </p:nvSpPr>
        <p:spPr bwMode="auto">
          <a:xfrm>
            <a:off x="1485900" y="563563"/>
            <a:ext cx="519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Diffraction</a:t>
            </a:r>
          </a:p>
        </p:txBody>
      </p:sp>
      <p:sp>
        <p:nvSpPr>
          <p:cNvPr id="146435" name="Oval 13"/>
          <p:cNvSpPr>
            <a:spLocks noChangeArrowheads="1"/>
          </p:cNvSpPr>
          <p:nvPr/>
        </p:nvSpPr>
        <p:spPr bwMode="auto">
          <a:xfrm>
            <a:off x="2947988" y="4530725"/>
            <a:ext cx="74612" cy="100013"/>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6437" name="Line 20"/>
          <p:cNvSpPr>
            <a:spLocks noChangeShapeType="1"/>
          </p:cNvSpPr>
          <p:nvPr/>
        </p:nvSpPr>
        <p:spPr bwMode="auto">
          <a:xfrm flipH="1">
            <a:off x="1473200" y="19605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38" name="Line 21"/>
          <p:cNvSpPr>
            <a:spLocks noChangeShapeType="1"/>
          </p:cNvSpPr>
          <p:nvPr/>
        </p:nvSpPr>
        <p:spPr bwMode="auto">
          <a:xfrm flipH="1">
            <a:off x="1577975"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39" name="Line 22"/>
          <p:cNvSpPr>
            <a:spLocks noChangeShapeType="1"/>
          </p:cNvSpPr>
          <p:nvPr/>
        </p:nvSpPr>
        <p:spPr bwMode="auto">
          <a:xfrm flipH="1">
            <a:off x="1682750" y="19605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40" name="Line 23"/>
          <p:cNvSpPr>
            <a:spLocks noChangeShapeType="1"/>
          </p:cNvSpPr>
          <p:nvPr/>
        </p:nvSpPr>
        <p:spPr bwMode="auto">
          <a:xfrm flipH="1">
            <a:off x="1787525"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41" name="Line 24"/>
          <p:cNvSpPr>
            <a:spLocks noChangeShapeType="1"/>
          </p:cNvSpPr>
          <p:nvPr/>
        </p:nvSpPr>
        <p:spPr bwMode="auto">
          <a:xfrm flipH="1">
            <a:off x="1897063" y="19605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42" name="Line 25"/>
          <p:cNvSpPr>
            <a:spLocks noChangeShapeType="1"/>
          </p:cNvSpPr>
          <p:nvPr/>
        </p:nvSpPr>
        <p:spPr bwMode="auto">
          <a:xfrm flipH="1">
            <a:off x="2001838"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43" name="Line 26"/>
          <p:cNvSpPr>
            <a:spLocks noChangeShapeType="1"/>
          </p:cNvSpPr>
          <p:nvPr/>
        </p:nvSpPr>
        <p:spPr bwMode="auto">
          <a:xfrm flipH="1">
            <a:off x="2106613" y="19605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44" name="Line 27"/>
          <p:cNvSpPr>
            <a:spLocks noChangeShapeType="1"/>
          </p:cNvSpPr>
          <p:nvPr/>
        </p:nvSpPr>
        <p:spPr bwMode="auto">
          <a:xfrm flipH="1">
            <a:off x="2211388"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45" name="Line 28"/>
          <p:cNvSpPr>
            <a:spLocks noChangeShapeType="1"/>
          </p:cNvSpPr>
          <p:nvPr/>
        </p:nvSpPr>
        <p:spPr bwMode="auto">
          <a:xfrm flipH="1">
            <a:off x="2306638"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46" name="Line 29"/>
          <p:cNvSpPr>
            <a:spLocks noChangeShapeType="1"/>
          </p:cNvSpPr>
          <p:nvPr/>
        </p:nvSpPr>
        <p:spPr bwMode="auto">
          <a:xfrm flipH="1">
            <a:off x="2411413" y="197008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47" name="Line 30"/>
          <p:cNvSpPr>
            <a:spLocks noChangeShapeType="1"/>
          </p:cNvSpPr>
          <p:nvPr/>
        </p:nvSpPr>
        <p:spPr bwMode="auto">
          <a:xfrm flipH="1">
            <a:off x="2516188"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48" name="Line 31"/>
          <p:cNvSpPr>
            <a:spLocks noChangeShapeType="1"/>
          </p:cNvSpPr>
          <p:nvPr/>
        </p:nvSpPr>
        <p:spPr bwMode="auto">
          <a:xfrm flipH="1">
            <a:off x="2620963" y="197008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49" name="Line 32"/>
          <p:cNvSpPr>
            <a:spLocks noChangeShapeType="1"/>
          </p:cNvSpPr>
          <p:nvPr/>
        </p:nvSpPr>
        <p:spPr bwMode="auto">
          <a:xfrm flipH="1">
            <a:off x="2730500"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50" name="Line 33"/>
          <p:cNvSpPr>
            <a:spLocks noChangeShapeType="1"/>
          </p:cNvSpPr>
          <p:nvPr/>
        </p:nvSpPr>
        <p:spPr bwMode="auto">
          <a:xfrm flipH="1">
            <a:off x="2835275" y="197008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51" name="Line 34"/>
          <p:cNvSpPr>
            <a:spLocks noChangeShapeType="1"/>
          </p:cNvSpPr>
          <p:nvPr/>
        </p:nvSpPr>
        <p:spPr bwMode="auto">
          <a:xfrm flipH="1">
            <a:off x="2940050"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52" name="Line 35"/>
          <p:cNvSpPr>
            <a:spLocks noChangeShapeType="1"/>
          </p:cNvSpPr>
          <p:nvPr/>
        </p:nvSpPr>
        <p:spPr bwMode="auto">
          <a:xfrm flipH="1">
            <a:off x="3044825" y="197008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53" name="Line 36"/>
          <p:cNvSpPr>
            <a:spLocks noChangeShapeType="1"/>
          </p:cNvSpPr>
          <p:nvPr/>
        </p:nvSpPr>
        <p:spPr bwMode="auto">
          <a:xfrm flipH="1">
            <a:off x="3154363" y="19605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54" name="Line 37"/>
          <p:cNvSpPr>
            <a:spLocks noChangeShapeType="1"/>
          </p:cNvSpPr>
          <p:nvPr/>
        </p:nvSpPr>
        <p:spPr bwMode="auto">
          <a:xfrm flipH="1">
            <a:off x="3259138"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55" name="Line 38"/>
          <p:cNvSpPr>
            <a:spLocks noChangeShapeType="1"/>
          </p:cNvSpPr>
          <p:nvPr/>
        </p:nvSpPr>
        <p:spPr bwMode="auto">
          <a:xfrm flipH="1">
            <a:off x="3363913" y="19605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56" name="Line 39"/>
          <p:cNvSpPr>
            <a:spLocks noChangeShapeType="1"/>
          </p:cNvSpPr>
          <p:nvPr/>
        </p:nvSpPr>
        <p:spPr bwMode="auto">
          <a:xfrm flipH="1">
            <a:off x="3468688"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57" name="Line 40"/>
          <p:cNvSpPr>
            <a:spLocks noChangeShapeType="1"/>
          </p:cNvSpPr>
          <p:nvPr/>
        </p:nvSpPr>
        <p:spPr bwMode="auto">
          <a:xfrm flipH="1">
            <a:off x="3578225" y="19605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58" name="Line 41"/>
          <p:cNvSpPr>
            <a:spLocks noChangeShapeType="1"/>
          </p:cNvSpPr>
          <p:nvPr/>
        </p:nvSpPr>
        <p:spPr bwMode="auto">
          <a:xfrm flipH="1">
            <a:off x="3683000"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59" name="Line 42"/>
          <p:cNvSpPr>
            <a:spLocks noChangeShapeType="1"/>
          </p:cNvSpPr>
          <p:nvPr/>
        </p:nvSpPr>
        <p:spPr bwMode="auto">
          <a:xfrm flipH="1">
            <a:off x="3787775" y="19605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60" name="Line 43"/>
          <p:cNvSpPr>
            <a:spLocks noChangeShapeType="1"/>
          </p:cNvSpPr>
          <p:nvPr/>
        </p:nvSpPr>
        <p:spPr bwMode="auto">
          <a:xfrm flipH="1">
            <a:off x="3892550"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61" name="Line 44"/>
          <p:cNvSpPr>
            <a:spLocks noChangeShapeType="1"/>
          </p:cNvSpPr>
          <p:nvPr/>
        </p:nvSpPr>
        <p:spPr bwMode="auto">
          <a:xfrm flipH="1">
            <a:off x="3987800"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62" name="Line 45"/>
          <p:cNvSpPr>
            <a:spLocks noChangeShapeType="1"/>
          </p:cNvSpPr>
          <p:nvPr/>
        </p:nvSpPr>
        <p:spPr bwMode="auto">
          <a:xfrm flipH="1">
            <a:off x="4092575" y="197008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63" name="Line 46"/>
          <p:cNvSpPr>
            <a:spLocks noChangeShapeType="1"/>
          </p:cNvSpPr>
          <p:nvPr/>
        </p:nvSpPr>
        <p:spPr bwMode="auto">
          <a:xfrm flipH="1">
            <a:off x="4197350"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64" name="Line 47"/>
          <p:cNvSpPr>
            <a:spLocks noChangeShapeType="1"/>
          </p:cNvSpPr>
          <p:nvPr/>
        </p:nvSpPr>
        <p:spPr bwMode="auto">
          <a:xfrm flipH="1">
            <a:off x="4302125" y="197008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65" name="Line 48"/>
          <p:cNvSpPr>
            <a:spLocks noChangeShapeType="1"/>
          </p:cNvSpPr>
          <p:nvPr/>
        </p:nvSpPr>
        <p:spPr bwMode="auto">
          <a:xfrm flipH="1">
            <a:off x="4411663"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66" name="Line 49"/>
          <p:cNvSpPr>
            <a:spLocks noChangeShapeType="1"/>
          </p:cNvSpPr>
          <p:nvPr/>
        </p:nvSpPr>
        <p:spPr bwMode="auto">
          <a:xfrm flipH="1">
            <a:off x="4516438" y="197008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67" name="Line 50"/>
          <p:cNvSpPr>
            <a:spLocks noChangeShapeType="1"/>
          </p:cNvSpPr>
          <p:nvPr/>
        </p:nvSpPr>
        <p:spPr bwMode="auto">
          <a:xfrm flipH="1">
            <a:off x="4621213" y="1965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68" name="Line 51"/>
          <p:cNvSpPr>
            <a:spLocks noChangeShapeType="1"/>
          </p:cNvSpPr>
          <p:nvPr/>
        </p:nvSpPr>
        <p:spPr bwMode="auto">
          <a:xfrm flipH="1">
            <a:off x="4725988" y="197008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69" name="Line 52"/>
          <p:cNvSpPr>
            <a:spLocks noChangeShapeType="1"/>
          </p:cNvSpPr>
          <p:nvPr/>
        </p:nvSpPr>
        <p:spPr bwMode="auto">
          <a:xfrm>
            <a:off x="1397000" y="1960563"/>
            <a:ext cx="45339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70" name="AutoShape 55"/>
          <p:cNvSpPr>
            <a:spLocks noChangeArrowheads="1"/>
          </p:cNvSpPr>
          <p:nvPr/>
        </p:nvSpPr>
        <p:spPr bwMode="auto">
          <a:xfrm>
            <a:off x="1320800" y="1789113"/>
            <a:ext cx="304800" cy="304800"/>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6471" name="AutoShape 56"/>
          <p:cNvSpPr>
            <a:spLocks noChangeArrowheads="1"/>
          </p:cNvSpPr>
          <p:nvPr/>
        </p:nvSpPr>
        <p:spPr bwMode="auto">
          <a:xfrm flipV="1">
            <a:off x="5524500" y="1789113"/>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46472" name="Line 57"/>
          <p:cNvSpPr>
            <a:spLocks noChangeShapeType="1"/>
          </p:cNvSpPr>
          <p:nvPr/>
        </p:nvSpPr>
        <p:spPr bwMode="auto">
          <a:xfrm>
            <a:off x="1444625" y="1962150"/>
            <a:ext cx="1571625" cy="2698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73" name="Line 67"/>
          <p:cNvSpPr>
            <a:spLocks noChangeShapeType="1"/>
          </p:cNvSpPr>
          <p:nvPr/>
        </p:nvSpPr>
        <p:spPr bwMode="auto">
          <a:xfrm flipV="1">
            <a:off x="2989263" y="2024063"/>
            <a:ext cx="2563812" cy="2636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74" name="Line 69"/>
          <p:cNvSpPr>
            <a:spLocks noChangeShapeType="1"/>
          </p:cNvSpPr>
          <p:nvPr/>
        </p:nvSpPr>
        <p:spPr bwMode="auto">
          <a:xfrm>
            <a:off x="374650" y="1982788"/>
            <a:ext cx="774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6475" name="Line 70"/>
          <p:cNvSpPr>
            <a:spLocks noChangeShapeType="1"/>
          </p:cNvSpPr>
          <p:nvPr/>
        </p:nvSpPr>
        <p:spPr bwMode="auto">
          <a:xfrm>
            <a:off x="374650" y="1982788"/>
            <a:ext cx="0" cy="81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6476" name="Text Box 71"/>
          <p:cNvSpPr txBox="1">
            <a:spLocks noChangeArrowheads="1"/>
          </p:cNvSpPr>
          <p:nvPr/>
        </p:nvSpPr>
        <p:spPr bwMode="auto">
          <a:xfrm>
            <a:off x="501650" y="165258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a:t>
            </a:r>
          </a:p>
        </p:txBody>
      </p:sp>
      <p:sp>
        <p:nvSpPr>
          <p:cNvPr id="146477" name="Text Box 72"/>
          <p:cNvSpPr txBox="1">
            <a:spLocks noChangeArrowheads="1"/>
          </p:cNvSpPr>
          <p:nvPr/>
        </p:nvSpPr>
        <p:spPr bwMode="auto">
          <a:xfrm>
            <a:off x="387350" y="2198688"/>
            <a:ext cx="29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z</a:t>
            </a:r>
          </a:p>
        </p:txBody>
      </p:sp>
      <p:sp>
        <p:nvSpPr>
          <p:cNvPr id="146478" name="Line 74"/>
          <p:cNvSpPr>
            <a:spLocks noChangeShapeType="1"/>
          </p:cNvSpPr>
          <p:nvPr/>
        </p:nvSpPr>
        <p:spPr bwMode="auto">
          <a:xfrm>
            <a:off x="3030538" y="4660900"/>
            <a:ext cx="2568575" cy="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79" name="Line 75"/>
          <p:cNvSpPr>
            <a:spLocks noChangeShapeType="1"/>
          </p:cNvSpPr>
          <p:nvPr/>
        </p:nvSpPr>
        <p:spPr bwMode="auto">
          <a:xfrm>
            <a:off x="5599113" y="1976438"/>
            <a:ext cx="0" cy="268446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480" name="Text Box 76"/>
          <p:cNvSpPr txBox="1">
            <a:spLocks noChangeArrowheads="1"/>
          </p:cNvSpPr>
          <p:nvPr/>
        </p:nvSpPr>
        <p:spPr bwMode="auto">
          <a:xfrm>
            <a:off x="1373188" y="1355725"/>
            <a:ext cx="2035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a:t>
            </a:r>
            <a:r>
              <a:rPr lang="en-US" altLang="en-US" sz="1200"/>
              <a:t>source</a:t>
            </a:r>
            <a:r>
              <a:rPr lang="en-US" altLang="en-US"/>
              <a:t>, z</a:t>
            </a:r>
            <a:r>
              <a:rPr lang="en-US" altLang="en-US" sz="1200"/>
              <a:t>source</a:t>
            </a:r>
            <a:endParaRPr lang="en-US" altLang="en-US"/>
          </a:p>
        </p:txBody>
      </p:sp>
      <p:sp>
        <p:nvSpPr>
          <p:cNvPr id="146481" name="Text Box 77"/>
          <p:cNvSpPr txBox="1">
            <a:spLocks noChangeArrowheads="1"/>
          </p:cNvSpPr>
          <p:nvPr/>
        </p:nvSpPr>
        <p:spPr bwMode="auto">
          <a:xfrm>
            <a:off x="4813300" y="1320800"/>
            <a:ext cx="2120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a:t>
            </a:r>
            <a:r>
              <a:rPr lang="en-US" altLang="en-US" sz="1200"/>
              <a:t>receiver</a:t>
            </a:r>
            <a:r>
              <a:rPr lang="en-US" altLang="en-US"/>
              <a:t>, Z</a:t>
            </a:r>
            <a:r>
              <a:rPr lang="en-US" altLang="en-US" sz="1200"/>
              <a:t>receiver</a:t>
            </a:r>
            <a:endParaRPr lang="en-US" altLang="en-US"/>
          </a:p>
        </p:txBody>
      </p:sp>
      <p:sp>
        <p:nvSpPr>
          <p:cNvPr id="146482" name="Text Box 78"/>
          <p:cNvSpPr txBox="1">
            <a:spLocks noChangeArrowheads="1"/>
          </p:cNvSpPr>
          <p:nvPr/>
        </p:nvSpPr>
        <p:spPr bwMode="auto">
          <a:xfrm>
            <a:off x="1352550" y="4886325"/>
            <a:ext cx="3895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a:t>
            </a:r>
            <a:r>
              <a:rPr lang="en-US" altLang="en-US" sz="1200"/>
              <a:t>diffractor</a:t>
            </a:r>
            <a:r>
              <a:rPr lang="en-US" altLang="en-US"/>
              <a:t>, Z</a:t>
            </a:r>
            <a:r>
              <a:rPr lang="en-US" altLang="en-US" sz="1200"/>
              <a:t>diffractor</a:t>
            </a:r>
            <a:endParaRPr lang="en-US" altLang="en-US"/>
          </a:p>
        </p:txBody>
      </p:sp>
      <p:sp>
        <p:nvSpPr>
          <p:cNvPr id="146483" name="Text Box 79"/>
          <p:cNvSpPr txBox="1">
            <a:spLocks noChangeArrowheads="1"/>
          </p:cNvSpPr>
          <p:nvPr/>
        </p:nvSpPr>
        <p:spPr bwMode="auto">
          <a:xfrm>
            <a:off x="2238375" y="299085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1</a:t>
            </a:r>
            <a:endParaRPr lang="en-US" altLang="en-US"/>
          </a:p>
        </p:txBody>
      </p:sp>
      <p:sp>
        <p:nvSpPr>
          <p:cNvPr id="146484" name="Text Box 80"/>
          <p:cNvSpPr txBox="1">
            <a:spLocks noChangeArrowheads="1"/>
          </p:cNvSpPr>
          <p:nvPr/>
        </p:nvSpPr>
        <p:spPr bwMode="auto">
          <a:xfrm>
            <a:off x="4598988" y="299085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a:t>
            </a:r>
            <a:r>
              <a:rPr lang="en-US" altLang="en-US" sz="1200"/>
              <a:t>2</a:t>
            </a:r>
            <a:endParaRPr lang="en-US" alt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47459" name="Text Box 5"/>
          <p:cNvSpPr txBox="1">
            <a:spLocks noChangeArrowheads="1"/>
          </p:cNvSpPr>
          <p:nvPr/>
        </p:nvSpPr>
        <p:spPr bwMode="auto">
          <a:xfrm>
            <a:off x="1485900" y="563563"/>
            <a:ext cx="519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Diffraction</a:t>
            </a:r>
          </a:p>
        </p:txBody>
      </p:sp>
      <p:pic>
        <p:nvPicPr>
          <p:cNvPr id="147460" name="Picture 6" descr="C:\Documents and Settings\Juan Lorenzo\My Documents\My Web\lsu\ReflectSeismol05\lectures\images\study_diffractor\diffracto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212850"/>
            <a:ext cx="701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Text Box 7"/>
          <p:cNvSpPr txBox="1">
            <a:spLocks noChangeArrowheads="1"/>
          </p:cNvSpPr>
          <p:nvPr/>
        </p:nvSpPr>
        <p:spPr bwMode="auto">
          <a:xfrm>
            <a:off x="7389813" y="5973763"/>
            <a:ext cx="1658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hlinkClick r:id="rId3"/>
              </a:rPr>
              <a:t>Matlab Code</a:t>
            </a:r>
            <a:endParaRPr lang="en-US" alt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3"/>
          <p:cNvSpPr txBox="1">
            <a:spLocks noChangeArrowheads="1"/>
          </p:cNvSpPr>
          <p:nvPr/>
        </p:nvSpPr>
        <p:spPr bwMode="auto">
          <a:xfrm>
            <a:off x="1485900" y="563563"/>
            <a:ext cx="519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Diffraction</a:t>
            </a:r>
          </a:p>
        </p:txBody>
      </p:sp>
      <p:sp>
        <p:nvSpPr>
          <p:cNvPr id="345143" name="Text Box 55"/>
          <p:cNvSpPr txBox="1">
            <a:spLocks noChangeArrowheads="1"/>
          </p:cNvSpPr>
          <p:nvPr/>
        </p:nvSpPr>
        <p:spPr bwMode="auto">
          <a:xfrm>
            <a:off x="1298575" y="1674813"/>
            <a:ext cx="5570538" cy="3444875"/>
          </a:xfrm>
          <a:prstGeom prst="rect">
            <a:avLst/>
          </a:prstGeom>
          <a:noFill/>
          <a:ln w="9525">
            <a:noFill/>
            <a:miter lim="800000"/>
            <a:headEnd/>
            <a:tailEnd/>
          </a:ln>
          <a:effectLst/>
        </p:spPr>
        <p:txBody>
          <a:bodyPr>
            <a:spAutoFit/>
          </a:bodyPr>
          <a:lstStyle/>
          <a:p>
            <a:pPr>
              <a:spcBef>
                <a:spcPct val="50000"/>
              </a:spcBef>
              <a:buFontTx/>
              <a:buChar char="•"/>
              <a:defRPr/>
            </a:pPr>
            <a:r>
              <a:rPr lang="en-US"/>
              <a:t>A diffraction produces a hyperbola in our plots.</a:t>
            </a:r>
          </a:p>
          <a:p>
            <a:pPr>
              <a:spcBef>
                <a:spcPct val="50000"/>
              </a:spcBef>
              <a:buFontTx/>
              <a:buChar char="•"/>
              <a:defRPr/>
            </a:pPr>
            <a:r>
              <a:rPr lang="en-US"/>
              <a:t>A diffraction can be confused with a hyperbola from a dipping bed in our plots.</a:t>
            </a:r>
          </a:p>
          <a:p>
            <a:pPr>
              <a:spcBef>
                <a:spcPct val="50000"/>
              </a:spcBef>
              <a:buFontTx/>
              <a:buChar char="•"/>
              <a:defRPr/>
            </a:pPr>
            <a:r>
              <a:rPr lang="en-US"/>
              <a:t>However, in a </a:t>
            </a:r>
            <a:r>
              <a:rPr lang="en-US" u="sng">
                <a:effectLst>
                  <a:outerShdw blurRad="38100" dist="38100" dir="2700000" algn="tl">
                    <a:srgbClr val="000000"/>
                  </a:outerShdw>
                </a:effectLst>
              </a:rPr>
              <a:t>seismic processed section</a:t>
            </a:r>
            <a:r>
              <a:rPr lang="en-US"/>
              <a:t> (“0-offset,traveltime space) the dipping bed can be distinguished from a the point diffractor.  The hyperbola from the dipping bed will change into a flat surface and the diffraction remains as a hyperbola.</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49507" name="Text Box 5"/>
          <p:cNvSpPr txBox="1">
            <a:spLocks noChangeArrowheads="1"/>
          </p:cNvSpPr>
          <p:nvPr/>
        </p:nvSpPr>
        <p:spPr bwMode="auto">
          <a:xfrm>
            <a:off x="1485900" y="563563"/>
            <a:ext cx="5195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Diffraction in 0-offset-traveltime space, i.e. a “seismic section”</a:t>
            </a:r>
          </a:p>
        </p:txBody>
      </p:sp>
      <p:sp>
        <p:nvSpPr>
          <p:cNvPr id="149508" name="Line 6"/>
          <p:cNvSpPr>
            <a:spLocks noChangeShapeType="1"/>
          </p:cNvSpPr>
          <p:nvPr/>
        </p:nvSpPr>
        <p:spPr bwMode="auto">
          <a:xfrm>
            <a:off x="1414463" y="3205163"/>
            <a:ext cx="17018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09" name="Line 7"/>
          <p:cNvSpPr>
            <a:spLocks noChangeShapeType="1"/>
          </p:cNvSpPr>
          <p:nvPr/>
        </p:nvSpPr>
        <p:spPr bwMode="auto">
          <a:xfrm>
            <a:off x="1422400" y="3589338"/>
            <a:ext cx="17018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10" name="Line 8"/>
          <p:cNvSpPr>
            <a:spLocks noChangeShapeType="1"/>
          </p:cNvSpPr>
          <p:nvPr/>
        </p:nvSpPr>
        <p:spPr bwMode="auto">
          <a:xfrm>
            <a:off x="1416050" y="4059238"/>
            <a:ext cx="17018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11" name="Line 9"/>
          <p:cNvSpPr>
            <a:spLocks noChangeShapeType="1"/>
          </p:cNvSpPr>
          <p:nvPr/>
        </p:nvSpPr>
        <p:spPr bwMode="auto">
          <a:xfrm>
            <a:off x="1395413" y="4614863"/>
            <a:ext cx="17018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12" name="Line 58"/>
          <p:cNvSpPr>
            <a:spLocks noChangeShapeType="1"/>
          </p:cNvSpPr>
          <p:nvPr/>
        </p:nvSpPr>
        <p:spPr bwMode="auto">
          <a:xfrm>
            <a:off x="3213100" y="3587750"/>
            <a:ext cx="17018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13" name="Line 59"/>
          <p:cNvSpPr>
            <a:spLocks noChangeShapeType="1"/>
          </p:cNvSpPr>
          <p:nvPr/>
        </p:nvSpPr>
        <p:spPr bwMode="auto">
          <a:xfrm>
            <a:off x="3221038" y="3971925"/>
            <a:ext cx="17018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14" name="Line 60"/>
          <p:cNvSpPr>
            <a:spLocks noChangeShapeType="1"/>
          </p:cNvSpPr>
          <p:nvPr/>
        </p:nvSpPr>
        <p:spPr bwMode="auto">
          <a:xfrm>
            <a:off x="3214688" y="4441825"/>
            <a:ext cx="17018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15" name="Line 61"/>
          <p:cNvSpPr>
            <a:spLocks noChangeShapeType="1"/>
          </p:cNvSpPr>
          <p:nvPr/>
        </p:nvSpPr>
        <p:spPr bwMode="auto">
          <a:xfrm>
            <a:off x="3194050" y="4997450"/>
            <a:ext cx="17018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16" name="Line 68"/>
          <p:cNvSpPr>
            <a:spLocks noChangeShapeType="1"/>
          </p:cNvSpPr>
          <p:nvPr/>
        </p:nvSpPr>
        <p:spPr bwMode="auto">
          <a:xfrm>
            <a:off x="403225" y="2573338"/>
            <a:ext cx="774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9517" name="Line 69"/>
          <p:cNvSpPr>
            <a:spLocks noChangeShapeType="1"/>
          </p:cNvSpPr>
          <p:nvPr/>
        </p:nvSpPr>
        <p:spPr bwMode="auto">
          <a:xfrm>
            <a:off x="403225" y="2573338"/>
            <a:ext cx="0" cy="81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9518" name="Text Box 70"/>
          <p:cNvSpPr txBox="1">
            <a:spLocks noChangeArrowheads="1"/>
          </p:cNvSpPr>
          <p:nvPr/>
        </p:nvSpPr>
        <p:spPr bwMode="auto">
          <a:xfrm>
            <a:off x="530225" y="224313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a:t>
            </a:r>
          </a:p>
        </p:txBody>
      </p:sp>
      <p:sp>
        <p:nvSpPr>
          <p:cNvPr id="149519" name="Text Box 71"/>
          <p:cNvSpPr txBox="1">
            <a:spLocks noChangeArrowheads="1"/>
          </p:cNvSpPr>
          <p:nvPr/>
        </p:nvSpPr>
        <p:spPr bwMode="auto">
          <a:xfrm rot="-5367990">
            <a:off x="-301625" y="3062288"/>
            <a:ext cx="1000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time</a:t>
            </a:r>
          </a:p>
        </p:txBody>
      </p:sp>
      <p:sp>
        <p:nvSpPr>
          <p:cNvPr id="149520" name="Freeform 72"/>
          <p:cNvSpPr>
            <a:spLocks/>
          </p:cNvSpPr>
          <p:nvPr/>
        </p:nvSpPr>
        <p:spPr bwMode="auto">
          <a:xfrm>
            <a:off x="1620838" y="3184525"/>
            <a:ext cx="2717800" cy="2495550"/>
          </a:xfrm>
          <a:custGeom>
            <a:avLst/>
            <a:gdLst>
              <a:gd name="T0" fmla="*/ 2147483646 w 1712"/>
              <a:gd name="T1" fmla="*/ 2147483646 h 1572"/>
              <a:gd name="T2" fmla="*/ 2147483646 w 1712"/>
              <a:gd name="T3" fmla="*/ 2147483646 h 1572"/>
              <a:gd name="T4" fmla="*/ 2147483646 w 1712"/>
              <a:gd name="T5" fmla="*/ 2147483646 h 1572"/>
              <a:gd name="T6" fmla="*/ 2147483646 w 1712"/>
              <a:gd name="T7" fmla="*/ 2147483646 h 1572"/>
              <a:gd name="T8" fmla="*/ 2147483646 w 1712"/>
              <a:gd name="T9" fmla="*/ 2147483646 h 1572"/>
              <a:gd name="T10" fmla="*/ 2147483646 w 1712"/>
              <a:gd name="T11" fmla="*/ 2147483646 h 1572"/>
              <a:gd name="T12" fmla="*/ 2147483646 w 1712"/>
              <a:gd name="T13" fmla="*/ 2147483646 h 1572"/>
              <a:gd name="T14" fmla="*/ 2147483646 w 1712"/>
              <a:gd name="T15" fmla="*/ 2147483646 h 1572"/>
              <a:gd name="T16" fmla="*/ 2147483646 w 1712"/>
              <a:gd name="T17" fmla="*/ 2147483646 h 1572"/>
              <a:gd name="T18" fmla="*/ 2147483646 w 1712"/>
              <a:gd name="T19" fmla="*/ 2147483646 h 1572"/>
              <a:gd name="T20" fmla="*/ 2147483646 w 1712"/>
              <a:gd name="T21" fmla="*/ 2147483646 h 1572"/>
              <a:gd name="T22" fmla="*/ 2147483646 w 1712"/>
              <a:gd name="T23" fmla="*/ 2147483646 h 1572"/>
              <a:gd name="T24" fmla="*/ 2147483646 w 1712"/>
              <a:gd name="T25" fmla="*/ 2147483646 h 1572"/>
              <a:gd name="T26" fmla="*/ 2147483646 w 1712"/>
              <a:gd name="T27" fmla="*/ 2147483646 h 15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2"/>
              <a:gd name="T43" fmla="*/ 0 h 1572"/>
              <a:gd name="T44" fmla="*/ 1712 w 1712"/>
              <a:gd name="T45" fmla="*/ 1572 h 15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2" h="1572">
                <a:moveTo>
                  <a:pt x="12" y="1518"/>
                </a:moveTo>
                <a:cubicBezTo>
                  <a:pt x="6" y="1521"/>
                  <a:pt x="0" y="1525"/>
                  <a:pt x="21" y="1463"/>
                </a:cubicBezTo>
                <a:cubicBezTo>
                  <a:pt x="42" y="1401"/>
                  <a:pt x="80" y="1289"/>
                  <a:pt x="139" y="1145"/>
                </a:cubicBezTo>
                <a:cubicBezTo>
                  <a:pt x="198" y="1001"/>
                  <a:pt x="308" y="735"/>
                  <a:pt x="376" y="599"/>
                </a:cubicBezTo>
                <a:cubicBezTo>
                  <a:pt x="444" y="463"/>
                  <a:pt x="491" y="407"/>
                  <a:pt x="548" y="327"/>
                </a:cubicBezTo>
                <a:cubicBezTo>
                  <a:pt x="605" y="247"/>
                  <a:pt x="670" y="165"/>
                  <a:pt x="721" y="117"/>
                </a:cubicBezTo>
                <a:cubicBezTo>
                  <a:pt x="772" y="69"/>
                  <a:pt x="812" y="53"/>
                  <a:pt x="857" y="36"/>
                </a:cubicBezTo>
                <a:cubicBezTo>
                  <a:pt x="902" y="19"/>
                  <a:pt x="946" y="0"/>
                  <a:pt x="994" y="17"/>
                </a:cubicBezTo>
                <a:cubicBezTo>
                  <a:pt x="1042" y="34"/>
                  <a:pt x="1096" y="68"/>
                  <a:pt x="1148" y="136"/>
                </a:cubicBezTo>
                <a:cubicBezTo>
                  <a:pt x="1200" y="204"/>
                  <a:pt x="1251" y="322"/>
                  <a:pt x="1303" y="427"/>
                </a:cubicBezTo>
                <a:cubicBezTo>
                  <a:pt x="1355" y="532"/>
                  <a:pt x="1415" y="651"/>
                  <a:pt x="1457" y="763"/>
                </a:cubicBezTo>
                <a:cubicBezTo>
                  <a:pt x="1499" y="875"/>
                  <a:pt x="1521" y="984"/>
                  <a:pt x="1557" y="1099"/>
                </a:cubicBezTo>
                <a:cubicBezTo>
                  <a:pt x="1593" y="1214"/>
                  <a:pt x="1649" y="1375"/>
                  <a:pt x="1675" y="1454"/>
                </a:cubicBezTo>
                <a:cubicBezTo>
                  <a:pt x="1701" y="1533"/>
                  <a:pt x="1706" y="1552"/>
                  <a:pt x="1712" y="15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9521" name="Freeform 73"/>
          <p:cNvSpPr>
            <a:spLocks/>
          </p:cNvSpPr>
          <p:nvPr/>
        </p:nvSpPr>
        <p:spPr bwMode="auto">
          <a:xfrm>
            <a:off x="1701800" y="3565525"/>
            <a:ext cx="2717800" cy="2495550"/>
          </a:xfrm>
          <a:custGeom>
            <a:avLst/>
            <a:gdLst>
              <a:gd name="T0" fmla="*/ 2147483646 w 1712"/>
              <a:gd name="T1" fmla="*/ 2147483646 h 1572"/>
              <a:gd name="T2" fmla="*/ 2147483646 w 1712"/>
              <a:gd name="T3" fmla="*/ 2147483646 h 1572"/>
              <a:gd name="T4" fmla="*/ 2147483646 w 1712"/>
              <a:gd name="T5" fmla="*/ 2147483646 h 1572"/>
              <a:gd name="T6" fmla="*/ 2147483646 w 1712"/>
              <a:gd name="T7" fmla="*/ 2147483646 h 1572"/>
              <a:gd name="T8" fmla="*/ 2147483646 w 1712"/>
              <a:gd name="T9" fmla="*/ 2147483646 h 1572"/>
              <a:gd name="T10" fmla="*/ 2147483646 w 1712"/>
              <a:gd name="T11" fmla="*/ 2147483646 h 1572"/>
              <a:gd name="T12" fmla="*/ 2147483646 w 1712"/>
              <a:gd name="T13" fmla="*/ 2147483646 h 1572"/>
              <a:gd name="T14" fmla="*/ 2147483646 w 1712"/>
              <a:gd name="T15" fmla="*/ 2147483646 h 1572"/>
              <a:gd name="T16" fmla="*/ 2147483646 w 1712"/>
              <a:gd name="T17" fmla="*/ 2147483646 h 1572"/>
              <a:gd name="T18" fmla="*/ 2147483646 w 1712"/>
              <a:gd name="T19" fmla="*/ 2147483646 h 1572"/>
              <a:gd name="T20" fmla="*/ 2147483646 w 1712"/>
              <a:gd name="T21" fmla="*/ 2147483646 h 1572"/>
              <a:gd name="T22" fmla="*/ 2147483646 w 1712"/>
              <a:gd name="T23" fmla="*/ 2147483646 h 1572"/>
              <a:gd name="T24" fmla="*/ 2147483646 w 1712"/>
              <a:gd name="T25" fmla="*/ 2147483646 h 1572"/>
              <a:gd name="T26" fmla="*/ 2147483646 w 1712"/>
              <a:gd name="T27" fmla="*/ 2147483646 h 15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2"/>
              <a:gd name="T43" fmla="*/ 0 h 1572"/>
              <a:gd name="T44" fmla="*/ 1712 w 1712"/>
              <a:gd name="T45" fmla="*/ 1572 h 15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2" h="1572">
                <a:moveTo>
                  <a:pt x="12" y="1518"/>
                </a:moveTo>
                <a:cubicBezTo>
                  <a:pt x="6" y="1521"/>
                  <a:pt x="0" y="1525"/>
                  <a:pt x="21" y="1463"/>
                </a:cubicBezTo>
                <a:cubicBezTo>
                  <a:pt x="42" y="1401"/>
                  <a:pt x="80" y="1289"/>
                  <a:pt x="139" y="1145"/>
                </a:cubicBezTo>
                <a:cubicBezTo>
                  <a:pt x="198" y="1001"/>
                  <a:pt x="308" y="735"/>
                  <a:pt x="376" y="599"/>
                </a:cubicBezTo>
                <a:cubicBezTo>
                  <a:pt x="444" y="463"/>
                  <a:pt x="491" y="407"/>
                  <a:pt x="548" y="327"/>
                </a:cubicBezTo>
                <a:cubicBezTo>
                  <a:pt x="605" y="247"/>
                  <a:pt x="670" y="165"/>
                  <a:pt x="721" y="117"/>
                </a:cubicBezTo>
                <a:cubicBezTo>
                  <a:pt x="772" y="69"/>
                  <a:pt x="812" y="53"/>
                  <a:pt x="857" y="36"/>
                </a:cubicBezTo>
                <a:cubicBezTo>
                  <a:pt x="902" y="19"/>
                  <a:pt x="946" y="0"/>
                  <a:pt x="994" y="17"/>
                </a:cubicBezTo>
                <a:cubicBezTo>
                  <a:pt x="1042" y="34"/>
                  <a:pt x="1096" y="68"/>
                  <a:pt x="1148" y="136"/>
                </a:cubicBezTo>
                <a:cubicBezTo>
                  <a:pt x="1200" y="204"/>
                  <a:pt x="1251" y="322"/>
                  <a:pt x="1303" y="427"/>
                </a:cubicBezTo>
                <a:cubicBezTo>
                  <a:pt x="1355" y="532"/>
                  <a:pt x="1415" y="651"/>
                  <a:pt x="1457" y="763"/>
                </a:cubicBezTo>
                <a:cubicBezTo>
                  <a:pt x="1499" y="875"/>
                  <a:pt x="1521" y="984"/>
                  <a:pt x="1557" y="1099"/>
                </a:cubicBezTo>
                <a:cubicBezTo>
                  <a:pt x="1593" y="1214"/>
                  <a:pt x="1649" y="1375"/>
                  <a:pt x="1675" y="1454"/>
                </a:cubicBezTo>
                <a:cubicBezTo>
                  <a:pt x="1701" y="1533"/>
                  <a:pt x="1706" y="1552"/>
                  <a:pt x="1712" y="15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9522" name="Freeform 74"/>
          <p:cNvSpPr>
            <a:spLocks/>
          </p:cNvSpPr>
          <p:nvPr/>
        </p:nvSpPr>
        <p:spPr bwMode="auto">
          <a:xfrm>
            <a:off x="1644650" y="4051300"/>
            <a:ext cx="2717800" cy="2495550"/>
          </a:xfrm>
          <a:custGeom>
            <a:avLst/>
            <a:gdLst>
              <a:gd name="T0" fmla="*/ 2147483646 w 1712"/>
              <a:gd name="T1" fmla="*/ 2147483646 h 1572"/>
              <a:gd name="T2" fmla="*/ 2147483646 w 1712"/>
              <a:gd name="T3" fmla="*/ 2147483646 h 1572"/>
              <a:gd name="T4" fmla="*/ 2147483646 w 1712"/>
              <a:gd name="T5" fmla="*/ 2147483646 h 1572"/>
              <a:gd name="T6" fmla="*/ 2147483646 w 1712"/>
              <a:gd name="T7" fmla="*/ 2147483646 h 1572"/>
              <a:gd name="T8" fmla="*/ 2147483646 w 1712"/>
              <a:gd name="T9" fmla="*/ 2147483646 h 1572"/>
              <a:gd name="T10" fmla="*/ 2147483646 w 1712"/>
              <a:gd name="T11" fmla="*/ 2147483646 h 1572"/>
              <a:gd name="T12" fmla="*/ 2147483646 w 1712"/>
              <a:gd name="T13" fmla="*/ 2147483646 h 1572"/>
              <a:gd name="T14" fmla="*/ 2147483646 w 1712"/>
              <a:gd name="T15" fmla="*/ 2147483646 h 1572"/>
              <a:gd name="T16" fmla="*/ 2147483646 w 1712"/>
              <a:gd name="T17" fmla="*/ 2147483646 h 1572"/>
              <a:gd name="T18" fmla="*/ 2147483646 w 1712"/>
              <a:gd name="T19" fmla="*/ 2147483646 h 1572"/>
              <a:gd name="T20" fmla="*/ 2147483646 w 1712"/>
              <a:gd name="T21" fmla="*/ 2147483646 h 1572"/>
              <a:gd name="T22" fmla="*/ 2147483646 w 1712"/>
              <a:gd name="T23" fmla="*/ 2147483646 h 1572"/>
              <a:gd name="T24" fmla="*/ 2147483646 w 1712"/>
              <a:gd name="T25" fmla="*/ 2147483646 h 1572"/>
              <a:gd name="T26" fmla="*/ 2147483646 w 1712"/>
              <a:gd name="T27" fmla="*/ 2147483646 h 15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2"/>
              <a:gd name="T43" fmla="*/ 0 h 1572"/>
              <a:gd name="T44" fmla="*/ 1712 w 1712"/>
              <a:gd name="T45" fmla="*/ 1572 h 15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2" h="1572">
                <a:moveTo>
                  <a:pt x="12" y="1518"/>
                </a:moveTo>
                <a:cubicBezTo>
                  <a:pt x="6" y="1521"/>
                  <a:pt x="0" y="1525"/>
                  <a:pt x="21" y="1463"/>
                </a:cubicBezTo>
                <a:cubicBezTo>
                  <a:pt x="42" y="1401"/>
                  <a:pt x="80" y="1289"/>
                  <a:pt x="139" y="1145"/>
                </a:cubicBezTo>
                <a:cubicBezTo>
                  <a:pt x="198" y="1001"/>
                  <a:pt x="308" y="735"/>
                  <a:pt x="376" y="599"/>
                </a:cubicBezTo>
                <a:cubicBezTo>
                  <a:pt x="444" y="463"/>
                  <a:pt x="491" y="407"/>
                  <a:pt x="548" y="327"/>
                </a:cubicBezTo>
                <a:cubicBezTo>
                  <a:pt x="605" y="247"/>
                  <a:pt x="670" y="165"/>
                  <a:pt x="721" y="117"/>
                </a:cubicBezTo>
                <a:cubicBezTo>
                  <a:pt x="772" y="69"/>
                  <a:pt x="812" y="53"/>
                  <a:pt x="857" y="36"/>
                </a:cubicBezTo>
                <a:cubicBezTo>
                  <a:pt x="902" y="19"/>
                  <a:pt x="946" y="0"/>
                  <a:pt x="994" y="17"/>
                </a:cubicBezTo>
                <a:cubicBezTo>
                  <a:pt x="1042" y="34"/>
                  <a:pt x="1096" y="68"/>
                  <a:pt x="1148" y="136"/>
                </a:cubicBezTo>
                <a:cubicBezTo>
                  <a:pt x="1200" y="204"/>
                  <a:pt x="1251" y="322"/>
                  <a:pt x="1303" y="427"/>
                </a:cubicBezTo>
                <a:cubicBezTo>
                  <a:pt x="1355" y="532"/>
                  <a:pt x="1415" y="651"/>
                  <a:pt x="1457" y="763"/>
                </a:cubicBezTo>
                <a:cubicBezTo>
                  <a:pt x="1499" y="875"/>
                  <a:pt x="1521" y="984"/>
                  <a:pt x="1557" y="1099"/>
                </a:cubicBezTo>
                <a:cubicBezTo>
                  <a:pt x="1593" y="1214"/>
                  <a:pt x="1649" y="1375"/>
                  <a:pt x="1675" y="1454"/>
                </a:cubicBezTo>
                <a:cubicBezTo>
                  <a:pt x="1701" y="1533"/>
                  <a:pt x="1706" y="1552"/>
                  <a:pt x="1712" y="15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9523" name="Freeform 75"/>
          <p:cNvSpPr>
            <a:spLocks/>
          </p:cNvSpPr>
          <p:nvPr/>
        </p:nvSpPr>
        <p:spPr bwMode="auto">
          <a:xfrm>
            <a:off x="1573213" y="4622800"/>
            <a:ext cx="2717800" cy="2495550"/>
          </a:xfrm>
          <a:custGeom>
            <a:avLst/>
            <a:gdLst>
              <a:gd name="T0" fmla="*/ 2147483646 w 1712"/>
              <a:gd name="T1" fmla="*/ 2147483646 h 1572"/>
              <a:gd name="T2" fmla="*/ 2147483646 w 1712"/>
              <a:gd name="T3" fmla="*/ 2147483646 h 1572"/>
              <a:gd name="T4" fmla="*/ 2147483646 w 1712"/>
              <a:gd name="T5" fmla="*/ 2147483646 h 1572"/>
              <a:gd name="T6" fmla="*/ 2147483646 w 1712"/>
              <a:gd name="T7" fmla="*/ 2147483646 h 1572"/>
              <a:gd name="T8" fmla="*/ 2147483646 w 1712"/>
              <a:gd name="T9" fmla="*/ 2147483646 h 1572"/>
              <a:gd name="T10" fmla="*/ 2147483646 w 1712"/>
              <a:gd name="T11" fmla="*/ 2147483646 h 1572"/>
              <a:gd name="T12" fmla="*/ 2147483646 w 1712"/>
              <a:gd name="T13" fmla="*/ 2147483646 h 1572"/>
              <a:gd name="T14" fmla="*/ 2147483646 w 1712"/>
              <a:gd name="T15" fmla="*/ 2147483646 h 1572"/>
              <a:gd name="T16" fmla="*/ 2147483646 w 1712"/>
              <a:gd name="T17" fmla="*/ 2147483646 h 1572"/>
              <a:gd name="T18" fmla="*/ 2147483646 w 1712"/>
              <a:gd name="T19" fmla="*/ 2147483646 h 1572"/>
              <a:gd name="T20" fmla="*/ 2147483646 w 1712"/>
              <a:gd name="T21" fmla="*/ 2147483646 h 1572"/>
              <a:gd name="T22" fmla="*/ 2147483646 w 1712"/>
              <a:gd name="T23" fmla="*/ 2147483646 h 1572"/>
              <a:gd name="T24" fmla="*/ 2147483646 w 1712"/>
              <a:gd name="T25" fmla="*/ 2147483646 h 1572"/>
              <a:gd name="T26" fmla="*/ 2147483646 w 1712"/>
              <a:gd name="T27" fmla="*/ 2147483646 h 15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2"/>
              <a:gd name="T43" fmla="*/ 0 h 1572"/>
              <a:gd name="T44" fmla="*/ 1712 w 1712"/>
              <a:gd name="T45" fmla="*/ 1572 h 15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2" h="1572">
                <a:moveTo>
                  <a:pt x="12" y="1518"/>
                </a:moveTo>
                <a:cubicBezTo>
                  <a:pt x="6" y="1521"/>
                  <a:pt x="0" y="1525"/>
                  <a:pt x="21" y="1463"/>
                </a:cubicBezTo>
                <a:cubicBezTo>
                  <a:pt x="42" y="1401"/>
                  <a:pt x="80" y="1289"/>
                  <a:pt x="139" y="1145"/>
                </a:cubicBezTo>
                <a:cubicBezTo>
                  <a:pt x="198" y="1001"/>
                  <a:pt x="308" y="735"/>
                  <a:pt x="376" y="599"/>
                </a:cubicBezTo>
                <a:cubicBezTo>
                  <a:pt x="444" y="463"/>
                  <a:pt x="491" y="407"/>
                  <a:pt x="548" y="327"/>
                </a:cubicBezTo>
                <a:cubicBezTo>
                  <a:pt x="605" y="247"/>
                  <a:pt x="670" y="165"/>
                  <a:pt x="721" y="117"/>
                </a:cubicBezTo>
                <a:cubicBezTo>
                  <a:pt x="772" y="69"/>
                  <a:pt x="812" y="53"/>
                  <a:pt x="857" y="36"/>
                </a:cubicBezTo>
                <a:cubicBezTo>
                  <a:pt x="902" y="19"/>
                  <a:pt x="946" y="0"/>
                  <a:pt x="994" y="17"/>
                </a:cubicBezTo>
                <a:cubicBezTo>
                  <a:pt x="1042" y="34"/>
                  <a:pt x="1096" y="68"/>
                  <a:pt x="1148" y="136"/>
                </a:cubicBezTo>
                <a:cubicBezTo>
                  <a:pt x="1200" y="204"/>
                  <a:pt x="1251" y="322"/>
                  <a:pt x="1303" y="427"/>
                </a:cubicBezTo>
                <a:cubicBezTo>
                  <a:pt x="1355" y="532"/>
                  <a:pt x="1415" y="651"/>
                  <a:pt x="1457" y="763"/>
                </a:cubicBezTo>
                <a:cubicBezTo>
                  <a:pt x="1499" y="875"/>
                  <a:pt x="1521" y="984"/>
                  <a:pt x="1557" y="1099"/>
                </a:cubicBezTo>
                <a:cubicBezTo>
                  <a:pt x="1593" y="1214"/>
                  <a:pt x="1649" y="1375"/>
                  <a:pt x="1675" y="1454"/>
                </a:cubicBezTo>
                <a:cubicBezTo>
                  <a:pt x="1701" y="1533"/>
                  <a:pt x="1706" y="1552"/>
                  <a:pt x="1712" y="15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9524" name="Freeform 76"/>
          <p:cNvSpPr>
            <a:spLocks/>
          </p:cNvSpPr>
          <p:nvPr/>
        </p:nvSpPr>
        <p:spPr bwMode="auto">
          <a:xfrm>
            <a:off x="1787525" y="3579813"/>
            <a:ext cx="2717800" cy="2495550"/>
          </a:xfrm>
          <a:custGeom>
            <a:avLst/>
            <a:gdLst>
              <a:gd name="T0" fmla="*/ 2147483646 w 1712"/>
              <a:gd name="T1" fmla="*/ 2147483646 h 1572"/>
              <a:gd name="T2" fmla="*/ 2147483646 w 1712"/>
              <a:gd name="T3" fmla="*/ 2147483646 h 1572"/>
              <a:gd name="T4" fmla="*/ 2147483646 w 1712"/>
              <a:gd name="T5" fmla="*/ 2147483646 h 1572"/>
              <a:gd name="T6" fmla="*/ 2147483646 w 1712"/>
              <a:gd name="T7" fmla="*/ 2147483646 h 1572"/>
              <a:gd name="T8" fmla="*/ 2147483646 w 1712"/>
              <a:gd name="T9" fmla="*/ 2147483646 h 1572"/>
              <a:gd name="T10" fmla="*/ 2147483646 w 1712"/>
              <a:gd name="T11" fmla="*/ 2147483646 h 1572"/>
              <a:gd name="T12" fmla="*/ 2147483646 w 1712"/>
              <a:gd name="T13" fmla="*/ 2147483646 h 1572"/>
              <a:gd name="T14" fmla="*/ 2147483646 w 1712"/>
              <a:gd name="T15" fmla="*/ 2147483646 h 1572"/>
              <a:gd name="T16" fmla="*/ 2147483646 w 1712"/>
              <a:gd name="T17" fmla="*/ 2147483646 h 1572"/>
              <a:gd name="T18" fmla="*/ 2147483646 w 1712"/>
              <a:gd name="T19" fmla="*/ 2147483646 h 1572"/>
              <a:gd name="T20" fmla="*/ 2147483646 w 1712"/>
              <a:gd name="T21" fmla="*/ 2147483646 h 1572"/>
              <a:gd name="T22" fmla="*/ 2147483646 w 1712"/>
              <a:gd name="T23" fmla="*/ 2147483646 h 1572"/>
              <a:gd name="T24" fmla="*/ 2147483646 w 1712"/>
              <a:gd name="T25" fmla="*/ 2147483646 h 1572"/>
              <a:gd name="T26" fmla="*/ 2147483646 w 1712"/>
              <a:gd name="T27" fmla="*/ 2147483646 h 15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2"/>
              <a:gd name="T43" fmla="*/ 0 h 1572"/>
              <a:gd name="T44" fmla="*/ 1712 w 1712"/>
              <a:gd name="T45" fmla="*/ 1572 h 15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2" h="1572">
                <a:moveTo>
                  <a:pt x="12" y="1518"/>
                </a:moveTo>
                <a:cubicBezTo>
                  <a:pt x="6" y="1521"/>
                  <a:pt x="0" y="1525"/>
                  <a:pt x="21" y="1463"/>
                </a:cubicBezTo>
                <a:cubicBezTo>
                  <a:pt x="42" y="1401"/>
                  <a:pt x="80" y="1289"/>
                  <a:pt x="139" y="1145"/>
                </a:cubicBezTo>
                <a:cubicBezTo>
                  <a:pt x="198" y="1001"/>
                  <a:pt x="308" y="735"/>
                  <a:pt x="376" y="599"/>
                </a:cubicBezTo>
                <a:cubicBezTo>
                  <a:pt x="444" y="463"/>
                  <a:pt x="491" y="407"/>
                  <a:pt x="548" y="327"/>
                </a:cubicBezTo>
                <a:cubicBezTo>
                  <a:pt x="605" y="247"/>
                  <a:pt x="670" y="165"/>
                  <a:pt x="721" y="117"/>
                </a:cubicBezTo>
                <a:cubicBezTo>
                  <a:pt x="772" y="69"/>
                  <a:pt x="812" y="53"/>
                  <a:pt x="857" y="36"/>
                </a:cubicBezTo>
                <a:cubicBezTo>
                  <a:pt x="902" y="19"/>
                  <a:pt x="946" y="0"/>
                  <a:pt x="994" y="17"/>
                </a:cubicBezTo>
                <a:cubicBezTo>
                  <a:pt x="1042" y="34"/>
                  <a:pt x="1096" y="68"/>
                  <a:pt x="1148" y="136"/>
                </a:cubicBezTo>
                <a:cubicBezTo>
                  <a:pt x="1200" y="204"/>
                  <a:pt x="1251" y="322"/>
                  <a:pt x="1303" y="427"/>
                </a:cubicBezTo>
                <a:cubicBezTo>
                  <a:pt x="1355" y="532"/>
                  <a:pt x="1415" y="651"/>
                  <a:pt x="1457" y="763"/>
                </a:cubicBezTo>
                <a:cubicBezTo>
                  <a:pt x="1499" y="875"/>
                  <a:pt x="1521" y="984"/>
                  <a:pt x="1557" y="1099"/>
                </a:cubicBezTo>
                <a:cubicBezTo>
                  <a:pt x="1593" y="1214"/>
                  <a:pt x="1649" y="1375"/>
                  <a:pt x="1675" y="1454"/>
                </a:cubicBezTo>
                <a:cubicBezTo>
                  <a:pt x="1701" y="1533"/>
                  <a:pt x="1706" y="1552"/>
                  <a:pt x="1712" y="15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9525" name="Freeform 77"/>
          <p:cNvSpPr>
            <a:spLocks/>
          </p:cNvSpPr>
          <p:nvPr/>
        </p:nvSpPr>
        <p:spPr bwMode="auto">
          <a:xfrm>
            <a:off x="1744663" y="3951288"/>
            <a:ext cx="2717800" cy="2495550"/>
          </a:xfrm>
          <a:custGeom>
            <a:avLst/>
            <a:gdLst>
              <a:gd name="T0" fmla="*/ 2147483646 w 1712"/>
              <a:gd name="T1" fmla="*/ 2147483646 h 1572"/>
              <a:gd name="T2" fmla="*/ 2147483646 w 1712"/>
              <a:gd name="T3" fmla="*/ 2147483646 h 1572"/>
              <a:gd name="T4" fmla="*/ 2147483646 w 1712"/>
              <a:gd name="T5" fmla="*/ 2147483646 h 1572"/>
              <a:gd name="T6" fmla="*/ 2147483646 w 1712"/>
              <a:gd name="T7" fmla="*/ 2147483646 h 1572"/>
              <a:gd name="T8" fmla="*/ 2147483646 w 1712"/>
              <a:gd name="T9" fmla="*/ 2147483646 h 1572"/>
              <a:gd name="T10" fmla="*/ 2147483646 w 1712"/>
              <a:gd name="T11" fmla="*/ 2147483646 h 1572"/>
              <a:gd name="T12" fmla="*/ 2147483646 w 1712"/>
              <a:gd name="T13" fmla="*/ 2147483646 h 1572"/>
              <a:gd name="T14" fmla="*/ 2147483646 w 1712"/>
              <a:gd name="T15" fmla="*/ 2147483646 h 1572"/>
              <a:gd name="T16" fmla="*/ 2147483646 w 1712"/>
              <a:gd name="T17" fmla="*/ 2147483646 h 1572"/>
              <a:gd name="T18" fmla="*/ 2147483646 w 1712"/>
              <a:gd name="T19" fmla="*/ 2147483646 h 1572"/>
              <a:gd name="T20" fmla="*/ 2147483646 w 1712"/>
              <a:gd name="T21" fmla="*/ 2147483646 h 1572"/>
              <a:gd name="T22" fmla="*/ 2147483646 w 1712"/>
              <a:gd name="T23" fmla="*/ 2147483646 h 1572"/>
              <a:gd name="T24" fmla="*/ 2147483646 w 1712"/>
              <a:gd name="T25" fmla="*/ 2147483646 h 1572"/>
              <a:gd name="T26" fmla="*/ 2147483646 w 1712"/>
              <a:gd name="T27" fmla="*/ 2147483646 h 15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2"/>
              <a:gd name="T43" fmla="*/ 0 h 1572"/>
              <a:gd name="T44" fmla="*/ 1712 w 1712"/>
              <a:gd name="T45" fmla="*/ 1572 h 15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2" h="1572">
                <a:moveTo>
                  <a:pt x="12" y="1518"/>
                </a:moveTo>
                <a:cubicBezTo>
                  <a:pt x="6" y="1521"/>
                  <a:pt x="0" y="1525"/>
                  <a:pt x="21" y="1463"/>
                </a:cubicBezTo>
                <a:cubicBezTo>
                  <a:pt x="42" y="1401"/>
                  <a:pt x="80" y="1289"/>
                  <a:pt x="139" y="1145"/>
                </a:cubicBezTo>
                <a:cubicBezTo>
                  <a:pt x="198" y="1001"/>
                  <a:pt x="308" y="735"/>
                  <a:pt x="376" y="599"/>
                </a:cubicBezTo>
                <a:cubicBezTo>
                  <a:pt x="444" y="463"/>
                  <a:pt x="491" y="407"/>
                  <a:pt x="548" y="327"/>
                </a:cubicBezTo>
                <a:cubicBezTo>
                  <a:pt x="605" y="247"/>
                  <a:pt x="670" y="165"/>
                  <a:pt x="721" y="117"/>
                </a:cubicBezTo>
                <a:cubicBezTo>
                  <a:pt x="772" y="69"/>
                  <a:pt x="812" y="53"/>
                  <a:pt x="857" y="36"/>
                </a:cubicBezTo>
                <a:cubicBezTo>
                  <a:pt x="902" y="19"/>
                  <a:pt x="946" y="0"/>
                  <a:pt x="994" y="17"/>
                </a:cubicBezTo>
                <a:cubicBezTo>
                  <a:pt x="1042" y="34"/>
                  <a:pt x="1096" y="68"/>
                  <a:pt x="1148" y="136"/>
                </a:cubicBezTo>
                <a:cubicBezTo>
                  <a:pt x="1200" y="204"/>
                  <a:pt x="1251" y="322"/>
                  <a:pt x="1303" y="427"/>
                </a:cubicBezTo>
                <a:cubicBezTo>
                  <a:pt x="1355" y="532"/>
                  <a:pt x="1415" y="651"/>
                  <a:pt x="1457" y="763"/>
                </a:cubicBezTo>
                <a:cubicBezTo>
                  <a:pt x="1499" y="875"/>
                  <a:pt x="1521" y="984"/>
                  <a:pt x="1557" y="1099"/>
                </a:cubicBezTo>
                <a:cubicBezTo>
                  <a:pt x="1593" y="1214"/>
                  <a:pt x="1649" y="1375"/>
                  <a:pt x="1675" y="1454"/>
                </a:cubicBezTo>
                <a:cubicBezTo>
                  <a:pt x="1701" y="1533"/>
                  <a:pt x="1706" y="1552"/>
                  <a:pt x="1712" y="15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9526" name="Freeform 78"/>
          <p:cNvSpPr>
            <a:spLocks/>
          </p:cNvSpPr>
          <p:nvPr/>
        </p:nvSpPr>
        <p:spPr bwMode="auto">
          <a:xfrm>
            <a:off x="1773238" y="4437063"/>
            <a:ext cx="2717800" cy="2495550"/>
          </a:xfrm>
          <a:custGeom>
            <a:avLst/>
            <a:gdLst>
              <a:gd name="T0" fmla="*/ 2147483646 w 1712"/>
              <a:gd name="T1" fmla="*/ 2147483646 h 1572"/>
              <a:gd name="T2" fmla="*/ 2147483646 w 1712"/>
              <a:gd name="T3" fmla="*/ 2147483646 h 1572"/>
              <a:gd name="T4" fmla="*/ 2147483646 w 1712"/>
              <a:gd name="T5" fmla="*/ 2147483646 h 1572"/>
              <a:gd name="T6" fmla="*/ 2147483646 w 1712"/>
              <a:gd name="T7" fmla="*/ 2147483646 h 1572"/>
              <a:gd name="T8" fmla="*/ 2147483646 w 1712"/>
              <a:gd name="T9" fmla="*/ 2147483646 h 1572"/>
              <a:gd name="T10" fmla="*/ 2147483646 w 1712"/>
              <a:gd name="T11" fmla="*/ 2147483646 h 1572"/>
              <a:gd name="T12" fmla="*/ 2147483646 w 1712"/>
              <a:gd name="T13" fmla="*/ 2147483646 h 1572"/>
              <a:gd name="T14" fmla="*/ 2147483646 w 1712"/>
              <a:gd name="T15" fmla="*/ 2147483646 h 1572"/>
              <a:gd name="T16" fmla="*/ 2147483646 w 1712"/>
              <a:gd name="T17" fmla="*/ 2147483646 h 1572"/>
              <a:gd name="T18" fmla="*/ 2147483646 w 1712"/>
              <a:gd name="T19" fmla="*/ 2147483646 h 1572"/>
              <a:gd name="T20" fmla="*/ 2147483646 w 1712"/>
              <a:gd name="T21" fmla="*/ 2147483646 h 1572"/>
              <a:gd name="T22" fmla="*/ 2147483646 w 1712"/>
              <a:gd name="T23" fmla="*/ 2147483646 h 1572"/>
              <a:gd name="T24" fmla="*/ 2147483646 w 1712"/>
              <a:gd name="T25" fmla="*/ 2147483646 h 1572"/>
              <a:gd name="T26" fmla="*/ 2147483646 w 1712"/>
              <a:gd name="T27" fmla="*/ 2147483646 h 15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2"/>
              <a:gd name="T43" fmla="*/ 0 h 1572"/>
              <a:gd name="T44" fmla="*/ 1712 w 1712"/>
              <a:gd name="T45" fmla="*/ 1572 h 15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2" h="1572">
                <a:moveTo>
                  <a:pt x="12" y="1518"/>
                </a:moveTo>
                <a:cubicBezTo>
                  <a:pt x="6" y="1521"/>
                  <a:pt x="0" y="1525"/>
                  <a:pt x="21" y="1463"/>
                </a:cubicBezTo>
                <a:cubicBezTo>
                  <a:pt x="42" y="1401"/>
                  <a:pt x="80" y="1289"/>
                  <a:pt x="139" y="1145"/>
                </a:cubicBezTo>
                <a:cubicBezTo>
                  <a:pt x="198" y="1001"/>
                  <a:pt x="308" y="735"/>
                  <a:pt x="376" y="599"/>
                </a:cubicBezTo>
                <a:cubicBezTo>
                  <a:pt x="444" y="463"/>
                  <a:pt x="491" y="407"/>
                  <a:pt x="548" y="327"/>
                </a:cubicBezTo>
                <a:cubicBezTo>
                  <a:pt x="605" y="247"/>
                  <a:pt x="670" y="165"/>
                  <a:pt x="721" y="117"/>
                </a:cubicBezTo>
                <a:cubicBezTo>
                  <a:pt x="772" y="69"/>
                  <a:pt x="812" y="53"/>
                  <a:pt x="857" y="36"/>
                </a:cubicBezTo>
                <a:cubicBezTo>
                  <a:pt x="902" y="19"/>
                  <a:pt x="946" y="0"/>
                  <a:pt x="994" y="17"/>
                </a:cubicBezTo>
                <a:cubicBezTo>
                  <a:pt x="1042" y="34"/>
                  <a:pt x="1096" y="68"/>
                  <a:pt x="1148" y="136"/>
                </a:cubicBezTo>
                <a:cubicBezTo>
                  <a:pt x="1200" y="204"/>
                  <a:pt x="1251" y="322"/>
                  <a:pt x="1303" y="427"/>
                </a:cubicBezTo>
                <a:cubicBezTo>
                  <a:pt x="1355" y="532"/>
                  <a:pt x="1415" y="651"/>
                  <a:pt x="1457" y="763"/>
                </a:cubicBezTo>
                <a:cubicBezTo>
                  <a:pt x="1499" y="875"/>
                  <a:pt x="1521" y="984"/>
                  <a:pt x="1557" y="1099"/>
                </a:cubicBezTo>
                <a:cubicBezTo>
                  <a:pt x="1593" y="1214"/>
                  <a:pt x="1649" y="1375"/>
                  <a:pt x="1675" y="1454"/>
                </a:cubicBezTo>
                <a:cubicBezTo>
                  <a:pt x="1701" y="1533"/>
                  <a:pt x="1706" y="1552"/>
                  <a:pt x="1712" y="15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9527" name="Freeform 79"/>
          <p:cNvSpPr>
            <a:spLocks/>
          </p:cNvSpPr>
          <p:nvPr/>
        </p:nvSpPr>
        <p:spPr bwMode="auto">
          <a:xfrm>
            <a:off x="1744663" y="4979988"/>
            <a:ext cx="2717800" cy="2495550"/>
          </a:xfrm>
          <a:custGeom>
            <a:avLst/>
            <a:gdLst>
              <a:gd name="T0" fmla="*/ 2147483646 w 1712"/>
              <a:gd name="T1" fmla="*/ 2147483646 h 1572"/>
              <a:gd name="T2" fmla="*/ 2147483646 w 1712"/>
              <a:gd name="T3" fmla="*/ 2147483646 h 1572"/>
              <a:gd name="T4" fmla="*/ 2147483646 w 1712"/>
              <a:gd name="T5" fmla="*/ 2147483646 h 1572"/>
              <a:gd name="T6" fmla="*/ 2147483646 w 1712"/>
              <a:gd name="T7" fmla="*/ 2147483646 h 1572"/>
              <a:gd name="T8" fmla="*/ 2147483646 w 1712"/>
              <a:gd name="T9" fmla="*/ 2147483646 h 1572"/>
              <a:gd name="T10" fmla="*/ 2147483646 w 1712"/>
              <a:gd name="T11" fmla="*/ 2147483646 h 1572"/>
              <a:gd name="T12" fmla="*/ 2147483646 w 1712"/>
              <a:gd name="T13" fmla="*/ 2147483646 h 1572"/>
              <a:gd name="T14" fmla="*/ 2147483646 w 1712"/>
              <a:gd name="T15" fmla="*/ 2147483646 h 1572"/>
              <a:gd name="T16" fmla="*/ 2147483646 w 1712"/>
              <a:gd name="T17" fmla="*/ 2147483646 h 1572"/>
              <a:gd name="T18" fmla="*/ 2147483646 w 1712"/>
              <a:gd name="T19" fmla="*/ 2147483646 h 1572"/>
              <a:gd name="T20" fmla="*/ 2147483646 w 1712"/>
              <a:gd name="T21" fmla="*/ 2147483646 h 1572"/>
              <a:gd name="T22" fmla="*/ 2147483646 w 1712"/>
              <a:gd name="T23" fmla="*/ 2147483646 h 1572"/>
              <a:gd name="T24" fmla="*/ 2147483646 w 1712"/>
              <a:gd name="T25" fmla="*/ 2147483646 h 1572"/>
              <a:gd name="T26" fmla="*/ 2147483646 w 1712"/>
              <a:gd name="T27" fmla="*/ 2147483646 h 15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2"/>
              <a:gd name="T43" fmla="*/ 0 h 1572"/>
              <a:gd name="T44" fmla="*/ 1712 w 1712"/>
              <a:gd name="T45" fmla="*/ 1572 h 15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2" h="1572">
                <a:moveTo>
                  <a:pt x="12" y="1518"/>
                </a:moveTo>
                <a:cubicBezTo>
                  <a:pt x="6" y="1521"/>
                  <a:pt x="0" y="1525"/>
                  <a:pt x="21" y="1463"/>
                </a:cubicBezTo>
                <a:cubicBezTo>
                  <a:pt x="42" y="1401"/>
                  <a:pt x="80" y="1289"/>
                  <a:pt x="139" y="1145"/>
                </a:cubicBezTo>
                <a:cubicBezTo>
                  <a:pt x="198" y="1001"/>
                  <a:pt x="308" y="735"/>
                  <a:pt x="376" y="599"/>
                </a:cubicBezTo>
                <a:cubicBezTo>
                  <a:pt x="444" y="463"/>
                  <a:pt x="491" y="407"/>
                  <a:pt x="548" y="327"/>
                </a:cubicBezTo>
                <a:cubicBezTo>
                  <a:pt x="605" y="247"/>
                  <a:pt x="670" y="165"/>
                  <a:pt x="721" y="117"/>
                </a:cubicBezTo>
                <a:cubicBezTo>
                  <a:pt x="772" y="69"/>
                  <a:pt x="812" y="53"/>
                  <a:pt x="857" y="36"/>
                </a:cubicBezTo>
                <a:cubicBezTo>
                  <a:pt x="902" y="19"/>
                  <a:pt x="946" y="0"/>
                  <a:pt x="994" y="17"/>
                </a:cubicBezTo>
                <a:cubicBezTo>
                  <a:pt x="1042" y="34"/>
                  <a:pt x="1096" y="68"/>
                  <a:pt x="1148" y="136"/>
                </a:cubicBezTo>
                <a:cubicBezTo>
                  <a:pt x="1200" y="204"/>
                  <a:pt x="1251" y="322"/>
                  <a:pt x="1303" y="427"/>
                </a:cubicBezTo>
                <a:cubicBezTo>
                  <a:pt x="1355" y="532"/>
                  <a:pt x="1415" y="651"/>
                  <a:pt x="1457" y="763"/>
                </a:cubicBezTo>
                <a:cubicBezTo>
                  <a:pt x="1499" y="875"/>
                  <a:pt x="1521" y="984"/>
                  <a:pt x="1557" y="1099"/>
                </a:cubicBezTo>
                <a:cubicBezTo>
                  <a:pt x="1593" y="1214"/>
                  <a:pt x="1649" y="1375"/>
                  <a:pt x="1675" y="1454"/>
                </a:cubicBezTo>
                <a:cubicBezTo>
                  <a:pt x="1701" y="1533"/>
                  <a:pt x="1706" y="1552"/>
                  <a:pt x="1712" y="15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9528" name="Line 80"/>
          <p:cNvSpPr>
            <a:spLocks noChangeShapeType="1"/>
          </p:cNvSpPr>
          <p:nvPr/>
        </p:nvSpPr>
        <p:spPr bwMode="auto">
          <a:xfrm>
            <a:off x="1447800" y="3200400"/>
            <a:ext cx="1284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29" name="Line 81"/>
          <p:cNvSpPr>
            <a:spLocks noChangeShapeType="1"/>
          </p:cNvSpPr>
          <p:nvPr/>
        </p:nvSpPr>
        <p:spPr bwMode="auto">
          <a:xfrm>
            <a:off x="1341438" y="3598863"/>
            <a:ext cx="12842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0" name="Line 82"/>
          <p:cNvSpPr>
            <a:spLocks noChangeShapeType="1"/>
          </p:cNvSpPr>
          <p:nvPr/>
        </p:nvSpPr>
        <p:spPr bwMode="auto">
          <a:xfrm>
            <a:off x="1393825" y="4054475"/>
            <a:ext cx="1284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1" name="Line 83"/>
          <p:cNvSpPr>
            <a:spLocks noChangeShapeType="1"/>
          </p:cNvSpPr>
          <p:nvPr/>
        </p:nvSpPr>
        <p:spPr bwMode="auto">
          <a:xfrm>
            <a:off x="1416050" y="4624388"/>
            <a:ext cx="1284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2" name="Line 84"/>
          <p:cNvSpPr>
            <a:spLocks noChangeShapeType="1"/>
          </p:cNvSpPr>
          <p:nvPr/>
        </p:nvSpPr>
        <p:spPr bwMode="auto">
          <a:xfrm>
            <a:off x="3703638" y="3594100"/>
            <a:ext cx="12842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3" name="Line 85"/>
          <p:cNvSpPr>
            <a:spLocks noChangeShapeType="1"/>
          </p:cNvSpPr>
          <p:nvPr/>
        </p:nvSpPr>
        <p:spPr bwMode="auto">
          <a:xfrm>
            <a:off x="3525838" y="3962400"/>
            <a:ext cx="12842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4" name="Line 86"/>
          <p:cNvSpPr>
            <a:spLocks noChangeShapeType="1"/>
          </p:cNvSpPr>
          <p:nvPr/>
        </p:nvSpPr>
        <p:spPr bwMode="auto">
          <a:xfrm>
            <a:off x="3663950" y="4446588"/>
            <a:ext cx="1284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35" name="Line 87"/>
          <p:cNvSpPr>
            <a:spLocks noChangeShapeType="1"/>
          </p:cNvSpPr>
          <p:nvPr/>
        </p:nvSpPr>
        <p:spPr bwMode="auto">
          <a:xfrm>
            <a:off x="3714750" y="4989513"/>
            <a:ext cx="1284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1026" descr="C:\Documents and Settings\jlorenzo\Desktop\CAMERA01\TGS visit May 9 2005\logo_p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085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Text Box 1028"/>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pic>
        <p:nvPicPr>
          <p:cNvPr id="150532" name="Picture 1030" descr="C:\Documents and Settings\jlorenzo\Desktop\lastesClass\EWline_migra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35150"/>
            <a:ext cx="4049713"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Picture 1032" descr="C:\Documents and Settings\jlorenzo\Desktop\lastesClass\EWline_unmigrated.jpg"/>
          <p:cNvPicPr>
            <a:picLocks noChangeAspect="1" noChangeArrowheads="1"/>
          </p:cNvPicPr>
          <p:nvPr/>
        </p:nvPicPr>
        <p:blipFill>
          <a:blip r:embed="rId4">
            <a:lum bright="46000" contrast="62000"/>
            <a:extLst>
              <a:ext uri="{28A0092B-C50C-407E-A947-70E740481C1C}">
                <a14:useLocalDpi xmlns:a14="http://schemas.microsoft.com/office/drawing/2010/main" val="0"/>
              </a:ext>
            </a:extLst>
          </a:blip>
          <a:srcRect/>
          <a:stretch>
            <a:fillRect/>
          </a:stretch>
        </p:blipFill>
        <p:spPr bwMode="auto">
          <a:xfrm>
            <a:off x="4460875" y="685800"/>
            <a:ext cx="4049713"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4" name="Rectangle 1033"/>
          <p:cNvSpPr>
            <a:spLocks noChangeArrowheads="1"/>
          </p:cNvSpPr>
          <p:nvPr/>
        </p:nvSpPr>
        <p:spPr bwMode="auto">
          <a:xfrm>
            <a:off x="0" y="5600700"/>
            <a:ext cx="8712200" cy="1714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0535" name="Rectangle 1034"/>
          <p:cNvSpPr>
            <a:spLocks noChangeArrowheads="1"/>
          </p:cNvSpPr>
          <p:nvPr/>
        </p:nvSpPr>
        <p:spPr bwMode="auto">
          <a:xfrm>
            <a:off x="0" y="304800"/>
            <a:ext cx="8826500" cy="172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0536" name="Text Box 1035"/>
          <p:cNvSpPr txBox="1">
            <a:spLocks noChangeArrowheads="1"/>
          </p:cNvSpPr>
          <p:nvPr/>
        </p:nvSpPr>
        <p:spPr bwMode="auto">
          <a:xfrm>
            <a:off x="2743200" y="203200"/>
            <a:ext cx="317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R/V Ewing Line ODP 150</a:t>
            </a:r>
          </a:p>
        </p:txBody>
      </p:sp>
      <p:sp>
        <p:nvSpPr>
          <p:cNvPr id="150537" name="Text Box 1036"/>
          <p:cNvSpPr txBox="1">
            <a:spLocks noChangeArrowheads="1"/>
          </p:cNvSpPr>
          <p:nvPr/>
        </p:nvSpPr>
        <p:spPr bwMode="auto">
          <a:xfrm>
            <a:off x="469900" y="5549900"/>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With constant-velocity migration</a:t>
            </a:r>
          </a:p>
        </p:txBody>
      </p:sp>
      <p:sp>
        <p:nvSpPr>
          <p:cNvPr id="150538" name="Text Box 1037"/>
          <p:cNvSpPr txBox="1">
            <a:spLocks noChangeArrowheads="1"/>
          </p:cNvSpPr>
          <p:nvPr/>
        </p:nvSpPr>
        <p:spPr bwMode="auto">
          <a:xfrm>
            <a:off x="4699000" y="55753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Unmigrated</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Outline-2</a:t>
            </a:r>
            <a:endParaRPr lang="en-US" altLang="en-US" sz="2400">
              <a:latin typeface="Times New Roman" panose="02020603050405020304" pitchFamily="18" charset="0"/>
            </a:endParaRPr>
          </a:p>
        </p:txBody>
      </p:sp>
      <p:sp>
        <p:nvSpPr>
          <p:cNvPr id="151555"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51556" name="Text Box 5"/>
          <p:cNvSpPr txBox="1">
            <a:spLocks noChangeArrowheads="1"/>
          </p:cNvSpPr>
          <p:nvPr/>
        </p:nvSpPr>
        <p:spPr bwMode="auto">
          <a:xfrm>
            <a:off x="838200" y="1752600"/>
            <a:ext cx="64008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AVA-- Angular reflection coefficients</a:t>
            </a:r>
          </a:p>
          <a:p>
            <a:pPr>
              <a:spcBef>
                <a:spcPct val="50000"/>
              </a:spcBef>
              <a:buFontTx/>
              <a:buChar char="•"/>
            </a:pPr>
            <a:r>
              <a:rPr lang="en-US" altLang="en-US" sz="2400">
                <a:solidFill>
                  <a:schemeClr val="folHlink"/>
                </a:solidFill>
              </a:rPr>
              <a:t>Vertical Resolution</a:t>
            </a:r>
            <a:endParaRPr lang="en-US" altLang="en-US" sz="2400"/>
          </a:p>
          <a:p>
            <a:pPr>
              <a:spcBef>
                <a:spcPct val="50000"/>
              </a:spcBef>
              <a:buFontTx/>
              <a:buChar char="•"/>
            </a:pPr>
            <a:r>
              <a:rPr lang="en-US" altLang="en-US" sz="2400">
                <a:solidFill>
                  <a:schemeClr val="folHlink"/>
                </a:solidFill>
              </a:rPr>
              <a:t>Fresnel- horizontal resolution</a:t>
            </a:r>
          </a:p>
          <a:p>
            <a:pPr>
              <a:spcBef>
                <a:spcPct val="50000"/>
              </a:spcBef>
              <a:buFontTx/>
              <a:buChar char="•"/>
            </a:pPr>
            <a:r>
              <a:rPr lang="en-US" altLang="en-US" sz="2400">
                <a:solidFill>
                  <a:schemeClr val="folHlink"/>
                </a:solidFill>
              </a:rPr>
              <a:t>Headwaves</a:t>
            </a:r>
          </a:p>
          <a:p>
            <a:pPr>
              <a:spcBef>
                <a:spcPct val="50000"/>
              </a:spcBef>
              <a:buFontTx/>
              <a:buChar char="•"/>
            </a:pPr>
            <a:r>
              <a:rPr lang="en-US" altLang="en-US" sz="2400">
                <a:solidFill>
                  <a:schemeClr val="folHlink"/>
                </a:solidFill>
              </a:rPr>
              <a:t>Diffraction</a:t>
            </a:r>
          </a:p>
          <a:p>
            <a:pPr>
              <a:spcBef>
                <a:spcPct val="50000"/>
              </a:spcBef>
              <a:buFontTx/>
              <a:buChar char="•"/>
            </a:pPr>
            <a:r>
              <a:rPr lang="en-US" altLang="en-US" sz="2400">
                <a:solidFill>
                  <a:schemeClr val="tx2"/>
                </a:solidFill>
              </a:rPr>
              <a:t>Ghosts</a:t>
            </a:r>
          </a:p>
          <a:p>
            <a:pPr lvl="1">
              <a:lnSpc>
                <a:spcPct val="50000"/>
              </a:lnSpc>
              <a:spcBef>
                <a:spcPct val="50000"/>
              </a:spcBef>
            </a:pPr>
            <a:r>
              <a:rPr lang="en-US" altLang="en-US">
                <a:solidFill>
                  <a:schemeClr val="tx2"/>
                </a:solidFill>
              </a:rPr>
              <a:t>Land</a:t>
            </a:r>
          </a:p>
          <a:p>
            <a:pPr lvl="1">
              <a:lnSpc>
                <a:spcPct val="50000"/>
              </a:lnSpc>
              <a:spcBef>
                <a:spcPct val="50000"/>
              </a:spcBef>
            </a:pPr>
            <a:r>
              <a:rPr lang="en-US" altLang="en-US">
                <a:solidFill>
                  <a:schemeClr val="tx2"/>
                </a:solidFill>
              </a:rPr>
              <a:t>Marine</a:t>
            </a:r>
            <a:endParaRPr lang="en-US" altLang="en-US" sz="2400">
              <a:solidFill>
                <a:schemeClr val="folHlink"/>
              </a:solidFill>
            </a:endParaRPr>
          </a:p>
          <a:p>
            <a:pPr>
              <a:spcBef>
                <a:spcPct val="50000"/>
              </a:spcBef>
              <a:buFontTx/>
              <a:buChar char="•"/>
            </a:pPr>
            <a:r>
              <a:rPr lang="en-US" altLang="en-US" sz="2400">
                <a:solidFill>
                  <a:schemeClr val="folHlink"/>
                </a:solidFill>
              </a:rPr>
              <a:t>Velocity layering</a:t>
            </a:r>
          </a:p>
          <a:p>
            <a:pPr lvl="1">
              <a:lnSpc>
                <a:spcPct val="50000"/>
              </a:lnSpc>
              <a:spcBef>
                <a:spcPct val="50000"/>
              </a:spcBef>
              <a:buFontTx/>
              <a:buChar char="•"/>
            </a:pPr>
            <a:r>
              <a:rPr lang="en-US" altLang="en-US" sz="1800">
                <a:solidFill>
                  <a:schemeClr val="folHlink"/>
                </a:solidFill>
              </a:rPr>
              <a:t>“approximately hyperbolic equations”</a:t>
            </a:r>
          </a:p>
          <a:p>
            <a:pPr lvl="1">
              <a:lnSpc>
                <a:spcPct val="50000"/>
              </a:lnSpc>
              <a:spcBef>
                <a:spcPct val="50000"/>
              </a:spcBef>
              <a:buFontTx/>
              <a:buChar char="•"/>
            </a:pPr>
            <a:r>
              <a:rPr lang="en-US" altLang="en-US" sz="1800">
                <a:solidFill>
                  <a:schemeClr val="folHlink"/>
                </a:solidFill>
              </a:rPr>
              <a:t>multiples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1027"/>
          <p:cNvSpPr txBox="1">
            <a:spLocks noChangeAspect="1" noChangeArrowheads="1"/>
          </p:cNvSpPr>
          <p:nvPr/>
        </p:nvSpPr>
        <p:spPr bwMode="auto">
          <a:xfrm>
            <a:off x="762000" y="4749800"/>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52579" name="Line 1028"/>
          <p:cNvSpPr>
            <a:spLocks noChangeAspect="1" noChangeShapeType="1"/>
          </p:cNvSpPr>
          <p:nvPr/>
        </p:nvSpPr>
        <p:spPr bwMode="auto">
          <a:xfrm>
            <a:off x="855663" y="3362325"/>
            <a:ext cx="662781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80" name="Line 1029"/>
          <p:cNvSpPr>
            <a:spLocks noChangeAspect="1" noChangeShapeType="1"/>
          </p:cNvSpPr>
          <p:nvPr/>
        </p:nvSpPr>
        <p:spPr bwMode="auto">
          <a:xfrm>
            <a:off x="895350" y="6049963"/>
            <a:ext cx="6991350" cy="0"/>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81" name="Freeform 1030"/>
          <p:cNvSpPr>
            <a:spLocks noChangeAspect="1"/>
          </p:cNvSpPr>
          <p:nvPr/>
        </p:nvSpPr>
        <p:spPr bwMode="auto">
          <a:xfrm>
            <a:off x="6472238" y="1997075"/>
            <a:ext cx="666750" cy="301625"/>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2" name="Freeform 1031"/>
          <p:cNvSpPr>
            <a:spLocks noChangeAspect="1"/>
          </p:cNvSpPr>
          <p:nvPr/>
        </p:nvSpPr>
        <p:spPr bwMode="auto">
          <a:xfrm>
            <a:off x="6686550" y="2209800"/>
            <a:ext cx="666750" cy="303213"/>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3" name="AutoShape 1032"/>
          <p:cNvSpPr>
            <a:spLocks noChangeAspect="1" noChangeArrowheads="1"/>
          </p:cNvSpPr>
          <p:nvPr/>
        </p:nvSpPr>
        <p:spPr bwMode="auto">
          <a:xfrm>
            <a:off x="1635125" y="3503613"/>
            <a:ext cx="504825" cy="447675"/>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2584" name="AutoShape 1033"/>
          <p:cNvSpPr>
            <a:spLocks noChangeAspect="1" noChangeArrowheads="1"/>
          </p:cNvSpPr>
          <p:nvPr/>
        </p:nvSpPr>
        <p:spPr bwMode="auto">
          <a:xfrm flipV="1">
            <a:off x="5245100" y="2971800"/>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2585" name="Line 1036"/>
          <p:cNvSpPr>
            <a:spLocks noChangeAspect="1" noChangeShapeType="1"/>
          </p:cNvSpPr>
          <p:nvPr/>
        </p:nvSpPr>
        <p:spPr bwMode="auto">
          <a:xfrm flipV="1">
            <a:off x="1873250" y="3379788"/>
            <a:ext cx="204788" cy="3286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86" name="Line 1043"/>
          <p:cNvSpPr>
            <a:spLocks noChangeAspect="1" noChangeShapeType="1"/>
          </p:cNvSpPr>
          <p:nvPr/>
        </p:nvSpPr>
        <p:spPr bwMode="auto">
          <a:xfrm>
            <a:off x="1846263" y="3735388"/>
            <a:ext cx="1654175" cy="2276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87" name="Line 1044"/>
          <p:cNvSpPr>
            <a:spLocks noChangeAspect="1" noChangeShapeType="1"/>
          </p:cNvSpPr>
          <p:nvPr/>
        </p:nvSpPr>
        <p:spPr bwMode="auto">
          <a:xfrm flipV="1">
            <a:off x="3482975" y="3389313"/>
            <a:ext cx="1893888" cy="2622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88" name="Line 1049"/>
          <p:cNvSpPr>
            <a:spLocks noChangeAspect="1" noChangeShapeType="1"/>
          </p:cNvSpPr>
          <p:nvPr/>
        </p:nvSpPr>
        <p:spPr bwMode="auto">
          <a:xfrm>
            <a:off x="2936875" y="5253038"/>
            <a:ext cx="80963" cy="93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589" name="Line 1050"/>
          <p:cNvSpPr>
            <a:spLocks noChangeAspect="1" noChangeShapeType="1"/>
          </p:cNvSpPr>
          <p:nvPr/>
        </p:nvSpPr>
        <p:spPr bwMode="auto">
          <a:xfrm rot="-6228604">
            <a:off x="4202906" y="4931570"/>
            <a:ext cx="66675" cy="80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590" name="Freeform 1061"/>
          <p:cNvSpPr>
            <a:spLocks/>
          </p:cNvSpPr>
          <p:nvPr/>
        </p:nvSpPr>
        <p:spPr bwMode="auto">
          <a:xfrm rot="-5400000">
            <a:off x="977107" y="4133056"/>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91" name="Oval 1062"/>
          <p:cNvSpPr>
            <a:spLocks noChangeArrowheads="1"/>
          </p:cNvSpPr>
          <p:nvPr/>
        </p:nvSpPr>
        <p:spPr bwMode="auto">
          <a:xfrm>
            <a:off x="714375" y="3743325"/>
            <a:ext cx="1009650" cy="1019175"/>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2592" name="Line 1067"/>
          <p:cNvSpPr>
            <a:spLocks noChangeAspect="1" noChangeShapeType="1"/>
          </p:cNvSpPr>
          <p:nvPr/>
        </p:nvSpPr>
        <p:spPr bwMode="auto">
          <a:xfrm>
            <a:off x="2076450" y="3405188"/>
            <a:ext cx="1652588" cy="2651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93" name="Line 1068"/>
          <p:cNvSpPr>
            <a:spLocks noChangeAspect="1" noChangeShapeType="1"/>
          </p:cNvSpPr>
          <p:nvPr/>
        </p:nvSpPr>
        <p:spPr bwMode="auto">
          <a:xfrm flipV="1">
            <a:off x="3727450" y="3379788"/>
            <a:ext cx="1652588" cy="2651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94" name="Line 1069"/>
          <p:cNvSpPr>
            <a:spLocks noChangeAspect="1" noChangeShapeType="1"/>
          </p:cNvSpPr>
          <p:nvPr/>
        </p:nvSpPr>
        <p:spPr bwMode="auto">
          <a:xfrm rot="606956">
            <a:off x="3101975" y="5056188"/>
            <a:ext cx="80963" cy="93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595" name="Line 1070"/>
          <p:cNvSpPr>
            <a:spLocks noChangeAspect="1" noChangeShapeType="1"/>
          </p:cNvSpPr>
          <p:nvPr/>
        </p:nvSpPr>
        <p:spPr bwMode="auto">
          <a:xfrm rot="-6632044">
            <a:off x="4272756" y="5064920"/>
            <a:ext cx="66675" cy="80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jlorenzo\Desktop\class\half space-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190500"/>
            <a:ext cx="47720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1508" name="Text Box 5"/>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1509" name="Text Box 6"/>
          <p:cNvSpPr txBox="1">
            <a:spLocks noChangeArrowheads="1"/>
          </p:cNvSpPr>
          <p:nvPr/>
        </p:nvSpPr>
        <p:spPr bwMode="auto">
          <a:xfrm>
            <a:off x="938213" y="1379537"/>
            <a:ext cx="601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dirty="0"/>
              <a:t>The data set of a shot and its geophones is called a </a:t>
            </a:r>
            <a:r>
              <a:rPr lang="en-US" altLang="en-US" sz="2400" u="sng" dirty="0"/>
              <a:t>shot gather</a:t>
            </a:r>
            <a:r>
              <a:rPr lang="en-US" altLang="en-US" sz="2400" dirty="0"/>
              <a:t> or </a:t>
            </a:r>
            <a:r>
              <a:rPr lang="en-US" altLang="en-US" sz="2400" u="sng" dirty="0"/>
              <a:t>ensemble</a:t>
            </a:r>
            <a:r>
              <a:rPr lang="en-US" altLang="en-US" sz="2400" dirty="0"/>
              <a:t>.</a:t>
            </a:r>
          </a:p>
        </p:txBody>
      </p:sp>
      <p:sp>
        <p:nvSpPr>
          <p:cNvPr id="21510" name="Line 7"/>
          <p:cNvSpPr>
            <a:spLocks noChangeShapeType="1"/>
          </p:cNvSpPr>
          <p:nvPr/>
        </p:nvSpPr>
        <p:spPr bwMode="auto">
          <a:xfrm>
            <a:off x="4114800" y="3429000"/>
            <a:ext cx="5334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8"/>
          <p:cNvSpPr>
            <a:spLocks noChangeShapeType="1"/>
          </p:cNvSpPr>
          <p:nvPr/>
        </p:nvSpPr>
        <p:spPr bwMode="auto">
          <a:xfrm flipV="1">
            <a:off x="4114800" y="2895600"/>
            <a:ext cx="533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2" name="Text Box 9"/>
          <p:cNvSpPr txBox="1">
            <a:spLocks noChangeArrowheads="1"/>
          </p:cNvSpPr>
          <p:nvPr/>
        </p:nvSpPr>
        <p:spPr bwMode="auto">
          <a:xfrm>
            <a:off x="55626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Vp air</a:t>
            </a:r>
          </a:p>
        </p:txBody>
      </p:sp>
      <p:sp>
        <p:nvSpPr>
          <p:cNvPr id="21513" name="Text Box 11"/>
          <p:cNvSpPr txBox="1">
            <a:spLocks noChangeArrowheads="1"/>
          </p:cNvSpPr>
          <p:nvPr/>
        </p:nvSpPr>
        <p:spPr bwMode="auto">
          <a:xfrm>
            <a:off x="5257800" y="5105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Vp ground</a:t>
            </a:r>
          </a:p>
        </p:txBody>
      </p:sp>
      <p:sp>
        <p:nvSpPr>
          <p:cNvPr id="21514" name="Text Box 12"/>
          <p:cNvSpPr txBox="1">
            <a:spLocks noChangeArrowheads="1"/>
          </p:cNvSpPr>
          <p:nvPr/>
        </p:nvSpPr>
        <p:spPr bwMode="auto">
          <a:xfrm>
            <a:off x="4495800" y="38862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ray</a:t>
            </a:r>
          </a:p>
        </p:txBody>
      </p:sp>
      <p:sp>
        <p:nvSpPr>
          <p:cNvPr id="21515" name="Text Box 13"/>
          <p:cNvSpPr txBox="1">
            <a:spLocks noChangeArrowheads="1"/>
          </p:cNvSpPr>
          <p:nvPr/>
        </p:nvSpPr>
        <p:spPr bwMode="auto">
          <a:xfrm>
            <a:off x="1066800" y="4343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wavefront</a:t>
            </a:r>
          </a:p>
        </p:txBody>
      </p:sp>
      <p:sp>
        <p:nvSpPr>
          <p:cNvPr id="21516" name="AutoShape 14"/>
          <p:cNvSpPr>
            <a:spLocks noChangeArrowheads="1"/>
          </p:cNvSpPr>
          <p:nvPr/>
        </p:nvSpPr>
        <p:spPr bwMode="auto">
          <a:xfrm rot="10775175">
            <a:off x="4267200" y="3200400"/>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1517" name="AutoShape 15"/>
          <p:cNvSpPr>
            <a:spLocks noChangeArrowheads="1"/>
          </p:cNvSpPr>
          <p:nvPr/>
        </p:nvSpPr>
        <p:spPr bwMode="auto">
          <a:xfrm rot="10775175">
            <a:off x="4648200" y="3200400"/>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1518" name="AutoShape 16"/>
          <p:cNvSpPr>
            <a:spLocks noChangeArrowheads="1"/>
          </p:cNvSpPr>
          <p:nvPr/>
        </p:nvSpPr>
        <p:spPr bwMode="auto">
          <a:xfrm rot="10775175">
            <a:off x="5029200" y="3200400"/>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1519" name="AutoShape 17"/>
          <p:cNvSpPr>
            <a:spLocks noChangeArrowheads="1"/>
          </p:cNvSpPr>
          <p:nvPr/>
        </p:nvSpPr>
        <p:spPr bwMode="auto">
          <a:xfrm rot="10775175">
            <a:off x="5410200" y="3200400"/>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1520" name="AutoShape 18"/>
          <p:cNvSpPr>
            <a:spLocks noChangeArrowheads="1"/>
          </p:cNvSpPr>
          <p:nvPr/>
        </p:nvSpPr>
        <p:spPr bwMode="auto">
          <a:xfrm rot="10775175">
            <a:off x="2590800" y="3200400"/>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1521" name="AutoShape 19"/>
          <p:cNvSpPr>
            <a:spLocks noChangeArrowheads="1"/>
          </p:cNvSpPr>
          <p:nvPr/>
        </p:nvSpPr>
        <p:spPr bwMode="auto">
          <a:xfrm rot="10775175">
            <a:off x="2971800" y="3200400"/>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1522" name="AutoShape 20"/>
          <p:cNvSpPr>
            <a:spLocks noChangeArrowheads="1"/>
          </p:cNvSpPr>
          <p:nvPr/>
        </p:nvSpPr>
        <p:spPr bwMode="auto">
          <a:xfrm rot="10775175">
            <a:off x="3352800" y="3200400"/>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1523" name="AutoShape 21"/>
          <p:cNvSpPr>
            <a:spLocks noChangeArrowheads="1"/>
          </p:cNvSpPr>
          <p:nvPr/>
        </p:nvSpPr>
        <p:spPr bwMode="auto">
          <a:xfrm rot="10775175">
            <a:off x="3733800" y="3200400"/>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1524" name="AutoShape 22"/>
          <p:cNvSpPr>
            <a:spLocks noChangeArrowheads="1"/>
          </p:cNvSpPr>
          <p:nvPr/>
        </p:nvSpPr>
        <p:spPr bwMode="auto">
          <a:xfrm rot="10775175">
            <a:off x="1143000" y="5791200"/>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1525" name="Text Box 23"/>
          <p:cNvSpPr txBox="1">
            <a:spLocks noChangeArrowheads="1"/>
          </p:cNvSpPr>
          <p:nvPr/>
        </p:nvSpPr>
        <p:spPr bwMode="auto">
          <a:xfrm>
            <a:off x="1295400" y="5715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geophone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3"/>
          <p:cNvSpPr txBox="1">
            <a:spLocks noChangeAspect="1" noChangeArrowheads="1"/>
          </p:cNvSpPr>
          <p:nvPr/>
        </p:nvSpPr>
        <p:spPr bwMode="auto">
          <a:xfrm>
            <a:off x="762000" y="4749800"/>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53603" name="Line 4"/>
          <p:cNvSpPr>
            <a:spLocks noChangeAspect="1" noChangeShapeType="1"/>
          </p:cNvSpPr>
          <p:nvPr/>
        </p:nvSpPr>
        <p:spPr bwMode="auto">
          <a:xfrm>
            <a:off x="855663" y="3362325"/>
            <a:ext cx="662781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04" name="Line 5"/>
          <p:cNvSpPr>
            <a:spLocks noChangeAspect="1" noChangeShapeType="1"/>
          </p:cNvSpPr>
          <p:nvPr/>
        </p:nvSpPr>
        <p:spPr bwMode="auto">
          <a:xfrm>
            <a:off x="895350" y="6049963"/>
            <a:ext cx="6991350" cy="0"/>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05" name="Freeform 8"/>
          <p:cNvSpPr>
            <a:spLocks noChangeAspect="1"/>
          </p:cNvSpPr>
          <p:nvPr/>
        </p:nvSpPr>
        <p:spPr bwMode="auto">
          <a:xfrm>
            <a:off x="6472238" y="1997075"/>
            <a:ext cx="666750" cy="301625"/>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06" name="Freeform 9"/>
          <p:cNvSpPr>
            <a:spLocks noChangeAspect="1"/>
          </p:cNvSpPr>
          <p:nvPr/>
        </p:nvSpPr>
        <p:spPr bwMode="auto">
          <a:xfrm>
            <a:off x="6686550" y="2209800"/>
            <a:ext cx="666750" cy="303213"/>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07" name="AutoShape 10"/>
          <p:cNvSpPr>
            <a:spLocks noChangeAspect="1" noChangeArrowheads="1"/>
          </p:cNvSpPr>
          <p:nvPr/>
        </p:nvSpPr>
        <p:spPr bwMode="auto">
          <a:xfrm>
            <a:off x="1635125" y="3503613"/>
            <a:ext cx="504825" cy="447675"/>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3608" name="AutoShape 11"/>
          <p:cNvSpPr>
            <a:spLocks noChangeAspect="1" noChangeArrowheads="1"/>
          </p:cNvSpPr>
          <p:nvPr/>
        </p:nvSpPr>
        <p:spPr bwMode="auto">
          <a:xfrm flipV="1">
            <a:off x="5537200" y="3606800"/>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3609" name="Line 13"/>
          <p:cNvSpPr>
            <a:spLocks noChangeAspect="1" noChangeShapeType="1"/>
          </p:cNvSpPr>
          <p:nvPr/>
        </p:nvSpPr>
        <p:spPr bwMode="auto">
          <a:xfrm>
            <a:off x="1765300" y="3719513"/>
            <a:ext cx="2011363" cy="22717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10" name="Line 14"/>
          <p:cNvSpPr>
            <a:spLocks noChangeAspect="1" noChangeShapeType="1"/>
          </p:cNvSpPr>
          <p:nvPr/>
        </p:nvSpPr>
        <p:spPr bwMode="auto">
          <a:xfrm rot="21561954" flipV="1">
            <a:off x="3752850" y="3797300"/>
            <a:ext cx="1925638" cy="2205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11" name="Line 16"/>
          <p:cNvSpPr>
            <a:spLocks noChangeAspect="1" noChangeShapeType="1"/>
          </p:cNvSpPr>
          <p:nvPr/>
        </p:nvSpPr>
        <p:spPr bwMode="auto">
          <a:xfrm flipV="1">
            <a:off x="1873250" y="3379788"/>
            <a:ext cx="204788" cy="3286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12" name="Line 34"/>
          <p:cNvSpPr>
            <a:spLocks noChangeAspect="1" noChangeShapeType="1"/>
          </p:cNvSpPr>
          <p:nvPr/>
        </p:nvSpPr>
        <p:spPr bwMode="auto">
          <a:xfrm>
            <a:off x="2068513" y="3389313"/>
            <a:ext cx="1698625" cy="2622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13" name="Line 35"/>
          <p:cNvSpPr>
            <a:spLocks noChangeAspect="1" noChangeShapeType="1"/>
          </p:cNvSpPr>
          <p:nvPr/>
        </p:nvSpPr>
        <p:spPr bwMode="auto">
          <a:xfrm>
            <a:off x="5470525" y="3389313"/>
            <a:ext cx="222250" cy="35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14" name="Line 36"/>
          <p:cNvSpPr>
            <a:spLocks noChangeAspect="1" noChangeShapeType="1"/>
          </p:cNvSpPr>
          <p:nvPr/>
        </p:nvSpPr>
        <p:spPr bwMode="auto">
          <a:xfrm flipV="1">
            <a:off x="3759200" y="3379788"/>
            <a:ext cx="1697038" cy="2622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15" name="Line 37"/>
          <p:cNvSpPr>
            <a:spLocks noChangeAspect="1" noChangeShapeType="1"/>
          </p:cNvSpPr>
          <p:nvPr/>
        </p:nvSpPr>
        <p:spPr bwMode="auto">
          <a:xfrm flipH="1">
            <a:off x="4051300" y="3735388"/>
            <a:ext cx="1654175" cy="2276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16" name="Line 39"/>
          <p:cNvSpPr>
            <a:spLocks noChangeAspect="1" noChangeShapeType="1"/>
          </p:cNvSpPr>
          <p:nvPr/>
        </p:nvSpPr>
        <p:spPr bwMode="auto">
          <a:xfrm flipH="1" flipV="1">
            <a:off x="2157413" y="3370263"/>
            <a:ext cx="1893887" cy="26241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17" name="Line 40"/>
          <p:cNvSpPr>
            <a:spLocks noChangeAspect="1" noChangeShapeType="1"/>
          </p:cNvSpPr>
          <p:nvPr/>
        </p:nvSpPr>
        <p:spPr bwMode="auto">
          <a:xfrm flipH="1">
            <a:off x="1882775" y="3384550"/>
            <a:ext cx="249238" cy="3190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18" name="Line 42"/>
          <p:cNvSpPr>
            <a:spLocks noChangeAspect="1" noChangeShapeType="1"/>
          </p:cNvSpPr>
          <p:nvPr/>
        </p:nvSpPr>
        <p:spPr bwMode="auto">
          <a:xfrm>
            <a:off x="1846263" y="3735388"/>
            <a:ext cx="1654175" cy="2276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19" name="Line 43"/>
          <p:cNvSpPr>
            <a:spLocks noChangeAspect="1" noChangeShapeType="1"/>
          </p:cNvSpPr>
          <p:nvPr/>
        </p:nvSpPr>
        <p:spPr bwMode="auto">
          <a:xfrm flipV="1">
            <a:off x="3482975" y="3389313"/>
            <a:ext cx="1893888" cy="2622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20" name="Line 44"/>
          <p:cNvSpPr>
            <a:spLocks noChangeAspect="1" noChangeShapeType="1"/>
          </p:cNvSpPr>
          <p:nvPr/>
        </p:nvSpPr>
        <p:spPr bwMode="auto">
          <a:xfrm>
            <a:off x="5403850" y="3389313"/>
            <a:ext cx="249238" cy="319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21" name="Line 47"/>
          <p:cNvSpPr>
            <a:spLocks noChangeAspect="1" noChangeShapeType="1"/>
          </p:cNvSpPr>
          <p:nvPr/>
        </p:nvSpPr>
        <p:spPr bwMode="auto">
          <a:xfrm>
            <a:off x="2968625" y="4508500"/>
            <a:ext cx="80963" cy="936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22" name="Line 48"/>
          <p:cNvSpPr>
            <a:spLocks noChangeAspect="1" noChangeShapeType="1"/>
          </p:cNvSpPr>
          <p:nvPr/>
        </p:nvSpPr>
        <p:spPr bwMode="auto">
          <a:xfrm>
            <a:off x="3195638" y="5154613"/>
            <a:ext cx="80962" cy="92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23" name="Line 49"/>
          <p:cNvSpPr>
            <a:spLocks noChangeAspect="1" noChangeShapeType="1"/>
          </p:cNvSpPr>
          <p:nvPr/>
        </p:nvSpPr>
        <p:spPr bwMode="auto">
          <a:xfrm>
            <a:off x="2771775" y="4846638"/>
            <a:ext cx="80963" cy="93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24" name="Line 50"/>
          <p:cNvSpPr>
            <a:spLocks noChangeAspect="1" noChangeShapeType="1"/>
          </p:cNvSpPr>
          <p:nvPr/>
        </p:nvSpPr>
        <p:spPr bwMode="auto">
          <a:xfrm>
            <a:off x="3000375" y="5335588"/>
            <a:ext cx="80963" cy="93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25" name="Line 54"/>
          <p:cNvSpPr>
            <a:spLocks noChangeAspect="1" noChangeShapeType="1"/>
          </p:cNvSpPr>
          <p:nvPr/>
        </p:nvSpPr>
        <p:spPr bwMode="auto">
          <a:xfrm rot="-6228604">
            <a:off x="4202906" y="4931570"/>
            <a:ext cx="66675" cy="80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26" name="Line 55"/>
          <p:cNvSpPr>
            <a:spLocks noChangeAspect="1" noChangeShapeType="1"/>
          </p:cNvSpPr>
          <p:nvPr/>
        </p:nvSpPr>
        <p:spPr bwMode="auto">
          <a:xfrm rot="-6228604">
            <a:off x="4819650" y="4264025"/>
            <a:ext cx="66675" cy="79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27" name="Line 56"/>
          <p:cNvSpPr>
            <a:spLocks noChangeAspect="1" noChangeShapeType="1"/>
          </p:cNvSpPr>
          <p:nvPr/>
        </p:nvSpPr>
        <p:spPr bwMode="auto">
          <a:xfrm rot="-6228604">
            <a:off x="4560888" y="5003800"/>
            <a:ext cx="66675" cy="79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28" name="Line 57"/>
          <p:cNvSpPr>
            <a:spLocks noChangeAspect="1" noChangeShapeType="1"/>
          </p:cNvSpPr>
          <p:nvPr/>
        </p:nvSpPr>
        <p:spPr bwMode="auto">
          <a:xfrm rot="-6228604">
            <a:off x="4949031" y="4688682"/>
            <a:ext cx="66675" cy="80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29" name="Text Box 58"/>
          <p:cNvSpPr txBox="1">
            <a:spLocks noChangeAspect="1" noChangeArrowheads="1"/>
          </p:cNvSpPr>
          <p:nvPr/>
        </p:nvSpPr>
        <p:spPr bwMode="auto">
          <a:xfrm>
            <a:off x="2757488" y="4078288"/>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2B</a:t>
            </a:r>
          </a:p>
        </p:txBody>
      </p:sp>
      <p:sp>
        <p:nvSpPr>
          <p:cNvPr id="153630" name="Text Box 59"/>
          <p:cNvSpPr txBox="1">
            <a:spLocks noChangeAspect="1" noChangeArrowheads="1"/>
          </p:cNvSpPr>
          <p:nvPr/>
        </p:nvSpPr>
        <p:spPr bwMode="auto">
          <a:xfrm>
            <a:off x="3948113" y="3992563"/>
            <a:ext cx="115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2A</a:t>
            </a:r>
          </a:p>
        </p:txBody>
      </p:sp>
      <p:sp>
        <p:nvSpPr>
          <p:cNvPr id="153631" name="Text Box 60"/>
          <p:cNvSpPr txBox="1">
            <a:spLocks noChangeAspect="1" noChangeArrowheads="1"/>
          </p:cNvSpPr>
          <p:nvPr/>
        </p:nvSpPr>
        <p:spPr bwMode="auto">
          <a:xfrm>
            <a:off x="1874838" y="3906838"/>
            <a:ext cx="86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1</a:t>
            </a:r>
          </a:p>
        </p:txBody>
      </p:sp>
      <p:sp>
        <p:nvSpPr>
          <p:cNvPr id="153632" name="Text Box 63"/>
          <p:cNvSpPr txBox="1">
            <a:spLocks noChangeAspect="1" noChangeArrowheads="1"/>
          </p:cNvSpPr>
          <p:nvPr/>
        </p:nvSpPr>
        <p:spPr bwMode="auto">
          <a:xfrm>
            <a:off x="4364038" y="5303838"/>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2B</a:t>
            </a:r>
          </a:p>
        </p:txBody>
      </p:sp>
      <p:sp>
        <p:nvSpPr>
          <p:cNvPr id="153633" name="Text Box 64"/>
          <p:cNvSpPr txBox="1">
            <a:spLocks noChangeAspect="1" noChangeArrowheads="1"/>
          </p:cNvSpPr>
          <p:nvPr/>
        </p:nvSpPr>
        <p:spPr bwMode="auto">
          <a:xfrm>
            <a:off x="4859338" y="3824288"/>
            <a:ext cx="86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1</a:t>
            </a:r>
          </a:p>
        </p:txBody>
      </p:sp>
      <p:sp>
        <p:nvSpPr>
          <p:cNvPr id="153634" name="Text Box 65"/>
          <p:cNvSpPr txBox="1">
            <a:spLocks noChangeArrowheads="1"/>
          </p:cNvSpPr>
          <p:nvPr/>
        </p:nvSpPr>
        <p:spPr bwMode="auto">
          <a:xfrm>
            <a:off x="2901950" y="4699000"/>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3</a:t>
            </a:r>
          </a:p>
        </p:txBody>
      </p:sp>
      <p:sp>
        <p:nvSpPr>
          <p:cNvPr id="153635" name="Text Box 66"/>
          <p:cNvSpPr txBox="1">
            <a:spLocks noChangeArrowheads="1"/>
          </p:cNvSpPr>
          <p:nvPr/>
        </p:nvSpPr>
        <p:spPr bwMode="auto">
          <a:xfrm>
            <a:off x="4495800" y="4489450"/>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3</a:t>
            </a:r>
          </a:p>
        </p:txBody>
      </p:sp>
      <p:sp>
        <p:nvSpPr>
          <p:cNvPr id="153636" name="Freeform 67"/>
          <p:cNvSpPr>
            <a:spLocks/>
          </p:cNvSpPr>
          <p:nvPr/>
        </p:nvSpPr>
        <p:spPr bwMode="auto">
          <a:xfrm rot="-5400000">
            <a:off x="977107" y="4133056"/>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37" name="Oval 68"/>
          <p:cNvSpPr>
            <a:spLocks noChangeArrowheads="1"/>
          </p:cNvSpPr>
          <p:nvPr/>
        </p:nvSpPr>
        <p:spPr bwMode="auto">
          <a:xfrm>
            <a:off x="714375" y="3743325"/>
            <a:ext cx="1009650" cy="1019175"/>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nvGrpSpPr>
          <p:cNvPr id="153638" name="Group 69"/>
          <p:cNvGrpSpPr>
            <a:grpSpLocks/>
          </p:cNvGrpSpPr>
          <p:nvPr/>
        </p:nvGrpSpPr>
        <p:grpSpPr bwMode="auto">
          <a:xfrm>
            <a:off x="6340475" y="3717925"/>
            <a:ext cx="746125" cy="555625"/>
            <a:chOff x="4564" y="2336"/>
            <a:chExt cx="470" cy="350"/>
          </a:xfrm>
        </p:grpSpPr>
        <p:sp>
          <p:nvSpPr>
            <p:cNvPr id="153639" name="Freeform 70"/>
            <p:cNvSpPr>
              <a:spLocks noChangeAspect="1"/>
            </p:cNvSpPr>
            <p:nvPr/>
          </p:nvSpPr>
          <p:spPr bwMode="auto">
            <a:xfrm>
              <a:off x="4564" y="2336"/>
              <a:ext cx="470" cy="350"/>
            </a:xfrm>
            <a:custGeom>
              <a:avLst/>
              <a:gdLst>
                <a:gd name="T0" fmla="*/ 322708 w 335"/>
                <a:gd name="T1" fmla="*/ 146097 h 250"/>
                <a:gd name="T2" fmla="*/ 134055 w 335"/>
                <a:gd name="T3" fmla="*/ 102778 h 250"/>
                <a:gd name="T4" fmla="*/ 21902 w 335"/>
                <a:gd name="T5" fmla="*/ 209552 h 250"/>
                <a:gd name="T6" fmla="*/ 267281 w 335"/>
                <a:gd name="T7" fmla="*/ 230325 h 250"/>
                <a:gd name="T8" fmla="*/ 389396 w 335"/>
                <a:gd name="T9" fmla="*/ 6359 h 250"/>
                <a:gd name="T10" fmla="*/ 389396 w 335"/>
                <a:gd name="T11" fmla="*/ 272252 h 250"/>
                <a:gd name="T12" fmla="*/ 322708 w 335"/>
                <a:gd name="T13" fmla="*/ 146097 h 250"/>
                <a:gd name="T14" fmla="*/ 0 60000 65536"/>
                <a:gd name="T15" fmla="*/ 0 60000 65536"/>
                <a:gd name="T16" fmla="*/ 0 60000 65536"/>
                <a:gd name="T17" fmla="*/ 0 60000 65536"/>
                <a:gd name="T18" fmla="*/ 0 60000 65536"/>
                <a:gd name="T19" fmla="*/ 0 60000 65536"/>
                <a:gd name="T20" fmla="*/ 0 60000 65536"/>
                <a:gd name="T21" fmla="*/ 0 w 335"/>
                <a:gd name="T22" fmla="*/ 0 h 250"/>
                <a:gd name="T23" fmla="*/ 335 w 335"/>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250">
                  <a:moveTo>
                    <a:pt x="264" y="124"/>
                  </a:moveTo>
                  <a:cubicBezTo>
                    <a:pt x="229" y="100"/>
                    <a:pt x="150" y="79"/>
                    <a:pt x="109" y="88"/>
                  </a:cubicBezTo>
                  <a:cubicBezTo>
                    <a:pt x="68" y="97"/>
                    <a:pt x="0" y="161"/>
                    <a:pt x="18" y="179"/>
                  </a:cubicBezTo>
                  <a:cubicBezTo>
                    <a:pt x="36" y="197"/>
                    <a:pt x="168" y="226"/>
                    <a:pt x="218" y="197"/>
                  </a:cubicBezTo>
                  <a:cubicBezTo>
                    <a:pt x="268" y="168"/>
                    <a:pt x="301" y="0"/>
                    <a:pt x="318" y="6"/>
                  </a:cubicBezTo>
                  <a:cubicBezTo>
                    <a:pt x="335" y="12"/>
                    <a:pt x="322" y="216"/>
                    <a:pt x="318" y="233"/>
                  </a:cubicBezTo>
                  <a:cubicBezTo>
                    <a:pt x="314" y="250"/>
                    <a:pt x="299" y="148"/>
                    <a:pt x="264" y="124"/>
                  </a:cubicBezTo>
                  <a:close/>
                </a:path>
              </a:pathLst>
            </a:custGeom>
            <a:solidFill>
              <a:schemeClr val="folHlink"/>
            </a:solidFill>
            <a:ln w="9525">
              <a:solidFill>
                <a:srgbClr val="000000"/>
              </a:solidFill>
              <a:round/>
              <a:headEnd/>
              <a:tailEnd/>
            </a:ln>
          </p:spPr>
          <p:txBody>
            <a:bodyPr wrap="none" anchor="ctr"/>
            <a:lstStyle/>
            <a:p>
              <a:endParaRPr lang="en-US"/>
            </a:p>
          </p:txBody>
        </p:sp>
        <p:sp>
          <p:nvSpPr>
            <p:cNvPr id="153640" name="Oval 71"/>
            <p:cNvSpPr>
              <a:spLocks noChangeAspect="1" noChangeArrowheads="1"/>
            </p:cNvSpPr>
            <p:nvPr/>
          </p:nvSpPr>
          <p:spPr bwMode="auto">
            <a:xfrm>
              <a:off x="4633" y="2485"/>
              <a:ext cx="130" cy="122"/>
            </a:xfrm>
            <a:prstGeom prst="ellipse">
              <a:avLst/>
            </a:prstGeom>
            <a:solidFill>
              <a:srgbClr val="000000"/>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3641" name="Oval 72"/>
            <p:cNvSpPr>
              <a:spLocks noChangeAspect="1" noChangeArrowheads="1"/>
            </p:cNvSpPr>
            <p:nvPr/>
          </p:nvSpPr>
          <p:spPr bwMode="auto">
            <a:xfrm>
              <a:off x="4664" y="2510"/>
              <a:ext cx="67" cy="67"/>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
          <p:cNvSpPr>
            <a:spLocks noChangeAspect="1" noChangeShapeType="1"/>
          </p:cNvSpPr>
          <p:nvPr/>
        </p:nvSpPr>
        <p:spPr bwMode="auto">
          <a:xfrm>
            <a:off x="855663" y="3362325"/>
            <a:ext cx="662781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627" name="Line 5"/>
          <p:cNvSpPr>
            <a:spLocks noChangeAspect="1" noChangeShapeType="1"/>
          </p:cNvSpPr>
          <p:nvPr/>
        </p:nvSpPr>
        <p:spPr bwMode="auto">
          <a:xfrm>
            <a:off x="895350" y="6049963"/>
            <a:ext cx="6991350" cy="0"/>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628" name="Freeform 6"/>
          <p:cNvSpPr>
            <a:spLocks noChangeAspect="1"/>
          </p:cNvSpPr>
          <p:nvPr/>
        </p:nvSpPr>
        <p:spPr bwMode="auto">
          <a:xfrm>
            <a:off x="7245350" y="3708400"/>
            <a:ext cx="746125" cy="555625"/>
          </a:xfrm>
          <a:custGeom>
            <a:avLst/>
            <a:gdLst>
              <a:gd name="T0" fmla="*/ 2147483646 w 335"/>
              <a:gd name="T1" fmla="*/ 2147483646 h 250"/>
              <a:gd name="T2" fmla="*/ 2147483646 w 335"/>
              <a:gd name="T3" fmla="*/ 2147483646 h 250"/>
              <a:gd name="T4" fmla="*/ 2147483646 w 335"/>
              <a:gd name="T5" fmla="*/ 2147483646 h 250"/>
              <a:gd name="T6" fmla="*/ 2147483646 w 335"/>
              <a:gd name="T7" fmla="*/ 2147483646 h 250"/>
              <a:gd name="T8" fmla="*/ 2147483646 w 335"/>
              <a:gd name="T9" fmla="*/ 2147483646 h 250"/>
              <a:gd name="T10" fmla="*/ 2147483646 w 335"/>
              <a:gd name="T11" fmla="*/ 2147483646 h 250"/>
              <a:gd name="T12" fmla="*/ 2147483646 w 335"/>
              <a:gd name="T13" fmla="*/ 2147483646 h 250"/>
              <a:gd name="T14" fmla="*/ 0 60000 65536"/>
              <a:gd name="T15" fmla="*/ 0 60000 65536"/>
              <a:gd name="T16" fmla="*/ 0 60000 65536"/>
              <a:gd name="T17" fmla="*/ 0 60000 65536"/>
              <a:gd name="T18" fmla="*/ 0 60000 65536"/>
              <a:gd name="T19" fmla="*/ 0 60000 65536"/>
              <a:gd name="T20" fmla="*/ 0 60000 65536"/>
              <a:gd name="T21" fmla="*/ 0 w 335"/>
              <a:gd name="T22" fmla="*/ 0 h 250"/>
              <a:gd name="T23" fmla="*/ 335 w 335"/>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250">
                <a:moveTo>
                  <a:pt x="264" y="124"/>
                </a:moveTo>
                <a:cubicBezTo>
                  <a:pt x="229" y="100"/>
                  <a:pt x="150" y="79"/>
                  <a:pt x="109" y="88"/>
                </a:cubicBezTo>
                <a:cubicBezTo>
                  <a:pt x="68" y="97"/>
                  <a:pt x="0" y="161"/>
                  <a:pt x="18" y="179"/>
                </a:cubicBezTo>
                <a:cubicBezTo>
                  <a:pt x="36" y="197"/>
                  <a:pt x="168" y="226"/>
                  <a:pt x="218" y="197"/>
                </a:cubicBezTo>
                <a:cubicBezTo>
                  <a:pt x="268" y="168"/>
                  <a:pt x="301" y="0"/>
                  <a:pt x="318" y="6"/>
                </a:cubicBezTo>
                <a:cubicBezTo>
                  <a:pt x="335" y="12"/>
                  <a:pt x="322" y="216"/>
                  <a:pt x="318" y="233"/>
                </a:cubicBezTo>
                <a:cubicBezTo>
                  <a:pt x="314" y="250"/>
                  <a:pt x="299" y="148"/>
                  <a:pt x="264" y="124"/>
                </a:cubicBezTo>
                <a:close/>
              </a:path>
            </a:pathLst>
          </a:custGeom>
          <a:solidFill>
            <a:schemeClr val="folHlink"/>
          </a:solidFill>
          <a:ln w="9525">
            <a:solidFill>
              <a:srgbClr val="000000"/>
            </a:solidFill>
            <a:round/>
            <a:headEnd/>
            <a:tailEnd/>
          </a:ln>
        </p:spPr>
        <p:txBody>
          <a:bodyPr wrap="none" anchor="ctr"/>
          <a:lstStyle/>
          <a:p>
            <a:endParaRPr lang="en-US"/>
          </a:p>
        </p:txBody>
      </p:sp>
      <p:sp>
        <p:nvSpPr>
          <p:cNvPr id="154629" name="Freeform 7"/>
          <p:cNvSpPr>
            <a:spLocks noChangeAspect="1"/>
          </p:cNvSpPr>
          <p:nvPr/>
        </p:nvSpPr>
        <p:spPr bwMode="auto">
          <a:xfrm>
            <a:off x="4440238" y="2632075"/>
            <a:ext cx="666750" cy="301625"/>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0" name="Freeform 8"/>
          <p:cNvSpPr>
            <a:spLocks noChangeAspect="1"/>
          </p:cNvSpPr>
          <p:nvPr/>
        </p:nvSpPr>
        <p:spPr bwMode="auto">
          <a:xfrm>
            <a:off x="4654550" y="2844800"/>
            <a:ext cx="666750" cy="303213"/>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1" name="AutoShape 9"/>
          <p:cNvSpPr>
            <a:spLocks noChangeAspect="1" noChangeArrowheads="1"/>
          </p:cNvSpPr>
          <p:nvPr/>
        </p:nvSpPr>
        <p:spPr bwMode="auto">
          <a:xfrm>
            <a:off x="1635125" y="3503613"/>
            <a:ext cx="504825" cy="447675"/>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4632" name="AutoShape 10"/>
          <p:cNvSpPr>
            <a:spLocks noChangeAspect="1" noChangeArrowheads="1"/>
          </p:cNvSpPr>
          <p:nvPr/>
        </p:nvSpPr>
        <p:spPr bwMode="auto">
          <a:xfrm flipV="1">
            <a:off x="5537200" y="3606800"/>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4633" name="Line 11"/>
          <p:cNvSpPr>
            <a:spLocks noChangeAspect="1" noChangeShapeType="1"/>
          </p:cNvSpPr>
          <p:nvPr/>
        </p:nvSpPr>
        <p:spPr bwMode="auto">
          <a:xfrm rot="-8051">
            <a:off x="1927225" y="3911600"/>
            <a:ext cx="1849438" cy="2089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634" name="Line 12"/>
          <p:cNvSpPr>
            <a:spLocks noChangeAspect="1" noChangeShapeType="1"/>
          </p:cNvSpPr>
          <p:nvPr/>
        </p:nvSpPr>
        <p:spPr bwMode="auto">
          <a:xfrm rot="21561954" flipV="1">
            <a:off x="3752850" y="3797300"/>
            <a:ext cx="1925638" cy="2205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635" name="Oval 23"/>
          <p:cNvSpPr>
            <a:spLocks noChangeAspect="1" noChangeArrowheads="1"/>
          </p:cNvSpPr>
          <p:nvPr/>
        </p:nvSpPr>
        <p:spPr bwMode="auto">
          <a:xfrm>
            <a:off x="7354888" y="3944938"/>
            <a:ext cx="206375" cy="193675"/>
          </a:xfrm>
          <a:prstGeom prst="ellipse">
            <a:avLst/>
          </a:prstGeom>
          <a:solidFill>
            <a:srgbClr val="000000"/>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4636" name="Oval 24"/>
          <p:cNvSpPr>
            <a:spLocks noChangeAspect="1" noChangeArrowheads="1"/>
          </p:cNvSpPr>
          <p:nvPr/>
        </p:nvSpPr>
        <p:spPr bwMode="auto">
          <a:xfrm>
            <a:off x="7404100" y="3984625"/>
            <a:ext cx="106363" cy="106363"/>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4637" name="Line 27"/>
          <p:cNvSpPr>
            <a:spLocks noChangeAspect="1" noChangeShapeType="1"/>
          </p:cNvSpPr>
          <p:nvPr/>
        </p:nvSpPr>
        <p:spPr bwMode="auto">
          <a:xfrm>
            <a:off x="2771775" y="4846638"/>
            <a:ext cx="80963" cy="93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38" name="Line 31"/>
          <p:cNvSpPr>
            <a:spLocks noChangeAspect="1" noChangeShapeType="1"/>
          </p:cNvSpPr>
          <p:nvPr/>
        </p:nvSpPr>
        <p:spPr bwMode="auto">
          <a:xfrm rot="-6228604">
            <a:off x="4560888" y="5003800"/>
            <a:ext cx="66675" cy="79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39" name="Text Box 35"/>
          <p:cNvSpPr txBox="1">
            <a:spLocks noChangeAspect="1" noChangeArrowheads="1"/>
          </p:cNvSpPr>
          <p:nvPr/>
        </p:nvSpPr>
        <p:spPr bwMode="auto">
          <a:xfrm>
            <a:off x="1874838" y="3906838"/>
            <a:ext cx="86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1</a:t>
            </a:r>
          </a:p>
        </p:txBody>
      </p:sp>
      <p:sp>
        <p:nvSpPr>
          <p:cNvPr id="154640" name="Text Box 37"/>
          <p:cNvSpPr txBox="1">
            <a:spLocks noChangeAspect="1" noChangeArrowheads="1"/>
          </p:cNvSpPr>
          <p:nvPr/>
        </p:nvSpPr>
        <p:spPr bwMode="auto">
          <a:xfrm>
            <a:off x="4859338" y="3824288"/>
            <a:ext cx="86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1</a:t>
            </a:r>
          </a:p>
        </p:txBody>
      </p:sp>
      <p:sp>
        <p:nvSpPr>
          <p:cNvPr id="154641" name="Line 40"/>
          <p:cNvSpPr>
            <a:spLocks noChangeShapeType="1"/>
          </p:cNvSpPr>
          <p:nvPr/>
        </p:nvSpPr>
        <p:spPr bwMode="auto">
          <a:xfrm>
            <a:off x="8020050" y="3352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42" name="Line 41"/>
          <p:cNvSpPr>
            <a:spLocks noChangeShapeType="1"/>
          </p:cNvSpPr>
          <p:nvPr/>
        </p:nvSpPr>
        <p:spPr bwMode="auto">
          <a:xfrm flipH="1">
            <a:off x="8010525" y="3352800"/>
            <a:ext cx="0" cy="3324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43" name="Text Box 42"/>
          <p:cNvSpPr txBox="1">
            <a:spLocks noChangeArrowheads="1"/>
          </p:cNvSpPr>
          <p:nvPr/>
        </p:nvSpPr>
        <p:spPr bwMode="auto">
          <a:xfrm rot="-5400000">
            <a:off x="7019925" y="4953000"/>
            <a:ext cx="1457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TWTT(s)</a:t>
            </a:r>
          </a:p>
        </p:txBody>
      </p:sp>
      <p:sp>
        <p:nvSpPr>
          <p:cNvPr id="154644" name="AutoShape 43"/>
          <p:cNvSpPr>
            <a:spLocks noChangeAspect="1" noChangeArrowheads="1"/>
          </p:cNvSpPr>
          <p:nvPr/>
        </p:nvSpPr>
        <p:spPr bwMode="auto">
          <a:xfrm flipV="1">
            <a:off x="8194675" y="2949575"/>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4645" name="Line 44"/>
          <p:cNvSpPr>
            <a:spLocks noChangeShapeType="1"/>
          </p:cNvSpPr>
          <p:nvPr/>
        </p:nvSpPr>
        <p:spPr bwMode="auto">
          <a:xfrm>
            <a:off x="8372475" y="3362325"/>
            <a:ext cx="0"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646" name="Freeform 46"/>
          <p:cNvSpPr>
            <a:spLocks/>
          </p:cNvSpPr>
          <p:nvPr/>
        </p:nvSpPr>
        <p:spPr bwMode="auto">
          <a:xfrm>
            <a:off x="8301038" y="3838575"/>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47" name="Text Box 48"/>
          <p:cNvSpPr txBox="1">
            <a:spLocks noChangeAspect="1" noChangeArrowheads="1"/>
          </p:cNvSpPr>
          <p:nvPr/>
        </p:nvSpPr>
        <p:spPr bwMode="auto">
          <a:xfrm>
            <a:off x="8526463" y="3700463"/>
            <a:ext cx="86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1</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1027"/>
          <p:cNvSpPr txBox="1">
            <a:spLocks noChangeAspect="1" noChangeArrowheads="1"/>
          </p:cNvSpPr>
          <p:nvPr/>
        </p:nvSpPr>
        <p:spPr bwMode="auto">
          <a:xfrm>
            <a:off x="762000" y="4749800"/>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55651" name="Line 1028"/>
          <p:cNvSpPr>
            <a:spLocks noChangeAspect="1" noChangeShapeType="1"/>
          </p:cNvSpPr>
          <p:nvPr/>
        </p:nvSpPr>
        <p:spPr bwMode="auto">
          <a:xfrm>
            <a:off x="855663" y="3362325"/>
            <a:ext cx="662781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652" name="Line 1029"/>
          <p:cNvSpPr>
            <a:spLocks noChangeAspect="1" noChangeShapeType="1"/>
          </p:cNvSpPr>
          <p:nvPr/>
        </p:nvSpPr>
        <p:spPr bwMode="auto">
          <a:xfrm>
            <a:off x="895350" y="6049963"/>
            <a:ext cx="6991350" cy="0"/>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653" name="Freeform 1031"/>
          <p:cNvSpPr>
            <a:spLocks noChangeAspect="1"/>
          </p:cNvSpPr>
          <p:nvPr/>
        </p:nvSpPr>
        <p:spPr bwMode="auto">
          <a:xfrm>
            <a:off x="5595938" y="2174875"/>
            <a:ext cx="666750" cy="301625"/>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54" name="Freeform 1032"/>
          <p:cNvSpPr>
            <a:spLocks noChangeAspect="1"/>
          </p:cNvSpPr>
          <p:nvPr/>
        </p:nvSpPr>
        <p:spPr bwMode="auto">
          <a:xfrm>
            <a:off x="5810250" y="2387600"/>
            <a:ext cx="666750" cy="303213"/>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55" name="AutoShape 1033"/>
          <p:cNvSpPr>
            <a:spLocks noChangeAspect="1" noChangeArrowheads="1"/>
          </p:cNvSpPr>
          <p:nvPr/>
        </p:nvSpPr>
        <p:spPr bwMode="auto">
          <a:xfrm>
            <a:off x="1635125" y="3503613"/>
            <a:ext cx="504825" cy="447675"/>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5656" name="AutoShape 1034"/>
          <p:cNvSpPr>
            <a:spLocks noChangeAspect="1" noChangeArrowheads="1"/>
          </p:cNvSpPr>
          <p:nvPr/>
        </p:nvSpPr>
        <p:spPr bwMode="auto">
          <a:xfrm flipV="1">
            <a:off x="5537200" y="3606800"/>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5657" name="Line 1035"/>
          <p:cNvSpPr>
            <a:spLocks noChangeAspect="1" noChangeShapeType="1"/>
          </p:cNvSpPr>
          <p:nvPr/>
        </p:nvSpPr>
        <p:spPr bwMode="auto">
          <a:xfrm>
            <a:off x="1765300" y="3719513"/>
            <a:ext cx="2011363" cy="2271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658" name="Line 1036"/>
          <p:cNvSpPr>
            <a:spLocks noChangeAspect="1" noChangeShapeType="1"/>
          </p:cNvSpPr>
          <p:nvPr/>
        </p:nvSpPr>
        <p:spPr bwMode="auto">
          <a:xfrm rot="21561954" flipV="1">
            <a:off x="3752850" y="3797300"/>
            <a:ext cx="1925638" cy="2205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659" name="Line 1044"/>
          <p:cNvSpPr>
            <a:spLocks noChangeAspect="1" noChangeShapeType="1"/>
          </p:cNvSpPr>
          <p:nvPr/>
        </p:nvSpPr>
        <p:spPr bwMode="auto">
          <a:xfrm>
            <a:off x="1846263" y="3735388"/>
            <a:ext cx="1654175" cy="2276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660" name="Line 1045"/>
          <p:cNvSpPr>
            <a:spLocks noChangeAspect="1" noChangeShapeType="1"/>
          </p:cNvSpPr>
          <p:nvPr/>
        </p:nvSpPr>
        <p:spPr bwMode="auto">
          <a:xfrm flipV="1">
            <a:off x="3482975" y="3389313"/>
            <a:ext cx="1893888" cy="2622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661" name="Line 1046"/>
          <p:cNvSpPr>
            <a:spLocks noChangeAspect="1" noChangeShapeType="1"/>
          </p:cNvSpPr>
          <p:nvPr/>
        </p:nvSpPr>
        <p:spPr bwMode="auto">
          <a:xfrm>
            <a:off x="5403850" y="3389313"/>
            <a:ext cx="249238" cy="319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5662" name="Group 1072"/>
          <p:cNvGrpSpPr>
            <a:grpSpLocks/>
          </p:cNvGrpSpPr>
          <p:nvPr/>
        </p:nvGrpSpPr>
        <p:grpSpPr bwMode="auto">
          <a:xfrm>
            <a:off x="6740525" y="3717925"/>
            <a:ext cx="746125" cy="555625"/>
            <a:chOff x="4564" y="2336"/>
            <a:chExt cx="470" cy="350"/>
          </a:xfrm>
        </p:grpSpPr>
        <p:sp>
          <p:nvSpPr>
            <p:cNvPr id="155674" name="Freeform 1030"/>
            <p:cNvSpPr>
              <a:spLocks noChangeAspect="1"/>
            </p:cNvSpPr>
            <p:nvPr/>
          </p:nvSpPr>
          <p:spPr bwMode="auto">
            <a:xfrm>
              <a:off x="4564" y="2336"/>
              <a:ext cx="470" cy="350"/>
            </a:xfrm>
            <a:custGeom>
              <a:avLst/>
              <a:gdLst>
                <a:gd name="T0" fmla="*/ 322708 w 335"/>
                <a:gd name="T1" fmla="*/ 146097 h 250"/>
                <a:gd name="T2" fmla="*/ 134055 w 335"/>
                <a:gd name="T3" fmla="*/ 102778 h 250"/>
                <a:gd name="T4" fmla="*/ 21902 w 335"/>
                <a:gd name="T5" fmla="*/ 209552 h 250"/>
                <a:gd name="T6" fmla="*/ 267281 w 335"/>
                <a:gd name="T7" fmla="*/ 230325 h 250"/>
                <a:gd name="T8" fmla="*/ 389396 w 335"/>
                <a:gd name="T9" fmla="*/ 6359 h 250"/>
                <a:gd name="T10" fmla="*/ 389396 w 335"/>
                <a:gd name="T11" fmla="*/ 272252 h 250"/>
                <a:gd name="T12" fmla="*/ 322708 w 335"/>
                <a:gd name="T13" fmla="*/ 146097 h 250"/>
                <a:gd name="T14" fmla="*/ 0 60000 65536"/>
                <a:gd name="T15" fmla="*/ 0 60000 65536"/>
                <a:gd name="T16" fmla="*/ 0 60000 65536"/>
                <a:gd name="T17" fmla="*/ 0 60000 65536"/>
                <a:gd name="T18" fmla="*/ 0 60000 65536"/>
                <a:gd name="T19" fmla="*/ 0 60000 65536"/>
                <a:gd name="T20" fmla="*/ 0 60000 65536"/>
                <a:gd name="T21" fmla="*/ 0 w 335"/>
                <a:gd name="T22" fmla="*/ 0 h 250"/>
                <a:gd name="T23" fmla="*/ 335 w 335"/>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250">
                  <a:moveTo>
                    <a:pt x="264" y="124"/>
                  </a:moveTo>
                  <a:cubicBezTo>
                    <a:pt x="229" y="100"/>
                    <a:pt x="150" y="79"/>
                    <a:pt x="109" y="88"/>
                  </a:cubicBezTo>
                  <a:cubicBezTo>
                    <a:pt x="68" y="97"/>
                    <a:pt x="0" y="161"/>
                    <a:pt x="18" y="179"/>
                  </a:cubicBezTo>
                  <a:cubicBezTo>
                    <a:pt x="36" y="197"/>
                    <a:pt x="168" y="226"/>
                    <a:pt x="218" y="197"/>
                  </a:cubicBezTo>
                  <a:cubicBezTo>
                    <a:pt x="268" y="168"/>
                    <a:pt x="301" y="0"/>
                    <a:pt x="318" y="6"/>
                  </a:cubicBezTo>
                  <a:cubicBezTo>
                    <a:pt x="335" y="12"/>
                    <a:pt x="322" y="216"/>
                    <a:pt x="318" y="233"/>
                  </a:cubicBezTo>
                  <a:cubicBezTo>
                    <a:pt x="314" y="250"/>
                    <a:pt x="299" y="148"/>
                    <a:pt x="264" y="124"/>
                  </a:cubicBezTo>
                  <a:close/>
                </a:path>
              </a:pathLst>
            </a:custGeom>
            <a:solidFill>
              <a:schemeClr val="folHlink"/>
            </a:solidFill>
            <a:ln w="9525">
              <a:solidFill>
                <a:srgbClr val="000000"/>
              </a:solidFill>
              <a:round/>
              <a:headEnd/>
              <a:tailEnd/>
            </a:ln>
          </p:spPr>
          <p:txBody>
            <a:bodyPr wrap="none" anchor="ctr"/>
            <a:lstStyle/>
            <a:p>
              <a:endParaRPr lang="en-US"/>
            </a:p>
          </p:txBody>
        </p:sp>
        <p:sp>
          <p:nvSpPr>
            <p:cNvPr id="155675" name="Oval 1047"/>
            <p:cNvSpPr>
              <a:spLocks noChangeAspect="1" noChangeArrowheads="1"/>
            </p:cNvSpPr>
            <p:nvPr/>
          </p:nvSpPr>
          <p:spPr bwMode="auto">
            <a:xfrm>
              <a:off x="4633" y="2485"/>
              <a:ext cx="130" cy="122"/>
            </a:xfrm>
            <a:prstGeom prst="ellipse">
              <a:avLst/>
            </a:prstGeom>
            <a:solidFill>
              <a:srgbClr val="000000"/>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5676" name="Oval 1048"/>
            <p:cNvSpPr>
              <a:spLocks noChangeAspect="1" noChangeArrowheads="1"/>
            </p:cNvSpPr>
            <p:nvPr/>
          </p:nvSpPr>
          <p:spPr bwMode="auto">
            <a:xfrm>
              <a:off x="4664" y="2510"/>
              <a:ext cx="67" cy="67"/>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55663" name="Line 1052"/>
          <p:cNvSpPr>
            <a:spLocks noChangeAspect="1" noChangeShapeType="1"/>
          </p:cNvSpPr>
          <p:nvPr/>
        </p:nvSpPr>
        <p:spPr bwMode="auto">
          <a:xfrm>
            <a:off x="3000375" y="5335588"/>
            <a:ext cx="80963" cy="93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5664" name="Line 1053"/>
          <p:cNvSpPr>
            <a:spLocks noChangeAspect="1" noChangeShapeType="1"/>
          </p:cNvSpPr>
          <p:nvPr/>
        </p:nvSpPr>
        <p:spPr bwMode="auto">
          <a:xfrm rot="-6228604">
            <a:off x="4202906" y="4931570"/>
            <a:ext cx="66675" cy="80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5665" name="Text Box 1058"/>
          <p:cNvSpPr txBox="1">
            <a:spLocks noChangeAspect="1" noChangeArrowheads="1"/>
          </p:cNvSpPr>
          <p:nvPr/>
        </p:nvSpPr>
        <p:spPr bwMode="auto">
          <a:xfrm>
            <a:off x="3948113" y="3992563"/>
            <a:ext cx="115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2A</a:t>
            </a:r>
          </a:p>
        </p:txBody>
      </p:sp>
      <p:sp>
        <p:nvSpPr>
          <p:cNvPr id="155666" name="Line 1064"/>
          <p:cNvSpPr>
            <a:spLocks noChangeShapeType="1"/>
          </p:cNvSpPr>
          <p:nvPr/>
        </p:nvSpPr>
        <p:spPr bwMode="auto">
          <a:xfrm>
            <a:off x="8020050" y="3352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5667" name="Line 1065"/>
          <p:cNvSpPr>
            <a:spLocks noChangeShapeType="1"/>
          </p:cNvSpPr>
          <p:nvPr/>
        </p:nvSpPr>
        <p:spPr bwMode="auto">
          <a:xfrm flipH="1">
            <a:off x="8010525" y="3352800"/>
            <a:ext cx="0" cy="3324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5668" name="Text Box 1066"/>
          <p:cNvSpPr txBox="1">
            <a:spLocks noChangeArrowheads="1"/>
          </p:cNvSpPr>
          <p:nvPr/>
        </p:nvSpPr>
        <p:spPr bwMode="auto">
          <a:xfrm rot="-5400000">
            <a:off x="7019925" y="4953000"/>
            <a:ext cx="1457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TWTT(s)</a:t>
            </a:r>
          </a:p>
        </p:txBody>
      </p:sp>
      <p:sp>
        <p:nvSpPr>
          <p:cNvPr id="155669" name="AutoShape 1067"/>
          <p:cNvSpPr>
            <a:spLocks noChangeAspect="1" noChangeArrowheads="1"/>
          </p:cNvSpPr>
          <p:nvPr/>
        </p:nvSpPr>
        <p:spPr bwMode="auto">
          <a:xfrm flipV="1">
            <a:off x="8194675" y="2949575"/>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5670" name="Line 1068"/>
          <p:cNvSpPr>
            <a:spLocks noChangeShapeType="1"/>
          </p:cNvSpPr>
          <p:nvPr/>
        </p:nvSpPr>
        <p:spPr bwMode="auto">
          <a:xfrm>
            <a:off x="8372475" y="3362325"/>
            <a:ext cx="0"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671" name="Freeform 1069"/>
          <p:cNvSpPr>
            <a:spLocks/>
          </p:cNvSpPr>
          <p:nvPr/>
        </p:nvSpPr>
        <p:spPr bwMode="auto">
          <a:xfrm>
            <a:off x="8301038" y="3838575"/>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72" name="Freeform 1070"/>
          <p:cNvSpPr>
            <a:spLocks/>
          </p:cNvSpPr>
          <p:nvPr/>
        </p:nvSpPr>
        <p:spPr bwMode="auto">
          <a:xfrm flipH="1">
            <a:off x="7900988" y="4038600"/>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73" name="Text Box 1071"/>
          <p:cNvSpPr txBox="1">
            <a:spLocks noChangeAspect="1" noChangeArrowheads="1"/>
          </p:cNvSpPr>
          <p:nvPr/>
        </p:nvSpPr>
        <p:spPr bwMode="auto">
          <a:xfrm>
            <a:off x="8081963" y="3906838"/>
            <a:ext cx="115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2A</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1027"/>
          <p:cNvSpPr txBox="1">
            <a:spLocks noChangeAspect="1" noChangeArrowheads="1"/>
          </p:cNvSpPr>
          <p:nvPr/>
        </p:nvSpPr>
        <p:spPr bwMode="auto">
          <a:xfrm>
            <a:off x="762000" y="4749800"/>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56675" name="Line 1028"/>
          <p:cNvSpPr>
            <a:spLocks noChangeAspect="1" noChangeShapeType="1"/>
          </p:cNvSpPr>
          <p:nvPr/>
        </p:nvSpPr>
        <p:spPr bwMode="auto">
          <a:xfrm>
            <a:off x="855663" y="3362325"/>
            <a:ext cx="662781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76" name="Line 1029"/>
          <p:cNvSpPr>
            <a:spLocks noChangeAspect="1" noChangeShapeType="1"/>
          </p:cNvSpPr>
          <p:nvPr/>
        </p:nvSpPr>
        <p:spPr bwMode="auto">
          <a:xfrm>
            <a:off x="895350" y="6049963"/>
            <a:ext cx="6991350" cy="0"/>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77" name="AutoShape 1033"/>
          <p:cNvSpPr>
            <a:spLocks noChangeAspect="1" noChangeArrowheads="1"/>
          </p:cNvSpPr>
          <p:nvPr/>
        </p:nvSpPr>
        <p:spPr bwMode="auto">
          <a:xfrm>
            <a:off x="1635125" y="3503613"/>
            <a:ext cx="504825" cy="447675"/>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6678" name="AutoShape 1034"/>
          <p:cNvSpPr>
            <a:spLocks noChangeAspect="1" noChangeArrowheads="1"/>
          </p:cNvSpPr>
          <p:nvPr/>
        </p:nvSpPr>
        <p:spPr bwMode="auto">
          <a:xfrm flipV="1">
            <a:off x="5537200" y="3606800"/>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6679" name="Line 1035"/>
          <p:cNvSpPr>
            <a:spLocks noChangeAspect="1" noChangeShapeType="1"/>
          </p:cNvSpPr>
          <p:nvPr/>
        </p:nvSpPr>
        <p:spPr bwMode="auto">
          <a:xfrm>
            <a:off x="1765300" y="3719513"/>
            <a:ext cx="2011363" cy="2271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0" name="Line 1036"/>
          <p:cNvSpPr>
            <a:spLocks noChangeAspect="1" noChangeShapeType="1"/>
          </p:cNvSpPr>
          <p:nvPr/>
        </p:nvSpPr>
        <p:spPr bwMode="auto">
          <a:xfrm rot="21561954" flipV="1">
            <a:off x="3752850" y="3797300"/>
            <a:ext cx="1925638" cy="2205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1" name="Line 1041"/>
          <p:cNvSpPr>
            <a:spLocks noChangeAspect="1" noChangeShapeType="1"/>
          </p:cNvSpPr>
          <p:nvPr/>
        </p:nvSpPr>
        <p:spPr bwMode="auto">
          <a:xfrm flipH="1">
            <a:off x="4051300" y="3735388"/>
            <a:ext cx="1654175" cy="2276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2" name="Line 1042"/>
          <p:cNvSpPr>
            <a:spLocks noChangeAspect="1" noChangeShapeType="1"/>
          </p:cNvSpPr>
          <p:nvPr/>
        </p:nvSpPr>
        <p:spPr bwMode="auto">
          <a:xfrm flipH="1" flipV="1">
            <a:off x="2157413" y="3370263"/>
            <a:ext cx="1893887" cy="26241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3" name="Line 1043"/>
          <p:cNvSpPr>
            <a:spLocks noChangeAspect="1" noChangeShapeType="1"/>
          </p:cNvSpPr>
          <p:nvPr/>
        </p:nvSpPr>
        <p:spPr bwMode="auto">
          <a:xfrm flipH="1">
            <a:off x="1882775" y="3384550"/>
            <a:ext cx="249238" cy="3190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4" name="Line 1044"/>
          <p:cNvSpPr>
            <a:spLocks noChangeAspect="1" noChangeShapeType="1"/>
          </p:cNvSpPr>
          <p:nvPr/>
        </p:nvSpPr>
        <p:spPr bwMode="auto">
          <a:xfrm>
            <a:off x="1846263" y="3735388"/>
            <a:ext cx="1654175" cy="22764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5" name="Line 1045"/>
          <p:cNvSpPr>
            <a:spLocks noChangeAspect="1" noChangeShapeType="1"/>
          </p:cNvSpPr>
          <p:nvPr/>
        </p:nvSpPr>
        <p:spPr bwMode="auto">
          <a:xfrm flipV="1">
            <a:off x="3482975" y="3389313"/>
            <a:ext cx="1893888" cy="2622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6" name="Line 1046"/>
          <p:cNvSpPr>
            <a:spLocks noChangeAspect="1" noChangeShapeType="1"/>
          </p:cNvSpPr>
          <p:nvPr/>
        </p:nvSpPr>
        <p:spPr bwMode="auto">
          <a:xfrm>
            <a:off x="5403850" y="3389313"/>
            <a:ext cx="249238" cy="3190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7" name="Line 1049"/>
          <p:cNvSpPr>
            <a:spLocks noChangeAspect="1" noChangeShapeType="1"/>
          </p:cNvSpPr>
          <p:nvPr/>
        </p:nvSpPr>
        <p:spPr bwMode="auto">
          <a:xfrm>
            <a:off x="2968625" y="4508500"/>
            <a:ext cx="80963" cy="936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6688" name="Line 1056"/>
          <p:cNvSpPr>
            <a:spLocks noChangeAspect="1" noChangeShapeType="1"/>
          </p:cNvSpPr>
          <p:nvPr/>
        </p:nvSpPr>
        <p:spPr bwMode="auto">
          <a:xfrm rot="-6228604">
            <a:off x="4949031" y="4688682"/>
            <a:ext cx="66675" cy="80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6689" name="Text Box 1057"/>
          <p:cNvSpPr txBox="1">
            <a:spLocks noChangeAspect="1" noChangeArrowheads="1"/>
          </p:cNvSpPr>
          <p:nvPr/>
        </p:nvSpPr>
        <p:spPr bwMode="auto">
          <a:xfrm>
            <a:off x="2757488" y="4078288"/>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2B</a:t>
            </a:r>
          </a:p>
        </p:txBody>
      </p:sp>
      <p:sp>
        <p:nvSpPr>
          <p:cNvPr id="156690" name="Line 1064"/>
          <p:cNvSpPr>
            <a:spLocks noChangeShapeType="1"/>
          </p:cNvSpPr>
          <p:nvPr/>
        </p:nvSpPr>
        <p:spPr bwMode="auto">
          <a:xfrm>
            <a:off x="8020050" y="3352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6691" name="Text Box 1065"/>
          <p:cNvSpPr txBox="1">
            <a:spLocks noChangeArrowheads="1"/>
          </p:cNvSpPr>
          <p:nvPr/>
        </p:nvSpPr>
        <p:spPr bwMode="auto">
          <a:xfrm rot="-5400000">
            <a:off x="7019925" y="4953000"/>
            <a:ext cx="1457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TWTT(s)</a:t>
            </a:r>
          </a:p>
        </p:txBody>
      </p:sp>
      <p:sp>
        <p:nvSpPr>
          <p:cNvPr id="156692" name="AutoShape 1066"/>
          <p:cNvSpPr>
            <a:spLocks noChangeAspect="1" noChangeArrowheads="1"/>
          </p:cNvSpPr>
          <p:nvPr/>
        </p:nvSpPr>
        <p:spPr bwMode="auto">
          <a:xfrm flipV="1">
            <a:off x="8194675" y="2949575"/>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6693" name="Line 1067"/>
          <p:cNvSpPr>
            <a:spLocks noChangeShapeType="1"/>
          </p:cNvSpPr>
          <p:nvPr/>
        </p:nvSpPr>
        <p:spPr bwMode="auto">
          <a:xfrm>
            <a:off x="8372475" y="3362325"/>
            <a:ext cx="0"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94" name="Freeform 1068"/>
          <p:cNvSpPr>
            <a:spLocks/>
          </p:cNvSpPr>
          <p:nvPr/>
        </p:nvSpPr>
        <p:spPr bwMode="auto">
          <a:xfrm>
            <a:off x="8301038" y="3838575"/>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95" name="Freeform 1069"/>
          <p:cNvSpPr>
            <a:spLocks/>
          </p:cNvSpPr>
          <p:nvPr/>
        </p:nvSpPr>
        <p:spPr bwMode="auto">
          <a:xfrm flipH="1">
            <a:off x="7900988" y="4038600"/>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96" name="Line 1074"/>
          <p:cNvSpPr>
            <a:spLocks noChangeShapeType="1"/>
          </p:cNvSpPr>
          <p:nvPr/>
        </p:nvSpPr>
        <p:spPr bwMode="auto">
          <a:xfrm flipH="1">
            <a:off x="8010525" y="3352800"/>
            <a:ext cx="0" cy="3324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6697" name="Freeform 1075"/>
          <p:cNvSpPr>
            <a:spLocks/>
          </p:cNvSpPr>
          <p:nvPr/>
        </p:nvSpPr>
        <p:spPr bwMode="auto">
          <a:xfrm flipH="1">
            <a:off x="7396163" y="4029075"/>
            <a:ext cx="1152525"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6698" name="Group 1080"/>
          <p:cNvGrpSpPr>
            <a:grpSpLocks/>
          </p:cNvGrpSpPr>
          <p:nvPr/>
        </p:nvGrpSpPr>
        <p:grpSpPr bwMode="auto">
          <a:xfrm>
            <a:off x="6740525" y="3717925"/>
            <a:ext cx="746125" cy="555625"/>
            <a:chOff x="4564" y="2336"/>
            <a:chExt cx="470" cy="350"/>
          </a:xfrm>
        </p:grpSpPr>
        <p:sp>
          <p:nvSpPr>
            <p:cNvPr id="156702" name="Freeform 1081"/>
            <p:cNvSpPr>
              <a:spLocks noChangeAspect="1"/>
            </p:cNvSpPr>
            <p:nvPr/>
          </p:nvSpPr>
          <p:spPr bwMode="auto">
            <a:xfrm>
              <a:off x="4564" y="2336"/>
              <a:ext cx="470" cy="350"/>
            </a:xfrm>
            <a:custGeom>
              <a:avLst/>
              <a:gdLst>
                <a:gd name="T0" fmla="*/ 322708 w 335"/>
                <a:gd name="T1" fmla="*/ 146097 h 250"/>
                <a:gd name="T2" fmla="*/ 134055 w 335"/>
                <a:gd name="T3" fmla="*/ 102778 h 250"/>
                <a:gd name="T4" fmla="*/ 21902 w 335"/>
                <a:gd name="T5" fmla="*/ 209552 h 250"/>
                <a:gd name="T6" fmla="*/ 267281 w 335"/>
                <a:gd name="T7" fmla="*/ 230325 h 250"/>
                <a:gd name="T8" fmla="*/ 389396 w 335"/>
                <a:gd name="T9" fmla="*/ 6359 h 250"/>
                <a:gd name="T10" fmla="*/ 389396 w 335"/>
                <a:gd name="T11" fmla="*/ 272252 h 250"/>
                <a:gd name="T12" fmla="*/ 322708 w 335"/>
                <a:gd name="T13" fmla="*/ 146097 h 250"/>
                <a:gd name="T14" fmla="*/ 0 60000 65536"/>
                <a:gd name="T15" fmla="*/ 0 60000 65536"/>
                <a:gd name="T16" fmla="*/ 0 60000 65536"/>
                <a:gd name="T17" fmla="*/ 0 60000 65536"/>
                <a:gd name="T18" fmla="*/ 0 60000 65536"/>
                <a:gd name="T19" fmla="*/ 0 60000 65536"/>
                <a:gd name="T20" fmla="*/ 0 60000 65536"/>
                <a:gd name="T21" fmla="*/ 0 w 335"/>
                <a:gd name="T22" fmla="*/ 0 h 250"/>
                <a:gd name="T23" fmla="*/ 335 w 335"/>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250">
                  <a:moveTo>
                    <a:pt x="264" y="124"/>
                  </a:moveTo>
                  <a:cubicBezTo>
                    <a:pt x="229" y="100"/>
                    <a:pt x="150" y="79"/>
                    <a:pt x="109" y="88"/>
                  </a:cubicBezTo>
                  <a:cubicBezTo>
                    <a:pt x="68" y="97"/>
                    <a:pt x="0" y="161"/>
                    <a:pt x="18" y="179"/>
                  </a:cubicBezTo>
                  <a:cubicBezTo>
                    <a:pt x="36" y="197"/>
                    <a:pt x="168" y="226"/>
                    <a:pt x="218" y="197"/>
                  </a:cubicBezTo>
                  <a:cubicBezTo>
                    <a:pt x="268" y="168"/>
                    <a:pt x="301" y="0"/>
                    <a:pt x="318" y="6"/>
                  </a:cubicBezTo>
                  <a:cubicBezTo>
                    <a:pt x="335" y="12"/>
                    <a:pt x="322" y="216"/>
                    <a:pt x="318" y="233"/>
                  </a:cubicBezTo>
                  <a:cubicBezTo>
                    <a:pt x="314" y="250"/>
                    <a:pt x="299" y="148"/>
                    <a:pt x="264" y="124"/>
                  </a:cubicBezTo>
                  <a:close/>
                </a:path>
              </a:pathLst>
            </a:custGeom>
            <a:solidFill>
              <a:schemeClr val="folHlink"/>
            </a:solidFill>
            <a:ln w="9525">
              <a:solidFill>
                <a:srgbClr val="000000"/>
              </a:solidFill>
              <a:round/>
              <a:headEnd/>
              <a:tailEnd/>
            </a:ln>
          </p:spPr>
          <p:txBody>
            <a:bodyPr wrap="none" anchor="ctr"/>
            <a:lstStyle/>
            <a:p>
              <a:endParaRPr lang="en-US"/>
            </a:p>
          </p:txBody>
        </p:sp>
        <p:sp>
          <p:nvSpPr>
            <p:cNvPr id="156703" name="Oval 1082"/>
            <p:cNvSpPr>
              <a:spLocks noChangeAspect="1" noChangeArrowheads="1"/>
            </p:cNvSpPr>
            <p:nvPr/>
          </p:nvSpPr>
          <p:spPr bwMode="auto">
            <a:xfrm>
              <a:off x="4633" y="2485"/>
              <a:ext cx="130" cy="122"/>
            </a:xfrm>
            <a:prstGeom prst="ellipse">
              <a:avLst/>
            </a:prstGeom>
            <a:solidFill>
              <a:srgbClr val="000000"/>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6704" name="Oval 1083"/>
            <p:cNvSpPr>
              <a:spLocks noChangeAspect="1" noChangeArrowheads="1"/>
            </p:cNvSpPr>
            <p:nvPr/>
          </p:nvSpPr>
          <p:spPr bwMode="auto">
            <a:xfrm>
              <a:off x="4664" y="2510"/>
              <a:ext cx="67" cy="67"/>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56699" name="Text Box 1084"/>
          <p:cNvSpPr txBox="1">
            <a:spLocks noChangeAspect="1" noChangeArrowheads="1"/>
          </p:cNvSpPr>
          <p:nvPr/>
        </p:nvSpPr>
        <p:spPr bwMode="auto">
          <a:xfrm>
            <a:off x="8415338" y="3935413"/>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2B</a:t>
            </a:r>
          </a:p>
        </p:txBody>
      </p:sp>
      <p:sp>
        <p:nvSpPr>
          <p:cNvPr id="156700" name="Freeform 1085"/>
          <p:cNvSpPr>
            <a:spLocks noChangeAspect="1"/>
          </p:cNvSpPr>
          <p:nvPr/>
        </p:nvSpPr>
        <p:spPr bwMode="auto">
          <a:xfrm>
            <a:off x="5595938" y="2174875"/>
            <a:ext cx="666750" cy="301625"/>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701" name="Freeform 1086"/>
          <p:cNvSpPr>
            <a:spLocks noChangeAspect="1"/>
          </p:cNvSpPr>
          <p:nvPr/>
        </p:nvSpPr>
        <p:spPr bwMode="auto">
          <a:xfrm>
            <a:off x="5810250" y="2387600"/>
            <a:ext cx="666750" cy="303213"/>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1027"/>
          <p:cNvSpPr txBox="1">
            <a:spLocks noChangeAspect="1" noChangeArrowheads="1"/>
          </p:cNvSpPr>
          <p:nvPr/>
        </p:nvSpPr>
        <p:spPr bwMode="auto">
          <a:xfrm>
            <a:off x="762000" y="4749800"/>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57699" name="Line 1028"/>
          <p:cNvSpPr>
            <a:spLocks noChangeAspect="1" noChangeShapeType="1"/>
          </p:cNvSpPr>
          <p:nvPr/>
        </p:nvSpPr>
        <p:spPr bwMode="auto">
          <a:xfrm>
            <a:off x="855663" y="3362325"/>
            <a:ext cx="662781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00" name="Line 1029"/>
          <p:cNvSpPr>
            <a:spLocks noChangeAspect="1" noChangeShapeType="1"/>
          </p:cNvSpPr>
          <p:nvPr/>
        </p:nvSpPr>
        <p:spPr bwMode="auto">
          <a:xfrm>
            <a:off x="895350" y="6049963"/>
            <a:ext cx="6991350" cy="0"/>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01" name="Freeform 1031"/>
          <p:cNvSpPr>
            <a:spLocks noChangeAspect="1"/>
          </p:cNvSpPr>
          <p:nvPr/>
        </p:nvSpPr>
        <p:spPr bwMode="auto">
          <a:xfrm>
            <a:off x="6472238" y="1997075"/>
            <a:ext cx="666750" cy="301625"/>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02" name="Freeform 1032"/>
          <p:cNvSpPr>
            <a:spLocks noChangeAspect="1"/>
          </p:cNvSpPr>
          <p:nvPr/>
        </p:nvSpPr>
        <p:spPr bwMode="auto">
          <a:xfrm>
            <a:off x="6686550" y="2209800"/>
            <a:ext cx="666750" cy="303213"/>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03" name="AutoShape 1033"/>
          <p:cNvSpPr>
            <a:spLocks noChangeAspect="1" noChangeArrowheads="1"/>
          </p:cNvSpPr>
          <p:nvPr/>
        </p:nvSpPr>
        <p:spPr bwMode="auto">
          <a:xfrm>
            <a:off x="1635125" y="3503613"/>
            <a:ext cx="504825" cy="447675"/>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7704" name="AutoShape 1034"/>
          <p:cNvSpPr>
            <a:spLocks noChangeAspect="1" noChangeArrowheads="1"/>
          </p:cNvSpPr>
          <p:nvPr/>
        </p:nvSpPr>
        <p:spPr bwMode="auto">
          <a:xfrm flipV="1">
            <a:off x="5537200" y="3606800"/>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7705" name="Line 1035"/>
          <p:cNvSpPr>
            <a:spLocks noChangeAspect="1" noChangeShapeType="1"/>
          </p:cNvSpPr>
          <p:nvPr/>
        </p:nvSpPr>
        <p:spPr bwMode="auto">
          <a:xfrm>
            <a:off x="1765300" y="3719513"/>
            <a:ext cx="2011363" cy="2271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06" name="Line 1036"/>
          <p:cNvSpPr>
            <a:spLocks noChangeAspect="1" noChangeShapeType="1"/>
          </p:cNvSpPr>
          <p:nvPr/>
        </p:nvSpPr>
        <p:spPr bwMode="auto">
          <a:xfrm rot="21561954" flipV="1">
            <a:off x="3752850" y="3797300"/>
            <a:ext cx="1925638" cy="2205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07" name="Line 1037"/>
          <p:cNvSpPr>
            <a:spLocks noChangeAspect="1" noChangeShapeType="1"/>
          </p:cNvSpPr>
          <p:nvPr/>
        </p:nvSpPr>
        <p:spPr bwMode="auto">
          <a:xfrm flipV="1">
            <a:off x="1873250" y="3379788"/>
            <a:ext cx="204788" cy="3286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08" name="Line 1038"/>
          <p:cNvSpPr>
            <a:spLocks noChangeAspect="1" noChangeShapeType="1"/>
          </p:cNvSpPr>
          <p:nvPr/>
        </p:nvSpPr>
        <p:spPr bwMode="auto">
          <a:xfrm>
            <a:off x="2068513" y="3389313"/>
            <a:ext cx="1698625" cy="2622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09" name="Line 1039"/>
          <p:cNvSpPr>
            <a:spLocks noChangeAspect="1" noChangeShapeType="1"/>
          </p:cNvSpPr>
          <p:nvPr/>
        </p:nvSpPr>
        <p:spPr bwMode="auto">
          <a:xfrm>
            <a:off x="5470525" y="3389313"/>
            <a:ext cx="222250" cy="35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10" name="Line 1040"/>
          <p:cNvSpPr>
            <a:spLocks noChangeAspect="1" noChangeShapeType="1"/>
          </p:cNvSpPr>
          <p:nvPr/>
        </p:nvSpPr>
        <p:spPr bwMode="auto">
          <a:xfrm flipV="1">
            <a:off x="3759200" y="3379788"/>
            <a:ext cx="1697038" cy="2622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11" name="Line 1041"/>
          <p:cNvSpPr>
            <a:spLocks noChangeAspect="1" noChangeShapeType="1"/>
          </p:cNvSpPr>
          <p:nvPr/>
        </p:nvSpPr>
        <p:spPr bwMode="auto">
          <a:xfrm flipH="1">
            <a:off x="4051300" y="3735388"/>
            <a:ext cx="1654175" cy="22764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12" name="Line 1042"/>
          <p:cNvSpPr>
            <a:spLocks noChangeAspect="1" noChangeShapeType="1"/>
          </p:cNvSpPr>
          <p:nvPr/>
        </p:nvSpPr>
        <p:spPr bwMode="auto">
          <a:xfrm flipH="1" flipV="1">
            <a:off x="2157413" y="3370263"/>
            <a:ext cx="1893887" cy="2624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13" name="Line 1043"/>
          <p:cNvSpPr>
            <a:spLocks noChangeAspect="1" noChangeShapeType="1"/>
          </p:cNvSpPr>
          <p:nvPr/>
        </p:nvSpPr>
        <p:spPr bwMode="auto">
          <a:xfrm flipH="1">
            <a:off x="1882775" y="3384550"/>
            <a:ext cx="249238" cy="319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14" name="Line 1044"/>
          <p:cNvSpPr>
            <a:spLocks noChangeAspect="1" noChangeShapeType="1"/>
          </p:cNvSpPr>
          <p:nvPr/>
        </p:nvSpPr>
        <p:spPr bwMode="auto">
          <a:xfrm>
            <a:off x="1846263" y="3735388"/>
            <a:ext cx="1654175" cy="22764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15" name="Line 1045"/>
          <p:cNvSpPr>
            <a:spLocks noChangeAspect="1" noChangeShapeType="1"/>
          </p:cNvSpPr>
          <p:nvPr/>
        </p:nvSpPr>
        <p:spPr bwMode="auto">
          <a:xfrm flipV="1">
            <a:off x="3482975" y="3389313"/>
            <a:ext cx="1893888" cy="2622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16" name="Line 1046"/>
          <p:cNvSpPr>
            <a:spLocks noChangeAspect="1" noChangeShapeType="1"/>
          </p:cNvSpPr>
          <p:nvPr/>
        </p:nvSpPr>
        <p:spPr bwMode="auto">
          <a:xfrm>
            <a:off x="5403850" y="3389313"/>
            <a:ext cx="249238" cy="3190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17" name="Line 1050"/>
          <p:cNvSpPr>
            <a:spLocks noChangeAspect="1" noChangeShapeType="1"/>
          </p:cNvSpPr>
          <p:nvPr/>
        </p:nvSpPr>
        <p:spPr bwMode="auto">
          <a:xfrm>
            <a:off x="3195638" y="5154613"/>
            <a:ext cx="80962" cy="92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7718" name="Line 1054"/>
          <p:cNvSpPr>
            <a:spLocks noChangeAspect="1" noChangeShapeType="1"/>
          </p:cNvSpPr>
          <p:nvPr/>
        </p:nvSpPr>
        <p:spPr bwMode="auto">
          <a:xfrm rot="-6228604">
            <a:off x="4819650" y="4264025"/>
            <a:ext cx="66675" cy="79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7719" name="Text Box 1062"/>
          <p:cNvSpPr txBox="1">
            <a:spLocks noChangeArrowheads="1"/>
          </p:cNvSpPr>
          <p:nvPr/>
        </p:nvSpPr>
        <p:spPr bwMode="auto">
          <a:xfrm>
            <a:off x="2282825" y="4013200"/>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3</a:t>
            </a:r>
          </a:p>
        </p:txBody>
      </p:sp>
      <p:sp>
        <p:nvSpPr>
          <p:cNvPr id="157720" name="Text Box 1063"/>
          <p:cNvSpPr txBox="1">
            <a:spLocks noChangeArrowheads="1"/>
          </p:cNvSpPr>
          <p:nvPr/>
        </p:nvSpPr>
        <p:spPr bwMode="auto">
          <a:xfrm>
            <a:off x="5105400" y="387032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3</a:t>
            </a:r>
          </a:p>
        </p:txBody>
      </p:sp>
      <p:grpSp>
        <p:nvGrpSpPr>
          <p:cNvPr id="157721" name="Group 1064"/>
          <p:cNvGrpSpPr>
            <a:grpSpLocks/>
          </p:cNvGrpSpPr>
          <p:nvPr/>
        </p:nvGrpSpPr>
        <p:grpSpPr bwMode="auto">
          <a:xfrm>
            <a:off x="6340475" y="3717925"/>
            <a:ext cx="746125" cy="555625"/>
            <a:chOff x="4564" y="2336"/>
            <a:chExt cx="470" cy="350"/>
          </a:xfrm>
        </p:grpSpPr>
        <p:sp>
          <p:nvSpPr>
            <p:cNvPr id="157732" name="Freeform 1065"/>
            <p:cNvSpPr>
              <a:spLocks noChangeAspect="1"/>
            </p:cNvSpPr>
            <p:nvPr/>
          </p:nvSpPr>
          <p:spPr bwMode="auto">
            <a:xfrm>
              <a:off x="4564" y="2336"/>
              <a:ext cx="470" cy="350"/>
            </a:xfrm>
            <a:custGeom>
              <a:avLst/>
              <a:gdLst>
                <a:gd name="T0" fmla="*/ 322708 w 335"/>
                <a:gd name="T1" fmla="*/ 146097 h 250"/>
                <a:gd name="T2" fmla="*/ 134055 w 335"/>
                <a:gd name="T3" fmla="*/ 102778 h 250"/>
                <a:gd name="T4" fmla="*/ 21902 w 335"/>
                <a:gd name="T5" fmla="*/ 209552 h 250"/>
                <a:gd name="T6" fmla="*/ 267281 w 335"/>
                <a:gd name="T7" fmla="*/ 230325 h 250"/>
                <a:gd name="T8" fmla="*/ 389396 w 335"/>
                <a:gd name="T9" fmla="*/ 6359 h 250"/>
                <a:gd name="T10" fmla="*/ 389396 w 335"/>
                <a:gd name="T11" fmla="*/ 272252 h 250"/>
                <a:gd name="T12" fmla="*/ 322708 w 335"/>
                <a:gd name="T13" fmla="*/ 146097 h 250"/>
                <a:gd name="T14" fmla="*/ 0 60000 65536"/>
                <a:gd name="T15" fmla="*/ 0 60000 65536"/>
                <a:gd name="T16" fmla="*/ 0 60000 65536"/>
                <a:gd name="T17" fmla="*/ 0 60000 65536"/>
                <a:gd name="T18" fmla="*/ 0 60000 65536"/>
                <a:gd name="T19" fmla="*/ 0 60000 65536"/>
                <a:gd name="T20" fmla="*/ 0 60000 65536"/>
                <a:gd name="T21" fmla="*/ 0 w 335"/>
                <a:gd name="T22" fmla="*/ 0 h 250"/>
                <a:gd name="T23" fmla="*/ 335 w 335"/>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250">
                  <a:moveTo>
                    <a:pt x="264" y="124"/>
                  </a:moveTo>
                  <a:cubicBezTo>
                    <a:pt x="229" y="100"/>
                    <a:pt x="150" y="79"/>
                    <a:pt x="109" y="88"/>
                  </a:cubicBezTo>
                  <a:cubicBezTo>
                    <a:pt x="68" y="97"/>
                    <a:pt x="0" y="161"/>
                    <a:pt x="18" y="179"/>
                  </a:cubicBezTo>
                  <a:cubicBezTo>
                    <a:pt x="36" y="197"/>
                    <a:pt x="168" y="226"/>
                    <a:pt x="218" y="197"/>
                  </a:cubicBezTo>
                  <a:cubicBezTo>
                    <a:pt x="268" y="168"/>
                    <a:pt x="301" y="0"/>
                    <a:pt x="318" y="6"/>
                  </a:cubicBezTo>
                  <a:cubicBezTo>
                    <a:pt x="335" y="12"/>
                    <a:pt x="322" y="216"/>
                    <a:pt x="318" y="233"/>
                  </a:cubicBezTo>
                  <a:cubicBezTo>
                    <a:pt x="314" y="250"/>
                    <a:pt x="299" y="148"/>
                    <a:pt x="264" y="124"/>
                  </a:cubicBezTo>
                  <a:close/>
                </a:path>
              </a:pathLst>
            </a:custGeom>
            <a:solidFill>
              <a:schemeClr val="folHlink"/>
            </a:solidFill>
            <a:ln w="9525">
              <a:solidFill>
                <a:srgbClr val="000000"/>
              </a:solidFill>
              <a:round/>
              <a:headEnd/>
              <a:tailEnd/>
            </a:ln>
          </p:spPr>
          <p:txBody>
            <a:bodyPr wrap="none" anchor="ctr"/>
            <a:lstStyle/>
            <a:p>
              <a:endParaRPr lang="en-US"/>
            </a:p>
          </p:txBody>
        </p:sp>
        <p:sp>
          <p:nvSpPr>
            <p:cNvPr id="157733" name="Oval 1066"/>
            <p:cNvSpPr>
              <a:spLocks noChangeAspect="1" noChangeArrowheads="1"/>
            </p:cNvSpPr>
            <p:nvPr/>
          </p:nvSpPr>
          <p:spPr bwMode="auto">
            <a:xfrm>
              <a:off x="4633" y="2485"/>
              <a:ext cx="130" cy="122"/>
            </a:xfrm>
            <a:prstGeom prst="ellipse">
              <a:avLst/>
            </a:prstGeom>
            <a:solidFill>
              <a:srgbClr val="000000"/>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7734" name="Oval 1067"/>
            <p:cNvSpPr>
              <a:spLocks noChangeAspect="1" noChangeArrowheads="1"/>
            </p:cNvSpPr>
            <p:nvPr/>
          </p:nvSpPr>
          <p:spPr bwMode="auto">
            <a:xfrm>
              <a:off x="4664" y="2510"/>
              <a:ext cx="67" cy="67"/>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57722" name="Text Box 1068"/>
          <p:cNvSpPr txBox="1">
            <a:spLocks noChangeArrowheads="1"/>
          </p:cNvSpPr>
          <p:nvPr/>
        </p:nvSpPr>
        <p:spPr bwMode="auto">
          <a:xfrm rot="-5400000">
            <a:off x="7019925" y="4953000"/>
            <a:ext cx="1457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TWTT(s)</a:t>
            </a:r>
          </a:p>
        </p:txBody>
      </p:sp>
      <p:sp>
        <p:nvSpPr>
          <p:cNvPr id="157723" name="AutoShape 1069"/>
          <p:cNvSpPr>
            <a:spLocks noChangeAspect="1" noChangeArrowheads="1"/>
          </p:cNvSpPr>
          <p:nvPr/>
        </p:nvSpPr>
        <p:spPr bwMode="auto">
          <a:xfrm flipV="1">
            <a:off x="8194675" y="2949575"/>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7724" name="Line 1070"/>
          <p:cNvSpPr>
            <a:spLocks noChangeShapeType="1"/>
          </p:cNvSpPr>
          <p:nvPr/>
        </p:nvSpPr>
        <p:spPr bwMode="auto">
          <a:xfrm>
            <a:off x="8372475" y="3362325"/>
            <a:ext cx="0"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25" name="Freeform 1071"/>
          <p:cNvSpPr>
            <a:spLocks/>
          </p:cNvSpPr>
          <p:nvPr/>
        </p:nvSpPr>
        <p:spPr bwMode="auto">
          <a:xfrm flipH="1">
            <a:off x="7900988" y="4038600"/>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26" name="Line 1072"/>
          <p:cNvSpPr>
            <a:spLocks noChangeShapeType="1"/>
          </p:cNvSpPr>
          <p:nvPr/>
        </p:nvSpPr>
        <p:spPr bwMode="auto">
          <a:xfrm flipH="1">
            <a:off x="8010525" y="3352800"/>
            <a:ext cx="0" cy="3324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7727" name="Freeform 1073"/>
          <p:cNvSpPr>
            <a:spLocks/>
          </p:cNvSpPr>
          <p:nvPr/>
        </p:nvSpPr>
        <p:spPr bwMode="auto">
          <a:xfrm flipH="1">
            <a:off x="7396163" y="4029075"/>
            <a:ext cx="1152525"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28" name="Text Box 1074"/>
          <p:cNvSpPr txBox="1">
            <a:spLocks noChangeAspect="1" noChangeArrowheads="1"/>
          </p:cNvSpPr>
          <p:nvPr/>
        </p:nvSpPr>
        <p:spPr bwMode="auto">
          <a:xfrm>
            <a:off x="8443913" y="4335463"/>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3</a:t>
            </a:r>
          </a:p>
        </p:txBody>
      </p:sp>
      <p:sp>
        <p:nvSpPr>
          <p:cNvPr id="157729" name="Freeform 1075"/>
          <p:cNvSpPr>
            <a:spLocks/>
          </p:cNvSpPr>
          <p:nvPr/>
        </p:nvSpPr>
        <p:spPr bwMode="auto">
          <a:xfrm>
            <a:off x="8301038" y="3838575"/>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30" name="Line 1076"/>
          <p:cNvSpPr>
            <a:spLocks noChangeShapeType="1"/>
          </p:cNvSpPr>
          <p:nvPr/>
        </p:nvSpPr>
        <p:spPr bwMode="auto">
          <a:xfrm>
            <a:off x="8020050" y="3352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7731" name="Freeform 1077"/>
          <p:cNvSpPr>
            <a:spLocks/>
          </p:cNvSpPr>
          <p:nvPr/>
        </p:nvSpPr>
        <p:spPr bwMode="auto">
          <a:xfrm>
            <a:off x="8310563" y="4219575"/>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pic>
        <p:nvPicPr>
          <p:cNvPr id="158723" name="Picture 6" descr="C:\Documents and Settings\jlorenzo\Desktop\lastesClass\ghost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28588"/>
            <a:ext cx="50546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Text Box 7"/>
          <p:cNvSpPr txBox="1">
            <a:spLocks noChangeArrowheads="1"/>
          </p:cNvSpPr>
          <p:nvPr/>
        </p:nvSpPr>
        <p:spPr bwMode="auto">
          <a:xfrm>
            <a:off x="5973763" y="3536950"/>
            <a:ext cx="25987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Ghosts</a:t>
            </a:r>
          </a:p>
          <a:p>
            <a:pPr algn="ctr">
              <a:spcBef>
                <a:spcPct val="50000"/>
              </a:spcBef>
            </a:pPr>
            <a:r>
              <a:rPr lang="en-US" altLang="en-US"/>
              <a:t>Ocean Drilling Program Leg 150</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59747" name="Text Box 4"/>
          <p:cNvSpPr txBox="1">
            <a:spLocks noChangeArrowheads="1"/>
          </p:cNvSpPr>
          <p:nvPr/>
        </p:nvSpPr>
        <p:spPr bwMode="auto">
          <a:xfrm>
            <a:off x="1781175" y="790575"/>
            <a:ext cx="3676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Ghosting</a:t>
            </a:r>
          </a:p>
        </p:txBody>
      </p:sp>
      <p:sp>
        <p:nvSpPr>
          <p:cNvPr id="159748" name="Text Box 5"/>
          <p:cNvSpPr txBox="1">
            <a:spLocks noChangeArrowheads="1"/>
          </p:cNvSpPr>
          <p:nvPr/>
        </p:nvSpPr>
        <p:spPr bwMode="auto">
          <a:xfrm>
            <a:off x="1733550" y="1695450"/>
            <a:ext cx="356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59749" name="Object 1024"/>
          <p:cNvGraphicFramePr>
            <a:graphicFrameLocks noChangeAspect="1"/>
          </p:cNvGraphicFramePr>
          <p:nvPr/>
        </p:nvGraphicFramePr>
        <p:xfrm>
          <a:off x="2085975" y="1981200"/>
          <a:ext cx="3543300" cy="914400"/>
        </p:xfrm>
        <a:graphic>
          <a:graphicData uri="http://schemas.openxmlformats.org/presentationml/2006/ole">
            <mc:AlternateContent xmlns:mc="http://schemas.openxmlformats.org/markup-compatibility/2006">
              <mc:Choice xmlns:v="urn:schemas-microsoft-com:vml" Requires="v">
                <p:oleObj spid="_x0000_s159794" name="Equation" r:id="rId3" imgW="3543300" imgH="914400" progId="Equation.DSMT4">
                  <p:embed/>
                </p:oleObj>
              </mc:Choice>
              <mc:Fallback>
                <p:oleObj name="Equation" r:id="rId3" imgW="3543300" imgH="9144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75" y="1981200"/>
                        <a:ext cx="35433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50" name="AutoShape 8"/>
          <p:cNvSpPr>
            <a:spLocks noChangeAspect="1" noChangeArrowheads="1"/>
          </p:cNvSpPr>
          <p:nvPr/>
        </p:nvSpPr>
        <p:spPr bwMode="auto">
          <a:xfrm flipV="1">
            <a:off x="5537200" y="3606800"/>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9751" name="Text Box 9"/>
          <p:cNvSpPr txBox="1">
            <a:spLocks noChangeAspect="1" noChangeArrowheads="1"/>
          </p:cNvSpPr>
          <p:nvPr/>
        </p:nvSpPr>
        <p:spPr bwMode="auto">
          <a:xfrm>
            <a:off x="755650" y="4749800"/>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59752" name="Line 10"/>
          <p:cNvSpPr>
            <a:spLocks noChangeAspect="1" noChangeShapeType="1"/>
          </p:cNvSpPr>
          <p:nvPr/>
        </p:nvSpPr>
        <p:spPr bwMode="auto">
          <a:xfrm>
            <a:off x="849313" y="3362325"/>
            <a:ext cx="662781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53" name="Line 11"/>
          <p:cNvSpPr>
            <a:spLocks noChangeAspect="1" noChangeShapeType="1"/>
          </p:cNvSpPr>
          <p:nvPr/>
        </p:nvSpPr>
        <p:spPr bwMode="auto">
          <a:xfrm>
            <a:off x="889000" y="6049963"/>
            <a:ext cx="6991350" cy="0"/>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54" name="Freeform 12"/>
          <p:cNvSpPr>
            <a:spLocks noChangeAspect="1"/>
          </p:cNvSpPr>
          <p:nvPr/>
        </p:nvSpPr>
        <p:spPr bwMode="auto">
          <a:xfrm>
            <a:off x="6465888" y="1997075"/>
            <a:ext cx="666750" cy="301625"/>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55" name="Freeform 13"/>
          <p:cNvSpPr>
            <a:spLocks noChangeAspect="1"/>
          </p:cNvSpPr>
          <p:nvPr/>
        </p:nvSpPr>
        <p:spPr bwMode="auto">
          <a:xfrm>
            <a:off x="6680200" y="2209800"/>
            <a:ext cx="666750" cy="303213"/>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56" name="AutoShape 14"/>
          <p:cNvSpPr>
            <a:spLocks noChangeAspect="1" noChangeArrowheads="1"/>
          </p:cNvSpPr>
          <p:nvPr/>
        </p:nvSpPr>
        <p:spPr bwMode="auto">
          <a:xfrm>
            <a:off x="1628775" y="3503613"/>
            <a:ext cx="504825" cy="447675"/>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9757" name="AutoShape 15"/>
          <p:cNvSpPr>
            <a:spLocks noChangeAspect="1" noChangeArrowheads="1"/>
          </p:cNvSpPr>
          <p:nvPr/>
        </p:nvSpPr>
        <p:spPr bwMode="auto">
          <a:xfrm flipV="1">
            <a:off x="5530850" y="3606800"/>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9758" name="Line 18"/>
          <p:cNvSpPr>
            <a:spLocks noChangeAspect="1" noChangeShapeType="1"/>
          </p:cNvSpPr>
          <p:nvPr/>
        </p:nvSpPr>
        <p:spPr bwMode="auto">
          <a:xfrm flipV="1">
            <a:off x="1866900" y="3379788"/>
            <a:ext cx="204788" cy="3286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59" name="Line 19"/>
          <p:cNvSpPr>
            <a:spLocks noChangeAspect="1" noChangeShapeType="1"/>
          </p:cNvSpPr>
          <p:nvPr/>
        </p:nvSpPr>
        <p:spPr bwMode="auto">
          <a:xfrm>
            <a:off x="2062163" y="3389313"/>
            <a:ext cx="1698625" cy="2622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60" name="Line 20"/>
          <p:cNvSpPr>
            <a:spLocks noChangeAspect="1" noChangeShapeType="1"/>
          </p:cNvSpPr>
          <p:nvPr/>
        </p:nvSpPr>
        <p:spPr bwMode="auto">
          <a:xfrm>
            <a:off x="5464175" y="3389313"/>
            <a:ext cx="222250" cy="355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61" name="Line 21"/>
          <p:cNvSpPr>
            <a:spLocks noChangeAspect="1" noChangeShapeType="1"/>
          </p:cNvSpPr>
          <p:nvPr/>
        </p:nvSpPr>
        <p:spPr bwMode="auto">
          <a:xfrm flipV="1">
            <a:off x="3752850" y="3379788"/>
            <a:ext cx="1697038" cy="2622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62" name="Line 28"/>
          <p:cNvSpPr>
            <a:spLocks noChangeAspect="1" noChangeShapeType="1"/>
          </p:cNvSpPr>
          <p:nvPr/>
        </p:nvSpPr>
        <p:spPr bwMode="auto">
          <a:xfrm>
            <a:off x="3189288" y="5154613"/>
            <a:ext cx="80962" cy="92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3" name="Line 29"/>
          <p:cNvSpPr>
            <a:spLocks noChangeAspect="1" noChangeShapeType="1"/>
          </p:cNvSpPr>
          <p:nvPr/>
        </p:nvSpPr>
        <p:spPr bwMode="auto">
          <a:xfrm rot="-6228604">
            <a:off x="4813300" y="4264025"/>
            <a:ext cx="66675" cy="79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4" name="Text Box 30"/>
          <p:cNvSpPr txBox="1">
            <a:spLocks noChangeArrowheads="1"/>
          </p:cNvSpPr>
          <p:nvPr/>
        </p:nvSpPr>
        <p:spPr bwMode="auto">
          <a:xfrm>
            <a:off x="2276475" y="4013200"/>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3</a:t>
            </a:r>
          </a:p>
        </p:txBody>
      </p:sp>
      <p:sp>
        <p:nvSpPr>
          <p:cNvPr id="159765" name="Text Box 31"/>
          <p:cNvSpPr txBox="1">
            <a:spLocks noChangeArrowheads="1"/>
          </p:cNvSpPr>
          <p:nvPr/>
        </p:nvSpPr>
        <p:spPr bwMode="auto">
          <a:xfrm>
            <a:off x="5099050" y="387032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3</a:t>
            </a:r>
          </a:p>
        </p:txBody>
      </p:sp>
      <p:grpSp>
        <p:nvGrpSpPr>
          <p:cNvPr id="159766" name="Group 32"/>
          <p:cNvGrpSpPr>
            <a:grpSpLocks/>
          </p:cNvGrpSpPr>
          <p:nvPr/>
        </p:nvGrpSpPr>
        <p:grpSpPr bwMode="auto">
          <a:xfrm>
            <a:off x="6334125" y="3717925"/>
            <a:ext cx="746125" cy="555625"/>
            <a:chOff x="4564" y="2336"/>
            <a:chExt cx="470" cy="350"/>
          </a:xfrm>
        </p:grpSpPr>
        <p:sp>
          <p:nvSpPr>
            <p:cNvPr id="159779" name="Freeform 33"/>
            <p:cNvSpPr>
              <a:spLocks noChangeAspect="1"/>
            </p:cNvSpPr>
            <p:nvPr/>
          </p:nvSpPr>
          <p:spPr bwMode="auto">
            <a:xfrm>
              <a:off x="4564" y="2336"/>
              <a:ext cx="470" cy="350"/>
            </a:xfrm>
            <a:custGeom>
              <a:avLst/>
              <a:gdLst>
                <a:gd name="T0" fmla="*/ 322708 w 335"/>
                <a:gd name="T1" fmla="*/ 146097 h 250"/>
                <a:gd name="T2" fmla="*/ 134055 w 335"/>
                <a:gd name="T3" fmla="*/ 102778 h 250"/>
                <a:gd name="T4" fmla="*/ 21902 w 335"/>
                <a:gd name="T5" fmla="*/ 209552 h 250"/>
                <a:gd name="T6" fmla="*/ 267281 w 335"/>
                <a:gd name="T7" fmla="*/ 230325 h 250"/>
                <a:gd name="T8" fmla="*/ 389396 w 335"/>
                <a:gd name="T9" fmla="*/ 6359 h 250"/>
                <a:gd name="T10" fmla="*/ 389396 w 335"/>
                <a:gd name="T11" fmla="*/ 272252 h 250"/>
                <a:gd name="T12" fmla="*/ 322708 w 335"/>
                <a:gd name="T13" fmla="*/ 146097 h 250"/>
                <a:gd name="T14" fmla="*/ 0 60000 65536"/>
                <a:gd name="T15" fmla="*/ 0 60000 65536"/>
                <a:gd name="T16" fmla="*/ 0 60000 65536"/>
                <a:gd name="T17" fmla="*/ 0 60000 65536"/>
                <a:gd name="T18" fmla="*/ 0 60000 65536"/>
                <a:gd name="T19" fmla="*/ 0 60000 65536"/>
                <a:gd name="T20" fmla="*/ 0 60000 65536"/>
                <a:gd name="T21" fmla="*/ 0 w 335"/>
                <a:gd name="T22" fmla="*/ 0 h 250"/>
                <a:gd name="T23" fmla="*/ 335 w 335"/>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250">
                  <a:moveTo>
                    <a:pt x="264" y="124"/>
                  </a:moveTo>
                  <a:cubicBezTo>
                    <a:pt x="229" y="100"/>
                    <a:pt x="150" y="79"/>
                    <a:pt x="109" y="88"/>
                  </a:cubicBezTo>
                  <a:cubicBezTo>
                    <a:pt x="68" y="97"/>
                    <a:pt x="0" y="161"/>
                    <a:pt x="18" y="179"/>
                  </a:cubicBezTo>
                  <a:cubicBezTo>
                    <a:pt x="36" y="197"/>
                    <a:pt x="168" y="226"/>
                    <a:pt x="218" y="197"/>
                  </a:cubicBezTo>
                  <a:cubicBezTo>
                    <a:pt x="268" y="168"/>
                    <a:pt x="301" y="0"/>
                    <a:pt x="318" y="6"/>
                  </a:cubicBezTo>
                  <a:cubicBezTo>
                    <a:pt x="335" y="12"/>
                    <a:pt x="322" y="216"/>
                    <a:pt x="318" y="233"/>
                  </a:cubicBezTo>
                  <a:cubicBezTo>
                    <a:pt x="314" y="250"/>
                    <a:pt x="299" y="148"/>
                    <a:pt x="264" y="124"/>
                  </a:cubicBezTo>
                  <a:close/>
                </a:path>
              </a:pathLst>
            </a:custGeom>
            <a:solidFill>
              <a:schemeClr val="folHlink"/>
            </a:solidFill>
            <a:ln w="9525">
              <a:solidFill>
                <a:srgbClr val="000000"/>
              </a:solidFill>
              <a:round/>
              <a:headEnd/>
              <a:tailEnd/>
            </a:ln>
          </p:spPr>
          <p:txBody>
            <a:bodyPr wrap="none" anchor="ctr"/>
            <a:lstStyle/>
            <a:p>
              <a:endParaRPr lang="en-US"/>
            </a:p>
          </p:txBody>
        </p:sp>
        <p:sp>
          <p:nvSpPr>
            <p:cNvPr id="159780" name="Oval 34"/>
            <p:cNvSpPr>
              <a:spLocks noChangeAspect="1" noChangeArrowheads="1"/>
            </p:cNvSpPr>
            <p:nvPr/>
          </p:nvSpPr>
          <p:spPr bwMode="auto">
            <a:xfrm>
              <a:off x="4633" y="2485"/>
              <a:ext cx="130" cy="122"/>
            </a:xfrm>
            <a:prstGeom prst="ellipse">
              <a:avLst/>
            </a:prstGeom>
            <a:solidFill>
              <a:srgbClr val="000000"/>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9781" name="Oval 35"/>
            <p:cNvSpPr>
              <a:spLocks noChangeAspect="1" noChangeArrowheads="1"/>
            </p:cNvSpPr>
            <p:nvPr/>
          </p:nvSpPr>
          <p:spPr bwMode="auto">
            <a:xfrm>
              <a:off x="4664" y="2510"/>
              <a:ext cx="67" cy="67"/>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59767" name="Text Box 36"/>
          <p:cNvSpPr txBox="1">
            <a:spLocks noChangeArrowheads="1"/>
          </p:cNvSpPr>
          <p:nvPr/>
        </p:nvSpPr>
        <p:spPr bwMode="auto">
          <a:xfrm rot="-5400000">
            <a:off x="7013575" y="4953000"/>
            <a:ext cx="1457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TWTT(s)</a:t>
            </a:r>
          </a:p>
        </p:txBody>
      </p:sp>
      <p:sp>
        <p:nvSpPr>
          <p:cNvPr id="159768" name="AutoShape 37"/>
          <p:cNvSpPr>
            <a:spLocks noChangeAspect="1" noChangeArrowheads="1"/>
          </p:cNvSpPr>
          <p:nvPr/>
        </p:nvSpPr>
        <p:spPr bwMode="auto">
          <a:xfrm flipV="1">
            <a:off x="8188325" y="2949575"/>
            <a:ext cx="363538"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9769" name="Line 38"/>
          <p:cNvSpPr>
            <a:spLocks noChangeShapeType="1"/>
          </p:cNvSpPr>
          <p:nvPr/>
        </p:nvSpPr>
        <p:spPr bwMode="auto">
          <a:xfrm>
            <a:off x="8366125" y="3362325"/>
            <a:ext cx="0"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0" name="Freeform 39"/>
          <p:cNvSpPr>
            <a:spLocks/>
          </p:cNvSpPr>
          <p:nvPr/>
        </p:nvSpPr>
        <p:spPr bwMode="auto">
          <a:xfrm flipH="1">
            <a:off x="7894638" y="4038600"/>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71" name="Line 40"/>
          <p:cNvSpPr>
            <a:spLocks noChangeShapeType="1"/>
          </p:cNvSpPr>
          <p:nvPr/>
        </p:nvSpPr>
        <p:spPr bwMode="auto">
          <a:xfrm flipH="1">
            <a:off x="8004175" y="3352800"/>
            <a:ext cx="0" cy="3324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72" name="Freeform 41"/>
          <p:cNvSpPr>
            <a:spLocks/>
          </p:cNvSpPr>
          <p:nvPr/>
        </p:nvSpPr>
        <p:spPr bwMode="auto">
          <a:xfrm flipH="1">
            <a:off x="7389813" y="4029075"/>
            <a:ext cx="1152525"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73" name="Text Box 42"/>
          <p:cNvSpPr txBox="1">
            <a:spLocks noChangeAspect="1" noChangeArrowheads="1"/>
          </p:cNvSpPr>
          <p:nvPr/>
        </p:nvSpPr>
        <p:spPr bwMode="auto">
          <a:xfrm>
            <a:off x="8437563" y="4335463"/>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3</a:t>
            </a:r>
          </a:p>
        </p:txBody>
      </p:sp>
      <p:sp>
        <p:nvSpPr>
          <p:cNvPr id="159774" name="Freeform 43"/>
          <p:cNvSpPr>
            <a:spLocks/>
          </p:cNvSpPr>
          <p:nvPr/>
        </p:nvSpPr>
        <p:spPr bwMode="auto">
          <a:xfrm>
            <a:off x="8294688" y="3838575"/>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75" name="Line 44"/>
          <p:cNvSpPr>
            <a:spLocks noChangeShapeType="1"/>
          </p:cNvSpPr>
          <p:nvPr/>
        </p:nvSpPr>
        <p:spPr bwMode="auto">
          <a:xfrm>
            <a:off x="8013700" y="3352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76" name="Freeform 45"/>
          <p:cNvSpPr>
            <a:spLocks/>
          </p:cNvSpPr>
          <p:nvPr/>
        </p:nvSpPr>
        <p:spPr bwMode="auto">
          <a:xfrm>
            <a:off x="8304213" y="4219575"/>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77" name="Oval 46"/>
          <p:cNvSpPr>
            <a:spLocks noChangeArrowheads="1"/>
          </p:cNvSpPr>
          <p:nvPr/>
        </p:nvSpPr>
        <p:spPr bwMode="auto">
          <a:xfrm>
            <a:off x="4940300" y="2959100"/>
            <a:ext cx="1422400" cy="1473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59778" name="Line 47"/>
          <p:cNvSpPr>
            <a:spLocks noChangeShapeType="1"/>
          </p:cNvSpPr>
          <p:nvPr/>
        </p:nvSpPr>
        <p:spPr bwMode="auto">
          <a:xfrm flipH="1">
            <a:off x="5016500" y="3378200"/>
            <a:ext cx="419100" cy="66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3"/>
          <p:cNvSpPr txBox="1">
            <a:spLocks noChangeAspect="1" noChangeArrowheads="1"/>
          </p:cNvSpPr>
          <p:nvPr/>
        </p:nvSpPr>
        <p:spPr bwMode="auto">
          <a:xfrm>
            <a:off x="-2387600" y="3303588"/>
            <a:ext cx="8116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60771" name="Line 4"/>
          <p:cNvSpPr>
            <a:spLocks noChangeAspect="1" noChangeShapeType="1"/>
          </p:cNvSpPr>
          <p:nvPr/>
        </p:nvSpPr>
        <p:spPr bwMode="auto">
          <a:xfrm>
            <a:off x="2443163" y="2403475"/>
            <a:ext cx="52451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72" name="AutoShape 5"/>
          <p:cNvSpPr>
            <a:spLocks noChangeAspect="1" noChangeArrowheads="1"/>
          </p:cNvSpPr>
          <p:nvPr/>
        </p:nvSpPr>
        <p:spPr bwMode="auto">
          <a:xfrm flipV="1">
            <a:off x="4767263" y="2770188"/>
            <a:ext cx="546100" cy="573087"/>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60773" name="Line 6"/>
          <p:cNvSpPr>
            <a:spLocks noChangeAspect="1" noChangeShapeType="1"/>
          </p:cNvSpPr>
          <p:nvPr/>
        </p:nvSpPr>
        <p:spPr bwMode="auto">
          <a:xfrm>
            <a:off x="4667250" y="2443163"/>
            <a:ext cx="333375"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0774" name="Group 7"/>
          <p:cNvGrpSpPr>
            <a:grpSpLocks noChangeAspect="1"/>
          </p:cNvGrpSpPr>
          <p:nvPr/>
        </p:nvGrpSpPr>
        <p:grpSpPr bwMode="auto">
          <a:xfrm>
            <a:off x="5972175" y="2936875"/>
            <a:ext cx="1120775" cy="833438"/>
            <a:chOff x="4564" y="2336"/>
            <a:chExt cx="470" cy="350"/>
          </a:xfrm>
        </p:grpSpPr>
        <p:sp>
          <p:nvSpPr>
            <p:cNvPr id="160787" name="Freeform 8"/>
            <p:cNvSpPr>
              <a:spLocks noChangeAspect="1"/>
            </p:cNvSpPr>
            <p:nvPr/>
          </p:nvSpPr>
          <p:spPr bwMode="auto">
            <a:xfrm>
              <a:off x="4564" y="2336"/>
              <a:ext cx="470" cy="350"/>
            </a:xfrm>
            <a:custGeom>
              <a:avLst/>
              <a:gdLst>
                <a:gd name="T0" fmla="*/ 322708 w 335"/>
                <a:gd name="T1" fmla="*/ 146097 h 250"/>
                <a:gd name="T2" fmla="*/ 134055 w 335"/>
                <a:gd name="T3" fmla="*/ 102778 h 250"/>
                <a:gd name="T4" fmla="*/ 21902 w 335"/>
                <a:gd name="T5" fmla="*/ 209552 h 250"/>
                <a:gd name="T6" fmla="*/ 267281 w 335"/>
                <a:gd name="T7" fmla="*/ 230325 h 250"/>
                <a:gd name="T8" fmla="*/ 389396 w 335"/>
                <a:gd name="T9" fmla="*/ 6359 h 250"/>
                <a:gd name="T10" fmla="*/ 389396 w 335"/>
                <a:gd name="T11" fmla="*/ 272252 h 250"/>
                <a:gd name="T12" fmla="*/ 322708 w 335"/>
                <a:gd name="T13" fmla="*/ 146097 h 250"/>
                <a:gd name="T14" fmla="*/ 0 60000 65536"/>
                <a:gd name="T15" fmla="*/ 0 60000 65536"/>
                <a:gd name="T16" fmla="*/ 0 60000 65536"/>
                <a:gd name="T17" fmla="*/ 0 60000 65536"/>
                <a:gd name="T18" fmla="*/ 0 60000 65536"/>
                <a:gd name="T19" fmla="*/ 0 60000 65536"/>
                <a:gd name="T20" fmla="*/ 0 60000 65536"/>
                <a:gd name="T21" fmla="*/ 0 w 335"/>
                <a:gd name="T22" fmla="*/ 0 h 250"/>
                <a:gd name="T23" fmla="*/ 335 w 335"/>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250">
                  <a:moveTo>
                    <a:pt x="264" y="124"/>
                  </a:moveTo>
                  <a:cubicBezTo>
                    <a:pt x="229" y="100"/>
                    <a:pt x="150" y="79"/>
                    <a:pt x="109" y="88"/>
                  </a:cubicBezTo>
                  <a:cubicBezTo>
                    <a:pt x="68" y="97"/>
                    <a:pt x="0" y="161"/>
                    <a:pt x="18" y="179"/>
                  </a:cubicBezTo>
                  <a:cubicBezTo>
                    <a:pt x="36" y="197"/>
                    <a:pt x="168" y="226"/>
                    <a:pt x="218" y="197"/>
                  </a:cubicBezTo>
                  <a:cubicBezTo>
                    <a:pt x="268" y="168"/>
                    <a:pt x="301" y="0"/>
                    <a:pt x="318" y="6"/>
                  </a:cubicBezTo>
                  <a:cubicBezTo>
                    <a:pt x="335" y="12"/>
                    <a:pt x="322" y="216"/>
                    <a:pt x="318" y="233"/>
                  </a:cubicBezTo>
                  <a:cubicBezTo>
                    <a:pt x="314" y="250"/>
                    <a:pt x="299" y="148"/>
                    <a:pt x="264" y="124"/>
                  </a:cubicBezTo>
                  <a:close/>
                </a:path>
              </a:pathLst>
            </a:custGeom>
            <a:solidFill>
              <a:schemeClr val="folHlink"/>
            </a:solidFill>
            <a:ln w="9525">
              <a:solidFill>
                <a:srgbClr val="000000"/>
              </a:solidFill>
              <a:round/>
              <a:headEnd/>
              <a:tailEnd/>
            </a:ln>
          </p:spPr>
          <p:txBody>
            <a:bodyPr wrap="none" anchor="ctr"/>
            <a:lstStyle/>
            <a:p>
              <a:endParaRPr lang="en-US"/>
            </a:p>
          </p:txBody>
        </p:sp>
        <p:sp>
          <p:nvSpPr>
            <p:cNvPr id="160788" name="Oval 9"/>
            <p:cNvSpPr>
              <a:spLocks noChangeAspect="1" noChangeArrowheads="1"/>
            </p:cNvSpPr>
            <p:nvPr/>
          </p:nvSpPr>
          <p:spPr bwMode="auto">
            <a:xfrm>
              <a:off x="4633" y="2485"/>
              <a:ext cx="130" cy="122"/>
            </a:xfrm>
            <a:prstGeom prst="ellipse">
              <a:avLst/>
            </a:prstGeom>
            <a:solidFill>
              <a:srgbClr val="000000"/>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60789" name="Oval 10"/>
            <p:cNvSpPr>
              <a:spLocks noChangeAspect="1" noChangeArrowheads="1"/>
            </p:cNvSpPr>
            <p:nvPr/>
          </p:nvSpPr>
          <p:spPr bwMode="auto">
            <a:xfrm>
              <a:off x="4664" y="2510"/>
              <a:ext cx="67" cy="67"/>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60775" name="Oval 11"/>
          <p:cNvSpPr>
            <a:spLocks noChangeAspect="1" noChangeArrowheads="1"/>
          </p:cNvSpPr>
          <p:nvPr/>
        </p:nvSpPr>
        <p:spPr bwMode="auto">
          <a:xfrm>
            <a:off x="3881438" y="1798638"/>
            <a:ext cx="2133600" cy="2209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60776" name="Line 12"/>
          <p:cNvSpPr>
            <a:spLocks noChangeAspect="1" noChangeShapeType="1"/>
          </p:cNvSpPr>
          <p:nvPr/>
        </p:nvSpPr>
        <p:spPr bwMode="auto">
          <a:xfrm flipH="1">
            <a:off x="3995738" y="2427288"/>
            <a:ext cx="62865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77" name="Line 14"/>
          <p:cNvSpPr>
            <a:spLocks noChangeShapeType="1"/>
          </p:cNvSpPr>
          <p:nvPr/>
        </p:nvSpPr>
        <p:spPr bwMode="auto">
          <a:xfrm flipV="1">
            <a:off x="4635500" y="901700"/>
            <a:ext cx="863600" cy="148590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78" name="Line 15"/>
          <p:cNvSpPr>
            <a:spLocks noChangeShapeType="1"/>
          </p:cNvSpPr>
          <p:nvPr/>
        </p:nvSpPr>
        <p:spPr bwMode="auto">
          <a:xfrm>
            <a:off x="5003800" y="660400"/>
            <a:ext cx="0" cy="472440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79" name="Line 16"/>
          <p:cNvSpPr>
            <a:spLocks noChangeShapeType="1"/>
          </p:cNvSpPr>
          <p:nvPr/>
        </p:nvSpPr>
        <p:spPr bwMode="auto">
          <a:xfrm>
            <a:off x="2603500" y="2984500"/>
            <a:ext cx="6057900"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0" name="Text Box 17"/>
          <p:cNvSpPr txBox="1">
            <a:spLocks noChangeArrowheads="1"/>
          </p:cNvSpPr>
          <p:nvPr/>
        </p:nvSpPr>
        <p:spPr bwMode="auto">
          <a:xfrm>
            <a:off x="7086600" y="2476500"/>
            <a:ext cx="774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z</a:t>
            </a:r>
          </a:p>
        </p:txBody>
      </p:sp>
      <p:sp>
        <p:nvSpPr>
          <p:cNvPr id="160781" name="Line 18"/>
          <p:cNvSpPr>
            <a:spLocks noChangeShapeType="1"/>
          </p:cNvSpPr>
          <p:nvPr/>
        </p:nvSpPr>
        <p:spPr bwMode="auto">
          <a:xfrm>
            <a:off x="7366000" y="2400300"/>
            <a:ext cx="0" cy="58420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0782" name="Line 19"/>
          <p:cNvSpPr>
            <a:spLocks noChangeShapeType="1"/>
          </p:cNvSpPr>
          <p:nvPr/>
        </p:nvSpPr>
        <p:spPr bwMode="auto">
          <a:xfrm flipH="1">
            <a:off x="2273300" y="2438400"/>
            <a:ext cx="2374900" cy="360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3" name="Line 21"/>
          <p:cNvSpPr>
            <a:spLocks noChangeShapeType="1"/>
          </p:cNvSpPr>
          <p:nvPr/>
        </p:nvSpPr>
        <p:spPr bwMode="auto">
          <a:xfrm flipH="1">
            <a:off x="3098800" y="4648200"/>
            <a:ext cx="88900" cy="15875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4" name="Text Box 23"/>
          <p:cNvSpPr txBox="1">
            <a:spLocks noChangeArrowheads="1"/>
          </p:cNvSpPr>
          <p:nvPr/>
        </p:nvSpPr>
        <p:spPr bwMode="auto">
          <a:xfrm>
            <a:off x="4394200" y="445770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60785" name="Object 1024"/>
          <p:cNvGraphicFramePr>
            <a:graphicFrameLocks noChangeAspect="1"/>
          </p:cNvGraphicFramePr>
          <p:nvPr/>
        </p:nvGraphicFramePr>
        <p:xfrm>
          <a:off x="3949700" y="4400550"/>
          <a:ext cx="228600" cy="315913"/>
        </p:xfrm>
        <a:graphic>
          <a:graphicData uri="http://schemas.openxmlformats.org/presentationml/2006/ole">
            <mc:AlternateContent xmlns:mc="http://schemas.openxmlformats.org/markup-compatibility/2006">
              <mc:Choice xmlns:v="urn:schemas-microsoft-com:vml" Requires="v">
                <p:oleObj spid="_x0000_s160802" name="Equation" r:id="rId3" imgW="228501" imgH="317362" progId="Equation.DSMT4">
                  <p:embed/>
                </p:oleObj>
              </mc:Choice>
              <mc:Fallback>
                <p:oleObj name="Equation" r:id="rId3" imgW="228501" imgH="317362"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700" y="4400550"/>
                        <a:ext cx="228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0786" name="Freeform 25"/>
          <p:cNvSpPr>
            <a:spLocks/>
          </p:cNvSpPr>
          <p:nvPr/>
        </p:nvSpPr>
        <p:spPr bwMode="auto">
          <a:xfrm>
            <a:off x="3365500" y="4356100"/>
            <a:ext cx="1638300" cy="730250"/>
          </a:xfrm>
          <a:custGeom>
            <a:avLst/>
            <a:gdLst>
              <a:gd name="T0" fmla="*/ 0 w 720"/>
              <a:gd name="T1" fmla="*/ 0 h 212"/>
              <a:gd name="T2" fmla="*/ 2147483646 w 720"/>
              <a:gd name="T3" fmla="*/ 2147483646 h 212"/>
              <a:gd name="T4" fmla="*/ 2147483646 w 720"/>
              <a:gd name="T5" fmla="*/ 2147483646 h 212"/>
              <a:gd name="T6" fmla="*/ 2147483646 w 720"/>
              <a:gd name="T7" fmla="*/ 2147483646 h 212"/>
              <a:gd name="T8" fmla="*/ 2147483646 w 720"/>
              <a:gd name="T9" fmla="*/ 2147483646 h 212"/>
              <a:gd name="T10" fmla="*/ 0 60000 65536"/>
              <a:gd name="T11" fmla="*/ 0 60000 65536"/>
              <a:gd name="T12" fmla="*/ 0 60000 65536"/>
              <a:gd name="T13" fmla="*/ 0 60000 65536"/>
              <a:gd name="T14" fmla="*/ 0 60000 65536"/>
              <a:gd name="T15" fmla="*/ 0 w 720"/>
              <a:gd name="T16" fmla="*/ 0 h 212"/>
              <a:gd name="T17" fmla="*/ 720 w 720"/>
              <a:gd name="T18" fmla="*/ 212 h 212"/>
            </a:gdLst>
            <a:ahLst/>
            <a:cxnLst>
              <a:cxn ang="T10">
                <a:pos x="T0" y="T1"/>
              </a:cxn>
              <a:cxn ang="T11">
                <a:pos x="T2" y="T3"/>
              </a:cxn>
              <a:cxn ang="T12">
                <a:pos x="T4" y="T5"/>
              </a:cxn>
              <a:cxn ang="T13">
                <a:pos x="T6" y="T7"/>
              </a:cxn>
              <a:cxn ang="T14">
                <a:pos x="T8" y="T9"/>
              </a:cxn>
            </a:cxnLst>
            <a:rect l="T15" t="T16" r="T17" b="T18"/>
            <a:pathLst>
              <a:path w="720" h="212">
                <a:moveTo>
                  <a:pt x="0" y="0"/>
                </a:moveTo>
                <a:cubicBezTo>
                  <a:pt x="57" y="40"/>
                  <a:pt x="115" y="81"/>
                  <a:pt x="184" y="112"/>
                </a:cubicBezTo>
                <a:cubicBezTo>
                  <a:pt x="253" y="143"/>
                  <a:pt x="344" y="168"/>
                  <a:pt x="416" y="184"/>
                </a:cubicBezTo>
                <a:cubicBezTo>
                  <a:pt x="488" y="200"/>
                  <a:pt x="565" y="204"/>
                  <a:pt x="616" y="208"/>
                </a:cubicBezTo>
                <a:cubicBezTo>
                  <a:pt x="667" y="212"/>
                  <a:pt x="693" y="210"/>
                  <a:pt x="720" y="208"/>
                </a:cubicBezTo>
              </a:path>
            </a:pathLst>
          </a:custGeom>
          <a:noFill/>
          <a:ln w="9525">
            <a:solidFill>
              <a:srgbClr val="00000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4"/>
          <p:cNvSpPr txBox="1">
            <a:spLocks noChangeArrowheads="1"/>
          </p:cNvSpPr>
          <p:nvPr/>
        </p:nvSpPr>
        <p:spPr bwMode="auto">
          <a:xfrm>
            <a:off x="2216150" y="368300"/>
            <a:ext cx="3676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Ghosting</a:t>
            </a:r>
          </a:p>
        </p:txBody>
      </p:sp>
      <p:sp>
        <p:nvSpPr>
          <p:cNvPr id="161795" name="Text Box 5"/>
          <p:cNvSpPr txBox="1">
            <a:spLocks noChangeArrowheads="1"/>
          </p:cNvSpPr>
          <p:nvPr/>
        </p:nvSpPr>
        <p:spPr bwMode="auto">
          <a:xfrm>
            <a:off x="1733550" y="1695450"/>
            <a:ext cx="356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61796" name="Text Box 8"/>
          <p:cNvSpPr txBox="1">
            <a:spLocks noChangeAspect="1" noChangeArrowheads="1"/>
          </p:cNvSpPr>
          <p:nvPr/>
        </p:nvSpPr>
        <p:spPr bwMode="auto">
          <a:xfrm>
            <a:off x="755650" y="4749800"/>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61797" name="Text Box 40"/>
          <p:cNvSpPr txBox="1">
            <a:spLocks noChangeArrowheads="1"/>
          </p:cNvSpPr>
          <p:nvPr/>
        </p:nvSpPr>
        <p:spPr bwMode="auto">
          <a:xfrm>
            <a:off x="1536700" y="2705100"/>
            <a:ext cx="5422900" cy="193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a:t>All reflected signals are ghosted. </a:t>
            </a:r>
          </a:p>
          <a:p>
            <a:pPr>
              <a:spcBef>
                <a:spcPct val="50000"/>
              </a:spcBef>
              <a:buFontTx/>
              <a:buChar char="•"/>
            </a:pPr>
            <a:r>
              <a:rPr lang="en-US" altLang="en-US"/>
              <a:t>Ghosting depends on the (1) ray angle, (2) depth of the receivers and (3) sources.</a:t>
            </a:r>
          </a:p>
          <a:p>
            <a:pPr>
              <a:spcBef>
                <a:spcPct val="50000"/>
              </a:spcBef>
              <a:buFontTx/>
              <a:buChar char="•"/>
            </a:pPr>
            <a:r>
              <a:rPr lang="en-US" altLang="en-US"/>
              <a:t>Ghosting affects the shape and size of the signal independently of the geology.</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Outline-2</a:t>
            </a:r>
            <a:endParaRPr lang="en-US" altLang="en-US" sz="2400">
              <a:latin typeface="Times New Roman" panose="02020603050405020304" pitchFamily="18" charset="0"/>
            </a:endParaRPr>
          </a:p>
        </p:txBody>
      </p:sp>
      <p:sp>
        <p:nvSpPr>
          <p:cNvPr id="162819"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62820" name="Text Box 5"/>
          <p:cNvSpPr txBox="1">
            <a:spLocks noChangeArrowheads="1"/>
          </p:cNvSpPr>
          <p:nvPr/>
        </p:nvSpPr>
        <p:spPr bwMode="auto">
          <a:xfrm>
            <a:off x="838200" y="1752600"/>
            <a:ext cx="64008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AVA-- Angular reflection coefficients</a:t>
            </a:r>
          </a:p>
          <a:p>
            <a:pPr>
              <a:spcBef>
                <a:spcPct val="50000"/>
              </a:spcBef>
              <a:buFontTx/>
              <a:buChar char="•"/>
            </a:pPr>
            <a:r>
              <a:rPr lang="en-US" altLang="en-US" sz="2400">
                <a:solidFill>
                  <a:schemeClr val="folHlink"/>
                </a:solidFill>
              </a:rPr>
              <a:t>Vertical Resolution</a:t>
            </a:r>
            <a:endParaRPr lang="en-US" altLang="en-US" sz="2400"/>
          </a:p>
          <a:p>
            <a:pPr>
              <a:spcBef>
                <a:spcPct val="50000"/>
              </a:spcBef>
              <a:buFontTx/>
              <a:buChar char="•"/>
            </a:pPr>
            <a:r>
              <a:rPr lang="en-US" altLang="en-US" sz="2400">
                <a:solidFill>
                  <a:schemeClr val="folHlink"/>
                </a:solidFill>
              </a:rPr>
              <a:t>Fresnel- horizontal resolution</a:t>
            </a:r>
          </a:p>
          <a:p>
            <a:pPr>
              <a:spcBef>
                <a:spcPct val="50000"/>
              </a:spcBef>
              <a:buFontTx/>
              <a:buChar char="•"/>
            </a:pPr>
            <a:r>
              <a:rPr lang="en-US" altLang="en-US" sz="2400">
                <a:solidFill>
                  <a:schemeClr val="folHlink"/>
                </a:solidFill>
              </a:rPr>
              <a:t>Headwaves</a:t>
            </a:r>
          </a:p>
          <a:p>
            <a:pPr>
              <a:spcBef>
                <a:spcPct val="50000"/>
              </a:spcBef>
              <a:buFontTx/>
              <a:buChar char="•"/>
            </a:pPr>
            <a:r>
              <a:rPr lang="en-US" altLang="en-US" sz="2400">
                <a:solidFill>
                  <a:schemeClr val="folHlink"/>
                </a:solidFill>
              </a:rPr>
              <a:t>Diffraction</a:t>
            </a:r>
          </a:p>
          <a:p>
            <a:pPr>
              <a:spcBef>
                <a:spcPct val="50000"/>
              </a:spcBef>
              <a:buFontTx/>
              <a:buChar char="•"/>
            </a:pPr>
            <a:r>
              <a:rPr lang="en-US" altLang="en-US" sz="2400">
                <a:solidFill>
                  <a:schemeClr val="folHlink"/>
                </a:solidFill>
              </a:rPr>
              <a:t>Ghosts</a:t>
            </a:r>
          </a:p>
          <a:p>
            <a:pPr lvl="1">
              <a:lnSpc>
                <a:spcPct val="50000"/>
              </a:lnSpc>
              <a:spcBef>
                <a:spcPct val="50000"/>
              </a:spcBef>
              <a:buFontTx/>
              <a:buChar char="•"/>
            </a:pPr>
            <a:r>
              <a:rPr lang="en-US" altLang="en-US">
                <a:solidFill>
                  <a:schemeClr val="folHlink"/>
                </a:solidFill>
              </a:rPr>
              <a:t>Land</a:t>
            </a:r>
          </a:p>
          <a:p>
            <a:pPr lvl="1">
              <a:lnSpc>
                <a:spcPct val="50000"/>
              </a:lnSpc>
              <a:spcBef>
                <a:spcPct val="50000"/>
              </a:spcBef>
              <a:buFontTx/>
              <a:buChar char="•"/>
            </a:pPr>
            <a:r>
              <a:rPr lang="en-US" altLang="en-US">
                <a:solidFill>
                  <a:schemeClr val="folHlink"/>
                </a:solidFill>
              </a:rPr>
              <a:t>Marine</a:t>
            </a:r>
            <a:endParaRPr lang="en-US" altLang="en-US" sz="2400">
              <a:solidFill>
                <a:schemeClr val="folHlink"/>
              </a:solidFill>
            </a:endParaRPr>
          </a:p>
          <a:p>
            <a:pPr>
              <a:spcBef>
                <a:spcPct val="50000"/>
              </a:spcBef>
              <a:buFontTx/>
              <a:buChar char="•"/>
            </a:pPr>
            <a:r>
              <a:rPr lang="en-US" altLang="en-US" sz="2400"/>
              <a:t>Velocity layering</a:t>
            </a:r>
          </a:p>
          <a:p>
            <a:pPr lvl="1">
              <a:lnSpc>
                <a:spcPct val="50000"/>
              </a:lnSpc>
              <a:spcBef>
                <a:spcPct val="50000"/>
              </a:spcBef>
              <a:buFontTx/>
              <a:buChar char="•"/>
            </a:pPr>
            <a:r>
              <a:rPr lang="en-US" altLang="en-US" sz="1800"/>
              <a:t>“approximately hyperbolic equations”</a:t>
            </a:r>
          </a:p>
          <a:p>
            <a:pPr lvl="1">
              <a:lnSpc>
                <a:spcPct val="50000"/>
              </a:lnSpc>
              <a:spcBef>
                <a:spcPct val="50000"/>
              </a:spcBef>
              <a:buFontTx/>
              <a:buChar char="•"/>
            </a:pPr>
            <a:r>
              <a:rPr lang="en-US" altLang="en-US" sz="1800">
                <a:solidFill>
                  <a:schemeClr val="folHlink"/>
                </a:solidFill>
              </a:rPr>
              <a:t>multiples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2531" name="Text Box 4"/>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2532" name="Text Box 5"/>
          <p:cNvSpPr txBox="1">
            <a:spLocks noChangeArrowheads="1"/>
          </p:cNvSpPr>
          <p:nvPr/>
        </p:nvSpPr>
        <p:spPr bwMode="auto">
          <a:xfrm>
            <a:off x="1654743" y="295275"/>
            <a:ext cx="510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err="1"/>
              <a:t>Traveltime</a:t>
            </a:r>
            <a:r>
              <a:rPr lang="en-US" altLang="en-US" sz="2800" dirty="0"/>
              <a:t> curves for direct arrivals</a:t>
            </a:r>
            <a:endParaRPr lang="en-US" altLang="en-US" sz="2400" dirty="0"/>
          </a:p>
        </p:txBody>
      </p:sp>
      <p:sp>
        <p:nvSpPr>
          <p:cNvPr id="22533" name="Rectangle 6"/>
          <p:cNvSpPr>
            <a:spLocks noChangeArrowheads="1"/>
          </p:cNvSpPr>
          <p:nvPr/>
        </p:nvSpPr>
        <p:spPr bwMode="auto">
          <a:xfrm>
            <a:off x="1676400" y="2590800"/>
            <a:ext cx="5562600" cy="3429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2534" name="Line 7"/>
          <p:cNvSpPr>
            <a:spLocks noChangeShapeType="1"/>
          </p:cNvSpPr>
          <p:nvPr/>
        </p:nvSpPr>
        <p:spPr bwMode="auto">
          <a:xfrm>
            <a:off x="1676400" y="25908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5" name="Line 8"/>
          <p:cNvSpPr>
            <a:spLocks noChangeShapeType="1"/>
          </p:cNvSpPr>
          <p:nvPr/>
        </p:nvSpPr>
        <p:spPr bwMode="auto">
          <a:xfrm>
            <a:off x="1676400" y="2605088"/>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9"/>
          <p:cNvSpPr txBox="1">
            <a:spLocks noChangeArrowheads="1"/>
          </p:cNvSpPr>
          <p:nvPr/>
        </p:nvSpPr>
        <p:spPr bwMode="auto">
          <a:xfrm>
            <a:off x="2514600" y="21336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Shot-receiver distance X (m)</a:t>
            </a:r>
          </a:p>
        </p:txBody>
      </p:sp>
      <p:sp>
        <p:nvSpPr>
          <p:cNvPr id="22537" name="Text Box 10"/>
          <p:cNvSpPr txBox="1">
            <a:spLocks noChangeArrowheads="1"/>
          </p:cNvSpPr>
          <p:nvPr/>
        </p:nvSpPr>
        <p:spPr bwMode="auto">
          <a:xfrm>
            <a:off x="609600" y="34290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Time (s)</a:t>
            </a:r>
          </a:p>
        </p:txBody>
      </p:sp>
      <p:sp>
        <p:nvSpPr>
          <p:cNvPr id="22538" name="Line 11"/>
          <p:cNvSpPr>
            <a:spLocks noChangeShapeType="1"/>
          </p:cNvSpPr>
          <p:nvPr/>
        </p:nvSpPr>
        <p:spPr bwMode="auto">
          <a:xfrm>
            <a:off x="1676400" y="2590800"/>
            <a:ext cx="55626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12"/>
          <p:cNvSpPr>
            <a:spLocks noChangeShapeType="1"/>
          </p:cNvSpPr>
          <p:nvPr/>
        </p:nvSpPr>
        <p:spPr bwMode="auto">
          <a:xfrm>
            <a:off x="1676400" y="2590800"/>
            <a:ext cx="266700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Freeform 22"/>
          <p:cNvSpPr>
            <a:spLocks/>
          </p:cNvSpPr>
          <p:nvPr/>
        </p:nvSpPr>
        <p:spPr bwMode="auto">
          <a:xfrm>
            <a:off x="2981325" y="2590800"/>
            <a:ext cx="438150" cy="1709738"/>
          </a:xfrm>
          <a:custGeom>
            <a:avLst/>
            <a:gdLst>
              <a:gd name="T0" fmla="*/ 2147483646 w 276"/>
              <a:gd name="T1" fmla="*/ 0 h 1077"/>
              <a:gd name="T2" fmla="*/ 2147483646 w 276"/>
              <a:gd name="T3" fmla="*/ 2147483646 h 1077"/>
              <a:gd name="T4" fmla="*/ 2147483646 w 276"/>
              <a:gd name="T5" fmla="*/ 2147483646 h 1077"/>
              <a:gd name="T6" fmla="*/ 2147483646 w 276"/>
              <a:gd name="T7" fmla="*/ 2147483646 h 1077"/>
              <a:gd name="T8" fmla="*/ 2147483646 w 276"/>
              <a:gd name="T9" fmla="*/ 2147483646 h 1077"/>
              <a:gd name="T10" fmla="*/ 2147483646 w 276"/>
              <a:gd name="T11" fmla="*/ 2147483646 h 1077"/>
              <a:gd name="T12" fmla="*/ 2147483646 w 276"/>
              <a:gd name="T13" fmla="*/ 2147483646 h 1077"/>
              <a:gd name="T14" fmla="*/ 2147483646 w 276"/>
              <a:gd name="T15" fmla="*/ 2147483646 h 1077"/>
              <a:gd name="T16" fmla="*/ 2147483646 w 276"/>
              <a:gd name="T17" fmla="*/ 2147483646 h 1077"/>
              <a:gd name="T18" fmla="*/ 2147483646 w 276"/>
              <a:gd name="T19" fmla="*/ 2147483646 h 1077"/>
              <a:gd name="T20" fmla="*/ 2147483646 w 276"/>
              <a:gd name="T21" fmla="*/ 2147483646 h 1077"/>
              <a:gd name="T22" fmla="*/ 2147483646 w 276"/>
              <a:gd name="T23" fmla="*/ 2147483646 h 1077"/>
              <a:gd name="T24" fmla="*/ 0 w 276"/>
              <a:gd name="T25" fmla="*/ 2147483646 h 1077"/>
              <a:gd name="T26" fmla="*/ 2147483646 w 276"/>
              <a:gd name="T27" fmla="*/ 2147483646 h 1077"/>
              <a:gd name="T28" fmla="*/ 2147483646 w 276"/>
              <a:gd name="T29" fmla="*/ 2147483646 h 1077"/>
              <a:gd name="T30" fmla="*/ 2147483646 w 276"/>
              <a:gd name="T31" fmla="*/ 2147483646 h 1077"/>
              <a:gd name="T32" fmla="*/ 2147483646 w 276"/>
              <a:gd name="T33" fmla="*/ 2147483646 h 1077"/>
              <a:gd name="T34" fmla="*/ 2147483646 w 276"/>
              <a:gd name="T35" fmla="*/ 2147483646 h 1077"/>
              <a:gd name="T36" fmla="*/ 2147483646 w 276"/>
              <a:gd name="T37" fmla="*/ 2147483646 h 1077"/>
              <a:gd name="T38" fmla="*/ 2147483646 w 276"/>
              <a:gd name="T39" fmla="*/ 2147483646 h 1077"/>
              <a:gd name="T40" fmla="*/ 2147483646 w 276"/>
              <a:gd name="T41" fmla="*/ 2147483646 h 1077"/>
              <a:gd name="T42" fmla="*/ 2147483646 w 276"/>
              <a:gd name="T43" fmla="*/ 2147483646 h 1077"/>
              <a:gd name="T44" fmla="*/ 2147483646 w 276"/>
              <a:gd name="T45" fmla="*/ 2147483646 h 1077"/>
              <a:gd name="T46" fmla="*/ 2147483646 w 276"/>
              <a:gd name="T47" fmla="*/ 2147483646 h 1077"/>
              <a:gd name="T48" fmla="*/ 2147483646 w 276"/>
              <a:gd name="T49" fmla="*/ 2147483646 h 1077"/>
              <a:gd name="T50" fmla="*/ 2147483646 w 276"/>
              <a:gd name="T51" fmla="*/ 2147483646 h 1077"/>
              <a:gd name="T52" fmla="*/ 2147483646 w 276"/>
              <a:gd name="T53" fmla="*/ 2147483646 h 1077"/>
              <a:gd name="T54" fmla="*/ 2147483646 w 276"/>
              <a:gd name="T55" fmla="*/ 2147483646 h 1077"/>
              <a:gd name="T56" fmla="*/ 2147483646 w 276"/>
              <a:gd name="T57" fmla="*/ 2147483646 h 1077"/>
              <a:gd name="T58" fmla="*/ 2147483646 w 276"/>
              <a:gd name="T59" fmla="*/ 2147483646 h 1077"/>
              <a:gd name="T60" fmla="*/ 2147483646 w 276"/>
              <a:gd name="T61" fmla="*/ 2147483646 h 1077"/>
              <a:gd name="T62" fmla="*/ 2147483646 w 276"/>
              <a:gd name="T63" fmla="*/ 2147483646 h 1077"/>
              <a:gd name="T64" fmla="*/ 2147483646 w 276"/>
              <a:gd name="T65" fmla="*/ 2147483646 h 1077"/>
              <a:gd name="T66" fmla="*/ 2147483646 w 276"/>
              <a:gd name="T67" fmla="*/ 2147483646 h 10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6"/>
              <a:gd name="T103" fmla="*/ 0 h 1077"/>
              <a:gd name="T104" fmla="*/ 276 w 276"/>
              <a:gd name="T105" fmla="*/ 1077 h 10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6" h="1077">
                <a:moveTo>
                  <a:pt x="123" y="0"/>
                </a:moveTo>
                <a:cubicBezTo>
                  <a:pt x="122" y="20"/>
                  <a:pt x="129" y="48"/>
                  <a:pt x="117" y="60"/>
                </a:cubicBezTo>
                <a:cubicBezTo>
                  <a:pt x="110" y="82"/>
                  <a:pt x="115" y="55"/>
                  <a:pt x="132" y="72"/>
                </a:cubicBezTo>
                <a:cubicBezTo>
                  <a:pt x="135" y="75"/>
                  <a:pt x="126" y="76"/>
                  <a:pt x="123" y="78"/>
                </a:cubicBezTo>
                <a:cubicBezTo>
                  <a:pt x="120" y="81"/>
                  <a:pt x="117" y="84"/>
                  <a:pt x="114" y="87"/>
                </a:cubicBezTo>
                <a:cubicBezTo>
                  <a:pt x="107" y="107"/>
                  <a:pt x="112" y="84"/>
                  <a:pt x="126" y="102"/>
                </a:cubicBezTo>
                <a:cubicBezTo>
                  <a:pt x="128" y="105"/>
                  <a:pt x="117" y="119"/>
                  <a:pt x="117" y="120"/>
                </a:cubicBezTo>
                <a:cubicBezTo>
                  <a:pt x="123" y="136"/>
                  <a:pt x="128" y="142"/>
                  <a:pt x="144" y="147"/>
                </a:cubicBezTo>
                <a:cubicBezTo>
                  <a:pt x="140" y="153"/>
                  <a:pt x="140" y="160"/>
                  <a:pt x="135" y="165"/>
                </a:cubicBezTo>
                <a:cubicBezTo>
                  <a:pt x="130" y="170"/>
                  <a:pt x="123" y="170"/>
                  <a:pt x="117" y="174"/>
                </a:cubicBezTo>
                <a:cubicBezTo>
                  <a:pt x="108" y="200"/>
                  <a:pt x="158" y="182"/>
                  <a:pt x="186" y="183"/>
                </a:cubicBezTo>
                <a:cubicBezTo>
                  <a:pt x="207" y="201"/>
                  <a:pt x="247" y="195"/>
                  <a:pt x="276" y="198"/>
                </a:cubicBezTo>
                <a:cubicBezTo>
                  <a:pt x="205" y="245"/>
                  <a:pt x="63" y="159"/>
                  <a:pt x="0" y="222"/>
                </a:cubicBezTo>
                <a:cubicBezTo>
                  <a:pt x="49" y="238"/>
                  <a:pt x="137" y="212"/>
                  <a:pt x="117" y="273"/>
                </a:cubicBezTo>
                <a:cubicBezTo>
                  <a:pt x="127" y="288"/>
                  <a:pt x="123" y="300"/>
                  <a:pt x="111" y="312"/>
                </a:cubicBezTo>
                <a:cubicBezTo>
                  <a:pt x="130" y="325"/>
                  <a:pt x="123" y="327"/>
                  <a:pt x="117" y="345"/>
                </a:cubicBezTo>
                <a:cubicBezTo>
                  <a:pt x="114" y="369"/>
                  <a:pt x="103" y="384"/>
                  <a:pt x="129" y="393"/>
                </a:cubicBezTo>
                <a:cubicBezTo>
                  <a:pt x="122" y="414"/>
                  <a:pt x="128" y="407"/>
                  <a:pt x="114" y="417"/>
                </a:cubicBezTo>
                <a:cubicBezTo>
                  <a:pt x="111" y="433"/>
                  <a:pt x="107" y="439"/>
                  <a:pt x="102" y="453"/>
                </a:cubicBezTo>
                <a:cubicBezTo>
                  <a:pt x="99" y="484"/>
                  <a:pt x="86" y="522"/>
                  <a:pt x="123" y="531"/>
                </a:cubicBezTo>
                <a:cubicBezTo>
                  <a:pt x="132" y="557"/>
                  <a:pt x="122" y="577"/>
                  <a:pt x="114" y="600"/>
                </a:cubicBezTo>
                <a:cubicBezTo>
                  <a:pt x="122" y="624"/>
                  <a:pt x="116" y="628"/>
                  <a:pt x="108" y="651"/>
                </a:cubicBezTo>
                <a:cubicBezTo>
                  <a:pt x="116" y="674"/>
                  <a:pt x="115" y="663"/>
                  <a:pt x="111" y="684"/>
                </a:cubicBezTo>
                <a:cubicBezTo>
                  <a:pt x="114" y="704"/>
                  <a:pt x="116" y="707"/>
                  <a:pt x="132" y="717"/>
                </a:cubicBezTo>
                <a:cubicBezTo>
                  <a:pt x="128" y="729"/>
                  <a:pt x="122" y="728"/>
                  <a:pt x="111" y="735"/>
                </a:cubicBezTo>
                <a:cubicBezTo>
                  <a:pt x="130" y="748"/>
                  <a:pt x="113" y="762"/>
                  <a:pt x="99" y="771"/>
                </a:cubicBezTo>
                <a:cubicBezTo>
                  <a:pt x="88" y="787"/>
                  <a:pt x="102" y="789"/>
                  <a:pt x="117" y="792"/>
                </a:cubicBezTo>
                <a:cubicBezTo>
                  <a:pt x="123" y="809"/>
                  <a:pt x="118" y="812"/>
                  <a:pt x="138" y="816"/>
                </a:cubicBezTo>
                <a:cubicBezTo>
                  <a:pt x="128" y="823"/>
                  <a:pt x="111" y="840"/>
                  <a:pt x="111" y="840"/>
                </a:cubicBezTo>
                <a:cubicBezTo>
                  <a:pt x="115" y="841"/>
                  <a:pt x="123" y="839"/>
                  <a:pt x="123" y="843"/>
                </a:cubicBezTo>
                <a:cubicBezTo>
                  <a:pt x="123" y="850"/>
                  <a:pt x="111" y="861"/>
                  <a:pt x="111" y="861"/>
                </a:cubicBezTo>
                <a:cubicBezTo>
                  <a:pt x="116" y="875"/>
                  <a:pt x="118" y="889"/>
                  <a:pt x="123" y="903"/>
                </a:cubicBezTo>
                <a:cubicBezTo>
                  <a:pt x="113" y="918"/>
                  <a:pt x="117" y="934"/>
                  <a:pt x="123" y="951"/>
                </a:cubicBezTo>
                <a:cubicBezTo>
                  <a:pt x="95" y="1036"/>
                  <a:pt x="118" y="1051"/>
                  <a:pt x="117" y="107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1" name="Freeform 24"/>
          <p:cNvSpPr>
            <a:spLocks/>
          </p:cNvSpPr>
          <p:nvPr/>
        </p:nvSpPr>
        <p:spPr bwMode="auto">
          <a:xfrm>
            <a:off x="3143250" y="4324350"/>
            <a:ext cx="217488" cy="1404938"/>
          </a:xfrm>
          <a:custGeom>
            <a:avLst/>
            <a:gdLst>
              <a:gd name="T0" fmla="*/ 2147483646 w 137"/>
              <a:gd name="T1" fmla="*/ 0 h 885"/>
              <a:gd name="T2" fmla="*/ 2147483646 w 137"/>
              <a:gd name="T3" fmla="*/ 2147483646 h 885"/>
              <a:gd name="T4" fmla="*/ 2147483646 w 137"/>
              <a:gd name="T5" fmla="*/ 2147483646 h 885"/>
              <a:gd name="T6" fmla="*/ 2147483646 w 137"/>
              <a:gd name="T7" fmla="*/ 2147483646 h 885"/>
              <a:gd name="T8" fmla="*/ 2147483646 w 137"/>
              <a:gd name="T9" fmla="*/ 2147483646 h 885"/>
              <a:gd name="T10" fmla="*/ 2147483646 w 137"/>
              <a:gd name="T11" fmla="*/ 2147483646 h 885"/>
              <a:gd name="T12" fmla="*/ 2147483646 w 137"/>
              <a:gd name="T13" fmla="*/ 2147483646 h 885"/>
              <a:gd name="T14" fmla="*/ 2147483646 w 137"/>
              <a:gd name="T15" fmla="*/ 2147483646 h 885"/>
              <a:gd name="T16" fmla="*/ 2147483646 w 137"/>
              <a:gd name="T17" fmla="*/ 2147483646 h 885"/>
              <a:gd name="T18" fmla="*/ 2147483646 w 137"/>
              <a:gd name="T19" fmla="*/ 2147483646 h 885"/>
              <a:gd name="T20" fmla="*/ 0 w 137"/>
              <a:gd name="T21" fmla="*/ 2147483646 h 885"/>
              <a:gd name="T22" fmla="*/ 2147483646 w 137"/>
              <a:gd name="T23" fmla="*/ 2147483646 h 885"/>
              <a:gd name="T24" fmla="*/ 2147483646 w 137"/>
              <a:gd name="T25" fmla="*/ 2147483646 h 885"/>
              <a:gd name="T26" fmla="*/ 2147483646 w 137"/>
              <a:gd name="T27" fmla="*/ 2147483646 h 885"/>
              <a:gd name="T28" fmla="*/ 2147483646 w 137"/>
              <a:gd name="T29" fmla="*/ 2147483646 h 885"/>
              <a:gd name="T30" fmla="*/ 2147483646 w 137"/>
              <a:gd name="T31" fmla="*/ 2147483646 h 885"/>
              <a:gd name="T32" fmla="*/ 2147483646 w 137"/>
              <a:gd name="T33" fmla="*/ 2147483646 h 885"/>
              <a:gd name="T34" fmla="*/ 2147483646 w 137"/>
              <a:gd name="T35" fmla="*/ 2147483646 h 885"/>
              <a:gd name="T36" fmla="*/ 2147483646 w 137"/>
              <a:gd name="T37" fmla="*/ 2147483646 h 885"/>
              <a:gd name="T38" fmla="*/ 2147483646 w 137"/>
              <a:gd name="T39" fmla="*/ 2147483646 h 885"/>
              <a:gd name="T40" fmla="*/ 2147483646 w 137"/>
              <a:gd name="T41" fmla="*/ 2147483646 h 885"/>
              <a:gd name="T42" fmla="*/ 2147483646 w 137"/>
              <a:gd name="T43" fmla="*/ 2147483646 h 885"/>
              <a:gd name="T44" fmla="*/ 2147483646 w 137"/>
              <a:gd name="T45" fmla="*/ 2147483646 h 885"/>
              <a:gd name="T46" fmla="*/ 2147483646 w 137"/>
              <a:gd name="T47" fmla="*/ 2147483646 h 885"/>
              <a:gd name="T48" fmla="*/ 2147483646 w 137"/>
              <a:gd name="T49" fmla="*/ 2147483646 h 885"/>
              <a:gd name="T50" fmla="*/ 2147483646 w 137"/>
              <a:gd name="T51" fmla="*/ 2147483646 h 885"/>
              <a:gd name="T52" fmla="*/ 2147483646 w 137"/>
              <a:gd name="T53" fmla="*/ 2147483646 h 885"/>
              <a:gd name="T54" fmla="*/ 2147483646 w 137"/>
              <a:gd name="T55" fmla="*/ 2147483646 h 8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7"/>
              <a:gd name="T85" fmla="*/ 0 h 885"/>
              <a:gd name="T86" fmla="*/ 137 w 137"/>
              <a:gd name="T87" fmla="*/ 885 h 8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7" h="885">
                <a:moveTo>
                  <a:pt x="15" y="0"/>
                </a:moveTo>
                <a:cubicBezTo>
                  <a:pt x="23" y="24"/>
                  <a:pt x="12" y="26"/>
                  <a:pt x="42" y="30"/>
                </a:cubicBezTo>
                <a:cubicBezTo>
                  <a:pt x="37" y="44"/>
                  <a:pt x="29" y="42"/>
                  <a:pt x="15" y="45"/>
                </a:cubicBezTo>
                <a:cubicBezTo>
                  <a:pt x="5" y="60"/>
                  <a:pt x="16" y="60"/>
                  <a:pt x="30" y="63"/>
                </a:cubicBezTo>
                <a:cubicBezTo>
                  <a:pt x="35" y="78"/>
                  <a:pt x="33" y="80"/>
                  <a:pt x="18" y="84"/>
                </a:cubicBezTo>
                <a:cubicBezTo>
                  <a:pt x="25" y="111"/>
                  <a:pt x="65" y="110"/>
                  <a:pt x="102" y="114"/>
                </a:cubicBezTo>
                <a:cubicBezTo>
                  <a:pt x="121" y="143"/>
                  <a:pt x="137" y="106"/>
                  <a:pt x="126" y="156"/>
                </a:cubicBezTo>
                <a:cubicBezTo>
                  <a:pt x="125" y="160"/>
                  <a:pt x="113" y="182"/>
                  <a:pt x="102" y="183"/>
                </a:cubicBezTo>
                <a:cubicBezTo>
                  <a:pt x="80" y="187"/>
                  <a:pt x="58" y="191"/>
                  <a:pt x="36" y="195"/>
                </a:cubicBezTo>
                <a:cubicBezTo>
                  <a:pt x="26" y="202"/>
                  <a:pt x="22" y="209"/>
                  <a:pt x="12" y="216"/>
                </a:cubicBezTo>
                <a:cubicBezTo>
                  <a:pt x="5" y="226"/>
                  <a:pt x="3" y="234"/>
                  <a:pt x="0" y="246"/>
                </a:cubicBezTo>
                <a:cubicBezTo>
                  <a:pt x="6" y="269"/>
                  <a:pt x="15" y="264"/>
                  <a:pt x="39" y="267"/>
                </a:cubicBezTo>
                <a:cubicBezTo>
                  <a:pt x="49" y="277"/>
                  <a:pt x="64" y="289"/>
                  <a:pt x="78" y="294"/>
                </a:cubicBezTo>
                <a:cubicBezTo>
                  <a:pt x="84" y="313"/>
                  <a:pt x="84" y="309"/>
                  <a:pt x="78" y="342"/>
                </a:cubicBezTo>
                <a:cubicBezTo>
                  <a:pt x="76" y="352"/>
                  <a:pt x="54" y="363"/>
                  <a:pt x="54" y="363"/>
                </a:cubicBezTo>
                <a:cubicBezTo>
                  <a:pt x="46" y="388"/>
                  <a:pt x="47" y="375"/>
                  <a:pt x="51" y="402"/>
                </a:cubicBezTo>
                <a:cubicBezTo>
                  <a:pt x="39" y="421"/>
                  <a:pt x="48" y="446"/>
                  <a:pt x="69" y="453"/>
                </a:cubicBezTo>
                <a:cubicBezTo>
                  <a:pt x="65" y="507"/>
                  <a:pt x="64" y="500"/>
                  <a:pt x="33" y="531"/>
                </a:cubicBezTo>
                <a:cubicBezTo>
                  <a:pt x="35" y="561"/>
                  <a:pt x="41" y="580"/>
                  <a:pt x="36" y="609"/>
                </a:cubicBezTo>
                <a:cubicBezTo>
                  <a:pt x="35" y="615"/>
                  <a:pt x="30" y="627"/>
                  <a:pt x="30" y="627"/>
                </a:cubicBezTo>
                <a:cubicBezTo>
                  <a:pt x="38" y="644"/>
                  <a:pt x="39" y="647"/>
                  <a:pt x="57" y="654"/>
                </a:cubicBezTo>
                <a:cubicBezTo>
                  <a:pt x="72" y="676"/>
                  <a:pt x="51" y="683"/>
                  <a:pt x="36" y="693"/>
                </a:cubicBezTo>
                <a:cubicBezTo>
                  <a:pt x="47" y="737"/>
                  <a:pt x="42" y="702"/>
                  <a:pt x="60" y="729"/>
                </a:cubicBezTo>
                <a:cubicBezTo>
                  <a:pt x="59" y="733"/>
                  <a:pt x="60" y="738"/>
                  <a:pt x="57" y="741"/>
                </a:cubicBezTo>
                <a:cubicBezTo>
                  <a:pt x="52" y="746"/>
                  <a:pt x="39" y="753"/>
                  <a:pt x="39" y="753"/>
                </a:cubicBezTo>
                <a:cubicBezTo>
                  <a:pt x="34" y="767"/>
                  <a:pt x="38" y="773"/>
                  <a:pt x="48" y="783"/>
                </a:cubicBezTo>
                <a:cubicBezTo>
                  <a:pt x="36" y="820"/>
                  <a:pt x="32" y="788"/>
                  <a:pt x="42" y="864"/>
                </a:cubicBezTo>
                <a:cubicBezTo>
                  <a:pt x="43" y="871"/>
                  <a:pt x="51" y="876"/>
                  <a:pt x="51" y="88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2" name="Freeform 25"/>
          <p:cNvSpPr>
            <a:spLocks/>
          </p:cNvSpPr>
          <p:nvPr/>
        </p:nvSpPr>
        <p:spPr bwMode="auto">
          <a:xfrm>
            <a:off x="4876800" y="3048000"/>
            <a:ext cx="547688" cy="1709738"/>
          </a:xfrm>
          <a:custGeom>
            <a:avLst/>
            <a:gdLst>
              <a:gd name="T0" fmla="*/ 2147483646 w 345"/>
              <a:gd name="T1" fmla="*/ 0 h 1077"/>
              <a:gd name="T2" fmla="*/ 2147483646 w 345"/>
              <a:gd name="T3" fmla="*/ 2147483646 h 1077"/>
              <a:gd name="T4" fmla="*/ 2147483646 w 345"/>
              <a:gd name="T5" fmla="*/ 2147483646 h 1077"/>
              <a:gd name="T6" fmla="*/ 2147483646 w 345"/>
              <a:gd name="T7" fmla="*/ 2147483646 h 1077"/>
              <a:gd name="T8" fmla="*/ 2147483646 w 345"/>
              <a:gd name="T9" fmla="*/ 2147483646 h 1077"/>
              <a:gd name="T10" fmla="*/ 2147483646 w 345"/>
              <a:gd name="T11" fmla="*/ 2147483646 h 1077"/>
              <a:gd name="T12" fmla="*/ 2147483646 w 345"/>
              <a:gd name="T13" fmla="*/ 2147483646 h 1077"/>
              <a:gd name="T14" fmla="*/ 2147483646 w 345"/>
              <a:gd name="T15" fmla="*/ 2147483646 h 1077"/>
              <a:gd name="T16" fmla="*/ 2147483646 w 345"/>
              <a:gd name="T17" fmla="*/ 2147483646 h 1077"/>
              <a:gd name="T18" fmla="*/ 2147483646 w 345"/>
              <a:gd name="T19" fmla="*/ 2147483646 h 1077"/>
              <a:gd name="T20" fmla="*/ 2147483646 w 345"/>
              <a:gd name="T21" fmla="*/ 2147483646 h 1077"/>
              <a:gd name="T22" fmla="*/ 2147483646 w 345"/>
              <a:gd name="T23" fmla="*/ 2147483646 h 1077"/>
              <a:gd name="T24" fmla="*/ 0 w 345"/>
              <a:gd name="T25" fmla="*/ 2147483646 h 1077"/>
              <a:gd name="T26" fmla="*/ 2147483646 w 345"/>
              <a:gd name="T27" fmla="*/ 2147483646 h 1077"/>
              <a:gd name="T28" fmla="*/ 2147483646 w 345"/>
              <a:gd name="T29" fmla="*/ 2147483646 h 1077"/>
              <a:gd name="T30" fmla="*/ 2147483646 w 345"/>
              <a:gd name="T31" fmla="*/ 2147483646 h 1077"/>
              <a:gd name="T32" fmla="*/ 2147483646 w 345"/>
              <a:gd name="T33" fmla="*/ 2147483646 h 1077"/>
              <a:gd name="T34" fmla="*/ 2147483646 w 345"/>
              <a:gd name="T35" fmla="*/ 2147483646 h 1077"/>
              <a:gd name="T36" fmla="*/ 2147483646 w 345"/>
              <a:gd name="T37" fmla="*/ 2147483646 h 1077"/>
              <a:gd name="T38" fmla="*/ 2147483646 w 345"/>
              <a:gd name="T39" fmla="*/ 2147483646 h 1077"/>
              <a:gd name="T40" fmla="*/ 2147483646 w 345"/>
              <a:gd name="T41" fmla="*/ 2147483646 h 1077"/>
              <a:gd name="T42" fmla="*/ 2147483646 w 345"/>
              <a:gd name="T43" fmla="*/ 2147483646 h 1077"/>
              <a:gd name="T44" fmla="*/ 2147483646 w 345"/>
              <a:gd name="T45" fmla="*/ 2147483646 h 1077"/>
              <a:gd name="T46" fmla="*/ 2147483646 w 345"/>
              <a:gd name="T47" fmla="*/ 2147483646 h 1077"/>
              <a:gd name="T48" fmla="*/ 2147483646 w 345"/>
              <a:gd name="T49" fmla="*/ 2147483646 h 1077"/>
              <a:gd name="T50" fmla="*/ 2147483646 w 345"/>
              <a:gd name="T51" fmla="*/ 2147483646 h 1077"/>
              <a:gd name="T52" fmla="*/ 2147483646 w 345"/>
              <a:gd name="T53" fmla="*/ 2147483646 h 1077"/>
              <a:gd name="T54" fmla="*/ 2147483646 w 345"/>
              <a:gd name="T55" fmla="*/ 2147483646 h 1077"/>
              <a:gd name="T56" fmla="*/ 2147483646 w 345"/>
              <a:gd name="T57" fmla="*/ 2147483646 h 1077"/>
              <a:gd name="T58" fmla="*/ 2147483646 w 345"/>
              <a:gd name="T59" fmla="*/ 2147483646 h 1077"/>
              <a:gd name="T60" fmla="*/ 2147483646 w 345"/>
              <a:gd name="T61" fmla="*/ 2147483646 h 1077"/>
              <a:gd name="T62" fmla="*/ 2147483646 w 345"/>
              <a:gd name="T63" fmla="*/ 2147483646 h 1077"/>
              <a:gd name="T64" fmla="*/ 2147483646 w 345"/>
              <a:gd name="T65" fmla="*/ 2147483646 h 1077"/>
              <a:gd name="T66" fmla="*/ 2147483646 w 345"/>
              <a:gd name="T67" fmla="*/ 2147483646 h 10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5"/>
              <a:gd name="T103" fmla="*/ 0 h 1077"/>
              <a:gd name="T104" fmla="*/ 345 w 345"/>
              <a:gd name="T105" fmla="*/ 1077 h 10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5" h="1077">
                <a:moveTo>
                  <a:pt x="165" y="0"/>
                </a:moveTo>
                <a:cubicBezTo>
                  <a:pt x="164" y="20"/>
                  <a:pt x="171" y="48"/>
                  <a:pt x="159" y="60"/>
                </a:cubicBezTo>
                <a:cubicBezTo>
                  <a:pt x="152" y="82"/>
                  <a:pt x="157" y="55"/>
                  <a:pt x="174" y="72"/>
                </a:cubicBezTo>
                <a:cubicBezTo>
                  <a:pt x="177" y="75"/>
                  <a:pt x="168" y="76"/>
                  <a:pt x="165" y="78"/>
                </a:cubicBezTo>
                <a:cubicBezTo>
                  <a:pt x="162" y="81"/>
                  <a:pt x="159" y="84"/>
                  <a:pt x="156" y="87"/>
                </a:cubicBezTo>
                <a:cubicBezTo>
                  <a:pt x="149" y="107"/>
                  <a:pt x="154" y="84"/>
                  <a:pt x="168" y="102"/>
                </a:cubicBezTo>
                <a:cubicBezTo>
                  <a:pt x="170" y="105"/>
                  <a:pt x="159" y="119"/>
                  <a:pt x="159" y="120"/>
                </a:cubicBezTo>
                <a:cubicBezTo>
                  <a:pt x="165" y="136"/>
                  <a:pt x="170" y="142"/>
                  <a:pt x="186" y="147"/>
                </a:cubicBezTo>
                <a:cubicBezTo>
                  <a:pt x="182" y="153"/>
                  <a:pt x="182" y="160"/>
                  <a:pt x="177" y="165"/>
                </a:cubicBezTo>
                <a:cubicBezTo>
                  <a:pt x="172" y="170"/>
                  <a:pt x="165" y="170"/>
                  <a:pt x="159" y="174"/>
                </a:cubicBezTo>
                <a:cubicBezTo>
                  <a:pt x="150" y="200"/>
                  <a:pt x="200" y="182"/>
                  <a:pt x="228" y="183"/>
                </a:cubicBezTo>
                <a:cubicBezTo>
                  <a:pt x="249" y="201"/>
                  <a:pt x="316" y="189"/>
                  <a:pt x="345" y="192"/>
                </a:cubicBezTo>
                <a:cubicBezTo>
                  <a:pt x="274" y="239"/>
                  <a:pt x="63" y="174"/>
                  <a:pt x="0" y="237"/>
                </a:cubicBezTo>
                <a:cubicBezTo>
                  <a:pt x="49" y="253"/>
                  <a:pt x="179" y="212"/>
                  <a:pt x="159" y="273"/>
                </a:cubicBezTo>
                <a:cubicBezTo>
                  <a:pt x="169" y="288"/>
                  <a:pt x="165" y="300"/>
                  <a:pt x="153" y="312"/>
                </a:cubicBezTo>
                <a:cubicBezTo>
                  <a:pt x="172" y="325"/>
                  <a:pt x="165" y="327"/>
                  <a:pt x="159" y="345"/>
                </a:cubicBezTo>
                <a:cubicBezTo>
                  <a:pt x="156" y="369"/>
                  <a:pt x="145" y="384"/>
                  <a:pt x="171" y="393"/>
                </a:cubicBezTo>
                <a:cubicBezTo>
                  <a:pt x="164" y="414"/>
                  <a:pt x="170" y="407"/>
                  <a:pt x="156" y="417"/>
                </a:cubicBezTo>
                <a:cubicBezTo>
                  <a:pt x="153" y="433"/>
                  <a:pt x="149" y="439"/>
                  <a:pt x="144" y="453"/>
                </a:cubicBezTo>
                <a:cubicBezTo>
                  <a:pt x="141" y="484"/>
                  <a:pt x="128" y="522"/>
                  <a:pt x="165" y="531"/>
                </a:cubicBezTo>
                <a:cubicBezTo>
                  <a:pt x="174" y="557"/>
                  <a:pt x="164" y="577"/>
                  <a:pt x="156" y="600"/>
                </a:cubicBezTo>
                <a:cubicBezTo>
                  <a:pt x="164" y="624"/>
                  <a:pt x="158" y="628"/>
                  <a:pt x="150" y="651"/>
                </a:cubicBezTo>
                <a:cubicBezTo>
                  <a:pt x="158" y="674"/>
                  <a:pt x="157" y="663"/>
                  <a:pt x="153" y="684"/>
                </a:cubicBezTo>
                <a:cubicBezTo>
                  <a:pt x="156" y="704"/>
                  <a:pt x="158" y="707"/>
                  <a:pt x="174" y="717"/>
                </a:cubicBezTo>
                <a:cubicBezTo>
                  <a:pt x="170" y="729"/>
                  <a:pt x="164" y="728"/>
                  <a:pt x="153" y="735"/>
                </a:cubicBezTo>
                <a:cubicBezTo>
                  <a:pt x="172" y="748"/>
                  <a:pt x="155" y="762"/>
                  <a:pt x="141" y="771"/>
                </a:cubicBezTo>
                <a:cubicBezTo>
                  <a:pt x="130" y="787"/>
                  <a:pt x="144" y="789"/>
                  <a:pt x="159" y="792"/>
                </a:cubicBezTo>
                <a:cubicBezTo>
                  <a:pt x="165" y="809"/>
                  <a:pt x="160" y="812"/>
                  <a:pt x="180" y="816"/>
                </a:cubicBezTo>
                <a:cubicBezTo>
                  <a:pt x="170" y="823"/>
                  <a:pt x="153" y="840"/>
                  <a:pt x="153" y="840"/>
                </a:cubicBezTo>
                <a:cubicBezTo>
                  <a:pt x="157" y="841"/>
                  <a:pt x="165" y="839"/>
                  <a:pt x="165" y="843"/>
                </a:cubicBezTo>
                <a:cubicBezTo>
                  <a:pt x="165" y="850"/>
                  <a:pt x="153" y="861"/>
                  <a:pt x="153" y="861"/>
                </a:cubicBezTo>
                <a:cubicBezTo>
                  <a:pt x="158" y="875"/>
                  <a:pt x="160" y="889"/>
                  <a:pt x="165" y="903"/>
                </a:cubicBezTo>
                <a:cubicBezTo>
                  <a:pt x="155" y="918"/>
                  <a:pt x="159" y="934"/>
                  <a:pt x="165" y="951"/>
                </a:cubicBezTo>
                <a:cubicBezTo>
                  <a:pt x="137" y="1036"/>
                  <a:pt x="160" y="1051"/>
                  <a:pt x="159" y="107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3" name="Freeform 26"/>
          <p:cNvSpPr>
            <a:spLocks/>
          </p:cNvSpPr>
          <p:nvPr/>
        </p:nvSpPr>
        <p:spPr bwMode="auto">
          <a:xfrm>
            <a:off x="3800475" y="2743200"/>
            <a:ext cx="438150" cy="1709738"/>
          </a:xfrm>
          <a:custGeom>
            <a:avLst/>
            <a:gdLst>
              <a:gd name="T0" fmla="*/ 2147483646 w 276"/>
              <a:gd name="T1" fmla="*/ 0 h 1077"/>
              <a:gd name="T2" fmla="*/ 2147483646 w 276"/>
              <a:gd name="T3" fmla="*/ 2147483646 h 1077"/>
              <a:gd name="T4" fmla="*/ 2147483646 w 276"/>
              <a:gd name="T5" fmla="*/ 2147483646 h 1077"/>
              <a:gd name="T6" fmla="*/ 2147483646 w 276"/>
              <a:gd name="T7" fmla="*/ 2147483646 h 1077"/>
              <a:gd name="T8" fmla="*/ 2147483646 w 276"/>
              <a:gd name="T9" fmla="*/ 2147483646 h 1077"/>
              <a:gd name="T10" fmla="*/ 2147483646 w 276"/>
              <a:gd name="T11" fmla="*/ 2147483646 h 1077"/>
              <a:gd name="T12" fmla="*/ 2147483646 w 276"/>
              <a:gd name="T13" fmla="*/ 2147483646 h 1077"/>
              <a:gd name="T14" fmla="*/ 2147483646 w 276"/>
              <a:gd name="T15" fmla="*/ 2147483646 h 1077"/>
              <a:gd name="T16" fmla="*/ 2147483646 w 276"/>
              <a:gd name="T17" fmla="*/ 2147483646 h 1077"/>
              <a:gd name="T18" fmla="*/ 2147483646 w 276"/>
              <a:gd name="T19" fmla="*/ 2147483646 h 1077"/>
              <a:gd name="T20" fmla="*/ 2147483646 w 276"/>
              <a:gd name="T21" fmla="*/ 2147483646 h 1077"/>
              <a:gd name="T22" fmla="*/ 2147483646 w 276"/>
              <a:gd name="T23" fmla="*/ 2147483646 h 1077"/>
              <a:gd name="T24" fmla="*/ 0 w 276"/>
              <a:gd name="T25" fmla="*/ 2147483646 h 1077"/>
              <a:gd name="T26" fmla="*/ 2147483646 w 276"/>
              <a:gd name="T27" fmla="*/ 2147483646 h 1077"/>
              <a:gd name="T28" fmla="*/ 2147483646 w 276"/>
              <a:gd name="T29" fmla="*/ 2147483646 h 1077"/>
              <a:gd name="T30" fmla="*/ 2147483646 w 276"/>
              <a:gd name="T31" fmla="*/ 2147483646 h 1077"/>
              <a:gd name="T32" fmla="*/ 2147483646 w 276"/>
              <a:gd name="T33" fmla="*/ 2147483646 h 1077"/>
              <a:gd name="T34" fmla="*/ 2147483646 w 276"/>
              <a:gd name="T35" fmla="*/ 2147483646 h 1077"/>
              <a:gd name="T36" fmla="*/ 2147483646 w 276"/>
              <a:gd name="T37" fmla="*/ 2147483646 h 1077"/>
              <a:gd name="T38" fmla="*/ 2147483646 w 276"/>
              <a:gd name="T39" fmla="*/ 2147483646 h 1077"/>
              <a:gd name="T40" fmla="*/ 2147483646 w 276"/>
              <a:gd name="T41" fmla="*/ 2147483646 h 1077"/>
              <a:gd name="T42" fmla="*/ 2147483646 w 276"/>
              <a:gd name="T43" fmla="*/ 2147483646 h 1077"/>
              <a:gd name="T44" fmla="*/ 2147483646 w 276"/>
              <a:gd name="T45" fmla="*/ 2147483646 h 1077"/>
              <a:gd name="T46" fmla="*/ 2147483646 w 276"/>
              <a:gd name="T47" fmla="*/ 2147483646 h 1077"/>
              <a:gd name="T48" fmla="*/ 2147483646 w 276"/>
              <a:gd name="T49" fmla="*/ 2147483646 h 1077"/>
              <a:gd name="T50" fmla="*/ 2147483646 w 276"/>
              <a:gd name="T51" fmla="*/ 2147483646 h 1077"/>
              <a:gd name="T52" fmla="*/ 2147483646 w 276"/>
              <a:gd name="T53" fmla="*/ 2147483646 h 1077"/>
              <a:gd name="T54" fmla="*/ 2147483646 w 276"/>
              <a:gd name="T55" fmla="*/ 2147483646 h 1077"/>
              <a:gd name="T56" fmla="*/ 2147483646 w 276"/>
              <a:gd name="T57" fmla="*/ 2147483646 h 1077"/>
              <a:gd name="T58" fmla="*/ 2147483646 w 276"/>
              <a:gd name="T59" fmla="*/ 2147483646 h 1077"/>
              <a:gd name="T60" fmla="*/ 2147483646 w 276"/>
              <a:gd name="T61" fmla="*/ 2147483646 h 1077"/>
              <a:gd name="T62" fmla="*/ 2147483646 w 276"/>
              <a:gd name="T63" fmla="*/ 2147483646 h 1077"/>
              <a:gd name="T64" fmla="*/ 2147483646 w 276"/>
              <a:gd name="T65" fmla="*/ 2147483646 h 1077"/>
              <a:gd name="T66" fmla="*/ 2147483646 w 276"/>
              <a:gd name="T67" fmla="*/ 2147483646 h 10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6"/>
              <a:gd name="T103" fmla="*/ 0 h 1077"/>
              <a:gd name="T104" fmla="*/ 276 w 276"/>
              <a:gd name="T105" fmla="*/ 1077 h 10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6" h="1077">
                <a:moveTo>
                  <a:pt x="123" y="0"/>
                </a:moveTo>
                <a:cubicBezTo>
                  <a:pt x="122" y="20"/>
                  <a:pt x="129" y="48"/>
                  <a:pt x="117" y="60"/>
                </a:cubicBezTo>
                <a:cubicBezTo>
                  <a:pt x="110" y="82"/>
                  <a:pt x="115" y="55"/>
                  <a:pt x="132" y="72"/>
                </a:cubicBezTo>
                <a:cubicBezTo>
                  <a:pt x="135" y="75"/>
                  <a:pt x="126" y="76"/>
                  <a:pt x="123" y="78"/>
                </a:cubicBezTo>
                <a:cubicBezTo>
                  <a:pt x="120" y="81"/>
                  <a:pt x="117" y="84"/>
                  <a:pt x="114" y="87"/>
                </a:cubicBezTo>
                <a:cubicBezTo>
                  <a:pt x="107" y="107"/>
                  <a:pt x="112" y="84"/>
                  <a:pt x="126" y="102"/>
                </a:cubicBezTo>
                <a:cubicBezTo>
                  <a:pt x="128" y="105"/>
                  <a:pt x="117" y="119"/>
                  <a:pt x="117" y="120"/>
                </a:cubicBezTo>
                <a:cubicBezTo>
                  <a:pt x="123" y="136"/>
                  <a:pt x="128" y="142"/>
                  <a:pt x="144" y="147"/>
                </a:cubicBezTo>
                <a:cubicBezTo>
                  <a:pt x="140" y="153"/>
                  <a:pt x="140" y="160"/>
                  <a:pt x="135" y="165"/>
                </a:cubicBezTo>
                <a:cubicBezTo>
                  <a:pt x="130" y="170"/>
                  <a:pt x="123" y="170"/>
                  <a:pt x="117" y="174"/>
                </a:cubicBezTo>
                <a:cubicBezTo>
                  <a:pt x="108" y="200"/>
                  <a:pt x="158" y="182"/>
                  <a:pt x="186" y="183"/>
                </a:cubicBezTo>
                <a:cubicBezTo>
                  <a:pt x="207" y="201"/>
                  <a:pt x="247" y="189"/>
                  <a:pt x="276" y="192"/>
                </a:cubicBezTo>
                <a:cubicBezTo>
                  <a:pt x="205" y="239"/>
                  <a:pt x="63" y="165"/>
                  <a:pt x="0" y="228"/>
                </a:cubicBezTo>
                <a:cubicBezTo>
                  <a:pt x="49" y="244"/>
                  <a:pt x="137" y="212"/>
                  <a:pt x="117" y="273"/>
                </a:cubicBezTo>
                <a:cubicBezTo>
                  <a:pt x="127" y="288"/>
                  <a:pt x="123" y="300"/>
                  <a:pt x="111" y="312"/>
                </a:cubicBezTo>
                <a:cubicBezTo>
                  <a:pt x="130" y="325"/>
                  <a:pt x="123" y="327"/>
                  <a:pt x="117" y="345"/>
                </a:cubicBezTo>
                <a:cubicBezTo>
                  <a:pt x="114" y="369"/>
                  <a:pt x="103" y="384"/>
                  <a:pt x="129" y="393"/>
                </a:cubicBezTo>
                <a:cubicBezTo>
                  <a:pt x="122" y="414"/>
                  <a:pt x="128" y="407"/>
                  <a:pt x="114" y="417"/>
                </a:cubicBezTo>
                <a:cubicBezTo>
                  <a:pt x="111" y="433"/>
                  <a:pt x="107" y="439"/>
                  <a:pt x="102" y="453"/>
                </a:cubicBezTo>
                <a:cubicBezTo>
                  <a:pt x="99" y="484"/>
                  <a:pt x="86" y="522"/>
                  <a:pt x="123" y="531"/>
                </a:cubicBezTo>
                <a:cubicBezTo>
                  <a:pt x="132" y="557"/>
                  <a:pt x="122" y="577"/>
                  <a:pt x="114" y="600"/>
                </a:cubicBezTo>
                <a:cubicBezTo>
                  <a:pt x="122" y="624"/>
                  <a:pt x="116" y="628"/>
                  <a:pt x="108" y="651"/>
                </a:cubicBezTo>
                <a:cubicBezTo>
                  <a:pt x="116" y="674"/>
                  <a:pt x="115" y="663"/>
                  <a:pt x="111" y="684"/>
                </a:cubicBezTo>
                <a:cubicBezTo>
                  <a:pt x="114" y="704"/>
                  <a:pt x="116" y="707"/>
                  <a:pt x="132" y="717"/>
                </a:cubicBezTo>
                <a:cubicBezTo>
                  <a:pt x="128" y="729"/>
                  <a:pt x="122" y="728"/>
                  <a:pt x="111" y="735"/>
                </a:cubicBezTo>
                <a:cubicBezTo>
                  <a:pt x="130" y="748"/>
                  <a:pt x="113" y="762"/>
                  <a:pt x="99" y="771"/>
                </a:cubicBezTo>
                <a:cubicBezTo>
                  <a:pt x="88" y="787"/>
                  <a:pt x="102" y="789"/>
                  <a:pt x="117" y="792"/>
                </a:cubicBezTo>
                <a:cubicBezTo>
                  <a:pt x="123" y="809"/>
                  <a:pt x="118" y="812"/>
                  <a:pt x="138" y="816"/>
                </a:cubicBezTo>
                <a:cubicBezTo>
                  <a:pt x="128" y="823"/>
                  <a:pt x="111" y="840"/>
                  <a:pt x="111" y="840"/>
                </a:cubicBezTo>
                <a:cubicBezTo>
                  <a:pt x="115" y="841"/>
                  <a:pt x="123" y="839"/>
                  <a:pt x="123" y="843"/>
                </a:cubicBezTo>
                <a:cubicBezTo>
                  <a:pt x="123" y="850"/>
                  <a:pt x="111" y="861"/>
                  <a:pt x="111" y="861"/>
                </a:cubicBezTo>
                <a:cubicBezTo>
                  <a:pt x="116" y="875"/>
                  <a:pt x="118" y="889"/>
                  <a:pt x="123" y="903"/>
                </a:cubicBezTo>
                <a:cubicBezTo>
                  <a:pt x="113" y="918"/>
                  <a:pt x="117" y="934"/>
                  <a:pt x="123" y="951"/>
                </a:cubicBezTo>
                <a:cubicBezTo>
                  <a:pt x="95" y="1036"/>
                  <a:pt x="118" y="1051"/>
                  <a:pt x="117" y="107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4" name="Freeform 27"/>
          <p:cNvSpPr>
            <a:spLocks/>
          </p:cNvSpPr>
          <p:nvPr/>
        </p:nvSpPr>
        <p:spPr bwMode="auto">
          <a:xfrm>
            <a:off x="2312988" y="3352800"/>
            <a:ext cx="400050" cy="1404938"/>
          </a:xfrm>
          <a:custGeom>
            <a:avLst/>
            <a:gdLst>
              <a:gd name="T0" fmla="*/ 2147483646 w 252"/>
              <a:gd name="T1" fmla="*/ 0 h 885"/>
              <a:gd name="T2" fmla="*/ 2147483646 w 252"/>
              <a:gd name="T3" fmla="*/ 2147483646 h 885"/>
              <a:gd name="T4" fmla="*/ 2147483646 w 252"/>
              <a:gd name="T5" fmla="*/ 2147483646 h 885"/>
              <a:gd name="T6" fmla="*/ 2147483646 w 252"/>
              <a:gd name="T7" fmla="*/ 2147483646 h 885"/>
              <a:gd name="T8" fmla="*/ 2147483646 w 252"/>
              <a:gd name="T9" fmla="*/ 2147483646 h 885"/>
              <a:gd name="T10" fmla="*/ 2147483646 w 252"/>
              <a:gd name="T11" fmla="*/ 2147483646 h 885"/>
              <a:gd name="T12" fmla="*/ 2147483646 w 252"/>
              <a:gd name="T13" fmla="*/ 2147483646 h 885"/>
              <a:gd name="T14" fmla="*/ 2147483646 w 252"/>
              <a:gd name="T15" fmla="*/ 2147483646 h 885"/>
              <a:gd name="T16" fmla="*/ 2147483646 w 252"/>
              <a:gd name="T17" fmla="*/ 2147483646 h 885"/>
              <a:gd name="T18" fmla="*/ 2147483646 w 252"/>
              <a:gd name="T19" fmla="*/ 2147483646 h 885"/>
              <a:gd name="T20" fmla="*/ 2147483646 w 252"/>
              <a:gd name="T21" fmla="*/ 2147483646 h 885"/>
              <a:gd name="T22" fmla="*/ 2147483646 w 252"/>
              <a:gd name="T23" fmla="*/ 2147483646 h 885"/>
              <a:gd name="T24" fmla="*/ 2147483646 w 252"/>
              <a:gd name="T25" fmla="*/ 2147483646 h 885"/>
              <a:gd name="T26" fmla="*/ 2147483646 w 252"/>
              <a:gd name="T27" fmla="*/ 2147483646 h 885"/>
              <a:gd name="T28" fmla="*/ 2147483646 w 252"/>
              <a:gd name="T29" fmla="*/ 2147483646 h 885"/>
              <a:gd name="T30" fmla="*/ 2147483646 w 252"/>
              <a:gd name="T31" fmla="*/ 2147483646 h 885"/>
              <a:gd name="T32" fmla="*/ 2147483646 w 252"/>
              <a:gd name="T33" fmla="*/ 2147483646 h 885"/>
              <a:gd name="T34" fmla="*/ 2147483646 w 252"/>
              <a:gd name="T35" fmla="*/ 2147483646 h 885"/>
              <a:gd name="T36" fmla="*/ 2147483646 w 252"/>
              <a:gd name="T37" fmla="*/ 2147483646 h 885"/>
              <a:gd name="T38" fmla="*/ 2147483646 w 252"/>
              <a:gd name="T39" fmla="*/ 2147483646 h 885"/>
              <a:gd name="T40" fmla="*/ 2147483646 w 252"/>
              <a:gd name="T41" fmla="*/ 2147483646 h 885"/>
              <a:gd name="T42" fmla="*/ 2147483646 w 252"/>
              <a:gd name="T43" fmla="*/ 2147483646 h 885"/>
              <a:gd name="T44" fmla="*/ 2147483646 w 252"/>
              <a:gd name="T45" fmla="*/ 2147483646 h 885"/>
              <a:gd name="T46" fmla="*/ 2147483646 w 252"/>
              <a:gd name="T47" fmla="*/ 2147483646 h 885"/>
              <a:gd name="T48" fmla="*/ 2147483646 w 252"/>
              <a:gd name="T49" fmla="*/ 2147483646 h 885"/>
              <a:gd name="T50" fmla="*/ 2147483646 w 252"/>
              <a:gd name="T51" fmla="*/ 2147483646 h 885"/>
              <a:gd name="T52" fmla="*/ 2147483646 w 252"/>
              <a:gd name="T53" fmla="*/ 2147483646 h 885"/>
              <a:gd name="T54" fmla="*/ 2147483646 w 252"/>
              <a:gd name="T55" fmla="*/ 2147483646 h 8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2"/>
              <a:gd name="T85" fmla="*/ 0 h 885"/>
              <a:gd name="T86" fmla="*/ 252 w 252"/>
              <a:gd name="T87" fmla="*/ 885 h 8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2" h="885">
                <a:moveTo>
                  <a:pt x="46" y="0"/>
                </a:moveTo>
                <a:cubicBezTo>
                  <a:pt x="54" y="24"/>
                  <a:pt x="43" y="26"/>
                  <a:pt x="73" y="30"/>
                </a:cubicBezTo>
                <a:cubicBezTo>
                  <a:pt x="68" y="44"/>
                  <a:pt x="60" y="42"/>
                  <a:pt x="46" y="45"/>
                </a:cubicBezTo>
                <a:cubicBezTo>
                  <a:pt x="36" y="60"/>
                  <a:pt x="47" y="60"/>
                  <a:pt x="61" y="63"/>
                </a:cubicBezTo>
                <a:cubicBezTo>
                  <a:pt x="66" y="78"/>
                  <a:pt x="64" y="80"/>
                  <a:pt x="49" y="84"/>
                </a:cubicBezTo>
                <a:cubicBezTo>
                  <a:pt x="56" y="111"/>
                  <a:pt x="135" y="101"/>
                  <a:pt x="172" y="105"/>
                </a:cubicBezTo>
                <a:cubicBezTo>
                  <a:pt x="191" y="134"/>
                  <a:pt x="252" y="94"/>
                  <a:pt x="241" y="144"/>
                </a:cubicBezTo>
                <a:cubicBezTo>
                  <a:pt x="240" y="148"/>
                  <a:pt x="120" y="137"/>
                  <a:pt x="109" y="138"/>
                </a:cubicBezTo>
                <a:cubicBezTo>
                  <a:pt x="87" y="142"/>
                  <a:pt x="53" y="152"/>
                  <a:pt x="31" y="156"/>
                </a:cubicBezTo>
                <a:cubicBezTo>
                  <a:pt x="21" y="163"/>
                  <a:pt x="17" y="191"/>
                  <a:pt x="7" y="198"/>
                </a:cubicBezTo>
                <a:cubicBezTo>
                  <a:pt x="0" y="208"/>
                  <a:pt x="34" y="234"/>
                  <a:pt x="31" y="246"/>
                </a:cubicBezTo>
                <a:cubicBezTo>
                  <a:pt x="37" y="269"/>
                  <a:pt x="46" y="264"/>
                  <a:pt x="70" y="267"/>
                </a:cubicBezTo>
                <a:cubicBezTo>
                  <a:pt x="80" y="277"/>
                  <a:pt x="95" y="289"/>
                  <a:pt x="109" y="294"/>
                </a:cubicBezTo>
                <a:cubicBezTo>
                  <a:pt x="115" y="313"/>
                  <a:pt x="115" y="309"/>
                  <a:pt x="109" y="342"/>
                </a:cubicBezTo>
                <a:cubicBezTo>
                  <a:pt x="107" y="352"/>
                  <a:pt x="85" y="363"/>
                  <a:pt x="85" y="363"/>
                </a:cubicBezTo>
                <a:cubicBezTo>
                  <a:pt x="77" y="388"/>
                  <a:pt x="78" y="375"/>
                  <a:pt x="82" y="402"/>
                </a:cubicBezTo>
                <a:cubicBezTo>
                  <a:pt x="70" y="421"/>
                  <a:pt x="79" y="446"/>
                  <a:pt x="100" y="453"/>
                </a:cubicBezTo>
                <a:cubicBezTo>
                  <a:pt x="96" y="507"/>
                  <a:pt x="95" y="500"/>
                  <a:pt x="64" y="531"/>
                </a:cubicBezTo>
                <a:cubicBezTo>
                  <a:pt x="66" y="561"/>
                  <a:pt x="72" y="580"/>
                  <a:pt x="67" y="609"/>
                </a:cubicBezTo>
                <a:cubicBezTo>
                  <a:pt x="66" y="615"/>
                  <a:pt x="61" y="627"/>
                  <a:pt x="61" y="627"/>
                </a:cubicBezTo>
                <a:cubicBezTo>
                  <a:pt x="69" y="644"/>
                  <a:pt x="70" y="647"/>
                  <a:pt x="88" y="654"/>
                </a:cubicBezTo>
                <a:cubicBezTo>
                  <a:pt x="103" y="676"/>
                  <a:pt x="82" y="683"/>
                  <a:pt x="67" y="693"/>
                </a:cubicBezTo>
                <a:cubicBezTo>
                  <a:pt x="78" y="737"/>
                  <a:pt x="73" y="702"/>
                  <a:pt x="91" y="729"/>
                </a:cubicBezTo>
                <a:cubicBezTo>
                  <a:pt x="90" y="733"/>
                  <a:pt x="91" y="738"/>
                  <a:pt x="88" y="741"/>
                </a:cubicBezTo>
                <a:cubicBezTo>
                  <a:pt x="83" y="746"/>
                  <a:pt x="70" y="753"/>
                  <a:pt x="70" y="753"/>
                </a:cubicBezTo>
                <a:cubicBezTo>
                  <a:pt x="65" y="767"/>
                  <a:pt x="69" y="773"/>
                  <a:pt x="79" y="783"/>
                </a:cubicBezTo>
                <a:cubicBezTo>
                  <a:pt x="67" y="820"/>
                  <a:pt x="63" y="788"/>
                  <a:pt x="73" y="864"/>
                </a:cubicBezTo>
                <a:cubicBezTo>
                  <a:pt x="74" y="871"/>
                  <a:pt x="82" y="876"/>
                  <a:pt x="82" y="88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5" name="Freeform 28"/>
          <p:cNvSpPr>
            <a:spLocks/>
          </p:cNvSpPr>
          <p:nvPr/>
        </p:nvSpPr>
        <p:spPr bwMode="auto">
          <a:xfrm>
            <a:off x="3886200" y="5334000"/>
            <a:ext cx="190500" cy="1404938"/>
          </a:xfrm>
          <a:custGeom>
            <a:avLst/>
            <a:gdLst>
              <a:gd name="T0" fmla="*/ 2147483646 w 120"/>
              <a:gd name="T1" fmla="*/ 0 h 885"/>
              <a:gd name="T2" fmla="*/ 2147483646 w 120"/>
              <a:gd name="T3" fmla="*/ 2147483646 h 885"/>
              <a:gd name="T4" fmla="*/ 2147483646 w 120"/>
              <a:gd name="T5" fmla="*/ 2147483646 h 885"/>
              <a:gd name="T6" fmla="*/ 2147483646 w 120"/>
              <a:gd name="T7" fmla="*/ 2147483646 h 885"/>
              <a:gd name="T8" fmla="*/ 2147483646 w 120"/>
              <a:gd name="T9" fmla="*/ 2147483646 h 885"/>
              <a:gd name="T10" fmla="*/ 2147483646 w 120"/>
              <a:gd name="T11" fmla="*/ 2147483646 h 885"/>
              <a:gd name="T12" fmla="*/ 2147483646 w 120"/>
              <a:gd name="T13" fmla="*/ 2147483646 h 885"/>
              <a:gd name="T14" fmla="*/ 2147483646 w 120"/>
              <a:gd name="T15" fmla="*/ 2147483646 h 885"/>
              <a:gd name="T16" fmla="*/ 2147483646 w 120"/>
              <a:gd name="T17" fmla="*/ 2147483646 h 885"/>
              <a:gd name="T18" fmla="*/ 2147483646 w 120"/>
              <a:gd name="T19" fmla="*/ 2147483646 h 885"/>
              <a:gd name="T20" fmla="*/ 0 w 120"/>
              <a:gd name="T21" fmla="*/ 2147483646 h 885"/>
              <a:gd name="T22" fmla="*/ 2147483646 w 120"/>
              <a:gd name="T23" fmla="*/ 2147483646 h 885"/>
              <a:gd name="T24" fmla="*/ 2147483646 w 120"/>
              <a:gd name="T25" fmla="*/ 2147483646 h 885"/>
              <a:gd name="T26" fmla="*/ 2147483646 w 120"/>
              <a:gd name="T27" fmla="*/ 2147483646 h 885"/>
              <a:gd name="T28" fmla="*/ 2147483646 w 120"/>
              <a:gd name="T29" fmla="*/ 2147483646 h 885"/>
              <a:gd name="T30" fmla="*/ 2147483646 w 120"/>
              <a:gd name="T31" fmla="*/ 2147483646 h 885"/>
              <a:gd name="T32" fmla="*/ 2147483646 w 120"/>
              <a:gd name="T33" fmla="*/ 2147483646 h 885"/>
              <a:gd name="T34" fmla="*/ 2147483646 w 120"/>
              <a:gd name="T35" fmla="*/ 2147483646 h 885"/>
              <a:gd name="T36" fmla="*/ 2147483646 w 120"/>
              <a:gd name="T37" fmla="*/ 2147483646 h 885"/>
              <a:gd name="T38" fmla="*/ 2147483646 w 120"/>
              <a:gd name="T39" fmla="*/ 2147483646 h 885"/>
              <a:gd name="T40" fmla="*/ 2147483646 w 120"/>
              <a:gd name="T41" fmla="*/ 2147483646 h 885"/>
              <a:gd name="T42" fmla="*/ 2147483646 w 120"/>
              <a:gd name="T43" fmla="*/ 2147483646 h 885"/>
              <a:gd name="T44" fmla="*/ 2147483646 w 120"/>
              <a:gd name="T45" fmla="*/ 2147483646 h 885"/>
              <a:gd name="T46" fmla="*/ 2147483646 w 120"/>
              <a:gd name="T47" fmla="*/ 2147483646 h 885"/>
              <a:gd name="T48" fmla="*/ 2147483646 w 120"/>
              <a:gd name="T49" fmla="*/ 2147483646 h 885"/>
              <a:gd name="T50" fmla="*/ 2147483646 w 120"/>
              <a:gd name="T51" fmla="*/ 2147483646 h 885"/>
              <a:gd name="T52" fmla="*/ 2147483646 w 120"/>
              <a:gd name="T53" fmla="*/ 2147483646 h 885"/>
              <a:gd name="T54" fmla="*/ 2147483646 w 120"/>
              <a:gd name="T55" fmla="*/ 2147483646 h 8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885"/>
              <a:gd name="T86" fmla="*/ 120 w 120"/>
              <a:gd name="T87" fmla="*/ 885 h 8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885">
                <a:moveTo>
                  <a:pt x="15" y="0"/>
                </a:moveTo>
                <a:cubicBezTo>
                  <a:pt x="23" y="24"/>
                  <a:pt x="12" y="26"/>
                  <a:pt x="42" y="30"/>
                </a:cubicBezTo>
                <a:cubicBezTo>
                  <a:pt x="37" y="44"/>
                  <a:pt x="29" y="42"/>
                  <a:pt x="15" y="45"/>
                </a:cubicBezTo>
                <a:cubicBezTo>
                  <a:pt x="5" y="60"/>
                  <a:pt x="16" y="60"/>
                  <a:pt x="30" y="63"/>
                </a:cubicBezTo>
                <a:cubicBezTo>
                  <a:pt x="35" y="78"/>
                  <a:pt x="33" y="80"/>
                  <a:pt x="18" y="84"/>
                </a:cubicBezTo>
                <a:cubicBezTo>
                  <a:pt x="25" y="111"/>
                  <a:pt x="59" y="98"/>
                  <a:pt x="96" y="102"/>
                </a:cubicBezTo>
                <a:cubicBezTo>
                  <a:pt x="115" y="131"/>
                  <a:pt x="108" y="126"/>
                  <a:pt x="120" y="144"/>
                </a:cubicBezTo>
                <a:cubicBezTo>
                  <a:pt x="119" y="148"/>
                  <a:pt x="113" y="182"/>
                  <a:pt x="102" y="183"/>
                </a:cubicBezTo>
                <a:cubicBezTo>
                  <a:pt x="80" y="187"/>
                  <a:pt x="58" y="191"/>
                  <a:pt x="36" y="195"/>
                </a:cubicBezTo>
                <a:cubicBezTo>
                  <a:pt x="26" y="202"/>
                  <a:pt x="22" y="209"/>
                  <a:pt x="12" y="216"/>
                </a:cubicBezTo>
                <a:cubicBezTo>
                  <a:pt x="5" y="226"/>
                  <a:pt x="3" y="234"/>
                  <a:pt x="0" y="246"/>
                </a:cubicBezTo>
                <a:cubicBezTo>
                  <a:pt x="6" y="269"/>
                  <a:pt x="15" y="264"/>
                  <a:pt x="39" y="267"/>
                </a:cubicBezTo>
                <a:cubicBezTo>
                  <a:pt x="49" y="277"/>
                  <a:pt x="64" y="289"/>
                  <a:pt x="78" y="294"/>
                </a:cubicBezTo>
                <a:cubicBezTo>
                  <a:pt x="84" y="313"/>
                  <a:pt x="84" y="309"/>
                  <a:pt x="78" y="342"/>
                </a:cubicBezTo>
                <a:cubicBezTo>
                  <a:pt x="76" y="352"/>
                  <a:pt x="54" y="363"/>
                  <a:pt x="54" y="363"/>
                </a:cubicBezTo>
                <a:cubicBezTo>
                  <a:pt x="46" y="388"/>
                  <a:pt x="47" y="375"/>
                  <a:pt x="51" y="402"/>
                </a:cubicBezTo>
                <a:cubicBezTo>
                  <a:pt x="39" y="421"/>
                  <a:pt x="48" y="446"/>
                  <a:pt x="69" y="453"/>
                </a:cubicBezTo>
                <a:cubicBezTo>
                  <a:pt x="65" y="507"/>
                  <a:pt x="64" y="500"/>
                  <a:pt x="33" y="531"/>
                </a:cubicBezTo>
                <a:cubicBezTo>
                  <a:pt x="35" y="561"/>
                  <a:pt x="41" y="580"/>
                  <a:pt x="36" y="609"/>
                </a:cubicBezTo>
                <a:cubicBezTo>
                  <a:pt x="35" y="615"/>
                  <a:pt x="30" y="627"/>
                  <a:pt x="30" y="627"/>
                </a:cubicBezTo>
                <a:cubicBezTo>
                  <a:pt x="38" y="644"/>
                  <a:pt x="39" y="647"/>
                  <a:pt x="57" y="654"/>
                </a:cubicBezTo>
                <a:cubicBezTo>
                  <a:pt x="72" y="676"/>
                  <a:pt x="51" y="683"/>
                  <a:pt x="36" y="693"/>
                </a:cubicBezTo>
                <a:cubicBezTo>
                  <a:pt x="47" y="737"/>
                  <a:pt x="42" y="702"/>
                  <a:pt x="60" y="729"/>
                </a:cubicBezTo>
                <a:cubicBezTo>
                  <a:pt x="59" y="733"/>
                  <a:pt x="60" y="738"/>
                  <a:pt x="57" y="741"/>
                </a:cubicBezTo>
                <a:cubicBezTo>
                  <a:pt x="52" y="746"/>
                  <a:pt x="39" y="753"/>
                  <a:pt x="39" y="753"/>
                </a:cubicBezTo>
                <a:cubicBezTo>
                  <a:pt x="34" y="767"/>
                  <a:pt x="38" y="773"/>
                  <a:pt x="48" y="783"/>
                </a:cubicBezTo>
                <a:cubicBezTo>
                  <a:pt x="36" y="820"/>
                  <a:pt x="32" y="788"/>
                  <a:pt x="42" y="864"/>
                </a:cubicBezTo>
                <a:cubicBezTo>
                  <a:pt x="43" y="871"/>
                  <a:pt x="51" y="876"/>
                  <a:pt x="51" y="88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6" name="Freeform 29"/>
          <p:cNvSpPr>
            <a:spLocks/>
          </p:cNvSpPr>
          <p:nvPr/>
        </p:nvSpPr>
        <p:spPr bwMode="auto">
          <a:xfrm>
            <a:off x="3875088" y="4438650"/>
            <a:ext cx="165100" cy="952500"/>
          </a:xfrm>
          <a:custGeom>
            <a:avLst/>
            <a:gdLst>
              <a:gd name="T0" fmla="*/ 2147483646 w 104"/>
              <a:gd name="T1" fmla="*/ 0 h 600"/>
              <a:gd name="T2" fmla="*/ 2147483646 w 104"/>
              <a:gd name="T3" fmla="*/ 2147483646 h 600"/>
              <a:gd name="T4" fmla="*/ 2147483646 w 104"/>
              <a:gd name="T5" fmla="*/ 2147483646 h 600"/>
              <a:gd name="T6" fmla="*/ 2147483646 w 104"/>
              <a:gd name="T7" fmla="*/ 2147483646 h 600"/>
              <a:gd name="T8" fmla="*/ 2147483646 w 104"/>
              <a:gd name="T9" fmla="*/ 2147483646 h 600"/>
              <a:gd name="T10" fmla="*/ 2147483646 w 104"/>
              <a:gd name="T11" fmla="*/ 2147483646 h 600"/>
              <a:gd name="T12" fmla="*/ 2147483646 w 104"/>
              <a:gd name="T13" fmla="*/ 2147483646 h 600"/>
              <a:gd name="T14" fmla="*/ 2147483646 w 104"/>
              <a:gd name="T15" fmla="*/ 2147483646 h 600"/>
              <a:gd name="T16" fmla="*/ 2147483646 w 104"/>
              <a:gd name="T17" fmla="*/ 2147483646 h 600"/>
              <a:gd name="T18" fmla="*/ 2147483646 w 104"/>
              <a:gd name="T19" fmla="*/ 2147483646 h 600"/>
              <a:gd name="T20" fmla="*/ 2147483646 w 104"/>
              <a:gd name="T21" fmla="*/ 2147483646 h 600"/>
              <a:gd name="T22" fmla="*/ 2147483646 w 104"/>
              <a:gd name="T23" fmla="*/ 2147483646 h 600"/>
              <a:gd name="T24" fmla="*/ 2147483646 w 104"/>
              <a:gd name="T25" fmla="*/ 2147483646 h 600"/>
              <a:gd name="T26" fmla="*/ 2147483646 w 104"/>
              <a:gd name="T27" fmla="*/ 2147483646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600"/>
              <a:gd name="T44" fmla="*/ 104 w 104"/>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600">
                <a:moveTo>
                  <a:pt x="61" y="0"/>
                </a:moveTo>
                <a:cubicBezTo>
                  <a:pt x="56" y="33"/>
                  <a:pt x="44" y="60"/>
                  <a:pt x="79" y="72"/>
                </a:cubicBezTo>
                <a:cubicBezTo>
                  <a:pt x="104" y="110"/>
                  <a:pt x="84" y="120"/>
                  <a:pt x="49" y="132"/>
                </a:cubicBezTo>
                <a:cubicBezTo>
                  <a:pt x="27" y="165"/>
                  <a:pt x="0" y="153"/>
                  <a:pt x="43" y="174"/>
                </a:cubicBezTo>
                <a:cubicBezTo>
                  <a:pt x="60" y="200"/>
                  <a:pt x="56" y="226"/>
                  <a:pt x="73" y="252"/>
                </a:cubicBezTo>
                <a:cubicBezTo>
                  <a:pt x="71" y="260"/>
                  <a:pt x="72" y="270"/>
                  <a:pt x="67" y="276"/>
                </a:cubicBezTo>
                <a:cubicBezTo>
                  <a:pt x="66" y="278"/>
                  <a:pt x="8" y="297"/>
                  <a:pt x="1" y="300"/>
                </a:cubicBezTo>
                <a:cubicBezTo>
                  <a:pt x="22" y="314"/>
                  <a:pt x="35" y="314"/>
                  <a:pt x="49" y="336"/>
                </a:cubicBezTo>
                <a:cubicBezTo>
                  <a:pt x="42" y="369"/>
                  <a:pt x="31" y="375"/>
                  <a:pt x="13" y="402"/>
                </a:cubicBezTo>
                <a:cubicBezTo>
                  <a:pt x="21" y="415"/>
                  <a:pt x="21" y="432"/>
                  <a:pt x="31" y="444"/>
                </a:cubicBezTo>
                <a:cubicBezTo>
                  <a:pt x="41" y="456"/>
                  <a:pt x="77" y="468"/>
                  <a:pt x="91" y="474"/>
                </a:cubicBezTo>
                <a:cubicBezTo>
                  <a:pt x="89" y="490"/>
                  <a:pt x="96" y="511"/>
                  <a:pt x="85" y="522"/>
                </a:cubicBezTo>
                <a:cubicBezTo>
                  <a:pt x="7" y="600"/>
                  <a:pt x="51" y="485"/>
                  <a:pt x="31" y="546"/>
                </a:cubicBezTo>
                <a:cubicBezTo>
                  <a:pt x="44" y="586"/>
                  <a:pt x="49" y="571"/>
                  <a:pt x="37" y="59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7" name="Freeform 30"/>
          <p:cNvSpPr>
            <a:spLocks/>
          </p:cNvSpPr>
          <p:nvPr/>
        </p:nvSpPr>
        <p:spPr bwMode="auto">
          <a:xfrm>
            <a:off x="4978400" y="4743450"/>
            <a:ext cx="365125" cy="1298575"/>
          </a:xfrm>
          <a:custGeom>
            <a:avLst/>
            <a:gdLst>
              <a:gd name="T0" fmla="*/ 2147483646 w 230"/>
              <a:gd name="T1" fmla="*/ 0 h 818"/>
              <a:gd name="T2" fmla="*/ 2147483646 w 230"/>
              <a:gd name="T3" fmla="*/ 2147483646 h 818"/>
              <a:gd name="T4" fmla="*/ 2147483646 w 230"/>
              <a:gd name="T5" fmla="*/ 2147483646 h 818"/>
              <a:gd name="T6" fmla="*/ 2147483646 w 230"/>
              <a:gd name="T7" fmla="*/ 2147483646 h 818"/>
              <a:gd name="T8" fmla="*/ 2147483646 w 230"/>
              <a:gd name="T9" fmla="*/ 2147483646 h 818"/>
              <a:gd name="T10" fmla="*/ 2147483646 w 230"/>
              <a:gd name="T11" fmla="*/ 2147483646 h 818"/>
              <a:gd name="T12" fmla="*/ 2147483646 w 230"/>
              <a:gd name="T13" fmla="*/ 2147483646 h 818"/>
              <a:gd name="T14" fmla="*/ 2147483646 w 230"/>
              <a:gd name="T15" fmla="*/ 2147483646 h 818"/>
              <a:gd name="T16" fmla="*/ 2147483646 w 230"/>
              <a:gd name="T17" fmla="*/ 2147483646 h 818"/>
              <a:gd name="T18" fmla="*/ 2147483646 w 230"/>
              <a:gd name="T19" fmla="*/ 2147483646 h 818"/>
              <a:gd name="T20" fmla="*/ 2147483646 w 230"/>
              <a:gd name="T21" fmla="*/ 2147483646 h 818"/>
              <a:gd name="T22" fmla="*/ 2147483646 w 230"/>
              <a:gd name="T23" fmla="*/ 2147483646 h 818"/>
              <a:gd name="T24" fmla="*/ 2147483646 w 230"/>
              <a:gd name="T25" fmla="*/ 2147483646 h 818"/>
              <a:gd name="T26" fmla="*/ 2147483646 w 230"/>
              <a:gd name="T27" fmla="*/ 2147483646 h 818"/>
              <a:gd name="T28" fmla="*/ 2147483646 w 230"/>
              <a:gd name="T29" fmla="*/ 2147483646 h 818"/>
              <a:gd name="T30" fmla="*/ 2147483646 w 230"/>
              <a:gd name="T31" fmla="*/ 2147483646 h 818"/>
              <a:gd name="T32" fmla="*/ 2147483646 w 230"/>
              <a:gd name="T33" fmla="*/ 2147483646 h 818"/>
              <a:gd name="T34" fmla="*/ 2147483646 w 230"/>
              <a:gd name="T35" fmla="*/ 2147483646 h 818"/>
              <a:gd name="T36" fmla="*/ 2147483646 w 230"/>
              <a:gd name="T37" fmla="*/ 2147483646 h 818"/>
              <a:gd name="T38" fmla="*/ 2147483646 w 230"/>
              <a:gd name="T39" fmla="*/ 2147483646 h 818"/>
              <a:gd name="T40" fmla="*/ 2147483646 w 230"/>
              <a:gd name="T41" fmla="*/ 2147483646 h 818"/>
              <a:gd name="T42" fmla="*/ 2147483646 w 230"/>
              <a:gd name="T43" fmla="*/ 2147483646 h 818"/>
              <a:gd name="T44" fmla="*/ 2147483646 w 230"/>
              <a:gd name="T45" fmla="*/ 2147483646 h 8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0"/>
              <a:gd name="T70" fmla="*/ 0 h 818"/>
              <a:gd name="T71" fmla="*/ 230 w 230"/>
              <a:gd name="T72" fmla="*/ 818 h 8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0" h="818">
                <a:moveTo>
                  <a:pt x="104" y="0"/>
                </a:moveTo>
                <a:cubicBezTo>
                  <a:pt x="106" y="20"/>
                  <a:pt x="107" y="40"/>
                  <a:pt x="110" y="60"/>
                </a:cubicBezTo>
                <a:cubicBezTo>
                  <a:pt x="111" y="66"/>
                  <a:pt x="117" y="72"/>
                  <a:pt x="116" y="78"/>
                </a:cubicBezTo>
                <a:cubicBezTo>
                  <a:pt x="114" y="99"/>
                  <a:pt x="103" y="118"/>
                  <a:pt x="98" y="138"/>
                </a:cubicBezTo>
                <a:cubicBezTo>
                  <a:pt x="93" y="186"/>
                  <a:pt x="83" y="208"/>
                  <a:pt x="98" y="252"/>
                </a:cubicBezTo>
                <a:cubicBezTo>
                  <a:pt x="93" y="291"/>
                  <a:pt x="99" y="309"/>
                  <a:pt x="68" y="330"/>
                </a:cubicBezTo>
                <a:cubicBezTo>
                  <a:pt x="72" y="336"/>
                  <a:pt x="74" y="343"/>
                  <a:pt x="80" y="348"/>
                </a:cubicBezTo>
                <a:cubicBezTo>
                  <a:pt x="85" y="352"/>
                  <a:pt x="98" y="348"/>
                  <a:pt x="98" y="354"/>
                </a:cubicBezTo>
                <a:cubicBezTo>
                  <a:pt x="98" y="362"/>
                  <a:pt x="66" y="371"/>
                  <a:pt x="62" y="372"/>
                </a:cubicBezTo>
                <a:cubicBezTo>
                  <a:pt x="52" y="413"/>
                  <a:pt x="68" y="405"/>
                  <a:pt x="104" y="414"/>
                </a:cubicBezTo>
                <a:cubicBezTo>
                  <a:pt x="106" y="420"/>
                  <a:pt x="112" y="426"/>
                  <a:pt x="110" y="432"/>
                </a:cubicBezTo>
                <a:cubicBezTo>
                  <a:pt x="107" y="440"/>
                  <a:pt x="97" y="443"/>
                  <a:pt x="92" y="450"/>
                </a:cubicBezTo>
                <a:cubicBezTo>
                  <a:pt x="79" y="466"/>
                  <a:pt x="66" y="491"/>
                  <a:pt x="50" y="504"/>
                </a:cubicBezTo>
                <a:cubicBezTo>
                  <a:pt x="43" y="510"/>
                  <a:pt x="33" y="511"/>
                  <a:pt x="26" y="516"/>
                </a:cubicBezTo>
                <a:cubicBezTo>
                  <a:pt x="19" y="521"/>
                  <a:pt x="14" y="528"/>
                  <a:pt x="8" y="534"/>
                </a:cubicBezTo>
                <a:cubicBezTo>
                  <a:pt x="78" y="569"/>
                  <a:pt x="153" y="572"/>
                  <a:pt x="230" y="582"/>
                </a:cubicBezTo>
                <a:cubicBezTo>
                  <a:pt x="170" y="627"/>
                  <a:pt x="149" y="608"/>
                  <a:pt x="50" y="612"/>
                </a:cubicBezTo>
                <a:cubicBezTo>
                  <a:pt x="61" y="646"/>
                  <a:pt x="42" y="645"/>
                  <a:pt x="14" y="654"/>
                </a:cubicBezTo>
                <a:cubicBezTo>
                  <a:pt x="16" y="668"/>
                  <a:pt x="11" y="685"/>
                  <a:pt x="20" y="696"/>
                </a:cubicBezTo>
                <a:cubicBezTo>
                  <a:pt x="20" y="697"/>
                  <a:pt x="100" y="725"/>
                  <a:pt x="104" y="726"/>
                </a:cubicBezTo>
                <a:cubicBezTo>
                  <a:pt x="72" y="728"/>
                  <a:pt x="38" y="721"/>
                  <a:pt x="8" y="732"/>
                </a:cubicBezTo>
                <a:cubicBezTo>
                  <a:pt x="0" y="735"/>
                  <a:pt x="19" y="747"/>
                  <a:pt x="20" y="756"/>
                </a:cubicBezTo>
                <a:cubicBezTo>
                  <a:pt x="25" y="818"/>
                  <a:pt x="23" y="813"/>
                  <a:pt x="8" y="79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8" name="Freeform 32"/>
          <p:cNvSpPr>
            <a:spLocks/>
          </p:cNvSpPr>
          <p:nvPr/>
        </p:nvSpPr>
        <p:spPr bwMode="auto">
          <a:xfrm>
            <a:off x="2076450" y="2590800"/>
            <a:ext cx="619125" cy="771525"/>
          </a:xfrm>
          <a:custGeom>
            <a:avLst/>
            <a:gdLst>
              <a:gd name="T0" fmla="*/ 2147483646 w 390"/>
              <a:gd name="T1" fmla="*/ 0 h 486"/>
              <a:gd name="T2" fmla="*/ 2147483646 w 390"/>
              <a:gd name="T3" fmla="*/ 2147483646 h 486"/>
              <a:gd name="T4" fmla="*/ 2147483646 w 390"/>
              <a:gd name="T5" fmla="*/ 2147483646 h 486"/>
              <a:gd name="T6" fmla="*/ 2147483646 w 390"/>
              <a:gd name="T7" fmla="*/ 2147483646 h 486"/>
              <a:gd name="T8" fmla="*/ 0 w 390"/>
              <a:gd name="T9" fmla="*/ 2147483646 h 486"/>
              <a:gd name="T10" fmla="*/ 2147483646 w 390"/>
              <a:gd name="T11" fmla="*/ 2147483646 h 486"/>
              <a:gd name="T12" fmla="*/ 2147483646 w 390"/>
              <a:gd name="T13" fmla="*/ 2147483646 h 486"/>
              <a:gd name="T14" fmla="*/ 2147483646 w 390"/>
              <a:gd name="T15" fmla="*/ 2147483646 h 486"/>
              <a:gd name="T16" fmla="*/ 2147483646 w 390"/>
              <a:gd name="T17" fmla="*/ 2147483646 h 486"/>
              <a:gd name="T18" fmla="*/ 2147483646 w 390"/>
              <a:gd name="T19" fmla="*/ 2147483646 h 486"/>
              <a:gd name="T20" fmla="*/ 2147483646 w 390"/>
              <a:gd name="T21" fmla="*/ 2147483646 h 486"/>
              <a:gd name="T22" fmla="*/ 2147483646 w 390"/>
              <a:gd name="T23" fmla="*/ 2147483646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0"/>
              <a:gd name="T37" fmla="*/ 0 h 486"/>
              <a:gd name="T38" fmla="*/ 390 w 390"/>
              <a:gd name="T39" fmla="*/ 486 h 4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0" h="486">
                <a:moveTo>
                  <a:pt x="186" y="0"/>
                </a:moveTo>
                <a:cubicBezTo>
                  <a:pt x="153" y="131"/>
                  <a:pt x="204" y="79"/>
                  <a:pt x="390" y="84"/>
                </a:cubicBezTo>
                <a:cubicBezTo>
                  <a:pt x="336" y="86"/>
                  <a:pt x="282" y="83"/>
                  <a:pt x="228" y="90"/>
                </a:cubicBezTo>
                <a:cubicBezTo>
                  <a:pt x="77" y="110"/>
                  <a:pt x="314" y="107"/>
                  <a:pt x="192" y="114"/>
                </a:cubicBezTo>
                <a:cubicBezTo>
                  <a:pt x="128" y="118"/>
                  <a:pt x="64" y="118"/>
                  <a:pt x="0" y="120"/>
                </a:cubicBezTo>
                <a:cubicBezTo>
                  <a:pt x="73" y="144"/>
                  <a:pt x="338" y="119"/>
                  <a:pt x="228" y="144"/>
                </a:cubicBezTo>
                <a:cubicBezTo>
                  <a:pt x="208" y="149"/>
                  <a:pt x="188" y="148"/>
                  <a:pt x="168" y="150"/>
                </a:cubicBezTo>
                <a:cubicBezTo>
                  <a:pt x="172" y="158"/>
                  <a:pt x="173" y="169"/>
                  <a:pt x="180" y="174"/>
                </a:cubicBezTo>
                <a:cubicBezTo>
                  <a:pt x="188" y="180"/>
                  <a:pt x="204" y="172"/>
                  <a:pt x="210" y="180"/>
                </a:cubicBezTo>
                <a:cubicBezTo>
                  <a:pt x="219" y="193"/>
                  <a:pt x="193" y="235"/>
                  <a:pt x="186" y="246"/>
                </a:cubicBezTo>
                <a:cubicBezTo>
                  <a:pt x="198" y="282"/>
                  <a:pt x="204" y="304"/>
                  <a:pt x="198" y="342"/>
                </a:cubicBezTo>
                <a:cubicBezTo>
                  <a:pt x="191" y="458"/>
                  <a:pt x="192" y="410"/>
                  <a:pt x="192" y="4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3"/>
          <p:cNvSpPr txBox="1">
            <a:spLocks noChangeArrowheads="1"/>
          </p:cNvSpPr>
          <p:nvPr/>
        </p:nvSpPr>
        <p:spPr bwMode="auto">
          <a:xfrm>
            <a:off x="1778000" y="371475"/>
            <a:ext cx="459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Approximating reflection events with hyperbolic shapes</a:t>
            </a:r>
          </a:p>
        </p:txBody>
      </p:sp>
      <p:sp>
        <p:nvSpPr>
          <p:cNvPr id="163843" name="Text Box 4"/>
          <p:cNvSpPr txBox="1">
            <a:spLocks noChangeArrowheads="1"/>
          </p:cNvSpPr>
          <p:nvPr/>
        </p:nvSpPr>
        <p:spPr bwMode="auto">
          <a:xfrm>
            <a:off x="927100" y="2082800"/>
            <a:ext cx="612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We have </a:t>
            </a:r>
            <a:r>
              <a:rPr lang="en-US" altLang="en-US">
                <a:hlinkClick r:id="rId3" action="ppaction://hlinksldjump"/>
              </a:rPr>
              <a:t>seen</a:t>
            </a:r>
            <a:r>
              <a:rPr lang="en-US" altLang="en-US"/>
              <a:t> that for a single-layer case:</a:t>
            </a:r>
          </a:p>
        </p:txBody>
      </p:sp>
      <p:graphicFrame>
        <p:nvGraphicFramePr>
          <p:cNvPr id="163844" name="Object 2048"/>
          <p:cNvGraphicFramePr>
            <a:graphicFrameLocks noChangeAspect="1"/>
          </p:cNvGraphicFramePr>
          <p:nvPr/>
        </p:nvGraphicFramePr>
        <p:xfrm>
          <a:off x="2736850" y="2908300"/>
          <a:ext cx="2171700" cy="876300"/>
        </p:xfrm>
        <a:graphic>
          <a:graphicData uri="http://schemas.openxmlformats.org/presentationml/2006/ole">
            <mc:AlternateContent xmlns:mc="http://schemas.openxmlformats.org/markup-compatibility/2006">
              <mc:Choice xmlns:v="urn:schemas-microsoft-com:vml" Requires="v">
                <p:oleObj spid="_x0000_s163878" name="Equation" r:id="rId4" imgW="2171700" imgH="876300" progId="Equation.DSMT4">
                  <p:embed/>
                </p:oleObj>
              </mc:Choice>
              <mc:Fallback>
                <p:oleObj name="Equation" r:id="rId4" imgW="2171700" imgH="876300" progId="Equation.DSMT4">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850" y="2908300"/>
                        <a:ext cx="217170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45" name="Text Box 6"/>
          <p:cNvSpPr txBox="1">
            <a:spLocks noChangeArrowheads="1"/>
          </p:cNvSpPr>
          <p:nvPr/>
        </p:nvSpPr>
        <p:spPr bwMode="auto">
          <a:xfrm>
            <a:off x="5181600" y="30607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(rearranging equation 6)</a:t>
            </a:r>
          </a:p>
        </p:txBody>
      </p:sp>
      <p:graphicFrame>
        <p:nvGraphicFramePr>
          <p:cNvPr id="163846" name="Object 2049"/>
          <p:cNvGraphicFramePr>
            <a:graphicFrameLocks noChangeAspect="1"/>
          </p:cNvGraphicFramePr>
          <p:nvPr/>
        </p:nvGraphicFramePr>
        <p:xfrm>
          <a:off x="4502150" y="3313113"/>
          <a:ext cx="139700" cy="228600"/>
        </p:xfrm>
        <a:graphic>
          <a:graphicData uri="http://schemas.openxmlformats.org/presentationml/2006/ole">
            <mc:AlternateContent xmlns:mc="http://schemas.openxmlformats.org/markup-compatibility/2006">
              <mc:Choice xmlns:v="urn:schemas-microsoft-com:vml" Requires="v">
                <p:oleObj spid="_x0000_s163879" name="Equation" r:id="rId6" imgW="139700" imgH="228600" progId="Equation.DSMT4">
                  <p:embed/>
                </p:oleObj>
              </mc:Choice>
              <mc:Fallback>
                <p:oleObj name="Equation" r:id="rId6" imgW="139700" imgH="228600" progId="Equation.DSMT4">
                  <p:embed/>
                  <p:pic>
                    <p:nvPicPr>
                      <p:cNvPr id="0" name="Object 20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2150" y="3313113"/>
                        <a:ext cx="139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47" name="Line 9"/>
          <p:cNvSpPr>
            <a:spLocks noChangeShapeType="1"/>
          </p:cNvSpPr>
          <p:nvPr/>
        </p:nvSpPr>
        <p:spPr bwMode="auto">
          <a:xfrm>
            <a:off x="1735138" y="4191000"/>
            <a:ext cx="5267325" cy="0"/>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48" name="Line 10"/>
          <p:cNvSpPr>
            <a:spLocks noChangeShapeType="1"/>
          </p:cNvSpPr>
          <p:nvPr/>
        </p:nvSpPr>
        <p:spPr bwMode="auto">
          <a:xfrm>
            <a:off x="1762125" y="4724400"/>
            <a:ext cx="52101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49" name="Line 11"/>
          <p:cNvSpPr>
            <a:spLocks noChangeShapeType="1"/>
          </p:cNvSpPr>
          <p:nvPr/>
        </p:nvSpPr>
        <p:spPr bwMode="auto">
          <a:xfrm>
            <a:off x="2590800" y="4191000"/>
            <a:ext cx="990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850" name="Line 12"/>
          <p:cNvSpPr>
            <a:spLocks noChangeShapeType="1"/>
          </p:cNvSpPr>
          <p:nvPr/>
        </p:nvSpPr>
        <p:spPr bwMode="auto">
          <a:xfrm flipV="1">
            <a:off x="3581400" y="4181475"/>
            <a:ext cx="990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851" name="Text Box 13"/>
          <p:cNvSpPr txBox="1">
            <a:spLocks noChangeArrowheads="1"/>
          </p:cNvSpPr>
          <p:nvPr/>
        </p:nvSpPr>
        <p:spPr bwMode="auto">
          <a:xfrm>
            <a:off x="5467350" y="4257675"/>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V</a:t>
            </a:r>
            <a:r>
              <a:rPr lang="en-US" altLang="en-US" sz="1200"/>
              <a:t>1</a:t>
            </a:r>
            <a:endParaRPr lang="en-US" altLang="en-US"/>
          </a:p>
        </p:txBody>
      </p:sp>
      <p:sp>
        <p:nvSpPr>
          <p:cNvPr id="163852" name="Line 14"/>
          <p:cNvSpPr>
            <a:spLocks noChangeShapeType="1"/>
          </p:cNvSpPr>
          <p:nvPr/>
        </p:nvSpPr>
        <p:spPr bwMode="auto">
          <a:xfrm>
            <a:off x="6477000" y="4200525"/>
            <a:ext cx="0" cy="523875"/>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853" name="Text Box 15"/>
          <p:cNvSpPr txBox="1">
            <a:spLocks noChangeArrowheads="1"/>
          </p:cNvSpPr>
          <p:nvPr/>
        </p:nvSpPr>
        <p:spPr bwMode="auto">
          <a:xfrm>
            <a:off x="6591300" y="4248150"/>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h</a:t>
            </a:r>
            <a:r>
              <a:rPr lang="en-US" altLang="en-US" sz="1200"/>
              <a:t>1</a:t>
            </a:r>
            <a:endParaRPr lang="en-US" alt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6"/>
          <p:cNvSpPr txBox="1">
            <a:spLocks noChangeArrowheads="1"/>
          </p:cNvSpPr>
          <p:nvPr/>
        </p:nvSpPr>
        <p:spPr bwMode="auto">
          <a:xfrm>
            <a:off x="1633538" y="371475"/>
            <a:ext cx="459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Approximating reflection events with hyperbolic shapes</a:t>
            </a:r>
          </a:p>
        </p:txBody>
      </p:sp>
      <p:graphicFrame>
        <p:nvGraphicFramePr>
          <p:cNvPr id="164867" name="Object 1024"/>
          <p:cNvGraphicFramePr>
            <a:graphicFrameLocks noChangeAspect="1"/>
          </p:cNvGraphicFramePr>
          <p:nvPr/>
        </p:nvGraphicFramePr>
        <p:xfrm>
          <a:off x="4502150" y="3313113"/>
          <a:ext cx="139700" cy="228600"/>
        </p:xfrm>
        <a:graphic>
          <a:graphicData uri="http://schemas.openxmlformats.org/presentationml/2006/ole">
            <mc:AlternateContent xmlns:mc="http://schemas.openxmlformats.org/markup-compatibility/2006">
              <mc:Choice xmlns:v="urn:schemas-microsoft-com:vml" Requires="v">
                <p:oleObj spid="_x0000_s165025" name="Equation" r:id="rId3" imgW="139700" imgH="228600" progId="Equation.DSMT4">
                  <p:embed/>
                </p:oleObj>
              </mc:Choice>
              <mc:Fallback>
                <p:oleObj name="Equation" r:id="rId3" imgW="139700" imgH="2286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13113"/>
                        <a:ext cx="139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68" name="Text Box 12"/>
          <p:cNvSpPr txBox="1">
            <a:spLocks noChangeArrowheads="1"/>
          </p:cNvSpPr>
          <p:nvPr/>
        </p:nvSpPr>
        <p:spPr bwMode="auto">
          <a:xfrm>
            <a:off x="533400" y="2028825"/>
            <a:ext cx="743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From Liner (2004; p. 92), for an  n-layer case we have: </a:t>
            </a:r>
          </a:p>
        </p:txBody>
      </p:sp>
      <p:graphicFrame>
        <p:nvGraphicFramePr>
          <p:cNvPr id="164869" name="Object 1025"/>
          <p:cNvGraphicFramePr>
            <a:graphicFrameLocks noChangeAspect="1"/>
          </p:cNvGraphicFramePr>
          <p:nvPr/>
        </p:nvGraphicFramePr>
        <p:xfrm>
          <a:off x="2492375" y="2625725"/>
          <a:ext cx="3632200" cy="493713"/>
        </p:xfrm>
        <a:graphic>
          <a:graphicData uri="http://schemas.openxmlformats.org/presentationml/2006/ole">
            <mc:AlternateContent xmlns:mc="http://schemas.openxmlformats.org/markup-compatibility/2006">
              <mc:Choice xmlns:v="urn:schemas-microsoft-com:vml" Requires="v">
                <p:oleObj spid="_x0000_s165026" name="Equation" r:id="rId5" imgW="3632200" imgH="495300" progId="Equation.DSMT4">
                  <p:embed/>
                </p:oleObj>
              </mc:Choice>
              <mc:Fallback>
                <p:oleObj name="Equation" r:id="rId5" imgW="3632200" imgH="4953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75" y="2625725"/>
                        <a:ext cx="36322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70" name="Text Box 15"/>
          <p:cNvSpPr txBox="1">
            <a:spLocks noChangeArrowheads="1"/>
          </p:cNvSpPr>
          <p:nvPr/>
        </p:nvSpPr>
        <p:spPr bwMode="auto">
          <a:xfrm>
            <a:off x="2686050" y="4429125"/>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64871" name="Text Box 19"/>
          <p:cNvSpPr txBox="1">
            <a:spLocks noChangeArrowheads="1"/>
          </p:cNvSpPr>
          <p:nvPr/>
        </p:nvSpPr>
        <p:spPr bwMode="auto">
          <a:xfrm>
            <a:off x="374650" y="454342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64872" name="Freeform 20"/>
          <p:cNvSpPr>
            <a:spLocks/>
          </p:cNvSpPr>
          <p:nvPr/>
        </p:nvSpPr>
        <p:spPr bwMode="auto">
          <a:xfrm>
            <a:off x="6775450" y="2733675"/>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73" name="Line 21"/>
          <p:cNvSpPr>
            <a:spLocks noChangeShapeType="1"/>
          </p:cNvSpPr>
          <p:nvPr/>
        </p:nvSpPr>
        <p:spPr bwMode="auto">
          <a:xfrm flipH="1">
            <a:off x="2813050" y="35718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74" name="Line 22"/>
          <p:cNvSpPr>
            <a:spLocks noChangeShapeType="1"/>
          </p:cNvSpPr>
          <p:nvPr/>
        </p:nvSpPr>
        <p:spPr bwMode="auto">
          <a:xfrm flipH="1">
            <a:off x="2917825"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75" name="Line 23"/>
          <p:cNvSpPr>
            <a:spLocks noChangeShapeType="1"/>
          </p:cNvSpPr>
          <p:nvPr/>
        </p:nvSpPr>
        <p:spPr bwMode="auto">
          <a:xfrm flipH="1">
            <a:off x="3022600" y="35718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76" name="Line 24"/>
          <p:cNvSpPr>
            <a:spLocks noChangeShapeType="1"/>
          </p:cNvSpPr>
          <p:nvPr/>
        </p:nvSpPr>
        <p:spPr bwMode="auto">
          <a:xfrm flipH="1">
            <a:off x="3127375"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77" name="Line 25"/>
          <p:cNvSpPr>
            <a:spLocks noChangeShapeType="1"/>
          </p:cNvSpPr>
          <p:nvPr/>
        </p:nvSpPr>
        <p:spPr bwMode="auto">
          <a:xfrm flipH="1">
            <a:off x="3236913" y="35718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78" name="Line 26"/>
          <p:cNvSpPr>
            <a:spLocks noChangeShapeType="1"/>
          </p:cNvSpPr>
          <p:nvPr/>
        </p:nvSpPr>
        <p:spPr bwMode="auto">
          <a:xfrm flipH="1">
            <a:off x="3341688"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79" name="Line 27"/>
          <p:cNvSpPr>
            <a:spLocks noChangeShapeType="1"/>
          </p:cNvSpPr>
          <p:nvPr/>
        </p:nvSpPr>
        <p:spPr bwMode="auto">
          <a:xfrm flipH="1">
            <a:off x="3446463" y="35718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80" name="Line 28"/>
          <p:cNvSpPr>
            <a:spLocks noChangeShapeType="1"/>
          </p:cNvSpPr>
          <p:nvPr/>
        </p:nvSpPr>
        <p:spPr bwMode="auto">
          <a:xfrm flipH="1">
            <a:off x="3551238"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81" name="Line 29"/>
          <p:cNvSpPr>
            <a:spLocks noChangeShapeType="1"/>
          </p:cNvSpPr>
          <p:nvPr/>
        </p:nvSpPr>
        <p:spPr bwMode="auto">
          <a:xfrm flipH="1">
            <a:off x="3646488"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82" name="Line 30"/>
          <p:cNvSpPr>
            <a:spLocks noChangeShapeType="1"/>
          </p:cNvSpPr>
          <p:nvPr/>
        </p:nvSpPr>
        <p:spPr bwMode="auto">
          <a:xfrm flipH="1">
            <a:off x="3751263" y="35814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83" name="Line 31"/>
          <p:cNvSpPr>
            <a:spLocks noChangeShapeType="1"/>
          </p:cNvSpPr>
          <p:nvPr/>
        </p:nvSpPr>
        <p:spPr bwMode="auto">
          <a:xfrm flipH="1">
            <a:off x="3856038"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84" name="Line 32"/>
          <p:cNvSpPr>
            <a:spLocks noChangeShapeType="1"/>
          </p:cNvSpPr>
          <p:nvPr/>
        </p:nvSpPr>
        <p:spPr bwMode="auto">
          <a:xfrm flipH="1">
            <a:off x="3960813" y="35814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85" name="Line 33"/>
          <p:cNvSpPr>
            <a:spLocks noChangeShapeType="1"/>
          </p:cNvSpPr>
          <p:nvPr/>
        </p:nvSpPr>
        <p:spPr bwMode="auto">
          <a:xfrm flipH="1">
            <a:off x="4070350"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86" name="Line 34"/>
          <p:cNvSpPr>
            <a:spLocks noChangeShapeType="1"/>
          </p:cNvSpPr>
          <p:nvPr/>
        </p:nvSpPr>
        <p:spPr bwMode="auto">
          <a:xfrm flipH="1">
            <a:off x="4175125" y="35814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87" name="Line 35"/>
          <p:cNvSpPr>
            <a:spLocks noChangeShapeType="1"/>
          </p:cNvSpPr>
          <p:nvPr/>
        </p:nvSpPr>
        <p:spPr bwMode="auto">
          <a:xfrm flipH="1">
            <a:off x="4279900"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88" name="Line 36"/>
          <p:cNvSpPr>
            <a:spLocks noChangeShapeType="1"/>
          </p:cNvSpPr>
          <p:nvPr/>
        </p:nvSpPr>
        <p:spPr bwMode="auto">
          <a:xfrm flipH="1">
            <a:off x="4384675" y="35814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89" name="Line 37"/>
          <p:cNvSpPr>
            <a:spLocks noChangeShapeType="1"/>
          </p:cNvSpPr>
          <p:nvPr/>
        </p:nvSpPr>
        <p:spPr bwMode="auto">
          <a:xfrm flipH="1">
            <a:off x="4494213" y="35718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90" name="Line 38"/>
          <p:cNvSpPr>
            <a:spLocks noChangeShapeType="1"/>
          </p:cNvSpPr>
          <p:nvPr/>
        </p:nvSpPr>
        <p:spPr bwMode="auto">
          <a:xfrm flipH="1">
            <a:off x="4598988"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91" name="Line 39"/>
          <p:cNvSpPr>
            <a:spLocks noChangeShapeType="1"/>
          </p:cNvSpPr>
          <p:nvPr/>
        </p:nvSpPr>
        <p:spPr bwMode="auto">
          <a:xfrm flipH="1">
            <a:off x="4703763" y="35718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92" name="Line 40"/>
          <p:cNvSpPr>
            <a:spLocks noChangeShapeType="1"/>
          </p:cNvSpPr>
          <p:nvPr/>
        </p:nvSpPr>
        <p:spPr bwMode="auto">
          <a:xfrm flipH="1">
            <a:off x="4808538"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93" name="Line 41"/>
          <p:cNvSpPr>
            <a:spLocks noChangeShapeType="1"/>
          </p:cNvSpPr>
          <p:nvPr/>
        </p:nvSpPr>
        <p:spPr bwMode="auto">
          <a:xfrm flipH="1">
            <a:off x="4918075" y="35718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94" name="Line 42"/>
          <p:cNvSpPr>
            <a:spLocks noChangeShapeType="1"/>
          </p:cNvSpPr>
          <p:nvPr/>
        </p:nvSpPr>
        <p:spPr bwMode="auto">
          <a:xfrm flipH="1">
            <a:off x="5022850"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95" name="Line 43"/>
          <p:cNvSpPr>
            <a:spLocks noChangeShapeType="1"/>
          </p:cNvSpPr>
          <p:nvPr/>
        </p:nvSpPr>
        <p:spPr bwMode="auto">
          <a:xfrm flipH="1">
            <a:off x="5127625" y="35718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96" name="Line 44"/>
          <p:cNvSpPr>
            <a:spLocks noChangeShapeType="1"/>
          </p:cNvSpPr>
          <p:nvPr/>
        </p:nvSpPr>
        <p:spPr bwMode="auto">
          <a:xfrm flipH="1">
            <a:off x="5232400"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97" name="Line 45"/>
          <p:cNvSpPr>
            <a:spLocks noChangeShapeType="1"/>
          </p:cNvSpPr>
          <p:nvPr/>
        </p:nvSpPr>
        <p:spPr bwMode="auto">
          <a:xfrm flipH="1">
            <a:off x="5327650"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98" name="Line 46"/>
          <p:cNvSpPr>
            <a:spLocks noChangeShapeType="1"/>
          </p:cNvSpPr>
          <p:nvPr/>
        </p:nvSpPr>
        <p:spPr bwMode="auto">
          <a:xfrm flipH="1">
            <a:off x="5432425" y="35814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99" name="Line 47"/>
          <p:cNvSpPr>
            <a:spLocks noChangeShapeType="1"/>
          </p:cNvSpPr>
          <p:nvPr/>
        </p:nvSpPr>
        <p:spPr bwMode="auto">
          <a:xfrm flipH="1">
            <a:off x="5537200"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00" name="Line 48"/>
          <p:cNvSpPr>
            <a:spLocks noChangeShapeType="1"/>
          </p:cNvSpPr>
          <p:nvPr/>
        </p:nvSpPr>
        <p:spPr bwMode="auto">
          <a:xfrm flipH="1">
            <a:off x="5641975" y="35814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01" name="Line 49"/>
          <p:cNvSpPr>
            <a:spLocks noChangeShapeType="1"/>
          </p:cNvSpPr>
          <p:nvPr/>
        </p:nvSpPr>
        <p:spPr bwMode="auto">
          <a:xfrm flipH="1">
            <a:off x="5751513"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02" name="Line 50"/>
          <p:cNvSpPr>
            <a:spLocks noChangeShapeType="1"/>
          </p:cNvSpPr>
          <p:nvPr/>
        </p:nvSpPr>
        <p:spPr bwMode="auto">
          <a:xfrm flipH="1">
            <a:off x="5856288" y="35814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03" name="Line 51"/>
          <p:cNvSpPr>
            <a:spLocks noChangeShapeType="1"/>
          </p:cNvSpPr>
          <p:nvPr/>
        </p:nvSpPr>
        <p:spPr bwMode="auto">
          <a:xfrm flipH="1">
            <a:off x="5961063" y="35766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04" name="Line 52"/>
          <p:cNvSpPr>
            <a:spLocks noChangeShapeType="1"/>
          </p:cNvSpPr>
          <p:nvPr/>
        </p:nvSpPr>
        <p:spPr bwMode="auto">
          <a:xfrm flipH="1">
            <a:off x="6065838" y="35814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05" name="Line 53"/>
          <p:cNvSpPr>
            <a:spLocks noChangeShapeType="1"/>
          </p:cNvSpPr>
          <p:nvPr/>
        </p:nvSpPr>
        <p:spPr bwMode="auto">
          <a:xfrm>
            <a:off x="2736850" y="3552825"/>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06" name="Line 54"/>
          <p:cNvSpPr>
            <a:spLocks noChangeShapeType="1"/>
          </p:cNvSpPr>
          <p:nvPr/>
        </p:nvSpPr>
        <p:spPr bwMode="auto">
          <a:xfrm>
            <a:off x="2660650" y="4086225"/>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07" name="Line 55"/>
          <p:cNvSpPr>
            <a:spLocks noChangeShapeType="1"/>
          </p:cNvSpPr>
          <p:nvPr/>
        </p:nvSpPr>
        <p:spPr bwMode="auto">
          <a:xfrm>
            <a:off x="2660650" y="4695825"/>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08" name="Line 56"/>
          <p:cNvSpPr>
            <a:spLocks noChangeShapeType="1"/>
          </p:cNvSpPr>
          <p:nvPr/>
        </p:nvSpPr>
        <p:spPr bwMode="auto">
          <a:xfrm>
            <a:off x="2660650" y="5381625"/>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09" name="AutoShape 57"/>
          <p:cNvSpPr>
            <a:spLocks noChangeArrowheads="1"/>
          </p:cNvSpPr>
          <p:nvPr/>
        </p:nvSpPr>
        <p:spPr bwMode="auto">
          <a:xfrm>
            <a:off x="2632075" y="3400425"/>
            <a:ext cx="381000" cy="304800"/>
          </a:xfrm>
          <a:prstGeom prst="irregularSeal2">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64910" name="Line 58"/>
          <p:cNvSpPr>
            <a:spLocks noChangeShapeType="1"/>
          </p:cNvSpPr>
          <p:nvPr/>
        </p:nvSpPr>
        <p:spPr bwMode="auto">
          <a:xfrm>
            <a:off x="2860675" y="3552825"/>
            <a:ext cx="219075"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11" name="Line 59"/>
          <p:cNvSpPr>
            <a:spLocks noChangeShapeType="1"/>
          </p:cNvSpPr>
          <p:nvPr/>
        </p:nvSpPr>
        <p:spPr bwMode="auto">
          <a:xfrm>
            <a:off x="3089275" y="4086225"/>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12" name="Line 60"/>
          <p:cNvSpPr>
            <a:spLocks noChangeShapeType="1"/>
          </p:cNvSpPr>
          <p:nvPr/>
        </p:nvSpPr>
        <p:spPr bwMode="auto">
          <a:xfrm>
            <a:off x="3552825" y="4724400"/>
            <a:ext cx="990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13" name="Text Box 61"/>
          <p:cNvSpPr txBox="1">
            <a:spLocks noChangeArrowheads="1"/>
          </p:cNvSpPr>
          <p:nvPr/>
        </p:nvSpPr>
        <p:spPr bwMode="auto">
          <a:xfrm>
            <a:off x="4337050" y="3781425"/>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164914" name="Object 1026"/>
          <p:cNvGraphicFramePr>
            <a:graphicFrameLocks noChangeAspect="1"/>
          </p:cNvGraphicFramePr>
          <p:nvPr/>
        </p:nvGraphicFramePr>
        <p:xfrm>
          <a:off x="1384300" y="3629025"/>
          <a:ext cx="290513" cy="430213"/>
        </p:xfrm>
        <a:graphic>
          <a:graphicData uri="http://schemas.openxmlformats.org/presentationml/2006/ole">
            <mc:AlternateContent xmlns:mc="http://schemas.openxmlformats.org/markup-compatibility/2006">
              <mc:Choice xmlns:v="urn:schemas-microsoft-com:vml" Requires="v">
                <p:oleObj spid="_x0000_s165027" name="Equation" r:id="rId7" imgW="291973" imgH="431613" progId="Equation.DSMT4">
                  <p:embed/>
                </p:oleObj>
              </mc:Choice>
              <mc:Fallback>
                <p:oleObj name="Equation" r:id="rId7" imgW="291973" imgH="431613"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629025"/>
                        <a:ext cx="2905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915" name="Object 1027"/>
          <p:cNvGraphicFramePr>
            <a:graphicFrameLocks noChangeAspect="1"/>
          </p:cNvGraphicFramePr>
          <p:nvPr/>
        </p:nvGraphicFramePr>
        <p:xfrm>
          <a:off x="1384300" y="4238625"/>
          <a:ext cx="392113" cy="303213"/>
        </p:xfrm>
        <a:graphic>
          <a:graphicData uri="http://schemas.openxmlformats.org/presentationml/2006/ole">
            <mc:AlternateContent xmlns:mc="http://schemas.openxmlformats.org/markup-compatibility/2006">
              <mc:Choice xmlns:v="urn:schemas-microsoft-com:vml" Requires="v">
                <p:oleObj spid="_x0000_s165028" name="Equation" r:id="rId9" imgW="393359" imgH="304536" progId="Equation.DSMT4">
                  <p:embed/>
                </p:oleObj>
              </mc:Choice>
              <mc:Fallback>
                <p:oleObj name="Equation" r:id="rId9" imgW="393359" imgH="304536"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4300" y="4238625"/>
                        <a:ext cx="3921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916" name="Object 1028"/>
          <p:cNvGraphicFramePr>
            <a:graphicFrameLocks noChangeAspect="1"/>
          </p:cNvGraphicFramePr>
          <p:nvPr/>
        </p:nvGraphicFramePr>
        <p:xfrm>
          <a:off x="1384300" y="4924425"/>
          <a:ext cx="315913" cy="582613"/>
        </p:xfrm>
        <a:graphic>
          <a:graphicData uri="http://schemas.openxmlformats.org/presentationml/2006/ole">
            <mc:AlternateContent xmlns:mc="http://schemas.openxmlformats.org/markup-compatibility/2006">
              <mc:Choice xmlns:v="urn:schemas-microsoft-com:vml" Requires="v">
                <p:oleObj spid="_x0000_s165029" name="Equation" r:id="rId11" imgW="317225" imgH="583693" progId="Equation.DSMT4">
                  <p:embed/>
                </p:oleObj>
              </mc:Choice>
              <mc:Fallback>
                <p:oleObj name="Equation" r:id="rId11" imgW="317225" imgH="583693" progId="Equation.DSMT4">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4300" y="4924425"/>
                        <a:ext cx="315913"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917" name="Text Box 65"/>
          <p:cNvSpPr txBox="1">
            <a:spLocks noChangeArrowheads="1"/>
          </p:cNvSpPr>
          <p:nvPr/>
        </p:nvSpPr>
        <p:spPr bwMode="auto">
          <a:xfrm>
            <a:off x="1525588" y="6216650"/>
            <a:ext cx="6962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For example, where n=3, after 6 refractions and 1 reflection per ray we have the above scenario</a:t>
            </a:r>
          </a:p>
        </p:txBody>
      </p:sp>
      <p:sp>
        <p:nvSpPr>
          <p:cNvPr id="164918" name="Text Box 66"/>
          <p:cNvSpPr txBox="1">
            <a:spLocks noChangeArrowheads="1"/>
          </p:cNvSpPr>
          <p:nvPr/>
        </p:nvSpPr>
        <p:spPr bwMode="auto">
          <a:xfrm>
            <a:off x="69850" y="3857625"/>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64919" name="Line 67"/>
          <p:cNvSpPr>
            <a:spLocks noChangeShapeType="1"/>
          </p:cNvSpPr>
          <p:nvPr/>
        </p:nvSpPr>
        <p:spPr bwMode="auto">
          <a:xfrm>
            <a:off x="2660650" y="6143625"/>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64920" name="Object 1029"/>
          <p:cNvGraphicFramePr>
            <a:graphicFrameLocks noChangeAspect="1"/>
          </p:cNvGraphicFramePr>
          <p:nvPr/>
        </p:nvGraphicFramePr>
        <p:xfrm>
          <a:off x="6677025" y="5276850"/>
          <a:ext cx="2057400" cy="430213"/>
        </p:xfrm>
        <a:graphic>
          <a:graphicData uri="http://schemas.openxmlformats.org/presentationml/2006/ole">
            <mc:AlternateContent xmlns:mc="http://schemas.openxmlformats.org/markup-compatibility/2006">
              <mc:Choice xmlns:v="urn:schemas-microsoft-com:vml" Requires="v">
                <p:oleObj spid="_x0000_s165030" name="Equation" r:id="rId13" imgW="2057400" imgH="431800" progId="Equation.DSMT4">
                  <p:embed/>
                </p:oleObj>
              </mc:Choice>
              <mc:Fallback>
                <p:oleObj name="Equation" r:id="rId13" imgW="2057400" imgH="431800" progId="Equation.DSMT4">
                  <p:embed/>
                  <p:pic>
                    <p:nvPicPr>
                      <p:cNvPr id="0" name="Object 10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7025" y="5276850"/>
                        <a:ext cx="20574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921" name="Object 1030"/>
          <p:cNvGraphicFramePr>
            <a:graphicFrameLocks noChangeAspect="1"/>
          </p:cNvGraphicFramePr>
          <p:nvPr/>
        </p:nvGraphicFramePr>
        <p:xfrm>
          <a:off x="1384300" y="5610225"/>
          <a:ext cx="330200" cy="430213"/>
        </p:xfrm>
        <a:graphic>
          <a:graphicData uri="http://schemas.openxmlformats.org/presentationml/2006/ole">
            <mc:AlternateContent xmlns:mc="http://schemas.openxmlformats.org/markup-compatibility/2006">
              <mc:Choice xmlns:v="urn:schemas-microsoft-com:vml" Requires="v">
                <p:oleObj spid="_x0000_s165031" name="Equation" r:id="rId15" imgW="330057" imgH="431613" progId="Equation.DSMT4">
                  <p:embed/>
                </p:oleObj>
              </mc:Choice>
              <mc:Fallback>
                <p:oleObj name="Equation" r:id="rId15" imgW="330057" imgH="431613" progId="Equation.DSMT4">
                  <p:embed/>
                  <p:pic>
                    <p:nvPicPr>
                      <p:cNvPr id="0" name="Object 10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84300" y="5610225"/>
                        <a:ext cx="330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922" name="Line 127"/>
          <p:cNvSpPr>
            <a:spLocks noChangeShapeType="1"/>
          </p:cNvSpPr>
          <p:nvPr/>
        </p:nvSpPr>
        <p:spPr bwMode="auto">
          <a:xfrm flipV="1">
            <a:off x="4533900" y="4686300"/>
            <a:ext cx="990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23" name="Line 128"/>
          <p:cNvSpPr>
            <a:spLocks noChangeShapeType="1"/>
          </p:cNvSpPr>
          <p:nvPr/>
        </p:nvSpPr>
        <p:spPr bwMode="auto">
          <a:xfrm flipV="1">
            <a:off x="5524500" y="40386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24" name="Line 129"/>
          <p:cNvSpPr>
            <a:spLocks noChangeShapeType="1"/>
          </p:cNvSpPr>
          <p:nvPr/>
        </p:nvSpPr>
        <p:spPr bwMode="auto">
          <a:xfrm flipV="1">
            <a:off x="5965825" y="3543300"/>
            <a:ext cx="219075"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25" name="AutoShape 130"/>
          <p:cNvSpPr>
            <a:spLocks noChangeArrowheads="1"/>
          </p:cNvSpPr>
          <p:nvPr/>
        </p:nvSpPr>
        <p:spPr bwMode="auto">
          <a:xfrm flipV="1">
            <a:off x="6067425" y="3344863"/>
            <a:ext cx="200025" cy="198437"/>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64926" name="AutoShape 131"/>
          <p:cNvSpPr>
            <a:spLocks noChangeArrowheads="1"/>
          </p:cNvSpPr>
          <p:nvPr/>
        </p:nvSpPr>
        <p:spPr bwMode="auto">
          <a:xfrm flipV="1">
            <a:off x="5295900" y="3344863"/>
            <a:ext cx="200025" cy="198437"/>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64927" name="Line 132"/>
          <p:cNvSpPr>
            <a:spLocks noChangeShapeType="1"/>
          </p:cNvSpPr>
          <p:nvPr/>
        </p:nvSpPr>
        <p:spPr bwMode="auto">
          <a:xfrm rot="1096520">
            <a:off x="2781300" y="3587750"/>
            <a:ext cx="265113" cy="468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28" name="Line 134"/>
          <p:cNvSpPr>
            <a:spLocks noChangeShapeType="1"/>
          </p:cNvSpPr>
          <p:nvPr/>
        </p:nvSpPr>
        <p:spPr bwMode="auto">
          <a:xfrm rot="1005075">
            <a:off x="2895600" y="4191000"/>
            <a:ext cx="523875" cy="423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29" name="Line 135"/>
          <p:cNvSpPr>
            <a:spLocks noChangeShapeType="1"/>
          </p:cNvSpPr>
          <p:nvPr/>
        </p:nvSpPr>
        <p:spPr bwMode="auto">
          <a:xfrm rot="491736">
            <a:off x="3295650" y="4757738"/>
            <a:ext cx="808038" cy="549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30" name="Line 137"/>
          <p:cNvSpPr>
            <a:spLocks noChangeShapeType="1"/>
          </p:cNvSpPr>
          <p:nvPr/>
        </p:nvSpPr>
        <p:spPr bwMode="auto">
          <a:xfrm rot="21108264" flipV="1">
            <a:off x="4019550" y="4757738"/>
            <a:ext cx="808038" cy="549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31" name="Line 138"/>
          <p:cNvSpPr>
            <a:spLocks noChangeShapeType="1"/>
          </p:cNvSpPr>
          <p:nvPr/>
        </p:nvSpPr>
        <p:spPr bwMode="auto">
          <a:xfrm rot="20594925" flipV="1">
            <a:off x="4724400" y="4162425"/>
            <a:ext cx="523875" cy="423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32" name="Line 139"/>
          <p:cNvSpPr>
            <a:spLocks noChangeShapeType="1"/>
          </p:cNvSpPr>
          <p:nvPr/>
        </p:nvSpPr>
        <p:spPr bwMode="auto">
          <a:xfrm flipV="1">
            <a:off x="5175250" y="3571875"/>
            <a:ext cx="219075"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33" name="Line 140"/>
          <p:cNvSpPr>
            <a:spLocks noChangeShapeType="1"/>
          </p:cNvSpPr>
          <p:nvPr/>
        </p:nvSpPr>
        <p:spPr bwMode="auto">
          <a:xfrm>
            <a:off x="2457450" y="3543300"/>
            <a:ext cx="0" cy="523875"/>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34" name="Text Box 141"/>
          <p:cNvSpPr txBox="1">
            <a:spLocks noChangeArrowheads="1"/>
          </p:cNvSpPr>
          <p:nvPr/>
        </p:nvSpPr>
        <p:spPr bwMode="auto">
          <a:xfrm>
            <a:off x="1781175" y="3629025"/>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solidFill>
                  <a:srgbClr val="000000"/>
                </a:solidFill>
              </a:rPr>
              <a:t>h</a:t>
            </a:r>
            <a:r>
              <a:rPr lang="en-US" altLang="en-US" sz="1200">
                <a:solidFill>
                  <a:srgbClr val="000000"/>
                </a:solidFill>
              </a:rPr>
              <a:t>1</a:t>
            </a:r>
            <a:endParaRPr lang="en-US" altLang="en-US">
              <a:solidFill>
                <a:srgbClr val="000000"/>
              </a:solidFill>
            </a:endParaRPr>
          </a:p>
        </p:txBody>
      </p:sp>
      <p:sp>
        <p:nvSpPr>
          <p:cNvPr id="164935" name="Line 142"/>
          <p:cNvSpPr>
            <a:spLocks noChangeShapeType="1"/>
          </p:cNvSpPr>
          <p:nvPr/>
        </p:nvSpPr>
        <p:spPr bwMode="auto">
          <a:xfrm>
            <a:off x="2457450" y="4114800"/>
            <a:ext cx="0" cy="523875"/>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36" name="Text Box 143"/>
          <p:cNvSpPr txBox="1">
            <a:spLocks noChangeArrowheads="1"/>
          </p:cNvSpPr>
          <p:nvPr/>
        </p:nvSpPr>
        <p:spPr bwMode="auto">
          <a:xfrm>
            <a:off x="1781175" y="4200525"/>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solidFill>
                  <a:srgbClr val="000000"/>
                </a:solidFill>
              </a:rPr>
              <a:t>h</a:t>
            </a:r>
            <a:r>
              <a:rPr lang="en-US" altLang="en-US" sz="1200">
                <a:solidFill>
                  <a:srgbClr val="000000"/>
                </a:solidFill>
              </a:rPr>
              <a:t>2</a:t>
            </a:r>
            <a:endParaRPr lang="en-US" altLang="en-US">
              <a:solidFill>
                <a:srgbClr val="000000"/>
              </a:solidFill>
            </a:endParaRPr>
          </a:p>
        </p:txBody>
      </p:sp>
      <p:sp>
        <p:nvSpPr>
          <p:cNvPr id="164937" name="Line 144"/>
          <p:cNvSpPr>
            <a:spLocks noChangeShapeType="1"/>
          </p:cNvSpPr>
          <p:nvPr/>
        </p:nvSpPr>
        <p:spPr bwMode="auto">
          <a:xfrm>
            <a:off x="2457450" y="4781550"/>
            <a:ext cx="0" cy="523875"/>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38" name="Text Box 145"/>
          <p:cNvSpPr txBox="1">
            <a:spLocks noChangeArrowheads="1"/>
          </p:cNvSpPr>
          <p:nvPr/>
        </p:nvSpPr>
        <p:spPr bwMode="auto">
          <a:xfrm>
            <a:off x="1781175" y="4867275"/>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solidFill>
                  <a:srgbClr val="000000"/>
                </a:solidFill>
              </a:rPr>
              <a:t>h</a:t>
            </a:r>
            <a:r>
              <a:rPr lang="en-US" altLang="en-US" sz="1200">
                <a:solidFill>
                  <a:srgbClr val="000000"/>
                </a:solidFill>
              </a:rPr>
              <a:t>3</a:t>
            </a:r>
            <a:endParaRPr lang="en-US" altLang="en-US">
              <a:solidFill>
                <a:srgbClr val="000000"/>
              </a:solidFill>
            </a:endParaRPr>
          </a:p>
        </p:txBody>
      </p:sp>
      <p:sp>
        <p:nvSpPr>
          <p:cNvPr id="164939" name="Line 146"/>
          <p:cNvSpPr>
            <a:spLocks noChangeShapeType="1"/>
          </p:cNvSpPr>
          <p:nvPr/>
        </p:nvSpPr>
        <p:spPr bwMode="auto">
          <a:xfrm>
            <a:off x="2457450" y="5438775"/>
            <a:ext cx="0" cy="714375"/>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40" name="Text Box 147"/>
          <p:cNvSpPr txBox="1">
            <a:spLocks noChangeArrowheads="1"/>
          </p:cNvSpPr>
          <p:nvPr/>
        </p:nvSpPr>
        <p:spPr bwMode="auto">
          <a:xfrm>
            <a:off x="1781175" y="5543550"/>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solidFill>
                  <a:srgbClr val="000000"/>
                </a:solidFill>
              </a:rPr>
              <a:t>h</a:t>
            </a:r>
            <a:r>
              <a:rPr lang="en-US" altLang="en-US" sz="1200">
                <a:solidFill>
                  <a:srgbClr val="000000"/>
                </a:solidFill>
              </a:rPr>
              <a:t>4</a:t>
            </a:r>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3"/>
          <p:cNvSpPr txBox="1">
            <a:spLocks noChangeArrowheads="1"/>
          </p:cNvSpPr>
          <p:nvPr/>
        </p:nvSpPr>
        <p:spPr bwMode="auto">
          <a:xfrm>
            <a:off x="1701800" y="325438"/>
            <a:ext cx="459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Approximating reflection events with hyperbolic shapes</a:t>
            </a:r>
          </a:p>
        </p:txBody>
      </p:sp>
      <p:graphicFrame>
        <p:nvGraphicFramePr>
          <p:cNvPr id="165891" name="Object 2048"/>
          <p:cNvGraphicFramePr>
            <a:graphicFrameLocks noChangeAspect="1"/>
          </p:cNvGraphicFramePr>
          <p:nvPr/>
        </p:nvGraphicFramePr>
        <p:xfrm>
          <a:off x="4502150" y="3313113"/>
          <a:ext cx="139700" cy="228600"/>
        </p:xfrm>
        <a:graphic>
          <a:graphicData uri="http://schemas.openxmlformats.org/presentationml/2006/ole">
            <mc:AlternateContent xmlns:mc="http://schemas.openxmlformats.org/markup-compatibility/2006">
              <mc:Choice xmlns:v="urn:schemas-microsoft-com:vml" Requires="v">
                <p:oleObj spid="_x0000_s165962" name="Equation" r:id="rId3" imgW="139700" imgH="228600" progId="Equation.DSMT4">
                  <p:embed/>
                </p:oleObj>
              </mc:Choice>
              <mc:Fallback>
                <p:oleObj name="Equation" r:id="rId3" imgW="139700" imgH="228600" progId="Equation.DSMT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13113"/>
                        <a:ext cx="139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892" name="Text Box 8"/>
          <p:cNvSpPr txBox="1">
            <a:spLocks noChangeArrowheads="1"/>
          </p:cNvSpPr>
          <p:nvPr/>
        </p:nvSpPr>
        <p:spPr bwMode="auto">
          <a:xfrm>
            <a:off x="971550" y="1504950"/>
            <a:ext cx="6419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Coefficients c</a:t>
            </a:r>
            <a:r>
              <a:rPr lang="en-US" altLang="en-US" sz="1000"/>
              <a:t>1</a:t>
            </a:r>
            <a:r>
              <a:rPr lang="en-US" altLang="en-US" sz="1800"/>
              <a:t>,c</a:t>
            </a:r>
            <a:r>
              <a:rPr lang="en-US" altLang="en-US" sz="1000"/>
              <a:t>2</a:t>
            </a:r>
            <a:r>
              <a:rPr lang="en-US" altLang="en-US" sz="1800"/>
              <a:t>,c</a:t>
            </a:r>
            <a:r>
              <a:rPr lang="en-US" altLang="en-US" sz="1000"/>
              <a:t>3 </a:t>
            </a:r>
            <a:r>
              <a:rPr lang="en-US" altLang="en-US" sz="1800"/>
              <a:t>are given in terms of a second function set of coefficients, the a series, where a</a:t>
            </a:r>
            <a:r>
              <a:rPr lang="en-US" altLang="en-US" sz="1000"/>
              <a:t>m</a:t>
            </a:r>
            <a:r>
              <a:rPr lang="en-US" altLang="en-US" sz="1800"/>
              <a:t> is defined as follows:</a:t>
            </a:r>
            <a:endParaRPr lang="en-US" altLang="en-US"/>
          </a:p>
        </p:txBody>
      </p:sp>
      <p:sp>
        <p:nvSpPr>
          <p:cNvPr id="165893" name="Text Box 10"/>
          <p:cNvSpPr txBox="1">
            <a:spLocks noChangeArrowheads="1"/>
          </p:cNvSpPr>
          <p:nvPr/>
        </p:nvSpPr>
        <p:spPr bwMode="auto">
          <a:xfrm>
            <a:off x="2838450" y="3200400"/>
            <a:ext cx="2676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65894" name="Object 2049"/>
          <p:cNvGraphicFramePr>
            <a:graphicFrameLocks noChangeAspect="1"/>
          </p:cNvGraphicFramePr>
          <p:nvPr/>
        </p:nvGraphicFramePr>
        <p:xfrm>
          <a:off x="3260725" y="2571750"/>
          <a:ext cx="2146300" cy="773113"/>
        </p:xfrm>
        <a:graphic>
          <a:graphicData uri="http://schemas.openxmlformats.org/presentationml/2006/ole">
            <mc:AlternateContent xmlns:mc="http://schemas.openxmlformats.org/markup-compatibility/2006">
              <mc:Choice xmlns:v="urn:schemas-microsoft-com:vml" Requires="v">
                <p:oleObj spid="_x0000_s165963" name="Equation" r:id="rId5" imgW="2145369" imgH="774364" progId="Equation.DSMT4">
                  <p:embed/>
                </p:oleObj>
              </mc:Choice>
              <mc:Fallback>
                <p:oleObj name="Equation" r:id="rId5" imgW="2145369" imgH="774364" progId="Equation.DSMT4">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0725" y="2571750"/>
                        <a:ext cx="2146300"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895" name="Text Box 15"/>
          <p:cNvSpPr txBox="1">
            <a:spLocks noChangeArrowheads="1"/>
          </p:cNvSpPr>
          <p:nvPr/>
        </p:nvSpPr>
        <p:spPr bwMode="auto">
          <a:xfrm>
            <a:off x="1047750" y="3344863"/>
            <a:ext cx="741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For example, in the case of a single layer we have:</a:t>
            </a:r>
            <a:r>
              <a:rPr lang="en-US" altLang="en-US"/>
              <a:t> </a:t>
            </a:r>
          </a:p>
        </p:txBody>
      </p:sp>
      <p:sp>
        <p:nvSpPr>
          <p:cNvPr id="165896" name="Line 17"/>
          <p:cNvSpPr>
            <a:spLocks noChangeShapeType="1"/>
          </p:cNvSpPr>
          <p:nvPr/>
        </p:nvSpPr>
        <p:spPr bwMode="auto">
          <a:xfrm>
            <a:off x="1314450" y="4371975"/>
            <a:ext cx="7067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897" name="Text Box 18"/>
          <p:cNvSpPr txBox="1">
            <a:spLocks noChangeArrowheads="1"/>
          </p:cNvSpPr>
          <p:nvPr/>
        </p:nvSpPr>
        <p:spPr bwMode="auto">
          <a:xfrm>
            <a:off x="3067050" y="3924300"/>
            <a:ext cx="2733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One-layer case (n=1)</a:t>
            </a:r>
          </a:p>
        </p:txBody>
      </p:sp>
      <p:sp>
        <p:nvSpPr>
          <p:cNvPr id="165898" name="Text Box 22"/>
          <p:cNvSpPr txBox="1">
            <a:spLocks noChangeArrowheads="1"/>
          </p:cNvSpPr>
          <p:nvPr/>
        </p:nvSpPr>
        <p:spPr bwMode="auto">
          <a:xfrm>
            <a:off x="1057275" y="4819650"/>
            <a:ext cx="294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65899" name="Object 2050"/>
          <p:cNvGraphicFramePr>
            <a:graphicFrameLocks noChangeAspect="1"/>
          </p:cNvGraphicFramePr>
          <p:nvPr/>
        </p:nvGraphicFramePr>
        <p:xfrm>
          <a:off x="4518025" y="4403725"/>
          <a:ext cx="2908300" cy="850900"/>
        </p:xfrm>
        <a:graphic>
          <a:graphicData uri="http://schemas.openxmlformats.org/presentationml/2006/ole">
            <mc:AlternateContent xmlns:mc="http://schemas.openxmlformats.org/markup-compatibility/2006">
              <mc:Choice xmlns:v="urn:schemas-microsoft-com:vml" Requires="v">
                <p:oleObj spid="_x0000_s165964" name="Equation" r:id="rId7" imgW="2908300" imgH="850900" progId="Equation.DSMT4">
                  <p:embed/>
                </p:oleObj>
              </mc:Choice>
              <mc:Fallback>
                <p:oleObj name="Equation" r:id="rId7" imgW="2908300" imgH="850900" progId="Equation.DSMT4">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8025" y="4403725"/>
                        <a:ext cx="290830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900" name="Object 2051"/>
          <p:cNvGraphicFramePr>
            <a:graphicFrameLocks noChangeAspect="1"/>
          </p:cNvGraphicFramePr>
          <p:nvPr/>
        </p:nvGraphicFramePr>
        <p:xfrm>
          <a:off x="1239838" y="5156200"/>
          <a:ext cx="3048000" cy="736600"/>
        </p:xfrm>
        <a:graphic>
          <a:graphicData uri="http://schemas.openxmlformats.org/presentationml/2006/ole">
            <mc:AlternateContent xmlns:mc="http://schemas.openxmlformats.org/markup-compatibility/2006">
              <mc:Choice xmlns:v="urn:schemas-microsoft-com:vml" Requires="v">
                <p:oleObj spid="_x0000_s165965" name="Equation" r:id="rId9" imgW="3048000" imgH="736600" progId="Equation.DSMT4">
                  <p:embed/>
                </p:oleObj>
              </mc:Choice>
              <mc:Fallback>
                <p:oleObj name="Equation" r:id="rId9" imgW="3048000" imgH="736600" progId="Equation.DSMT4">
                  <p:embed/>
                  <p:pic>
                    <p:nvPicPr>
                      <p:cNvPr id="0" name="Object 20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9838" y="5156200"/>
                        <a:ext cx="30480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901" name="Object 2052"/>
          <p:cNvGraphicFramePr>
            <a:graphicFrameLocks noChangeAspect="1"/>
          </p:cNvGraphicFramePr>
          <p:nvPr/>
        </p:nvGraphicFramePr>
        <p:xfrm>
          <a:off x="4481513" y="5930900"/>
          <a:ext cx="3111500" cy="736600"/>
        </p:xfrm>
        <a:graphic>
          <a:graphicData uri="http://schemas.openxmlformats.org/presentationml/2006/ole">
            <mc:AlternateContent xmlns:mc="http://schemas.openxmlformats.org/markup-compatibility/2006">
              <mc:Choice xmlns:v="urn:schemas-microsoft-com:vml" Requires="v">
                <p:oleObj spid="_x0000_s165966" name="Equation" r:id="rId11" imgW="3111500" imgH="736600" progId="Equation.DSMT4">
                  <p:embed/>
                </p:oleObj>
              </mc:Choice>
              <mc:Fallback>
                <p:oleObj name="Equation" r:id="rId11" imgW="3111500" imgH="736600" progId="Equation.DSMT4">
                  <p:embed/>
                  <p:pic>
                    <p:nvPicPr>
                      <p:cNvPr id="0" name="Object 20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1513" y="5930900"/>
                        <a:ext cx="31115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Object 2048"/>
          <p:cNvGraphicFramePr>
            <a:graphicFrameLocks noChangeAspect="1"/>
          </p:cNvGraphicFramePr>
          <p:nvPr/>
        </p:nvGraphicFramePr>
        <p:xfrm>
          <a:off x="4502150" y="3778250"/>
          <a:ext cx="139700" cy="228600"/>
        </p:xfrm>
        <a:graphic>
          <a:graphicData uri="http://schemas.openxmlformats.org/presentationml/2006/ole">
            <mc:AlternateContent xmlns:mc="http://schemas.openxmlformats.org/markup-compatibility/2006">
              <mc:Choice xmlns:v="urn:schemas-microsoft-com:vml" Requires="v">
                <p:oleObj spid="_x0000_s166996" name="Equation" r:id="rId3" imgW="139700" imgH="228600" progId="Equation.DSMT4">
                  <p:embed/>
                </p:oleObj>
              </mc:Choice>
              <mc:Fallback>
                <p:oleObj name="Equation" r:id="rId3" imgW="139700" imgH="228600" progId="Equation.DSMT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778250"/>
                        <a:ext cx="139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6915" name="Text Box 6"/>
          <p:cNvSpPr txBox="1">
            <a:spLocks noChangeArrowheads="1"/>
          </p:cNvSpPr>
          <p:nvPr/>
        </p:nvSpPr>
        <p:spPr bwMode="auto">
          <a:xfrm>
            <a:off x="2838450" y="3665538"/>
            <a:ext cx="2676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66916" name="Line 10"/>
          <p:cNvSpPr>
            <a:spLocks noChangeShapeType="1"/>
          </p:cNvSpPr>
          <p:nvPr/>
        </p:nvSpPr>
        <p:spPr bwMode="auto">
          <a:xfrm>
            <a:off x="400050" y="1103313"/>
            <a:ext cx="59340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17" name="Text Box 12"/>
          <p:cNvSpPr txBox="1">
            <a:spLocks noChangeArrowheads="1"/>
          </p:cNvSpPr>
          <p:nvPr/>
        </p:nvSpPr>
        <p:spPr bwMode="auto">
          <a:xfrm>
            <a:off x="1057275" y="5284788"/>
            <a:ext cx="294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66918" name="Text Box 16"/>
          <p:cNvSpPr txBox="1">
            <a:spLocks noChangeArrowheads="1"/>
          </p:cNvSpPr>
          <p:nvPr/>
        </p:nvSpPr>
        <p:spPr bwMode="auto">
          <a:xfrm>
            <a:off x="2851150" y="627063"/>
            <a:ext cx="2733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Two-layer case(n=2)</a:t>
            </a:r>
          </a:p>
        </p:txBody>
      </p:sp>
      <p:graphicFrame>
        <p:nvGraphicFramePr>
          <p:cNvPr id="166919" name="Object 2049"/>
          <p:cNvGraphicFramePr>
            <a:graphicFrameLocks noChangeAspect="1"/>
          </p:cNvGraphicFramePr>
          <p:nvPr/>
        </p:nvGraphicFramePr>
        <p:xfrm>
          <a:off x="482600" y="1200150"/>
          <a:ext cx="6288088" cy="685800"/>
        </p:xfrm>
        <a:graphic>
          <a:graphicData uri="http://schemas.openxmlformats.org/presentationml/2006/ole">
            <mc:AlternateContent xmlns:mc="http://schemas.openxmlformats.org/markup-compatibility/2006">
              <mc:Choice xmlns:v="urn:schemas-microsoft-com:vml" Requires="v">
                <p:oleObj spid="_x0000_s166997" name="Equation" r:id="rId5" imgW="6286500" imgH="685800" progId="Equation.DSMT4">
                  <p:embed/>
                </p:oleObj>
              </mc:Choice>
              <mc:Fallback>
                <p:oleObj name="Equation" r:id="rId5" imgW="6286500" imgH="685800" progId="Equation.DSMT4">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1200150"/>
                        <a:ext cx="628808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20" name="Object 2050"/>
          <p:cNvGraphicFramePr>
            <a:graphicFrameLocks noChangeAspect="1"/>
          </p:cNvGraphicFramePr>
          <p:nvPr/>
        </p:nvGraphicFramePr>
        <p:xfrm>
          <a:off x="708025" y="3321050"/>
          <a:ext cx="5932488" cy="1193800"/>
        </p:xfrm>
        <a:graphic>
          <a:graphicData uri="http://schemas.openxmlformats.org/presentationml/2006/ole">
            <mc:AlternateContent xmlns:mc="http://schemas.openxmlformats.org/markup-compatibility/2006">
              <mc:Choice xmlns:v="urn:schemas-microsoft-com:vml" Requires="v">
                <p:oleObj spid="_x0000_s166998" name="Equation" r:id="rId7" imgW="5930900" imgH="1193800" progId="Equation.DSMT4">
                  <p:embed/>
                </p:oleObj>
              </mc:Choice>
              <mc:Fallback>
                <p:oleObj name="Equation" r:id="rId7" imgW="5930900" imgH="1193800" progId="Equation.DSMT4">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025" y="3321050"/>
                        <a:ext cx="5932488"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21" name="Object 2051"/>
          <p:cNvGraphicFramePr>
            <a:graphicFrameLocks noChangeAspect="1"/>
          </p:cNvGraphicFramePr>
          <p:nvPr/>
        </p:nvGraphicFramePr>
        <p:xfrm>
          <a:off x="1130300" y="5665788"/>
          <a:ext cx="4470400" cy="749300"/>
        </p:xfrm>
        <a:graphic>
          <a:graphicData uri="http://schemas.openxmlformats.org/presentationml/2006/ole">
            <mc:AlternateContent xmlns:mc="http://schemas.openxmlformats.org/markup-compatibility/2006">
              <mc:Choice xmlns:v="urn:schemas-microsoft-com:vml" Requires="v">
                <p:oleObj spid="_x0000_s166999" name="Equation" r:id="rId9" imgW="4470400" imgH="749300" progId="Equation.DSMT4">
                  <p:embed/>
                </p:oleObj>
              </mc:Choice>
              <mc:Fallback>
                <p:oleObj name="Equation" r:id="rId9" imgW="4470400" imgH="749300" progId="Equation.DSMT4">
                  <p:embed/>
                  <p:pic>
                    <p:nvPicPr>
                      <p:cNvPr id="0" name="Object 20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300" y="5665788"/>
                        <a:ext cx="44704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22" name="Object 2052"/>
          <p:cNvGraphicFramePr>
            <a:graphicFrameLocks noChangeAspect="1"/>
          </p:cNvGraphicFramePr>
          <p:nvPr/>
        </p:nvGraphicFramePr>
        <p:xfrm>
          <a:off x="3187700" y="1949450"/>
          <a:ext cx="1816100" cy="1206500"/>
        </p:xfrm>
        <a:graphic>
          <a:graphicData uri="http://schemas.openxmlformats.org/presentationml/2006/ole">
            <mc:AlternateContent xmlns:mc="http://schemas.openxmlformats.org/markup-compatibility/2006">
              <mc:Choice xmlns:v="urn:schemas-microsoft-com:vml" Requires="v">
                <p:oleObj spid="_x0000_s167000" name="Equation" r:id="rId11" imgW="1816100" imgH="1206500" progId="Equation.DSMT4">
                  <p:embed/>
                </p:oleObj>
              </mc:Choice>
              <mc:Fallback>
                <p:oleObj name="Equation" r:id="rId11" imgW="1816100" imgH="1206500" progId="Equation.DSMT4">
                  <p:embed/>
                  <p:pic>
                    <p:nvPicPr>
                      <p:cNvPr id="0" name="Object 20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87700" y="1949450"/>
                        <a:ext cx="18161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23" name="Object 2053"/>
          <p:cNvGraphicFramePr>
            <a:graphicFrameLocks noChangeAspect="1"/>
          </p:cNvGraphicFramePr>
          <p:nvPr/>
        </p:nvGraphicFramePr>
        <p:xfrm>
          <a:off x="3171825" y="4432300"/>
          <a:ext cx="2476500" cy="544513"/>
        </p:xfrm>
        <a:graphic>
          <a:graphicData uri="http://schemas.openxmlformats.org/presentationml/2006/ole">
            <mc:AlternateContent xmlns:mc="http://schemas.openxmlformats.org/markup-compatibility/2006">
              <mc:Choice xmlns:v="urn:schemas-microsoft-com:vml" Requires="v">
                <p:oleObj spid="_x0000_s167001" name="Equation" r:id="rId13" imgW="2476500" imgH="546100" progId="Equation.DSMT4">
                  <p:embed/>
                </p:oleObj>
              </mc:Choice>
              <mc:Fallback>
                <p:oleObj name="Equation" r:id="rId13" imgW="2476500" imgH="546100" progId="Equation.DSMT4">
                  <p:embed/>
                  <p:pic>
                    <p:nvPicPr>
                      <p:cNvPr id="0" name="Object 20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1825" y="4432300"/>
                        <a:ext cx="24765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8" name="Object 1024"/>
          <p:cNvGraphicFramePr>
            <a:graphicFrameLocks noChangeAspect="1"/>
          </p:cNvGraphicFramePr>
          <p:nvPr/>
        </p:nvGraphicFramePr>
        <p:xfrm>
          <a:off x="4502150" y="3313113"/>
          <a:ext cx="139700" cy="228600"/>
        </p:xfrm>
        <a:graphic>
          <a:graphicData uri="http://schemas.openxmlformats.org/presentationml/2006/ole">
            <mc:AlternateContent xmlns:mc="http://schemas.openxmlformats.org/markup-compatibility/2006">
              <mc:Choice xmlns:v="urn:schemas-microsoft-com:vml" Requires="v">
                <p:oleObj spid="_x0000_s167991" name="Equation" r:id="rId3" imgW="139700" imgH="228600" progId="Equation.DSMT4">
                  <p:embed/>
                </p:oleObj>
              </mc:Choice>
              <mc:Fallback>
                <p:oleObj name="Equation" r:id="rId3" imgW="139700" imgH="2286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13113"/>
                        <a:ext cx="139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39" name="Object 1025"/>
          <p:cNvGraphicFramePr>
            <a:graphicFrameLocks noChangeAspect="1"/>
          </p:cNvGraphicFramePr>
          <p:nvPr/>
        </p:nvGraphicFramePr>
        <p:xfrm>
          <a:off x="2500313" y="1522413"/>
          <a:ext cx="3035300" cy="1066800"/>
        </p:xfrm>
        <a:graphic>
          <a:graphicData uri="http://schemas.openxmlformats.org/presentationml/2006/ole">
            <mc:AlternateContent xmlns:mc="http://schemas.openxmlformats.org/markup-compatibility/2006">
              <mc:Choice xmlns:v="urn:schemas-microsoft-com:vml" Requires="v">
                <p:oleObj spid="_x0000_s167992" name="Equation" r:id="rId5" imgW="3035300" imgH="1066800" progId="Equation.DSMT4">
                  <p:embed/>
                </p:oleObj>
              </mc:Choice>
              <mc:Fallback>
                <p:oleObj name="Equation" r:id="rId5" imgW="3035300" imgH="10668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313" y="1522413"/>
                        <a:ext cx="30353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7940" name="Text Box 9"/>
          <p:cNvSpPr txBox="1">
            <a:spLocks noChangeArrowheads="1"/>
          </p:cNvSpPr>
          <p:nvPr/>
        </p:nvSpPr>
        <p:spPr bwMode="auto">
          <a:xfrm>
            <a:off x="1144588" y="390525"/>
            <a:ext cx="6438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The “c” coefficients are defined in terms of combinations of the “a” function, so that:</a:t>
            </a:r>
            <a:endParaRPr lang="en-US" altLang="en-US"/>
          </a:p>
        </p:txBody>
      </p:sp>
      <p:graphicFrame>
        <p:nvGraphicFramePr>
          <p:cNvPr id="167941" name="Object 1026"/>
          <p:cNvGraphicFramePr>
            <a:graphicFrameLocks noChangeAspect="1"/>
          </p:cNvGraphicFramePr>
          <p:nvPr/>
        </p:nvGraphicFramePr>
        <p:xfrm>
          <a:off x="2509838" y="2503488"/>
          <a:ext cx="901700" cy="685800"/>
        </p:xfrm>
        <a:graphic>
          <a:graphicData uri="http://schemas.openxmlformats.org/presentationml/2006/ole">
            <mc:AlternateContent xmlns:mc="http://schemas.openxmlformats.org/markup-compatibility/2006">
              <mc:Choice xmlns:v="urn:schemas-microsoft-com:vml" Requires="v">
                <p:oleObj spid="_x0000_s167993" name="Equation" r:id="rId7" imgW="901700" imgH="685800" progId="Equation.DSMT4">
                  <p:embed/>
                </p:oleObj>
              </mc:Choice>
              <mc:Fallback>
                <p:oleObj name="Equation" r:id="rId7" imgW="901700" imgH="685800"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9838" y="2503488"/>
                        <a:ext cx="9017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42" name="Object 1027"/>
          <p:cNvGraphicFramePr>
            <a:graphicFrameLocks noChangeAspect="1"/>
          </p:cNvGraphicFramePr>
          <p:nvPr/>
        </p:nvGraphicFramePr>
        <p:xfrm>
          <a:off x="2459038" y="3344863"/>
          <a:ext cx="1828800" cy="939800"/>
        </p:xfrm>
        <a:graphic>
          <a:graphicData uri="http://schemas.openxmlformats.org/presentationml/2006/ole">
            <mc:AlternateContent xmlns:mc="http://schemas.openxmlformats.org/markup-compatibility/2006">
              <mc:Choice xmlns:v="urn:schemas-microsoft-com:vml" Requires="v">
                <p:oleObj spid="_x0000_s167994" name="Equation" r:id="rId9" imgW="1828800" imgH="939800" progId="Equation.DSMT4">
                  <p:embed/>
                </p:oleObj>
              </mc:Choice>
              <mc:Fallback>
                <p:oleObj name="Equation" r:id="rId9" imgW="1828800" imgH="9398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9038" y="3344863"/>
                        <a:ext cx="182880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962" name="Object 1024"/>
          <p:cNvGraphicFramePr>
            <a:graphicFrameLocks noChangeAspect="1"/>
          </p:cNvGraphicFramePr>
          <p:nvPr/>
        </p:nvGraphicFramePr>
        <p:xfrm>
          <a:off x="4502150" y="3313113"/>
          <a:ext cx="139700" cy="228600"/>
        </p:xfrm>
        <a:graphic>
          <a:graphicData uri="http://schemas.openxmlformats.org/presentationml/2006/ole">
            <mc:AlternateContent xmlns:mc="http://schemas.openxmlformats.org/markup-compatibility/2006">
              <mc:Choice xmlns:v="urn:schemas-microsoft-com:vml" Requires="v">
                <p:oleObj spid="_x0000_s169030" name="Equation" r:id="rId3" imgW="139700" imgH="228600" progId="Equation.DSMT4">
                  <p:embed/>
                </p:oleObj>
              </mc:Choice>
              <mc:Fallback>
                <p:oleObj name="Equation" r:id="rId3" imgW="139700" imgH="2286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13113"/>
                        <a:ext cx="139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63" name="Text Box 6"/>
          <p:cNvSpPr txBox="1">
            <a:spLocks noChangeArrowheads="1"/>
          </p:cNvSpPr>
          <p:nvPr/>
        </p:nvSpPr>
        <p:spPr bwMode="auto">
          <a:xfrm>
            <a:off x="2838450" y="3200400"/>
            <a:ext cx="2676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68964" name="Text Box 11"/>
          <p:cNvSpPr txBox="1">
            <a:spLocks noChangeArrowheads="1"/>
          </p:cNvSpPr>
          <p:nvPr/>
        </p:nvSpPr>
        <p:spPr bwMode="auto">
          <a:xfrm>
            <a:off x="2528888" y="606425"/>
            <a:ext cx="2733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One-layer case (n=1)</a:t>
            </a:r>
          </a:p>
        </p:txBody>
      </p:sp>
      <p:sp>
        <p:nvSpPr>
          <p:cNvPr id="168965" name="Text Box 12"/>
          <p:cNvSpPr txBox="1">
            <a:spLocks noChangeArrowheads="1"/>
          </p:cNvSpPr>
          <p:nvPr/>
        </p:nvSpPr>
        <p:spPr bwMode="auto">
          <a:xfrm>
            <a:off x="1057275" y="4819650"/>
            <a:ext cx="294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68966" name="Object 1025"/>
          <p:cNvGraphicFramePr>
            <a:graphicFrameLocks noChangeAspect="1"/>
          </p:cNvGraphicFramePr>
          <p:nvPr/>
        </p:nvGraphicFramePr>
        <p:xfrm>
          <a:off x="2673350" y="2366963"/>
          <a:ext cx="1930400" cy="977900"/>
        </p:xfrm>
        <a:graphic>
          <a:graphicData uri="http://schemas.openxmlformats.org/presentationml/2006/ole">
            <mc:AlternateContent xmlns:mc="http://schemas.openxmlformats.org/markup-compatibility/2006">
              <mc:Choice xmlns:v="urn:schemas-microsoft-com:vml" Requires="v">
                <p:oleObj spid="_x0000_s169031" name="Equation" r:id="rId5" imgW="1930400" imgH="977900" progId="Equation.DSMT4">
                  <p:embed/>
                </p:oleObj>
              </mc:Choice>
              <mc:Fallback>
                <p:oleObj name="Equation" r:id="rId5" imgW="1930400" imgH="9779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350" y="2366963"/>
                        <a:ext cx="19304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967" name="Object 1026"/>
          <p:cNvGraphicFramePr>
            <a:graphicFrameLocks noChangeAspect="1"/>
          </p:cNvGraphicFramePr>
          <p:nvPr/>
        </p:nvGraphicFramePr>
        <p:xfrm>
          <a:off x="2736850" y="3344863"/>
          <a:ext cx="1270000" cy="749300"/>
        </p:xfrm>
        <a:graphic>
          <a:graphicData uri="http://schemas.openxmlformats.org/presentationml/2006/ole">
            <mc:AlternateContent xmlns:mc="http://schemas.openxmlformats.org/markup-compatibility/2006">
              <mc:Choice xmlns:v="urn:schemas-microsoft-com:vml" Requires="v">
                <p:oleObj spid="_x0000_s169032" name="Equation" r:id="rId7" imgW="1270000" imgH="749300" progId="Equation.DSMT4">
                  <p:embed/>
                </p:oleObj>
              </mc:Choice>
              <mc:Fallback>
                <p:oleObj name="Equation" r:id="rId7" imgW="1270000" imgH="749300"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6850" y="3344863"/>
                        <a:ext cx="12700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968" name="Object 1027"/>
          <p:cNvGraphicFramePr>
            <a:graphicFrameLocks noChangeAspect="1"/>
          </p:cNvGraphicFramePr>
          <p:nvPr/>
        </p:nvGraphicFramePr>
        <p:xfrm>
          <a:off x="2854325" y="4392613"/>
          <a:ext cx="749300" cy="392112"/>
        </p:xfrm>
        <a:graphic>
          <a:graphicData uri="http://schemas.openxmlformats.org/presentationml/2006/ole">
            <mc:AlternateContent xmlns:mc="http://schemas.openxmlformats.org/markup-compatibility/2006">
              <mc:Choice xmlns:v="urn:schemas-microsoft-com:vml" Requires="v">
                <p:oleObj spid="_x0000_s169033" name="Equation" r:id="rId9" imgW="748975" imgH="393529" progId="Equation.DSMT4">
                  <p:embed/>
                </p:oleObj>
              </mc:Choice>
              <mc:Fallback>
                <p:oleObj name="Equation" r:id="rId9" imgW="748975" imgH="393529"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4325" y="4392613"/>
                        <a:ext cx="7493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969" name="Object 1028"/>
          <p:cNvGraphicFramePr>
            <a:graphicFrameLocks noChangeAspect="1"/>
          </p:cNvGraphicFramePr>
          <p:nvPr/>
        </p:nvGraphicFramePr>
        <p:xfrm>
          <a:off x="2762250" y="5357813"/>
          <a:ext cx="2171700" cy="876300"/>
        </p:xfrm>
        <a:graphic>
          <a:graphicData uri="http://schemas.openxmlformats.org/presentationml/2006/ole">
            <mc:AlternateContent xmlns:mc="http://schemas.openxmlformats.org/markup-compatibility/2006">
              <mc:Choice xmlns:v="urn:schemas-microsoft-com:vml" Requires="v">
                <p:oleObj spid="_x0000_s169034" name="Equation" r:id="rId11" imgW="2171700" imgH="876300" progId="Equation.DSMT4">
                  <p:embed/>
                </p:oleObj>
              </mc:Choice>
              <mc:Fallback>
                <p:oleObj name="Equation" r:id="rId11" imgW="2171700" imgH="876300" progId="Equation.DSMT4">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62250" y="5357813"/>
                        <a:ext cx="2171700" cy="8763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1"/>
          <p:cNvSpPr>
            <a:spLocks noChangeArrowheads="1"/>
          </p:cNvSpPr>
          <p:nvPr/>
        </p:nvSpPr>
        <p:spPr bwMode="auto">
          <a:xfrm>
            <a:off x="649288" y="5010150"/>
            <a:ext cx="7734300" cy="1690688"/>
          </a:xfrm>
          <a:prstGeom prst="rect">
            <a:avLst/>
          </a:prstGeom>
          <a:solidFill>
            <a:srgbClr val="FF0000"/>
          </a:solidFill>
          <a:ln w="38100">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pic>
        <p:nvPicPr>
          <p:cNvPr id="169987" name="Picture 2" descr="C:\Documents and Settings\jlorenzo\Desktop\CAMERA01\TGS visit May 9 2005\logo_p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
            <a:ext cx="1085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9988" name="Object 1024"/>
          <p:cNvGraphicFramePr>
            <a:graphicFrameLocks noChangeAspect="1"/>
          </p:cNvGraphicFramePr>
          <p:nvPr/>
        </p:nvGraphicFramePr>
        <p:xfrm>
          <a:off x="4502150" y="3313113"/>
          <a:ext cx="139700" cy="228600"/>
        </p:xfrm>
        <a:graphic>
          <a:graphicData uri="http://schemas.openxmlformats.org/presentationml/2006/ole">
            <mc:AlternateContent xmlns:mc="http://schemas.openxmlformats.org/markup-compatibility/2006">
              <mc:Choice xmlns:v="urn:schemas-microsoft-com:vml" Requires="v">
                <p:oleObj spid="_x0000_s170109" name="Equation" r:id="rId4" imgW="139700" imgH="228600" progId="Equation.DSMT4">
                  <p:embed/>
                </p:oleObj>
              </mc:Choice>
              <mc:Fallback>
                <p:oleObj name="Equation" r:id="rId4" imgW="139700" imgH="228600"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313113"/>
                        <a:ext cx="139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9989" name="Text Box 4"/>
          <p:cNvSpPr txBox="1">
            <a:spLocks noChangeArrowheads="1"/>
          </p:cNvSpPr>
          <p:nvPr/>
        </p:nvSpPr>
        <p:spPr bwMode="auto">
          <a:xfrm>
            <a:off x="2838450" y="3200400"/>
            <a:ext cx="2676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69990" name="Text Box 7"/>
          <p:cNvSpPr txBox="1">
            <a:spLocks noChangeArrowheads="1"/>
          </p:cNvSpPr>
          <p:nvPr/>
        </p:nvSpPr>
        <p:spPr bwMode="auto">
          <a:xfrm>
            <a:off x="920750" y="5203825"/>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a:t>C</a:t>
            </a:r>
            <a:r>
              <a:rPr lang="en-US" altLang="en-US" sz="1200"/>
              <a:t>2</a:t>
            </a:r>
            <a:r>
              <a:rPr lang="en-US" altLang="en-US"/>
              <a:t>=1/Vrms (See </a:t>
            </a:r>
            <a:r>
              <a:rPr lang="en-US" altLang="en-US">
                <a:hlinkClick r:id="rId6" action="ppaction://hlinkpres?slideindex=14&amp;slidetitle=No Slide Title"/>
              </a:rPr>
              <a:t>slide 14</a:t>
            </a:r>
            <a:r>
              <a:rPr lang="en-US" altLang="en-US"/>
              <a:t> of “Wave in Fluids”)</a:t>
            </a:r>
          </a:p>
        </p:txBody>
      </p:sp>
      <p:sp>
        <p:nvSpPr>
          <p:cNvPr id="169991" name="Line 12"/>
          <p:cNvSpPr>
            <a:spLocks noChangeShapeType="1"/>
          </p:cNvSpPr>
          <p:nvPr/>
        </p:nvSpPr>
        <p:spPr bwMode="auto">
          <a:xfrm flipV="1">
            <a:off x="1304925" y="1827213"/>
            <a:ext cx="5264150" cy="14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9992" name="Text Box 13"/>
          <p:cNvSpPr txBox="1">
            <a:spLocks noChangeArrowheads="1"/>
          </p:cNvSpPr>
          <p:nvPr/>
        </p:nvSpPr>
        <p:spPr bwMode="auto">
          <a:xfrm>
            <a:off x="2754313" y="1243013"/>
            <a:ext cx="2733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Two-layer case (n=2)</a:t>
            </a:r>
          </a:p>
        </p:txBody>
      </p:sp>
      <p:graphicFrame>
        <p:nvGraphicFramePr>
          <p:cNvPr id="169993" name="Object 1025"/>
          <p:cNvGraphicFramePr>
            <a:graphicFrameLocks noChangeAspect="1"/>
          </p:cNvGraphicFramePr>
          <p:nvPr/>
        </p:nvGraphicFramePr>
        <p:xfrm>
          <a:off x="2244725" y="3084513"/>
          <a:ext cx="2362200" cy="544512"/>
        </p:xfrm>
        <a:graphic>
          <a:graphicData uri="http://schemas.openxmlformats.org/presentationml/2006/ole">
            <mc:AlternateContent xmlns:mc="http://schemas.openxmlformats.org/markup-compatibility/2006">
              <mc:Choice xmlns:v="urn:schemas-microsoft-com:vml" Requires="v">
                <p:oleObj spid="_x0000_s170110" name="Equation" r:id="rId7" imgW="2362200" imgH="546100" progId="Equation.DSMT4">
                  <p:embed/>
                </p:oleObj>
              </mc:Choice>
              <mc:Fallback>
                <p:oleObj name="Equation" r:id="rId7" imgW="2362200" imgH="546100" progId="Equation.DSMT4">
                  <p:embed/>
                  <p:pic>
                    <p:nvPicPr>
                      <p:cNvPr id="0" name="Object 10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4725" y="3084513"/>
                        <a:ext cx="2362200" cy="54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9994" name="Object 1026"/>
          <p:cNvGraphicFramePr>
            <a:graphicFrameLocks noChangeAspect="1"/>
          </p:cNvGraphicFramePr>
          <p:nvPr/>
        </p:nvGraphicFramePr>
        <p:xfrm>
          <a:off x="1885950" y="1909763"/>
          <a:ext cx="3454400" cy="1181100"/>
        </p:xfrm>
        <a:graphic>
          <a:graphicData uri="http://schemas.openxmlformats.org/presentationml/2006/ole">
            <mc:AlternateContent xmlns:mc="http://schemas.openxmlformats.org/markup-compatibility/2006">
              <mc:Choice xmlns:v="urn:schemas-microsoft-com:vml" Requires="v">
                <p:oleObj spid="_x0000_s170111" name="Equation" r:id="rId9" imgW="3454400" imgH="1181100" progId="Equation.DSMT4">
                  <p:embed/>
                </p:oleObj>
              </mc:Choice>
              <mc:Fallback>
                <p:oleObj name="Equation" r:id="rId9" imgW="3454400" imgH="1181100" progId="Equation.DSMT4">
                  <p:embed/>
                  <p:pic>
                    <p:nvPicPr>
                      <p:cNvPr id="0" name="Object 10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5950" y="1909763"/>
                        <a:ext cx="34544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9995" name="Object 1027"/>
          <p:cNvGraphicFramePr>
            <a:graphicFrameLocks noChangeAspect="1"/>
          </p:cNvGraphicFramePr>
          <p:nvPr/>
        </p:nvGraphicFramePr>
        <p:xfrm>
          <a:off x="2847975" y="231775"/>
          <a:ext cx="2616200" cy="876300"/>
        </p:xfrm>
        <a:graphic>
          <a:graphicData uri="http://schemas.openxmlformats.org/presentationml/2006/ole">
            <mc:AlternateContent xmlns:mc="http://schemas.openxmlformats.org/markup-compatibility/2006">
              <mc:Choice xmlns:v="urn:schemas-microsoft-com:vml" Requires="v">
                <p:oleObj spid="_x0000_s170112" name="Equation" r:id="rId11" imgW="2616200" imgH="876300" progId="Equation.DSMT4">
                  <p:embed/>
                </p:oleObj>
              </mc:Choice>
              <mc:Fallback>
                <p:oleObj name="Equation" r:id="rId11" imgW="2616200" imgH="876300" progId="Equation.DSMT4">
                  <p:embed/>
                  <p:pic>
                    <p:nvPicPr>
                      <p:cNvPr id="0" name="Object 10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7975" y="231775"/>
                        <a:ext cx="2616200" cy="8763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9996" name="Object 1028"/>
          <p:cNvGraphicFramePr>
            <a:graphicFrameLocks noChangeAspect="1"/>
          </p:cNvGraphicFramePr>
          <p:nvPr/>
        </p:nvGraphicFramePr>
        <p:xfrm>
          <a:off x="1004888" y="3094038"/>
          <a:ext cx="1104900" cy="544512"/>
        </p:xfrm>
        <a:graphic>
          <a:graphicData uri="http://schemas.openxmlformats.org/presentationml/2006/ole">
            <mc:AlternateContent xmlns:mc="http://schemas.openxmlformats.org/markup-compatibility/2006">
              <mc:Choice xmlns:v="urn:schemas-microsoft-com:vml" Requires="v">
                <p:oleObj spid="_x0000_s170113" name="Equation" r:id="rId13" imgW="1104421" imgH="545863" progId="Equation.DSMT4">
                  <p:embed/>
                </p:oleObj>
              </mc:Choice>
              <mc:Fallback>
                <p:oleObj name="Equation" r:id="rId13" imgW="1104421" imgH="545863" progId="Equation.DSMT4">
                  <p:embed/>
                  <p:pic>
                    <p:nvPicPr>
                      <p:cNvPr id="0" name="Object 10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4888" y="3094038"/>
                        <a:ext cx="1104900" cy="54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9997" name="Object 1029"/>
          <p:cNvGraphicFramePr>
            <a:graphicFrameLocks noChangeAspect="1"/>
          </p:cNvGraphicFramePr>
          <p:nvPr/>
        </p:nvGraphicFramePr>
        <p:xfrm>
          <a:off x="957263" y="3871913"/>
          <a:ext cx="1104900" cy="544512"/>
        </p:xfrm>
        <a:graphic>
          <a:graphicData uri="http://schemas.openxmlformats.org/presentationml/2006/ole">
            <mc:AlternateContent xmlns:mc="http://schemas.openxmlformats.org/markup-compatibility/2006">
              <mc:Choice xmlns:v="urn:schemas-microsoft-com:vml" Requires="v">
                <p:oleObj spid="_x0000_s170114" name="Equation" r:id="rId15" imgW="1104421" imgH="545863" progId="Equation.DSMT4">
                  <p:embed/>
                </p:oleObj>
              </mc:Choice>
              <mc:Fallback>
                <p:oleObj name="Equation" r:id="rId15" imgW="1104421" imgH="545863" progId="Equation.DSMT4">
                  <p:embed/>
                  <p:pic>
                    <p:nvPicPr>
                      <p:cNvPr id="0" name="Object 10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7263" y="3871913"/>
                        <a:ext cx="1104900" cy="54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9998" name="Object 1030"/>
          <p:cNvGraphicFramePr>
            <a:graphicFrameLocks noChangeAspect="1"/>
          </p:cNvGraphicFramePr>
          <p:nvPr/>
        </p:nvGraphicFramePr>
        <p:xfrm>
          <a:off x="2274888" y="3630613"/>
          <a:ext cx="2387600" cy="1219200"/>
        </p:xfrm>
        <a:graphic>
          <a:graphicData uri="http://schemas.openxmlformats.org/presentationml/2006/ole">
            <mc:AlternateContent xmlns:mc="http://schemas.openxmlformats.org/markup-compatibility/2006">
              <mc:Choice xmlns:v="urn:schemas-microsoft-com:vml" Requires="v">
                <p:oleObj spid="_x0000_s170115" name="Equation" r:id="rId16" imgW="2387600" imgH="1219200" progId="Equation.DSMT4">
                  <p:embed/>
                </p:oleObj>
              </mc:Choice>
              <mc:Fallback>
                <p:oleObj name="Equation" r:id="rId16" imgW="2387600" imgH="1219200" progId="Equation.DSMT4">
                  <p:embed/>
                  <p:pic>
                    <p:nvPicPr>
                      <p:cNvPr id="0" name="Object 10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4888" y="3630613"/>
                        <a:ext cx="23876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9999" name="Object 1031"/>
          <p:cNvGraphicFramePr>
            <a:graphicFrameLocks noChangeAspect="1"/>
          </p:cNvGraphicFramePr>
          <p:nvPr/>
        </p:nvGraphicFramePr>
        <p:xfrm>
          <a:off x="4978400" y="3827463"/>
          <a:ext cx="3517900" cy="671512"/>
        </p:xfrm>
        <a:graphic>
          <a:graphicData uri="http://schemas.openxmlformats.org/presentationml/2006/ole">
            <mc:AlternateContent xmlns:mc="http://schemas.openxmlformats.org/markup-compatibility/2006">
              <mc:Choice xmlns:v="urn:schemas-microsoft-com:vml" Requires="v">
                <p:oleObj spid="_x0000_s170116" name="Equation" r:id="rId18" imgW="3517900" imgH="673100" progId="Equation.DSMT4">
                  <p:embed/>
                </p:oleObj>
              </mc:Choice>
              <mc:Fallback>
                <p:oleObj name="Equation" r:id="rId18" imgW="3517900" imgH="673100" progId="Equation.DSMT4">
                  <p:embed/>
                  <p:pic>
                    <p:nvPicPr>
                      <p:cNvPr id="0" name="Object 10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8400" y="3827463"/>
                        <a:ext cx="3517900"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0000" name="Object 1032"/>
          <p:cNvGraphicFramePr>
            <a:graphicFrameLocks noChangeAspect="1"/>
          </p:cNvGraphicFramePr>
          <p:nvPr/>
        </p:nvGraphicFramePr>
        <p:xfrm>
          <a:off x="6191250" y="5062538"/>
          <a:ext cx="2032000" cy="1638300"/>
        </p:xfrm>
        <a:graphic>
          <a:graphicData uri="http://schemas.openxmlformats.org/presentationml/2006/ole">
            <mc:AlternateContent xmlns:mc="http://schemas.openxmlformats.org/markup-compatibility/2006">
              <mc:Choice xmlns:v="urn:schemas-microsoft-com:vml" Requires="v">
                <p:oleObj spid="_x0000_s170117" name="Equation" r:id="rId20" imgW="2032000" imgH="1638300" progId="Equation.DSMT4">
                  <p:embed/>
                </p:oleObj>
              </mc:Choice>
              <mc:Fallback>
                <p:oleObj name="Equation" r:id="rId20" imgW="2032000" imgH="1638300" progId="Equation.DSMT4">
                  <p:embed/>
                  <p:pic>
                    <p:nvPicPr>
                      <p:cNvPr id="0" name="Object 10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91250" y="5062538"/>
                        <a:ext cx="2032000"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10" name="Object 0"/>
          <p:cNvGraphicFramePr>
            <a:graphicFrameLocks noChangeAspect="1"/>
          </p:cNvGraphicFramePr>
          <p:nvPr/>
        </p:nvGraphicFramePr>
        <p:xfrm>
          <a:off x="4502150" y="3313113"/>
          <a:ext cx="139700" cy="228600"/>
        </p:xfrm>
        <a:graphic>
          <a:graphicData uri="http://schemas.openxmlformats.org/presentationml/2006/ole">
            <mc:AlternateContent xmlns:mc="http://schemas.openxmlformats.org/markup-compatibility/2006">
              <mc:Choice xmlns:v="urn:schemas-microsoft-com:vml" Requires="v">
                <p:oleObj spid="_x0000_s171042" name="Equation" r:id="rId3" imgW="139700" imgH="228600" progId="Equation.DSMT4">
                  <p:embed/>
                </p:oleObj>
              </mc:Choice>
              <mc:Fallback>
                <p:oleObj name="Equation" r:id="rId3" imgW="139700" imgH="2286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13113"/>
                        <a:ext cx="139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11" name="Text Box 4"/>
          <p:cNvSpPr txBox="1">
            <a:spLocks noChangeArrowheads="1"/>
          </p:cNvSpPr>
          <p:nvPr/>
        </p:nvSpPr>
        <p:spPr bwMode="auto">
          <a:xfrm>
            <a:off x="2838450" y="3200400"/>
            <a:ext cx="2676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71012" name="Text Box 5"/>
          <p:cNvSpPr txBox="1">
            <a:spLocks noChangeArrowheads="1"/>
          </p:cNvSpPr>
          <p:nvPr/>
        </p:nvSpPr>
        <p:spPr bwMode="auto">
          <a:xfrm>
            <a:off x="2179638" y="641350"/>
            <a:ext cx="2733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Two-layer case (n=2)</a:t>
            </a:r>
          </a:p>
        </p:txBody>
      </p:sp>
      <p:sp>
        <p:nvSpPr>
          <p:cNvPr id="171013" name="Text Box 6"/>
          <p:cNvSpPr txBox="1">
            <a:spLocks noChangeArrowheads="1"/>
          </p:cNvSpPr>
          <p:nvPr/>
        </p:nvSpPr>
        <p:spPr bwMode="auto">
          <a:xfrm>
            <a:off x="1057275" y="4819650"/>
            <a:ext cx="294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71014" name="Object 1"/>
          <p:cNvGraphicFramePr>
            <a:graphicFrameLocks noChangeAspect="1"/>
          </p:cNvGraphicFramePr>
          <p:nvPr/>
        </p:nvGraphicFramePr>
        <p:xfrm>
          <a:off x="3633788" y="1955800"/>
          <a:ext cx="749300" cy="565150"/>
        </p:xfrm>
        <a:graphic>
          <a:graphicData uri="http://schemas.openxmlformats.org/presentationml/2006/ole">
            <mc:AlternateContent xmlns:mc="http://schemas.openxmlformats.org/markup-compatibility/2006">
              <mc:Choice xmlns:v="urn:schemas-microsoft-com:vml" Requires="v">
                <p:oleObj spid="_x0000_s171043" name="Equation" r:id="rId5" imgW="748975" imgH="393529" progId="Equation.DSMT4">
                  <p:embed/>
                </p:oleObj>
              </mc:Choice>
              <mc:Fallback>
                <p:oleObj name="Equation" r:id="rId5" imgW="748975" imgH="393529"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3788" y="1955800"/>
                        <a:ext cx="749300"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15" name="Text Box 11"/>
          <p:cNvSpPr txBox="1">
            <a:spLocks noChangeArrowheads="1"/>
          </p:cNvSpPr>
          <p:nvPr/>
        </p:nvSpPr>
        <p:spPr bwMode="auto">
          <a:xfrm>
            <a:off x="909638" y="1430338"/>
            <a:ext cx="6018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What about the c</a:t>
            </a:r>
            <a:r>
              <a:rPr lang="en-US" altLang="en-US" sz="1200"/>
              <a:t>3 </a:t>
            </a:r>
            <a:r>
              <a:rPr lang="en-US" altLang="en-US" sz="1800"/>
              <a:t>coefficient for this case?</a:t>
            </a:r>
            <a:endParaRPr lang="en-US" altLang="en-US"/>
          </a:p>
        </p:txBody>
      </p:sp>
      <p:pic>
        <p:nvPicPr>
          <p:cNvPr id="171016" name="Picture 12" descr="C:\Documents and Settings\jlorenzo\Desktop\geol4068\study_reflection_time layered_earth\2-layerhyperbola.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888" y="2568575"/>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7" name="Text Box 13"/>
          <p:cNvSpPr txBox="1">
            <a:spLocks noChangeArrowheads="1"/>
          </p:cNvSpPr>
          <p:nvPr/>
        </p:nvSpPr>
        <p:spPr bwMode="auto">
          <a:xfrm>
            <a:off x="6926263" y="6075363"/>
            <a:ext cx="1658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hlinkClick r:id="rId8"/>
              </a:rPr>
              <a:t>Matlab Code</a:t>
            </a:r>
            <a:endParaRPr lang="en-US" alt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034" name="Object 1024"/>
          <p:cNvGraphicFramePr>
            <a:graphicFrameLocks noChangeAspect="1"/>
          </p:cNvGraphicFramePr>
          <p:nvPr/>
        </p:nvGraphicFramePr>
        <p:xfrm>
          <a:off x="4502150" y="3313113"/>
          <a:ext cx="139700" cy="228600"/>
        </p:xfrm>
        <a:graphic>
          <a:graphicData uri="http://schemas.openxmlformats.org/presentationml/2006/ole">
            <mc:AlternateContent xmlns:mc="http://schemas.openxmlformats.org/markup-compatibility/2006">
              <mc:Choice xmlns:v="urn:schemas-microsoft-com:vml" Requires="v">
                <p:oleObj spid="_x0000_s172066" name="Equation" r:id="rId3" imgW="139700" imgH="228600" progId="Equation.DSMT4">
                  <p:embed/>
                </p:oleObj>
              </mc:Choice>
              <mc:Fallback>
                <p:oleObj name="Equation" r:id="rId3" imgW="139700" imgH="2286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13113"/>
                        <a:ext cx="139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2035" name="Text Box 4"/>
          <p:cNvSpPr txBox="1">
            <a:spLocks noChangeArrowheads="1"/>
          </p:cNvSpPr>
          <p:nvPr/>
        </p:nvSpPr>
        <p:spPr bwMode="auto">
          <a:xfrm>
            <a:off x="2838450" y="3200400"/>
            <a:ext cx="2676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72036" name="Text Box 5"/>
          <p:cNvSpPr txBox="1">
            <a:spLocks noChangeArrowheads="1"/>
          </p:cNvSpPr>
          <p:nvPr/>
        </p:nvSpPr>
        <p:spPr bwMode="auto">
          <a:xfrm>
            <a:off x="2049463" y="193675"/>
            <a:ext cx="273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Four-layer case (n=4) (Yilmaz, 1987 ;Fig. 3-10;p.160;</a:t>
            </a:r>
          </a:p>
        </p:txBody>
      </p:sp>
      <p:sp>
        <p:nvSpPr>
          <p:cNvPr id="172037" name="Text Box 6"/>
          <p:cNvSpPr txBox="1">
            <a:spLocks noChangeArrowheads="1"/>
          </p:cNvSpPr>
          <p:nvPr/>
        </p:nvSpPr>
        <p:spPr bwMode="auto">
          <a:xfrm>
            <a:off x="1057275" y="4819650"/>
            <a:ext cx="294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pic>
        <p:nvPicPr>
          <p:cNvPr id="172038" name="Picture 10" descr="C:\Documents and Settings\jlorenzo\Desktop\geol4068\Yilmaz.3-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1222375"/>
            <a:ext cx="7002463"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9" name="Rectangle 11"/>
          <p:cNvSpPr>
            <a:spLocks noChangeArrowheads="1"/>
          </p:cNvSpPr>
          <p:nvPr/>
        </p:nvSpPr>
        <p:spPr bwMode="auto">
          <a:xfrm>
            <a:off x="0" y="6032500"/>
            <a:ext cx="9144000" cy="492125"/>
          </a:xfrm>
          <a:prstGeom prst="rect">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a:t>         For a horizontally-layered earth and a small-spread hyperbola</a:t>
            </a:r>
          </a:p>
        </p:txBody>
      </p:sp>
      <p:graphicFrame>
        <p:nvGraphicFramePr>
          <p:cNvPr id="172040" name="Object 1025"/>
          <p:cNvGraphicFramePr>
            <a:graphicFrameLocks noChangeAspect="1"/>
          </p:cNvGraphicFramePr>
          <p:nvPr/>
        </p:nvGraphicFramePr>
        <p:xfrm>
          <a:off x="300038" y="6054725"/>
          <a:ext cx="749300" cy="565150"/>
        </p:xfrm>
        <a:graphic>
          <a:graphicData uri="http://schemas.openxmlformats.org/presentationml/2006/ole">
            <mc:AlternateContent xmlns:mc="http://schemas.openxmlformats.org/markup-compatibility/2006">
              <mc:Choice xmlns:v="urn:schemas-microsoft-com:vml" Requires="v">
                <p:oleObj spid="_x0000_s172067" name="Equation" r:id="rId6" imgW="748975" imgH="393529" progId="Equation.DSMT4">
                  <p:embed/>
                </p:oleObj>
              </mc:Choice>
              <mc:Fallback>
                <p:oleObj name="Equation" r:id="rId6" imgW="748975" imgH="393529" progId="Equation.DSMT4">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8" y="6054725"/>
                        <a:ext cx="749300"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2041" name="Text Box 14"/>
          <p:cNvSpPr txBox="1">
            <a:spLocks noChangeArrowheads="1"/>
          </p:cNvSpPr>
          <p:nvPr/>
        </p:nvSpPr>
        <p:spPr bwMode="auto">
          <a:xfrm>
            <a:off x="7518400" y="5181600"/>
            <a:ext cx="1423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Matlab code</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Outline-2</a:t>
            </a:r>
            <a:endParaRPr lang="en-US" altLang="en-US" sz="2400">
              <a:latin typeface="Times New Roman" panose="02020603050405020304" pitchFamily="18" charset="0"/>
            </a:endParaRPr>
          </a:p>
        </p:txBody>
      </p:sp>
      <p:sp>
        <p:nvSpPr>
          <p:cNvPr id="173059"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73060" name="Text Box 5"/>
          <p:cNvSpPr txBox="1">
            <a:spLocks noChangeArrowheads="1"/>
          </p:cNvSpPr>
          <p:nvPr/>
        </p:nvSpPr>
        <p:spPr bwMode="auto">
          <a:xfrm>
            <a:off x="838200" y="1752600"/>
            <a:ext cx="64008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AVA-- Angular reflection coefficients</a:t>
            </a:r>
          </a:p>
          <a:p>
            <a:pPr>
              <a:spcBef>
                <a:spcPct val="50000"/>
              </a:spcBef>
              <a:buFontTx/>
              <a:buChar char="•"/>
            </a:pPr>
            <a:r>
              <a:rPr lang="en-US" altLang="en-US" sz="2400">
                <a:solidFill>
                  <a:schemeClr val="folHlink"/>
                </a:solidFill>
              </a:rPr>
              <a:t>Vertical Resolution</a:t>
            </a:r>
            <a:endParaRPr lang="en-US" altLang="en-US" sz="2400"/>
          </a:p>
          <a:p>
            <a:pPr>
              <a:spcBef>
                <a:spcPct val="50000"/>
              </a:spcBef>
              <a:buFontTx/>
              <a:buChar char="•"/>
            </a:pPr>
            <a:r>
              <a:rPr lang="en-US" altLang="en-US" sz="2400">
                <a:solidFill>
                  <a:schemeClr val="folHlink"/>
                </a:solidFill>
              </a:rPr>
              <a:t>Fresnel- horizontal resolution</a:t>
            </a:r>
          </a:p>
          <a:p>
            <a:pPr>
              <a:spcBef>
                <a:spcPct val="50000"/>
              </a:spcBef>
              <a:buFontTx/>
              <a:buChar char="•"/>
            </a:pPr>
            <a:r>
              <a:rPr lang="en-US" altLang="en-US" sz="2400">
                <a:solidFill>
                  <a:schemeClr val="folHlink"/>
                </a:solidFill>
              </a:rPr>
              <a:t>Headwaves</a:t>
            </a:r>
          </a:p>
          <a:p>
            <a:pPr>
              <a:spcBef>
                <a:spcPct val="50000"/>
              </a:spcBef>
              <a:buFontTx/>
              <a:buChar char="•"/>
            </a:pPr>
            <a:r>
              <a:rPr lang="en-US" altLang="en-US" sz="2400">
                <a:solidFill>
                  <a:schemeClr val="folHlink"/>
                </a:solidFill>
              </a:rPr>
              <a:t>Diffraction</a:t>
            </a:r>
          </a:p>
          <a:p>
            <a:pPr>
              <a:spcBef>
                <a:spcPct val="50000"/>
              </a:spcBef>
              <a:buFontTx/>
              <a:buChar char="•"/>
            </a:pPr>
            <a:r>
              <a:rPr lang="en-US" altLang="en-US" sz="2400">
                <a:solidFill>
                  <a:schemeClr val="folHlink"/>
                </a:solidFill>
              </a:rPr>
              <a:t>Ghosts</a:t>
            </a:r>
          </a:p>
          <a:p>
            <a:pPr lvl="1">
              <a:lnSpc>
                <a:spcPct val="50000"/>
              </a:lnSpc>
              <a:spcBef>
                <a:spcPct val="50000"/>
              </a:spcBef>
              <a:buFontTx/>
              <a:buChar char="•"/>
            </a:pPr>
            <a:r>
              <a:rPr lang="en-US" altLang="en-US">
                <a:solidFill>
                  <a:schemeClr val="folHlink"/>
                </a:solidFill>
              </a:rPr>
              <a:t>Land</a:t>
            </a:r>
          </a:p>
          <a:p>
            <a:pPr lvl="1">
              <a:lnSpc>
                <a:spcPct val="50000"/>
              </a:lnSpc>
              <a:spcBef>
                <a:spcPct val="50000"/>
              </a:spcBef>
              <a:buFontTx/>
              <a:buChar char="•"/>
            </a:pPr>
            <a:r>
              <a:rPr lang="en-US" altLang="en-US">
                <a:solidFill>
                  <a:schemeClr val="folHlink"/>
                </a:solidFill>
              </a:rPr>
              <a:t>Marine</a:t>
            </a:r>
            <a:endParaRPr lang="en-US" altLang="en-US" sz="2400">
              <a:solidFill>
                <a:schemeClr val="folHlink"/>
              </a:solidFill>
            </a:endParaRPr>
          </a:p>
          <a:p>
            <a:pPr>
              <a:spcBef>
                <a:spcPct val="50000"/>
              </a:spcBef>
              <a:buFontTx/>
              <a:buChar char="•"/>
            </a:pPr>
            <a:r>
              <a:rPr lang="en-US" altLang="en-US" sz="2400">
                <a:solidFill>
                  <a:schemeClr val="folHlink"/>
                </a:solidFill>
              </a:rPr>
              <a:t>Velocity layering</a:t>
            </a:r>
          </a:p>
          <a:p>
            <a:pPr lvl="1">
              <a:lnSpc>
                <a:spcPct val="50000"/>
              </a:lnSpc>
              <a:spcBef>
                <a:spcPct val="50000"/>
              </a:spcBef>
              <a:buFontTx/>
              <a:buChar char="•"/>
            </a:pPr>
            <a:r>
              <a:rPr lang="en-US" altLang="en-US" sz="1800">
                <a:solidFill>
                  <a:schemeClr val="folHlink"/>
                </a:solidFill>
              </a:rPr>
              <a:t>“approximately hyperbolic equations”</a:t>
            </a:r>
            <a:endParaRPr lang="en-US" altLang="en-US" sz="1800"/>
          </a:p>
          <a:p>
            <a:pPr lvl="1">
              <a:lnSpc>
                <a:spcPct val="50000"/>
              </a:lnSpc>
              <a:spcBef>
                <a:spcPct val="50000"/>
              </a:spcBef>
              <a:buFontTx/>
              <a:buChar char="•"/>
            </a:pPr>
            <a:r>
              <a:rPr lang="en-US" altLang="en-US" sz="1800"/>
              <a:t>multiples</a:t>
            </a:r>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3555" name="Text Box 5"/>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3556" name="Text Box 6"/>
          <p:cNvSpPr txBox="1">
            <a:spLocks noChangeArrowheads="1"/>
          </p:cNvSpPr>
          <p:nvPr/>
        </p:nvSpPr>
        <p:spPr bwMode="auto">
          <a:xfrm>
            <a:off x="1524000" y="219075"/>
            <a:ext cx="510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err="1"/>
              <a:t>Traveltime</a:t>
            </a:r>
            <a:r>
              <a:rPr lang="en-US" altLang="en-US" sz="2800" dirty="0"/>
              <a:t> curves for direct arrivals</a:t>
            </a:r>
            <a:endParaRPr lang="en-US" altLang="en-US" sz="2400" dirty="0"/>
          </a:p>
        </p:txBody>
      </p:sp>
      <p:sp>
        <p:nvSpPr>
          <p:cNvPr id="23557" name="Rectangle 7"/>
          <p:cNvSpPr>
            <a:spLocks noChangeArrowheads="1"/>
          </p:cNvSpPr>
          <p:nvPr/>
        </p:nvSpPr>
        <p:spPr bwMode="auto">
          <a:xfrm>
            <a:off x="1676400" y="2590800"/>
            <a:ext cx="5562600" cy="3429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3558" name="Line 8"/>
          <p:cNvSpPr>
            <a:spLocks noChangeShapeType="1"/>
          </p:cNvSpPr>
          <p:nvPr/>
        </p:nvSpPr>
        <p:spPr bwMode="auto">
          <a:xfrm>
            <a:off x="1676400" y="25908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9"/>
          <p:cNvSpPr>
            <a:spLocks noChangeShapeType="1"/>
          </p:cNvSpPr>
          <p:nvPr/>
        </p:nvSpPr>
        <p:spPr bwMode="auto">
          <a:xfrm>
            <a:off x="1676400" y="2605088"/>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10"/>
          <p:cNvSpPr txBox="1">
            <a:spLocks noChangeArrowheads="1"/>
          </p:cNvSpPr>
          <p:nvPr/>
        </p:nvSpPr>
        <p:spPr bwMode="auto">
          <a:xfrm>
            <a:off x="2514600" y="21336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Shot-receiver distance X (m)</a:t>
            </a:r>
          </a:p>
        </p:txBody>
      </p:sp>
      <p:sp>
        <p:nvSpPr>
          <p:cNvPr id="23561" name="Text Box 11"/>
          <p:cNvSpPr txBox="1">
            <a:spLocks noChangeArrowheads="1"/>
          </p:cNvSpPr>
          <p:nvPr/>
        </p:nvSpPr>
        <p:spPr bwMode="auto">
          <a:xfrm>
            <a:off x="609600" y="34290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Time (s)</a:t>
            </a:r>
          </a:p>
        </p:txBody>
      </p:sp>
      <p:sp>
        <p:nvSpPr>
          <p:cNvPr id="23562" name="Line 12"/>
          <p:cNvSpPr>
            <a:spLocks noChangeShapeType="1"/>
          </p:cNvSpPr>
          <p:nvPr/>
        </p:nvSpPr>
        <p:spPr bwMode="auto">
          <a:xfrm>
            <a:off x="1676400" y="2590800"/>
            <a:ext cx="55626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3"/>
          <p:cNvSpPr>
            <a:spLocks noChangeShapeType="1"/>
          </p:cNvSpPr>
          <p:nvPr/>
        </p:nvSpPr>
        <p:spPr bwMode="auto">
          <a:xfrm>
            <a:off x="1676400" y="2590800"/>
            <a:ext cx="266700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4" name="Text Box 14"/>
          <p:cNvSpPr txBox="1">
            <a:spLocks noChangeArrowheads="1"/>
          </p:cNvSpPr>
          <p:nvPr/>
        </p:nvSpPr>
        <p:spPr bwMode="auto">
          <a:xfrm>
            <a:off x="3962400" y="44196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Air-wave or air-blast (330 m/s)</a:t>
            </a:r>
          </a:p>
        </p:txBody>
      </p:sp>
      <p:sp>
        <p:nvSpPr>
          <p:cNvPr id="23565" name="Text Box 15"/>
          <p:cNvSpPr txBox="1">
            <a:spLocks noChangeArrowheads="1"/>
          </p:cNvSpPr>
          <p:nvPr/>
        </p:nvSpPr>
        <p:spPr bwMode="auto">
          <a:xfrm>
            <a:off x="4343400" y="278765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Direct ground P-wave e.g. 1000 m/s</a:t>
            </a:r>
          </a:p>
        </p:txBody>
      </p:sp>
      <p:sp>
        <p:nvSpPr>
          <p:cNvPr id="23566" name="AutoShape 16"/>
          <p:cNvSpPr>
            <a:spLocks noChangeArrowheads="1"/>
          </p:cNvSpPr>
          <p:nvPr/>
        </p:nvSpPr>
        <p:spPr bwMode="auto">
          <a:xfrm>
            <a:off x="2667000" y="4114800"/>
            <a:ext cx="838200" cy="1066800"/>
          </a:xfrm>
          <a:prstGeom prst="rtTriangle">
            <a:avLst/>
          </a:prstGeom>
          <a:solidFill>
            <a:schemeClr val="accent1"/>
          </a:solidFill>
          <a:ln w="9525">
            <a:solidFill>
              <a:srgbClr val="000000"/>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3567" name="AutoShape 17"/>
          <p:cNvSpPr>
            <a:spLocks noChangeArrowheads="1"/>
          </p:cNvSpPr>
          <p:nvPr/>
        </p:nvSpPr>
        <p:spPr bwMode="auto">
          <a:xfrm>
            <a:off x="3962400" y="3429000"/>
            <a:ext cx="3048000" cy="685800"/>
          </a:xfrm>
          <a:prstGeom prst="rtTriangle">
            <a:avLst/>
          </a:prstGeom>
          <a:solidFill>
            <a:schemeClr val="accent1"/>
          </a:solidFill>
          <a:ln w="9525">
            <a:solidFill>
              <a:srgbClr val="000000"/>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3568" name="Text Box 18"/>
          <p:cNvSpPr txBox="1">
            <a:spLocks noChangeArrowheads="1"/>
          </p:cNvSpPr>
          <p:nvPr/>
        </p:nvSpPr>
        <p:spPr bwMode="auto">
          <a:xfrm>
            <a:off x="3200400" y="35814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dT</a:t>
            </a:r>
            <a:endParaRPr lang="en-US" altLang="en-US" sz="1800"/>
          </a:p>
        </p:txBody>
      </p:sp>
      <p:sp>
        <p:nvSpPr>
          <p:cNvPr id="23569" name="Text Box 19"/>
          <p:cNvSpPr txBox="1">
            <a:spLocks noChangeArrowheads="1"/>
          </p:cNvSpPr>
          <p:nvPr/>
        </p:nvSpPr>
        <p:spPr bwMode="auto">
          <a:xfrm>
            <a:off x="19812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dT</a:t>
            </a:r>
            <a:endParaRPr lang="en-US" altLang="en-US" sz="1800"/>
          </a:p>
        </p:txBody>
      </p:sp>
      <p:sp>
        <p:nvSpPr>
          <p:cNvPr id="23570" name="Text Box 21"/>
          <p:cNvSpPr txBox="1">
            <a:spLocks noChangeArrowheads="1"/>
          </p:cNvSpPr>
          <p:nvPr/>
        </p:nvSpPr>
        <p:spPr bwMode="auto">
          <a:xfrm>
            <a:off x="4648200" y="3810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dx</a:t>
            </a:r>
            <a:endParaRPr lang="en-US" altLang="en-US" sz="1800"/>
          </a:p>
        </p:txBody>
      </p:sp>
      <p:sp>
        <p:nvSpPr>
          <p:cNvPr id="23571" name="Text Box 22"/>
          <p:cNvSpPr txBox="1">
            <a:spLocks noChangeArrowheads="1"/>
          </p:cNvSpPr>
          <p:nvPr/>
        </p:nvSpPr>
        <p:spPr bwMode="auto">
          <a:xfrm>
            <a:off x="2743200" y="5257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dx</a:t>
            </a:r>
            <a:endParaRPr lang="en-US" altLang="en-US" sz="180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82" name="Object 1024"/>
          <p:cNvGraphicFramePr>
            <a:graphicFrameLocks noChangeAspect="1"/>
          </p:cNvGraphicFramePr>
          <p:nvPr/>
        </p:nvGraphicFramePr>
        <p:xfrm>
          <a:off x="4502150" y="3313113"/>
          <a:ext cx="139700" cy="228600"/>
        </p:xfrm>
        <a:graphic>
          <a:graphicData uri="http://schemas.openxmlformats.org/presentationml/2006/ole">
            <mc:AlternateContent xmlns:mc="http://schemas.openxmlformats.org/markup-compatibility/2006">
              <mc:Choice xmlns:v="urn:schemas-microsoft-com:vml" Requires="v">
                <p:oleObj spid="_x0000_s174099" name="Equation" r:id="rId3" imgW="139700" imgH="228600" progId="Equation.DSMT4">
                  <p:embed/>
                </p:oleObj>
              </mc:Choice>
              <mc:Fallback>
                <p:oleObj name="Equation" r:id="rId3" imgW="139700" imgH="2286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13113"/>
                        <a:ext cx="139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083" name="Text Box 6"/>
          <p:cNvSpPr txBox="1">
            <a:spLocks noChangeArrowheads="1"/>
          </p:cNvSpPr>
          <p:nvPr/>
        </p:nvSpPr>
        <p:spPr bwMode="auto">
          <a:xfrm>
            <a:off x="1057275" y="4819650"/>
            <a:ext cx="294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74084" name="Text Box 9"/>
          <p:cNvSpPr txBox="1">
            <a:spLocks noChangeArrowheads="1"/>
          </p:cNvSpPr>
          <p:nvPr/>
        </p:nvSpPr>
        <p:spPr bwMode="auto">
          <a:xfrm>
            <a:off x="1125538" y="519113"/>
            <a:ext cx="497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Multiples</a:t>
            </a:r>
          </a:p>
        </p:txBody>
      </p:sp>
      <p:sp>
        <p:nvSpPr>
          <p:cNvPr id="174085" name="Text Box 10"/>
          <p:cNvSpPr txBox="1">
            <a:spLocks noChangeArrowheads="1"/>
          </p:cNvSpPr>
          <p:nvPr/>
        </p:nvSpPr>
        <p:spPr bwMode="auto">
          <a:xfrm>
            <a:off x="1874838" y="3925888"/>
            <a:ext cx="44164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a:t>Short path e.g., </a:t>
            </a:r>
            <a:r>
              <a:rPr lang="en-US" altLang="en-US">
                <a:hlinkClick r:id="rId5" action="ppaction://hlinksldjump"/>
              </a:rPr>
              <a:t>ghosts</a:t>
            </a:r>
            <a:endParaRPr lang="en-US" altLang="en-US"/>
          </a:p>
          <a:p>
            <a:pPr>
              <a:spcBef>
                <a:spcPct val="50000"/>
              </a:spcBef>
              <a:buFontTx/>
              <a:buChar char="•"/>
            </a:pPr>
            <a:r>
              <a:rPr lang="en-US" altLang="en-US"/>
              <a:t>Long-path e.g.,  sea-bottom multiples</a:t>
            </a:r>
          </a:p>
        </p:txBody>
      </p:sp>
      <p:sp>
        <p:nvSpPr>
          <p:cNvPr id="174086" name="Text Box 11"/>
          <p:cNvSpPr txBox="1">
            <a:spLocks noChangeArrowheads="1"/>
          </p:cNvSpPr>
          <p:nvPr/>
        </p:nvSpPr>
        <p:spPr bwMode="auto">
          <a:xfrm>
            <a:off x="1500188" y="1831975"/>
            <a:ext cx="4892675"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Any reflection event that has experienced more than one reflection in the subsurface (Liner, 2004; p.93)</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Line 66"/>
          <p:cNvSpPr>
            <a:spLocks noChangeShapeType="1"/>
          </p:cNvSpPr>
          <p:nvPr/>
        </p:nvSpPr>
        <p:spPr bwMode="auto">
          <a:xfrm flipV="1">
            <a:off x="4419600" y="4400550"/>
            <a:ext cx="3495675" cy="190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07" name="Line 4"/>
          <p:cNvSpPr>
            <a:spLocks noChangeAspect="1" noChangeShapeType="1"/>
          </p:cNvSpPr>
          <p:nvPr/>
        </p:nvSpPr>
        <p:spPr bwMode="auto">
          <a:xfrm>
            <a:off x="1230313" y="3362325"/>
            <a:ext cx="260191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08" name="Line 5"/>
          <p:cNvSpPr>
            <a:spLocks noChangeAspect="1" noChangeShapeType="1"/>
          </p:cNvSpPr>
          <p:nvPr/>
        </p:nvSpPr>
        <p:spPr bwMode="auto">
          <a:xfrm>
            <a:off x="1254125" y="4505325"/>
            <a:ext cx="2592388" cy="0"/>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09" name="AutoShape 6"/>
          <p:cNvSpPr>
            <a:spLocks noChangeAspect="1" noChangeArrowheads="1"/>
          </p:cNvSpPr>
          <p:nvPr/>
        </p:nvSpPr>
        <p:spPr bwMode="auto">
          <a:xfrm>
            <a:off x="1316038" y="3155950"/>
            <a:ext cx="504825" cy="447675"/>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75110" name="AutoShape 7"/>
          <p:cNvSpPr>
            <a:spLocks noChangeAspect="1" noChangeArrowheads="1"/>
          </p:cNvSpPr>
          <p:nvPr/>
        </p:nvSpPr>
        <p:spPr bwMode="auto">
          <a:xfrm flipV="1">
            <a:off x="1395413" y="3216275"/>
            <a:ext cx="363537"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75111" name="Line 19"/>
          <p:cNvSpPr>
            <a:spLocks noChangeShapeType="1"/>
          </p:cNvSpPr>
          <p:nvPr/>
        </p:nvSpPr>
        <p:spPr bwMode="auto">
          <a:xfrm>
            <a:off x="5054600" y="3317875"/>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12" name="Text Box 20"/>
          <p:cNvSpPr txBox="1">
            <a:spLocks noChangeArrowheads="1"/>
          </p:cNvSpPr>
          <p:nvPr/>
        </p:nvSpPr>
        <p:spPr bwMode="auto">
          <a:xfrm rot="-5400000">
            <a:off x="4067175" y="4924425"/>
            <a:ext cx="1457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TWTT(s)</a:t>
            </a:r>
          </a:p>
        </p:txBody>
      </p:sp>
      <p:sp>
        <p:nvSpPr>
          <p:cNvPr id="175113" name="Freeform 23"/>
          <p:cNvSpPr>
            <a:spLocks/>
          </p:cNvSpPr>
          <p:nvPr/>
        </p:nvSpPr>
        <p:spPr bwMode="auto">
          <a:xfrm>
            <a:off x="5014913" y="4371975"/>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4" name="Line 25"/>
          <p:cNvSpPr>
            <a:spLocks noChangeShapeType="1"/>
          </p:cNvSpPr>
          <p:nvPr/>
        </p:nvSpPr>
        <p:spPr bwMode="auto">
          <a:xfrm flipH="1">
            <a:off x="5057775" y="3324225"/>
            <a:ext cx="0" cy="3324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75115" name="Group 27"/>
          <p:cNvGrpSpPr>
            <a:grpSpLocks/>
          </p:cNvGrpSpPr>
          <p:nvPr/>
        </p:nvGrpSpPr>
        <p:grpSpPr bwMode="auto">
          <a:xfrm>
            <a:off x="3084513" y="3617913"/>
            <a:ext cx="746125" cy="555625"/>
            <a:chOff x="4564" y="2336"/>
            <a:chExt cx="470" cy="350"/>
          </a:xfrm>
        </p:grpSpPr>
        <p:sp>
          <p:nvSpPr>
            <p:cNvPr id="175151" name="Freeform 28"/>
            <p:cNvSpPr>
              <a:spLocks noChangeAspect="1"/>
            </p:cNvSpPr>
            <p:nvPr/>
          </p:nvSpPr>
          <p:spPr bwMode="auto">
            <a:xfrm>
              <a:off x="4564" y="2336"/>
              <a:ext cx="470" cy="350"/>
            </a:xfrm>
            <a:custGeom>
              <a:avLst/>
              <a:gdLst>
                <a:gd name="T0" fmla="*/ 322708 w 335"/>
                <a:gd name="T1" fmla="*/ 146097 h 250"/>
                <a:gd name="T2" fmla="*/ 134055 w 335"/>
                <a:gd name="T3" fmla="*/ 102778 h 250"/>
                <a:gd name="T4" fmla="*/ 21902 w 335"/>
                <a:gd name="T5" fmla="*/ 209552 h 250"/>
                <a:gd name="T6" fmla="*/ 267281 w 335"/>
                <a:gd name="T7" fmla="*/ 230325 h 250"/>
                <a:gd name="T8" fmla="*/ 389396 w 335"/>
                <a:gd name="T9" fmla="*/ 6359 h 250"/>
                <a:gd name="T10" fmla="*/ 389396 w 335"/>
                <a:gd name="T11" fmla="*/ 272252 h 250"/>
                <a:gd name="T12" fmla="*/ 322708 w 335"/>
                <a:gd name="T13" fmla="*/ 146097 h 250"/>
                <a:gd name="T14" fmla="*/ 0 60000 65536"/>
                <a:gd name="T15" fmla="*/ 0 60000 65536"/>
                <a:gd name="T16" fmla="*/ 0 60000 65536"/>
                <a:gd name="T17" fmla="*/ 0 60000 65536"/>
                <a:gd name="T18" fmla="*/ 0 60000 65536"/>
                <a:gd name="T19" fmla="*/ 0 60000 65536"/>
                <a:gd name="T20" fmla="*/ 0 60000 65536"/>
                <a:gd name="T21" fmla="*/ 0 w 335"/>
                <a:gd name="T22" fmla="*/ 0 h 250"/>
                <a:gd name="T23" fmla="*/ 335 w 335"/>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250">
                  <a:moveTo>
                    <a:pt x="264" y="124"/>
                  </a:moveTo>
                  <a:cubicBezTo>
                    <a:pt x="229" y="100"/>
                    <a:pt x="150" y="79"/>
                    <a:pt x="109" y="88"/>
                  </a:cubicBezTo>
                  <a:cubicBezTo>
                    <a:pt x="68" y="97"/>
                    <a:pt x="0" y="161"/>
                    <a:pt x="18" y="179"/>
                  </a:cubicBezTo>
                  <a:cubicBezTo>
                    <a:pt x="36" y="197"/>
                    <a:pt x="168" y="226"/>
                    <a:pt x="218" y="197"/>
                  </a:cubicBezTo>
                  <a:cubicBezTo>
                    <a:pt x="268" y="168"/>
                    <a:pt x="301" y="0"/>
                    <a:pt x="318" y="6"/>
                  </a:cubicBezTo>
                  <a:cubicBezTo>
                    <a:pt x="335" y="12"/>
                    <a:pt x="322" y="216"/>
                    <a:pt x="318" y="233"/>
                  </a:cubicBezTo>
                  <a:cubicBezTo>
                    <a:pt x="314" y="250"/>
                    <a:pt x="299" y="148"/>
                    <a:pt x="264" y="124"/>
                  </a:cubicBezTo>
                  <a:close/>
                </a:path>
              </a:pathLst>
            </a:custGeom>
            <a:solidFill>
              <a:schemeClr val="folHlink"/>
            </a:solidFill>
            <a:ln w="9525">
              <a:solidFill>
                <a:srgbClr val="000000"/>
              </a:solidFill>
              <a:round/>
              <a:headEnd/>
              <a:tailEnd/>
            </a:ln>
          </p:spPr>
          <p:txBody>
            <a:bodyPr wrap="none" anchor="ctr"/>
            <a:lstStyle/>
            <a:p>
              <a:endParaRPr lang="en-US"/>
            </a:p>
          </p:txBody>
        </p:sp>
        <p:sp>
          <p:nvSpPr>
            <p:cNvPr id="175152" name="Oval 29"/>
            <p:cNvSpPr>
              <a:spLocks noChangeAspect="1" noChangeArrowheads="1"/>
            </p:cNvSpPr>
            <p:nvPr/>
          </p:nvSpPr>
          <p:spPr bwMode="auto">
            <a:xfrm>
              <a:off x="4633" y="2485"/>
              <a:ext cx="130" cy="122"/>
            </a:xfrm>
            <a:prstGeom prst="ellipse">
              <a:avLst/>
            </a:prstGeom>
            <a:solidFill>
              <a:srgbClr val="000000"/>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75153" name="Oval 30"/>
            <p:cNvSpPr>
              <a:spLocks noChangeAspect="1" noChangeArrowheads="1"/>
            </p:cNvSpPr>
            <p:nvPr/>
          </p:nvSpPr>
          <p:spPr bwMode="auto">
            <a:xfrm>
              <a:off x="4664" y="2510"/>
              <a:ext cx="67" cy="67"/>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75116" name="Freeform 32"/>
          <p:cNvSpPr>
            <a:spLocks noChangeAspect="1"/>
          </p:cNvSpPr>
          <p:nvPr/>
        </p:nvSpPr>
        <p:spPr bwMode="auto">
          <a:xfrm>
            <a:off x="3819525" y="1958975"/>
            <a:ext cx="666750" cy="301625"/>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7" name="Freeform 33"/>
          <p:cNvSpPr>
            <a:spLocks noChangeAspect="1"/>
          </p:cNvSpPr>
          <p:nvPr/>
        </p:nvSpPr>
        <p:spPr bwMode="auto">
          <a:xfrm>
            <a:off x="4033838" y="2171700"/>
            <a:ext cx="666750" cy="303213"/>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8" name="Text Box 34"/>
          <p:cNvSpPr txBox="1">
            <a:spLocks noChangeArrowheads="1"/>
          </p:cNvSpPr>
          <p:nvPr/>
        </p:nvSpPr>
        <p:spPr bwMode="auto">
          <a:xfrm>
            <a:off x="-161925" y="1240631"/>
            <a:ext cx="48625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dirty="0"/>
              <a:t>Sea-bottom Multiples in Stacked Seismic Sections (0-offset sections)</a:t>
            </a:r>
          </a:p>
          <a:p>
            <a:pPr algn="ctr">
              <a:spcBef>
                <a:spcPct val="50000"/>
              </a:spcBef>
            </a:pPr>
            <a:r>
              <a:rPr lang="en-US" altLang="en-US" dirty="0"/>
              <a:t>for a Horizontal Seafloor</a:t>
            </a:r>
          </a:p>
        </p:txBody>
      </p:sp>
      <p:sp>
        <p:nvSpPr>
          <p:cNvPr id="175119" name="AutoShape 35"/>
          <p:cNvSpPr>
            <a:spLocks noChangeAspect="1" noChangeArrowheads="1"/>
          </p:cNvSpPr>
          <p:nvPr/>
        </p:nvSpPr>
        <p:spPr bwMode="auto">
          <a:xfrm>
            <a:off x="2446338" y="3149600"/>
            <a:ext cx="504825" cy="447675"/>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75120" name="AutoShape 36"/>
          <p:cNvSpPr>
            <a:spLocks noChangeAspect="1" noChangeArrowheads="1"/>
          </p:cNvSpPr>
          <p:nvPr/>
        </p:nvSpPr>
        <p:spPr bwMode="auto">
          <a:xfrm flipV="1">
            <a:off x="2525713" y="3209925"/>
            <a:ext cx="363537"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75121" name="Line 37"/>
          <p:cNvSpPr>
            <a:spLocks noChangeShapeType="1"/>
          </p:cNvSpPr>
          <p:nvPr/>
        </p:nvSpPr>
        <p:spPr bwMode="auto">
          <a:xfrm>
            <a:off x="1655763" y="3373438"/>
            <a:ext cx="0" cy="1089025"/>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22" name="Line 38"/>
          <p:cNvSpPr>
            <a:spLocks noChangeShapeType="1"/>
          </p:cNvSpPr>
          <p:nvPr/>
        </p:nvSpPr>
        <p:spPr bwMode="auto">
          <a:xfrm>
            <a:off x="1538288" y="3373438"/>
            <a:ext cx="0" cy="11017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23" name="Line 39"/>
          <p:cNvSpPr>
            <a:spLocks noChangeShapeType="1"/>
          </p:cNvSpPr>
          <p:nvPr/>
        </p:nvSpPr>
        <p:spPr bwMode="auto">
          <a:xfrm>
            <a:off x="2767013" y="3386138"/>
            <a:ext cx="9525" cy="106045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24" name="Line 40"/>
          <p:cNvSpPr>
            <a:spLocks noChangeShapeType="1"/>
          </p:cNvSpPr>
          <p:nvPr/>
        </p:nvSpPr>
        <p:spPr bwMode="auto">
          <a:xfrm>
            <a:off x="2649538" y="3386138"/>
            <a:ext cx="0" cy="11017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25" name="Line 41"/>
          <p:cNvSpPr>
            <a:spLocks noChangeShapeType="1"/>
          </p:cNvSpPr>
          <p:nvPr/>
        </p:nvSpPr>
        <p:spPr bwMode="auto">
          <a:xfrm>
            <a:off x="5048250" y="3333750"/>
            <a:ext cx="0" cy="1009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26" name="Freeform 42"/>
          <p:cNvSpPr>
            <a:spLocks/>
          </p:cNvSpPr>
          <p:nvPr/>
        </p:nvSpPr>
        <p:spPr bwMode="auto">
          <a:xfrm>
            <a:off x="5048250" y="4333875"/>
            <a:ext cx="66675" cy="47625"/>
          </a:xfrm>
          <a:custGeom>
            <a:avLst/>
            <a:gdLst>
              <a:gd name="T0" fmla="*/ 0 w 42"/>
              <a:gd name="T1" fmla="*/ 0 h 30"/>
              <a:gd name="T2" fmla="*/ 2147483646 w 42"/>
              <a:gd name="T3" fmla="*/ 2147483646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27" name="Freeform 43"/>
          <p:cNvSpPr>
            <a:spLocks/>
          </p:cNvSpPr>
          <p:nvPr/>
        </p:nvSpPr>
        <p:spPr bwMode="auto">
          <a:xfrm>
            <a:off x="5005388" y="4943475"/>
            <a:ext cx="40481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28" name="Freeform 44"/>
          <p:cNvSpPr>
            <a:spLocks/>
          </p:cNvSpPr>
          <p:nvPr/>
        </p:nvSpPr>
        <p:spPr bwMode="auto">
          <a:xfrm>
            <a:off x="5038725" y="4905375"/>
            <a:ext cx="66675" cy="47625"/>
          </a:xfrm>
          <a:custGeom>
            <a:avLst/>
            <a:gdLst>
              <a:gd name="T0" fmla="*/ 0 w 42"/>
              <a:gd name="T1" fmla="*/ 0 h 30"/>
              <a:gd name="T2" fmla="*/ 2147483646 w 42"/>
              <a:gd name="T3" fmla="*/ 2147483646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29" name="Freeform 45"/>
          <p:cNvSpPr>
            <a:spLocks/>
          </p:cNvSpPr>
          <p:nvPr/>
        </p:nvSpPr>
        <p:spPr bwMode="auto">
          <a:xfrm>
            <a:off x="5005388" y="5581650"/>
            <a:ext cx="2841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30" name="Freeform 46"/>
          <p:cNvSpPr>
            <a:spLocks/>
          </p:cNvSpPr>
          <p:nvPr/>
        </p:nvSpPr>
        <p:spPr bwMode="auto">
          <a:xfrm>
            <a:off x="5038725" y="5543550"/>
            <a:ext cx="66675" cy="47625"/>
          </a:xfrm>
          <a:custGeom>
            <a:avLst/>
            <a:gdLst>
              <a:gd name="T0" fmla="*/ 0 w 42"/>
              <a:gd name="T1" fmla="*/ 0 h 30"/>
              <a:gd name="T2" fmla="*/ 2147483646 w 42"/>
              <a:gd name="T3" fmla="*/ 2147483646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31" name="Freeform 48"/>
          <p:cNvSpPr>
            <a:spLocks/>
          </p:cNvSpPr>
          <p:nvPr/>
        </p:nvSpPr>
        <p:spPr bwMode="auto">
          <a:xfrm>
            <a:off x="5054600" y="4565650"/>
            <a:ext cx="44450" cy="355600"/>
          </a:xfrm>
          <a:custGeom>
            <a:avLst/>
            <a:gdLst>
              <a:gd name="T0" fmla="*/ 2147483646 w 28"/>
              <a:gd name="T1" fmla="*/ 0 h 224"/>
              <a:gd name="T2" fmla="*/ 2147483646 w 28"/>
              <a:gd name="T3" fmla="*/ 2147483646 h 224"/>
              <a:gd name="T4" fmla="*/ 2147483646 w 28"/>
              <a:gd name="T5" fmla="*/ 2147483646 h 224"/>
              <a:gd name="T6" fmla="*/ 0 60000 65536"/>
              <a:gd name="T7" fmla="*/ 0 60000 65536"/>
              <a:gd name="T8" fmla="*/ 0 60000 65536"/>
              <a:gd name="T9" fmla="*/ 0 w 28"/>
              <a:gd name="T10" fmla="*/ 0 h 224"/>
              <a:gd name="T11" fmla="*/ 28 w 28"/>
              <a:gd name="T12" fmla="*/ 224 h 224"/>
            </a:gdLst>
            <a:ahLst/>
            <a:cxnLst>
              <a:cxn ang="T6">
                <a:pos x="T0" y="T1"/>
              </a:cxn>
              <a:cxn ang="T7">
                <a:pos x="T2" y="T3"/>
              </a:cxn>
              <a:cxn ang="T8">
                <a:pos x="T4" y="T5"/>
              </a:cxn>
            </a:cxnLst>
            <a:rect l="T9" t="T10" r="T11" b="T12"/>
            <a:pathLst>
              <a:path w="28" h="224">
                <a:moveTo>
                  <a:pt x="28" y="0"/>
                </a:moveTo>
                <a:cubicBezTo>
                  <a:pt x="18" y="3"/>
                  <a:pt x="8" y="7"/>
                  <a:pt x="4" y="44"/>
                </a:cubicBezTo>
                <a:cubicBezTo>
                  <a:pt x="0" y="81"/>
                  <a:pt x="2" y="152"/>
                  <a:pt x="4" y="22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32" name="Freeform 49"/>
          <p:cNvSpPr>
            <a:spLocks/>
          </p:cNvSpPr>
          <p:nvPr/>
        </p:nvSpPr>
        <p:spPr bwMode="auto">
          <a:xfrm>
            <a:off x="5048250" y="5145088"/>
            <a:ext cx="44450" cy="417512"/>
          </a:xfrm>
          <a:custGeom>
            <a:avLst/>
            <a:gdLst>
              <a:gd name="T0" fmla="*/ 2147483646 w 28"/>
              <a:gd name="T1" fmla="*/ 2147483646 h 263"/>
              <a:gd name="T2" fmla="*/ 2147483646 w 28"/>
              <a:gd name="T3" fmla="*/ 2147483646 h 263"/>
              <a:gd name="T4" fmla="*/ 2147483646 w 28"/>
              <a:gd name="T5" fmla="*/ 2147483646 h 263"/>
              <a:gd name="T6" fmla="*/ 2147483646 w 28"/>
              <a:gd name="T7" fmla="*/ 2147483646 h 263"/>
              <a:gd name="T8" fmla="*/ 0 60000 65536"/>
              <a:gd name="T9" fmla="*/ 0 60000 65536"/>
              <a:gd name="T10" fmla="*/ 0 60000 65536"/>
              <a:gd name="T11" fmla="*/ 0 60000 65536"/>
              <a:gd name="T12" fmla="*/ 0 w 28"/>
              <a:gd name="T13" fmla="*/ 0 h 263"/>
              <a:gd name="T14" fmla="*/ 28 w 28"/>
              <a:gd name="T15" fmla="*/ 263 h 263"/>
            </a:gdLst>
            <a:ahLst/>
            <a:cxnLst>
              <a:cxn ang="T8">
                <a:pos x="T0" y="T1"/>
              </a:cxn>
              <a:cxn ang="T9">
                <a:pos x="T2" y="T3"/>
              </a:cxn>
              <a:cxn ang="T10">
                <a:pos x="T4" y="T5"/>
              </a:cxn>
              <a:cxn ang="T11">
                <a:pos x="T6" y="T7"/>
              </a:cxn>
            </a:cxnLst>
            <a:rect l="T12" t="T13" r="T14" b="T15"/>
            <a:pathLst>
              <a:path w="28" h="263">
                <a:moveTo>
                  <a:pt x="28" y="3"/>
                </a:moveTo>
                <a:cubicBezTo>
                  <a:pt x="18" y="1"/>
                  <a:pt x="8" y="0"/>
                  <a:pt x="4" y="27"/>
                </a:cubicBezTo>
                <a:cubicBezTo>
                  <a:pt x="0" y="54"/>
                  <a:pt x="4" y="124"/>
                  <a:pt x="4" y="163"/>
                </a:cubicBezTo>
                <a:cubicBezTo>
                  <a:pt x="4" y="202"/>
                  <a:pt x="4" y="232"/>
                  <a:pt x="4" y="26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33" name="Freeform 50"/>
          <p:cNvSpPr>
            <a:spLocks/>
          </p:cNvSpPr>
          <p:nvPr/>
        </p:nvSpPr>
        <p:spPr bwMode="auto">
          <a:xfrm>
            <a:off x="5048250" y="5713413"/>
            <a:ext cx="44450" cy="839787"/>
          </a:xfrm>
          <a:custGeom>
            <a:avLst/>
            <a:gdLst>
              <a:gd name="T0" fmla="*/ 2147483646 w 28"/>
              <a:gd name="T1" fmla="*/ 2147483646 h 529"/>
              <a:gd name="T2" fmla="*/ 2147483646 w 28"/>
              <a:gd name="T3" fmla="*/ 2147483646 h 529"/>
              <a:gd name="T4" fmla="*/ 2147483646 w 28"/>
              <a:gd name="T5" fmla="*/ 2147483646 h 529"/>
              <a:gd name="T6" fmla="*/ 0 60000 65536"/>
              <a:gd name="T7" fmla="*/ 0 60000 65536"/>
              <a:gd name="T8" fmla="*/ 0 60000 65536"/>
              <a:gd name="T9" fmla="*/ 0 w 28"/>
              <a:gd name="T10" fmla="*/ 0 h 529"/>
              <a:gd name="T11" fmla="*/ 28 w 28"/>
              <a:gd name="T12" fmla="*/ 529 h 529"/>
            </a:gdLst>
            <a:ahLst/>
            <a:cxnLst>
              <a:cxn ang="T6">
                <a:pos x="T0" y="T1"/>
              </a:cxn>
              <a:cxn ang="T7">
                <a:pos x="T2" y="T3"/>
              </a:cxn>
              <a:cxn ang="T8">
                <a:pos x="T4" y="T5"/>
              </a:cxn>
            </a:cxnLst>
            <a:rect l="T9" t="T10" r="T11" b="T12"/>
            <a:pathLst>
              <a:path w="28" h="529">
                <a:moveTo>
                  <a:pt x="28" y="45"/>
                </a:moveTo>
                <a:cubicBezTo>
                  <a:pt x="18" y="22"/>
                  <a:pt x="8" y="0"/>
                  <a:pt x="4" y="81"/>
                </a:cubicBezTo>
                <a:cubicBezTo>
                  <a:pt x="0" y="162"/>
                  <a:pt x="2" y="345"/>
                  <a:pt x="4" y="529"/>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34" name="Freeform 51"/>
          <p:cNvSpPr>
            <a:spLocks/>
          </p:cNvSpPr>
          <p:nvPr/>
        </p:nvSpPr>
        <p:spPr bwMode="auto">
          <a:xfrm>
            <a:off x="5878513" y="4371975"/>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35" name="Line 52"/>
          <p:cNvSpPr>
            <a:spLocks noChangeShapeType="1"/>
          </p:cNvSpPr>
          <p:nvPr/>
        </p:nvSpPr>
        <p:spPr bwMode="auto">
          <a:xfrm flipH="1">
            <a:off x="5921375" y="3324225"/>
            <a:ext cx="0" cy="3324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36" name="Line 53"/>
          <p:cNvSpPr>
            <a:spLocks noChangeShapeType="1"/>
          </p:cNvSpPr>
          <p:nvPr/>
        </p:nvSpPr>
        <p:spPr bwMode="auto">
          <a:xfrm>
            <a:off x="5911850" y="3333750"/>
            <a:ext cx="0" cy="1009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37" name="Freeform 54"/>
          <p:cNvSpPr>
            <a:spLocks/>
          </p:cNvSpPr>
          <p:nvPr/>
        </p:nvSpPr>
        <p:spPr bwMode="auto">
          <a:xfrm>
            <a:off x="5911850" y="4333875"/>
            <a:ext cx="66675" cy="47625"/>
          </a:xfrm>
          <a:custGeom>
            <a:avLst/>
            <a:gdLst>
              <a:gd name="T0" fmla="*/ 0 w 42"/>
              <a:gd name="T1" fmla="*/ 0 h 30"/>
              <a:gd name="T2" fmla="*/ 2147483646 w 42"/>
              <a:gd name="T3" fmla="*/ 2147483646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38" name="Freeform 55"/>
          <p:cNvSpPr>
            <a:spLocks/>
          </p:cNvSpPr>
          <p:nvPr/>
        </p:nvSpPr>
        <p:spPr bwMode="auto">
          <a:xfrm>
            <a:off x="5868988" y="4943475"/>
            <a:ext cx="40481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39" name="Freeform 56"/>
          <p:cNvSpPr>
            <a:spLocks/>
          </p:cNvSpPr>
          <p:nvPr/>
        </p:nvSpPr>
        <p:spPr bwMode="auto">
          <a:xfrm>
            <a:off x="5902325" y="4905375"/>
            <a:ext cx="66675" cy="47625"/>
          </a:xfrm>
          <a:custGeom>
            <a:avLst/>
            <a:gdLst>
              <a:gd name="T0" fmla="*/ 0 w 42"/>
              <a:gd name="T1" fmla="*/ 0 h 30"/>
              <a:gd name="T2" fmla="*/ 2147483646 w 42"/>
              <a:gd name="T3" fmla="*/ 2147483646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40" name="Freeform 57"/>
          <p:cNvSpPr>
            <a:spLocks/>
          </p:cNvSpPr>
          <p:nvPr/>
        </p:nvSpPr>
        <p:spPr bwMode="auto">
          <a:xfrm>
            <a:off x="5868988" y="5581650"/>
            <a:ext cx="2841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41" name="Freeform 58"/>
          <p:cNvSpPr>
            <a:spLocks/>
          </p:cNvSpPr>
          <p:nvPr/>
        </p:nvSpPr>
        <p:spPr bwMode="auto">
          <a:xfrm>
            <a:off x="5902325" y="5543550"/>
            <a:ext cx="66675" cy="47625"/>
          </a:xfrm>
          <a:custGeom>
            <a:avLst/>
            <a:gdLst>
              <a:gd name="T0" fmla="*/ 0 w 42"/>
              <a:gd name="T1" fmla="*/ 0 h 30"/>
              <a:gd name="T2" fmla="*/ 2147483646 w 42"/>
              <a:gd name="T3" fmla="*/ 2147483646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42" name="Freeform 59"/>
          <p:cNvSpPr>
            <a:spLocks/>
          </p:cNvSpPr>
          <p:nvPr/>
        </p:nvSpPr>
        <p:spPr bwMode="auto">
          <a:xfrm>
            <a:off x="5918200" y="4565650"/>
            <a:ext cx="44450" cy="355600"/>
          </a:xfrm>
          <a:custGeom>
            <a:avLst/>
            <a:gdLst>
              <a:gd name="T0" fmla="*/ 2147483646 w 28"/>
              <a:gd name="T1" fmla="*/ 0 h 224"/>
              <a:gd name="T2" fmla="*/ 2147483646 w 28"/>
              <a:gd name="T3" fmla="*/ 2147483646 h 224"/>
              <a:gd name="T4" fmla="*/ 2147483646 w 28"/>
              <a:gd name="T5" fmla="*/ 2147483646 h 224"/>
              <a:gd name="T6" fmla="*/ 0 60000 65536"/>
              <a:gd name="T7" fmla="*/ 0 60000 65536"/>
              <a:gd name="T8" fmla="*/ 0 60000 65536"/>
              <a:gd name="T9" fmla="*/ 0 w 28"/>
              <a:gd name="T10" fmla="*/ 0 h 224"/>
              <a:gd name="T11" fmla="*/ 28 w 28"/>
              <a:gd name="T12" fmla="*/ 224 h 224"/>
            </a:gdLst>
            <a:ahLst/>
            <a:cxnLst>
              <a:cxn ang="T6">
                <a:pos x="T0" y="T1"/>
              </a:cxn>
              <a:cxn ang="T7">
                <a:pos x="T2" y="T3"/>
              </a:cxn>
              <a:cxn ang="T8">
                <a:pos x="T4" y="T5"/>
              </a:cxn>
            </a:cxnLst>
            <a:rect l="T9" t="T10" r="T11" b="T12"/>
            <a:pathLst>
              <a:path w="28" h="224">
                <a:moveTo>
                  <a:pt x="28" y="0"/>
                </a:moveTo>
                <a:cubicBezTo>
                  <a:pt x="18" y="3"/>
                  <a:pt x="8" y="7"/>
                  <a:pt x="4" y="44"/>
                </a:cubicBezTo>
                <a:cubicBezTo>
                  <a:pt x="0" y="81"/>
                  <a:pt x="2" y="152"/>
                  <a:pt x="4" y="22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43" name="Freeform 60"/>
          <p:cNvSpPr>
            <a:spLocks/>
          </p:cNvSpPr>
          <p:nvPr/>
        </p:nvSpPr>
        <p:spPr bwMode="auto">
          <a:xfrm>
            <a:off x="5911850" y="5145088"/>
            <a:ext cx="44450" cy="417512"/>
          </a:xfrm>
          <a:custGeom>
            <a:avLst/>
            <a:gdLst>
              <a:gd name="T0" fmla="*/ 2147483646 w 28"/>
              <a:gd name="T1" fmla="*/ 2147483646 h 263"/>
              <a:gd name="T2" fmla="*/ 2147483646 w 28"/>
              <a:gd name="T3" fmla="*/ 2147483646 h 263"/>
              <a:gd name="T4" fmla="*/ 2147483646 w 28"/>
              <a:gd name="T5" fmla="*/ 2147483646 h 263"/>
              <a:gd name="T6" fmla="*/ 2147483646 w 28"/>
              <a:gd name="T7" fmla="*/ 2147483646 h 263"/>
              <a:gd name="T8" fmla="*/ 0 60000 65536"/>
              <a:gd name="T9" fmla="*/ 0 60000 65536"/>
              <a:gd name="T10" fmla="*/ 0 60000 65536"/>
              <a:gd name="T11" fmla="*/ 0 60000 65536"/>
              <a:gd name="T12" fmla="*/ 0 w 28"/>
              <a:gd name="T13" fmla="*/ 0 h 263"/>
              <a:gd name="T14" fmla="*/ 28 w 28"/>
              <a:gd name="T15" fmla="*/ 263 h 263"/>
            </a:gdLst>
            <a:ahLst/>
            <a:cxnLst>
              <a:cxn ang="T8">
                <a:pos x="T0" y="T1"/>
              </a:cxn>
              <a:cxn ang="T9">
                <a:pos x="T2" y="T3"/>
              </a:cxn>
              <a:cxn ang="T10">
                <a:pos x="T4" y="T5"/>
              </a:cxn>
              <a:cxn ang="T11">
                <a:pos x="T6" y="T7"/>
              </a:cxn>
            </a:cxnLst>
            <a:rect l="T12" t="T13" r="T14" b="T15"/>
            <a:pathLst>
              <a:path w="28" h="263">
                <a:moveTo>
                  <a:pt x="28" y="3"/>
                </a:moveTo>
                <a:cubicBezTo>
                  <a:pt x="18" y="1"/>
                  <a:pt x="8" y="0"/>
                  <a:pt x="4" y="27"/>
                </a:cubicBezTo>
                <a:cubicBezTo>
                  <a:pt x="0" y="54"/>
                  <a:pt x="4" y="124"/>
                  <a:pt x="4" y="163"/>
                </a:cubicBezTo>
                <a:cubicBezTo>
                  <a:pt x="4" y="202"/>
                  <a:pt x="4" y="232"/>
                  <a:pt x="4" y="26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44" name="Freeform 61"/>
          <p:cNvSpPr>
            <a:spLocks/>
          </p:cNvSpPr>
          <p:nvPr/>
        </p:nvSpPr>
        <p:spPr bwMode="auto">
          <a:xfrm>
            <a:off x="5911850" y="5713413"/>
            <a:ext cx="44450" cy="839787"/>
          </a:xfrm>
          <a:custGeom>
            <a:avLst/>
            <a:gdLst>
              <a:gd name="T0" fmla="*/ 2147483646 w 28"/>
              <a:gd name="T1" fmla="*/ 2147483646 h 529"/>
              <a:gd name="T2" fmla="*/ 2147483646 w 28"/>
              <a:gd name="T3" fmla="*/ 2147483646 h 529"/>
              <a:gd name="T4" fmla="*/ 2147483646 w 28"/>
              <a:gd name="T5" fmla="*/ 2147483646 h 529"/>
              <a:gd name="T6" fmla="*/ 0 60000 65536"/>
              <a:gd name="T7" fmla="*/ 0 60000 65536"/>
              <a:gd name="T8" fmla="*/ 0 60000 65536"/>
              <a:gd name="T9" fmla="*/ 0 w 28"/>
              <a:gd name="T10" fmla="*/ 0 h 529"/>
              <a:gd name="T11" fmla="*/ 28 w 28"/>
              <a:gd name="T12" fmla="*/ 529 h 529"/>
            </a:gdLst>
            <a:ahLst/>
            <a:cxnLst>
              <a:cxn ang="T6">
                <a:pos x="T0" y="T1"/>
              </a:cxn>
              <a:cxn ang="T7">
                <a:pos x="T2" y="T3"/>
              </a:cxn>
              <a:cxn ang="T8">
                <a:pos x="T4" y="T5"/>
              </a:cxn>
            </a:cxnLst>
            <a:rect l="T9" t="T10" r="T11" b="T12"/>
            <a:pathLst>
              <a:path w="28" h="529">
                <a:moveTo>
                  <a:pt x="28" y="45"/>
                </a:moveTo>
                <a:cubicBezTo>
                  <a:pt x="18" y="22"/>
                  <a:pt x="8" y="0"/>
                  <a:pt x="4" y="81"/>
                </a:cubicBezTo>
                <a:cubicBezTo>
                  <a:pt x="0" y="162"/>
                  <a:pt x="2" y="345"/>
                  <a:pt x="4" y="529"/>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45" name="Text Box 62"/>
          <p:cNvSpPr txBox="1">
            <a:spLocks noChangeArrowheads="1"/>
          </p:cNvSpPr>
          <p:nvPr/>
        </p:nvSpPr>
        <p:spPr bwMode="auto">
          <a:xfrm>
            <a:off x="4800600" y="2943225"/>
            <a:ext cx="1428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 (m)</a:t>
            </a:r>
          </a:p>
        </p:txBody>
      </p:sp>
      <p:sp>
        <p:nvSpPr>
          <p:cNvPr id="175146" name="Text Box 63"/>
          <p:cNvSpPr txBox="1">
            <a:spLocks noChangeArrowheads="1"/>
          </p:cNvSpPr>
          <p:nvPr/>
        </p:nvSpPr>
        <p:spPr bwMode="auto">
          <a:xfrm>
            <a:off x="6296025" y="4162425"/>
            <a:ext cx="1428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Primary</a:t>
            </a:r>
          </a:p>
        </p:txBody>
      </p:sp>
      <p:sp>
        <p:nvSpPr>
          <p:cNvPr id="175147" name="Text Box 64"/>
          <p:cNvSpPr txBox="1">
            <a:spLocks noChangeArrowheads="1"/>
          </p:cNvSpPr>
          <p:nvPr/>
        </p:nvSpPr>
        <p:spPr bwMode="auto">
          <a:xfrm>
            <a:off x="6086475" y="4772025"/>
            <a:ext cx="75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M</a:t>
            </a:r>
            <a:r>
              <a:rPr lang="en-US" altLang="en-US" sz="1200"/>
              <a:t>1</a:t>
            </a:r>
            <a:endParaRPr lang="en-US" altLang="en-US"/>
          </a:p>
        </p:txBody>
      </p:sp>
      <p:sp>
        <p:nvSpPr>
          <p:cNvPr id="175148" name="Text Box 65"/>
          <p:cNvSpPr txBox="1">
            <a:spLocks noChangeArrowheads="1"/>
          </p:cNvSpPr>
          <p:nvPr/>
        </p:nvSpPr>
        <p:spPr bwMode="auto">
          <a:xfrm>
            <a:off x="6019800" y="5391150"/>
            <a:ext cx="75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M</a:t>
            </a:r>
            <a:r>
              <a:rPr lang="en-US" altLang="en-US" sz="1200"/>
              <a:t>2</a:t>
            </a:r>
            <a:endParaRPr lang="en-US" altLang="en-US"/>
          </a:p>
        </p:txBody>
      </p:sp>
      <p:sp>
        <p:nvSpPr>
          <p:cNvPr id="175149" name="Line 67"/>
          <p:cNvSpPr>
            <a:spLocks noChangeShapeType="1"/>
          </p:cNvSpPr>
          <p:nvPr/>
        </p:nvSpPr>
        <p:spPr bwMode="auto">
          <a:xfrm flipV="1">
            <a:off x="4343400" y="4962525"/>
            <a:ext cx="3495675" cy="190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50" name="Line 68"/>
          <p:cNvSpPr>
            <a:spLocks noChangeShapeType="1"/>
          </p:cNvSpPr>
          <p:nvPr/>
        </p:nvSpPr>
        <p:spPr bwMode="auto">
          <a:xfrm flipV="1">
            <a:off x="4333875" y="5610225"/>
            <a:ext cx="3495675" cy="190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Line 2"/>
          <p:cNvSpPr>
            <a:spLocks noChangeShapeType="1"/>
          </p:cNvSpPr>
          <p:nvPr/>
        </p:nvSpPr>
        <p:spPr bwMode="auto">
          <a:xfrm flipV="1">
            <a:off x="4419600" y="4400550"/>
            <a:ext cx="3495675" cy="190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31" name="Line 4"/>
          <p:cNvSpPr>
            <a:spLocks noChangeAspect="1" noChangeShapeType="1"/>
          </p:cNvSpPr>
          <p:nvPr/>
        </p:nvSpPr>
        <p:spPr bwMode="auto">
          <a:xfrm>
            <a:off x="1230313" y="3362325"/>
            <a:ext cx="260191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32" name="Line 5"/>
          <p:cNvSpPr>
            <a:spLocks noChangeAspect="1" noChangeShapeType="1"/>
          </p:cNvSpPr>
          <p:nvPr/>
        </p:nvSpPr>
        <p:spPr bwMode="auto">
          <a:xfrm rot="812531">
            <a:off x="1206500" y="4476750"/>
            <a:ext cx="2592388" cy="1588"/>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33" name="AutoShape 6"/>
          <p:cNvSpPr>
            <a:spLocks noChangeAspect="1" noChangeArrowheads="1"/>
          </p:cNvSpPr>
          <p:nvPr/>
        </p:nvSpPr>
        <p:spPr bwMode="auto">
          <a:xfrm>
            <a:off x="1316038" y="3155950"/>
            <a:ext cx="504825" cy="447675"/>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76134" name="AutoShape 7"/>
          <p:cNvSpPr>
            <a:spLocks noChangeAspect="1" noChangeArrowheads="1"/>
          </p:cNvSpPr>
          <p:nvPr/>
        </p:nvSpPr>
        <p:spPr bwMode="auto">
          <a:xfrm flipV="1">
            <a:off x="1395413" y="3216275"/>
            <a:ext cx="363537"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76135" name="Line 8"/>
          <p:cNvSpPr>
            <a:spLocks noChangeShapeType="1"/>
          </p:cNvSpPr>
          <p:nvPr/>
        </p:nvSpPr>
        <p:spPr bwMode="auto">
          <a:xfrm>
            <a:off x="5054600" y="3317875"/>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6136" name="Text Box 9"/>
          <p:cNvSpPr txBox="1">
            <a:spLocks noChangeArrowheads="1"/>
          </p:cNvSpPr>
          <p:nvPr/>
        </p:nvSpPr>
        <p:spPr bwMode="auto">
          <a:xfrm rot="-5400000">
            <a:off x="4067175" y="4924425"/>
            <a:ext cx="1457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TWTT(s)</a:t>
            </a:r>
          </a:p>
        </p:txBody>
      </p:sp>
      <p:sp>
        <p:nvSpPr>
          <p:cNvPr id="176137" name="Freeform 10"/>
          <p:cNvSpPr>
            <a:spLocks/>
          </p:cNvSpPr>
          <p:nvPr/>
        </p:nvSpPr>
        <p:spPr bwMode="auto">
          <a:xfrm>
            <a:off x="5014913" y="4371975"/>
            <a:ext cx="5762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76138" name="Group 12"/>
          <p:cNvGrpSpPr>
            <a:grpSpLocks/>
          </p:cNvGrpSpPr>
          <p:nvPr/>
        </p:nvGrpSpPr>
        <p:grpSpPr bwMode="auto">
          <a:xfrm>
            <a:off x="3084513" y="3617913"/>
            <a:ext cx="746125" cy="555625"/>
            <a:chOff x="4564" y="2336"/>
            <a:chExt cx="470" cy="350"/>
          </a:xfrm>
        </p:grpSpPr>
        <p:sp>
          <p:nvSpPr>
            <p:cNvPr id="176188" name="Freeform 13"/>
            <p:cNvSpPr>
              <a:spLocks noChangeAspect="1"/>
            </p:cNvSpPr>
            <p:nvPr/>
          </p:nvSpPr>
          <p:spPr bwMode="auto">
            <a:xfrm>
              <a:off x="4564" y="2336"/>
              <a:ext cx="470" cy="350"/>
            </a:xfrm>
            <a:custGeom>
              <a:avLst/>
              <a:gdLst>
                <a:gd name="T0" fmla="*/ 322708 w 335"/>
                <a:gd name="T1" fmla="*/ 146097 h 250"/>
                <a:gd name="T2" fmla="*/ 134055 w 335"/>
                <a:gd name="T3" fmla="*/ 102778 h 250"/>
                <a:gd name="T4" fmla="*/ 21902 w 335"/>
                <a:gd name="T5" fmla="*/ 209552 h 250"/>
                <a:gd name="T6" fmla="*/ 267281 w 335"/>
                <a:gd name="T7" fmla="*/ 230325 h 250"/>
                <a:gd name="T8" fmla="*/ 389396 w 335"/>
                <a:gd name="T9" fmla="*/ 6359 h 250"/>
                <a:gd name="T10" fmla="*/ 389396 w 335"/>
                <a:gd name="T11" fmla="*/ 272252 h 250"/>
                <a:gd name="T12" fmla="*/ 322708 w 335"/>
                <a:gd name="T13" fmla="*/ 146097 h 250"/>
                <a:gd name="T14" fmla="*/ 0 60000 65536"/>
                <a:gd name="T15" fmla="*/ 0 60000 65536"/>
                <a:gd name="T16" fmla="*/ 0 60000 65536"/>
                <a:gd name="T17" fmla="*/ 0 60000 65536"/>
                <a:gd name="T18" fmla="*/ 0 60000 65536"/>
                <a:gd name="T19" fmla="*/ 0 60000 65536"/>
                <a:gd name="T20" fmla="*/ 0 60000 65536"/>
                <a:gd name="T21" fmla="*/ 0 w 335"/>
                <a:gd name="T22" fmla="*/ 0 h 250"/>
                <a:gd name="T23" fmla="*/ 335 w 335"/>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250">
                  <a:moveTo>
                    <a:pt x="264" y="124"/>
                  </a:moveTo>
                  <a:cubicBezTo>
                    <a:pt x="229" y="100"/>
                    <a:pt x="150" y="79"/>
                    <a:pt x="109" y="88"/>
                  </a:cubicBezTo>
                  <a:cubicBezTo>
                    <a:pt x="68" y="97"/>
                    <a:pt x="0" y="161"/>
                    <a:pt x="18" y="179"/>
                  </a:cubicBezTo>
                  <a:cubicBezTo>
                    <a:pt x="36" y="197"/>
                    <a:pt x="168" y="226"/>
                    <a:pt x="218" y="197"/>
                  </a:cubicBezTo>
                  <a:cubicBezTo>
                    <a:pt x="268" y="168"/>
                    <a:pt x="301" y="0"/>
                    <a:pt x="318" y="6"/>
                  </a:cubicBezTo>
                  <a:cubicBezTo>
                    <a:pt x="335" y="12"/>
                    <a:pt x="322" y="216"/>
                    <a:pt x="318" y="233"/>
                  </a:cubicBezTo>
                  <a:cubicBezTo>
                    <a:pt x="314" y="250"/>
                    <a:pt x="299" y="148"/>
                    <a:pt x="264" y="124"/>
                  </a:cubicBezTo>
                  <a:close/>
                </a:path>
              </a:pathLst>
            </a:custGeom>
            <a:solidFill>
              <a:schemeClr val="folHlink"/>
            </a:solidFill>
            <a:ln w="9525">
              <a:solidFill>
                <a:srgbClr val="000000"/>
              </a:solidFill>
              <a:round/>
              <a:headEnd/>
              <a:tailEnd/>
            </a:ln>
          </p:spPr>
          <p:txBody>
            <a:bodyPr wrap="none" anchor="ctr"/>
            <a:lstStyle/>
            <a:p>
              <a:endParaRPr lang="en-US"/>
            </a:p>
          </p:txBody>
        </p:sp>
        <p:sp>
          <p:nvSpPr>
            <p:cNvPr id="176189" name="Oval 14"/>
            <p:cNvSpPr>
              <a:spLocks noChangeAspect="1" noChangeArrowheads="1"/>
            </p:cNvSpPr>
            <p:nvPr/>
          </p:nvSpPr>
          <p:spPr bwMode="auto">
            <a:xfrm>
              <a:off x="4633" y="2485"/>
              <a:ext cx="130" cy="122"/>
            </a:xfrm>
            <a:prstGeom prst="ellipse">
              <a:avLst/>
            </a:prstGeom>
            <a:solidFill>
              <a:srgbClr val="000000"/>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76190" name="Oval 15"/>
            <p:cNvSpPr>
              <a:spLocks noChangeAspect="1" noChangeArrowheads="1"/>
            </p:cNvSpPr>
            <p:nvPr/>
          </p:nvSpPr>
          <p:spPr bwMode="auto">
            <a:xfrm>
              <a:off x="4664" y="2510"/>
              <a:ext cx="67" cy="67"/>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176139" name="Freeform 16"/>
          <p:cNvSpPr>
            <a:spLocks noChangeAspect="1"/>
          </p:cNvSpPr>
          <p:nvPr/>
        </p:nvSpPr>
        <p:spPr bwMode="auto">
          <a:xfrm>
            <a:off x="3819525" y="1958975"/>
            <a:ext cx="666750" cy="301625"/>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40" name="Freeform 17"/>
          <p:cNvSpPr>
            <a:spLocks noChangeAspect="1"/>
          </p:cNvSpPr>
          <p:nvPr/>
        </p:nvSpPr>
        <p:spPr bwMode="auto">
          <a:xfrm>
            <a:off x="4033838" y="2171700"/>
            <a:ext cx="666750" cy="303213"/>
          </a:xfrm>
          <a:custGeom>
            <a:avLst/>
            <a:gdLst>
              <a:gd name="T0" fmla="*/ 0 w 300"/>
              <a:gd name="T1" fmla="*/ 2147483646 h 136"/>
              <a:gd name="T2" fmla="*/ 2147483646 w 300"/>
              <a:gd name="T3" fmla="*/ 2147483646 h 136"/>
              <a:gd name="T4" fmla="*/ 2147483646 w 300"/>
              <a:gd name="T5" fmla="*/ 2147483646 h 136"/>
              <a:gd name="T6" fmla="*/ 2147483646 w 300"/>
              <a:gd name="T7" fmla="*/ 2147483646 h 136"/>
              <a:gd name="T8" fmla="*/ 2147483646 w 300"/>
              <a:gd name="T9" fmla="*/ 2147483646 h 136"/>
              <a:gd name="T10" fmla="*/ 0 60000 65536"/>
              <a:gd name="T11" fmla="*/ 0 60000 65536"/>
              <a:gd name="T12" fmla="*/ 0 60000 65536"/>
              <a:gd name="T13" fmla="*/ 0 60000 65536"/>
              <a:gd name="T14" fmla="*/ 0 60000 65536"/>
              <a:gd name="T15" fmla="*/ 0 w 300"/>
              <a:gd name="T16" fmla="*/ 0 h 136"/>
              <a:gd name="T17" fmla="*/ 300 w 300"/>
              <a:gd name="T18" fmla="*/ 136 h 136"/>
            </a:gdLst>
            <a:ahLst/>
            <a:cxnLst>
              <a:cxn ang="T10">
                <a:pos x="T0" y="T1"/>
              </a:cxn>
              <a:cxn ang="T11">
                <a:pos x="T2" y="T3"/>
              </a:cxn>
              <a:cxn ang="T12">
                <a:pos x="T4" y="T5"/>
              </a:cxn>
              <a:cxn ang="T13">
                <a:pos x="T6" y="T7"/>
              </a:cxn>
              <a:cxn ang="T14">
                <a:pos x="T8" y="T9"/>
              </a:cxn>
            </a:cxnLst>
            <a:rect l="T15" t="T16" r="T17" b="T18"/>
            <a:pathLst>
              <a:path w="300" h="136">
                <a:moveTo>
                  <a:pt x="0" y="50"/>
                </a:moveTo>
                <a:cubicBezTo>
                  <a:pt x="33" y="25"/>
                  <a:pt x="67" y="0"/>
                  <a:pt x="91" y="14"/>
                </a:cubicBezTo>
                <a:cubicBezTo>
                  <a:pt x="115" y="28"/>
                  <a:pt x="122" y="128"/>
                  <a:pt x="146" y="132"/>
                </a:cubicBezTo>
                <a:cubicBezTo>
                  <a:pt x="170" y="136"/>
                  <a:pt x="211" y="47"/>
                  <a:pt x="237" y="41"/>
                </a:cubicBezTo>
                <a:cubicBezTo>
                  <a:pt x="263" y="35"/>
                  <a:pt x="281" y="65"/>
                  <a:pt x="30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41" name="Text Box 18"/>
          <p:cNvSpPr txBox="1">
            <a:spLocks noChangeArrowheads="1"/>
          </p:cNvSpPr>
          <p:nvPr/>
        </p:nvSpPr>
        <p:spPr bwMode="auto">
          <a:xfrm>
            <a:off x="131762" y="1289050"/>
            <a:ext cx="48625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dirty="0"/>
              <a:t>Sea-bottom Multiples in Stacked Seismic Sections (0-offset sections)</a:t>
            </a:r>
          </a:p>
          <a:p>
            <a:pPr algn="ctr">
              <a:spcBef>
                <a:spcPct val="50000"/>
              </a:spcBef>
            </a:pPr>
            <a:r>
              <a:rPr lang="en-US" altLang="en-US" dirty="0"/>
              <a:t>for a Dipping Seafloor</a:t>
            </a:r>
          </a:p>
        </p:txBody>
      </p:sp>
      <p:sp>
        <p:nvSpPr>
          <p:cNvPr id="176142" name="AutoShape 19"/>
          <p:cNvSpPr>
            <a:spLocks noChangeAspect="1" noChangeArrowheads="1"/>
          </p:cNvSpPr>
          <p:nvPr/>
        </p:nvSpPr>
        <p:spPr bwMode="auto">
          <a:xfrm>
            <a:off x="2446338" y="3149600"/>
            <a:ext cx="504825" cy="447675"/>
          </a:xfrm>
          <a:prstGeom prst="irregularSeal1">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76143" name="AutoShape 20"/>
          <p:cNvSpPr>
            <a:spLocks noChangeAspect="1" noChangeArrowheads="1"/>
          </p:cNvSpPr>
          <p:nvPr/>
        </p:nvSpPr>
        <p:spPr bwMode="auto">
          <a:xfrm flipV="1">
            <a:off x="2525713" y="3209925"/>
            <a:ext cx="363537" cy="38258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76144" name="Line 21"/>
          <p:cNvSpPr>
            <a:spLocks noChangeShapeType="1"/>
          </p:cNvSpPr>
          <p:nvPr/>
        </p:nvSpPr>
        <p:spPr bwMode="auto">
          <a:xfrm>
            <a:off x="1646238" y="3373438"/>
            <a:ext cx="0" cy="898525"/>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45" name="Line 22"/>
          <p:cNvSpPr>
            <a:spLocks noChangeShapeType="1"/>
          </p:cNvSpPr>
          <p:nvPr/>
        </p:nvSpPr>
        <p:spPr bwMode="auto">
          <a:xfrm>
            <a:off x="1538288" y="3373438"/>
            <a:ext cx="9525" cy="8540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6146" name="Line 23"/>
          <p:cNvSpPr>
            <a:spLocks noChangeShapeType="1"/>
          </p:cNvSpPr>
          <p:nvPr/>
        </p:nvSpPr>
        <p:spPr bwMode="auto">
          <a:xfrm>
            <a:off x="2767013" y="3386138"/>
            <a:ext cx="9525" cy="111760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47" name="Line 24"/>
          <p:cNvSpPr>
            <a:spLocks noChangeShapeType="1"/>
          </p:cNvSpPr>
          <p:nvPr/>
        </p:nvSpPr>
        <p:spPr bwMode="auto">
          <a:xfrm>
            <a:off x="2649538" y="3386138"/>
            <a:ext cx="0" cy="11017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6148" name="Line 25"/>
          <p:cNvSpPr>
            <a:spLocks noChangeShapeType="1"/>
          </p:cNvSpPr>
          <p:nvPr/>
        </p:nvSpPr>
        <p:spPr bwMode="auto">
          <a:xfrm>
            <a:off x="5048250" y="3333750"/>
            <a:ext cx="0" cy="1009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49" name="Freeform 26"/>
          <p:cNvSpPr>
            <a:spLocks/>
          </p:cNvSpPr>
          <p:nvPr/>
        </p:nvSpPr>
        <p:spPr bwMode="auto">
          <a:xfrm>
            <a:off x="5048250" y="4333875"/>
            <a:ext cx="66675" cy="47625"/>
          </a:xfrm>
          <a:custGeom>
            <a:avLst/>
            <a:gdLst>
              <a:gd name="T0" fmla="*/ 0 w 42"/>
              <a:gd name="T1" fmla="*/ 0 h 30"/>
              <a:gd name="T2" fmla="*/ 2147483646 w 42"/>
              <a:gd name="T3" fmla="*/ 2147483646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50" name="Freeform 27"/>
          <p:cNvSpPr>
            <a:spLocks/>
          </p:cNvSpPr>
          <p:nvPr/>
        </p:nvSpPr>
        <p:spPr bwMode="auto">
          <a:xfrm>
            <a:off x="5005388" y="4943475"/>
            <a:ext cx="40481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51" name="Freeform 28"/>
          <p:cNvSpPr>
            <a:spLocks/>
          </p:cNvSpPr>
          <p:nvPr/>
        </p:nvSpPr>
        <p:spPr bwMode="auto">
          <a:xfrm>
            <a:off x="5038725" y="4905375"/>
            <a:ext cx="66675" cy="47625"/>
          </a:xfrm>
          <a:custGeom>
            <a:avLst/>
            <a:gdLst>
              <a:gd name="T0" fmla="*/ 0 w 42"/>
              <a:gd name="T1" fmla="*/ 0 h 30"/>
              <a:gd name="T2" fmla="*/ 2147483646 w 42"/>
              <a:gd name="T3" fmla="*/ 2147483646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52" name="Freeform 29"/>
          <p:cNvSpPr>
            <a:spLocks/>
          </p:cNvSpPr>
          <p:nvPr/>
        </p:nvSpPr>
        <p:spPr bwMode="auto">
          <a:xfrm>
            <a:off x="5005388" y="5581650"/>
            <a:ext cx="284162" cy="200025"/>
          </a:xfrm>
          <a:custGeom>
            <a:avLst/>
            <a:gdLst>
              <a:gd name="T0" fmla="*/ 2147483646 w 363"/>
              <a:gd name="T1" fmla="*/ 0 h 126"/>
              <a:gd name="T2" fmla="*/ 2147483646 w 363"/>
              <a:gd name="T3" fmla="*/ 2147483646 h 126"/>
              <a:gd name="T4" fmla="*/ 2147483646 w 363"/>
              <a:gd name="T5" fmla="*/ 2147483646 h 126"/>
              <a:gd name="T6" fmla="*/ 2147483646 w 363"/>
              <a:gd name="T7" fmla="*/ 214748364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53" name="Freeform 30"/>
          <p:cNvSpPr>
            <a:spLocks/>
          </p:cNvSpPr>
          <p:nvPr/>
        </p:nvSpPr>
        <p:spPr bwMode="auto">
          <a:xfrm>
            <a:off x="5038725" y="5543550"/>
            <a:ext cx="66675" cy="47625"/>
          </a:xfrm>
          <a:custGeom>
            <a:avLst/>
            <a:gdLst>
              <a:gd name="T0" fmla="*/ 0 w 42"/>
              <a:gd name="T1" fmla="*/ 0 h 30"/>
              <a:gd name="T2" fmla="*/ 2147483646 w 42"/>
              <a:gd name="T3" fmla="*/ 2147483646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54" name="Freeform 31"/>
          <p:cNvSpPr>
            <a:spLocks/>
          </p:cNvSpPr>
          <p:nvPr/>
        </p:nvSpPr>
        <p:spPr bwMode="auto">
          <a:xfrm>
            <a:off x="5054600" y="4565650"/>
            <a:ext cx="44450" cy="355600"/>
          </a:xfrm>
          <a:custGeom>
            <a:avLst/>
            <a:gdLst>
              <a:gd name="T0" fmla="*/ 2147483646 w 28"/>
              <a:gd name="T1" fmla="*/ 0 h 224"/>
              <a:gd name="T2" fmla="*/ 2147483646 w 28"/>
              <a:gd name="T3" fmla="*/ 2147483646 h 224"/>
              <a:gd name="T4" fmla="*/ 2147483646 w 28"/>
              <a:gd name="T5" fmla="*/ 2147483646 h 224"/>
              <a:gd name="T6" fmla="*/ 0 60000 65536"/>
              <a:gd name="T7" fmla="*/ 0 60000 65536"/>
              <a:gd name="T8" fmla="*/ 0 60000 65536"/>
              <a:gd name="T9" fmla="*/ 0 w 28"/>
              <a:gd name="T10" fmla="*/ 0 h 224"/>
              <a:gd name="T11" fmla="*/ 28 w 28"/>
              <a:gd name="T12" fmla="*/ 224 h 224"/>
            </a:gdLst>
            <a:ahLst/>
            <a:cxnLst>
              <a:cxn ang="T6">
                <a:pos x="T0" y="T1"/>
              </a:cxn>
              <a:cxn ang="T7">
                <a:pos x="T2" y="T3"/>
              </a:cxn>
              <a:cxn ang="T8">
                <a:pos x="T4" y="T5"/>
              </a:cxn>
            </a:cxnLst>
            <a:rect l="T9" t="T10" r="T11" b="T12"/>
            <a:pathLst>
              <a:path w="28" h="224">
                <a:moveTo>
                  <a:pt x="28" y="0"/>
                </a:moveTo>
                <a:cubicBezTo>
                  <a:pt x="18" y="3"/>
                  <a:pt x="8" y="7"/>
                  <a:pt x="4" y="44"/>
                </a:cubicBezTo>
                <a:cubicBezTo>
                  <a:pt x="0" y="81"/>
                  <a:pt x="2" y="152"/>
                  <a:pt x="4" y="22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55" name="Freeform 32"/>
          <p:cNvSpPr>
            <a:spLocks/>
          </p:cNvSpPr>
          <p:nvPr/>
        </p:nvSpPr>
        <p:spPr bwMode="auto">
          <a:xfrm>
            <a:off x="5048250" y="5145088"/>
            <a:ext cx="44450" cy="417512"/>
          </a:xfrm>
          <a:custGeom>
            <a:avLst/>
            <a:gdLst>
              <a:gd name="T0" fmla="*/ 2147483646 w 28"/>
              <a:gd name="T1" fmla="*/ 2147483646 h 263"/>
              <a:gd name="T2" fmla="*/ 2147483646 w 28"/>
              <a:gd name="T3" fmla="*/ 2147483646 h 263"/>
              <a:gd name="T4" fmla="*/ 2147483646 w 28"/>
              <a:gd name="T5" fmla="*/ 2147483646 h 263"/>
              <a:gd name="T6" fmla="*/ 2147483646 w 28"/>
              <a:gd name="T7" fmla="*/ 2147483646 h 263"/>
              <a:gd name="T8" fmla="*/ 0 60000 65536"/>
              <a:gd name="T9" fmla="*/ 0 60000 65536"/>
              <a:gd name="T10" fmla="*/ 0 60000 65536"/>
              <a:gd name="T11" fmla="*/ 0 60000 65536"/>
              <a:gd name="T12" fmla="*/ 0 w 28"/>
              <a:gd name="T13" fmla="*/ 0 h 263"/>
              <a:gd name="T14" fmla="*/ 28 w 28"/>
              <a:gd name="T15" fmla="*/ 263 h 263"/>
            </a:gdLst>
            <a:ahLst/>
            <a:cxnLst>
              <a:cxn ang="T8">
                <a:pos x="T0" y="T1"/>
              </a:cxn>
              <a:cxn ang="T9">
                <a:pos x="T2" y="T3"/>
              </a:cxn>
              <a:cxn ang="T10">
                <a:pos x="T4" y="T5"/>
              </a:cxn>
              <a:cxn ang="T11">
                <a:pos x="T6" y="T7"/>
              </a:cxn>
            </a:cxnLst>
            <a:rect l="T12" t="T13" r="T14" b="T15"/>
            <a:pathLst>
              <a:path w="28" h="263">
                <a:moveTo>
                  <a:pt x="28" y="3"/>
                </a:moveTo>
                <a:cubicBezTo>
                  <a:pt x="18" y="1"/>
                  <a:pt x="8" y="0"/>
                  <a:pt x="4" y="27"/>
                </a:cubicBezTo>
                <a:cubicBezTo>
                  <a:pt x="0" y="54"/>
                  <a:pt x="4" y="124"/>
                  <a:pt x="4" y="163"/>
                </a:cubicBezTo>
                <a:cubicBezTo>
                  <a:pt x="4" y="202"/>
                  <a:pt x="4" y="232"/>
                  <a:pt x="4" y="26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56" name="Freeform 33"/>
          <p:cNvSpPr>
            <a:spLocks/>
          </p:cNvSpPr>
          <p:nvPr/>
        </p:nvSpPr>
        <p:spPr bwMode="auto">
          <a:xfrm>
            <a:off x="5048250" y="5713413"/>
            <a:ext cx="44450" cy="839787"/>
          </a:xfrm>
          <a:custGeom>
            <a:avLst/>
            <a:gdLst>
              <a:gd name="T0" fmla="*/ 2147483646 w 28"/>
              <a:gd name="T1" fmla="*/ 2147483646 h 529"/>
              <a:gd name="T2" fmla="*/ 2147483646 w 28"/>
              <a:gd name="T3" fmla="*/ 2147483646 h 529"/>
              <a:gd name="T4" fmla="*/ 2147483646 w 28"/>
              <a:gd name="T5" fmla="*/ 2147483646 h 529"/>
              <a:gd name="T6" fmla="*/ 0 60000 65536"/>
              <a:gd name="T7" fmla="*/ 0 60000 65536"/>
              <a:gd name="T8" fmla="*/ 0 60000 65536"/>
              <a:gd name="T9" fmla="*/ 0 w 28"/>
              <a:gd name="T10" fmla="*/ 0 h 529"/>
              <a:gd name="T11" fmla="*/ 28 w 28"/>
              <a:gd name="T12" fmla="*/ 529 h 529"/>
            </a:gdLst>
            <a:ahLst/>
            <a:cxnLst>
              <a:cxn ang="T6">
                <a:pos x="T0" y="T1"/>
              </a:cxn>
              <a:cxn ang="T7">
                <a:pos x="T2" y="T3"/>
              </a:cxn>
              <a:cxn ang="T8">
                <a:pos x="T4" y="T5"/>
              </a:cxn>
            </a:cxnLst>
            <a:rect l="T9" t="T10" r="T11" b="T12"/>
            <a:pathLst>
              <a:path w="28" h="529">
                <a:moveTo>
                  <a:pt x="28" y="45"/>
                </a:moveTo>
                <a:cubicBezTo>
                  <a:pt x="18" y="22"/>
                  <a:pt x="8" y="0"/>
                  <a:pt x="4" y="81"/>
                </a:cubicBezTo>
                <a:cubicBezTo>
                  <a:pt x="0" y="162"/>
                  <a:pt x="2" y="345"/>
                  <a:pt x="4" y="529"/>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57" name="Line 36"/>
          <p:cNvSpPr>
            <a:spLocks noChangeShapeType="1"/>
          </p:cNvSpPr>
          <p:nvPr/>
        </p:nvSpPr>
        <p:spPr bwMode="auto">
          <a:xfrm>
            <a:off x="5911850" y="3343275"/>
            <a:ext cx="0" cy="1123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6158" name="Group 53"/>
          <p:cNvGrpSpPr>
            <a:grpSpLocks/>
          </p:cNvGrpSpPr>
          <p:nvPr/>
        </p:nvGrpSpPr>
        <p:grpSpPr bwMode="auto">
          <a:xfrm>
            <a:off x="5878513" y="4467225"/>
            <a:ext cx="576262" cy="247650"/>
            <a:chOff x="3703" y="2730"/>
            <a:chExt cx="363" cy="156"/>
          </a:xfrm>
        </p:grpSpPr>
        <p:sp>
          <p:nvSpPr>
            <p:cNvPr id="176186" name="Freeform 34"/>
            <p:cNvSpPr>
              <a:spLocks/>
            </p:cNvSpPr>
            <p:nvPr/>
          </p:nvSpPr>
          <p:spPr bwMode="auto">
            <a:xfrm>
              <a:off x="3703" y="2760"/>
              <a:ext cx="363" cy="126"/>
            </a:xfrm>
            <a:custGeom>
              <a:avLst/>
              <a:gdLst>
                <a:gd name="T0" fmla="*/ 51 w 363"/>
                <a:gd name="T1" fmla="*/ 0 h 126"/>
                <a:gd name="T2" fmla="*/ 363 w 363"/>
                <a:gd name="T3" fmla="*/ 24 h 126"/>
                <a:gd name="T4" fmla="*/ 51 w 363"/>
                <a:gd name="T5" fmla="*/ 54 h 126"/>
                <a:gd name="T6" fmla="*/ 57 w 363"/>
                <a:gd name="T7" fmla="*/ 12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87" name="Freeform 37"/>
            <p:cNvSpPr>
              <a:spLocks/>
            </p:cNvSpPr>
            <p:nvPr/>
          </p:nvSpPr>
          <p:spPr bwMode="auto">
            <a:xfrm>
              <a:off x="3724" y="2730"/>
              <a:ext cx="42" cy="30"/>
            </a:xfrm>
            <a:custGeom>
              <a:avLst/>
              <a:gdLst>
                <a:gd name="T0" fmla="*/ 0 w 42"/>
                <a:gd name="T1" fmla="*/ 0 h 30"/>
                <a:gd name="T2" fmla="*/ 42 w 42"/>
                <a:gd name="T3" fmla="*/ 30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76159" name="Group 54"/>
          <p:cNvGrpSpPr>
            <a:grpSpLocks/>
          </p:cNvGrpSpPr>
          <p:nvPr/>
        </p:nvGrpSpPr>
        <p:grpSpPr bwMode="auto">
          <a:xfrm>
            <a:off x="5878513" y="5153025"/>
            <a:ext cx="404812" cy="238125"/>
            <a:chOff x="3697" y="3090"/>
            <a:chExt cx="255" cy="150"/>
          </a:xfrm>
        </p:grpSpPr>
        <p:sp>
          <p:nvSpPr>
            <p:cNvPr id="176184" name="Freeform 38"/>
            <p:cNvSpPr>
              <a:spLocks/>
            </p:cNvSpPr>
            <p:nvPr/>
          </p:nvSpPr>
          <p:spPr bwMode="auto">
            <a:xfrm>
              <a:off x="3697" y="3114"/>
              <a:ext cx="255" cy="126"/>
            </a:xfrm>
            <a:custGeom>
              <a:avLst/>
              <a:gdLst>
                <a:gd name="T0" fmla="*/ 1 w 363"/>
                <a:gd name="T1" fmla="*/ 0 h 126"/>
                <a:gd name="T2" fmla="*/ 1 w 363"/>
                <a:gd name="T3" fmla="*/ 24 h 126"/>
                <a:gd name="T4" fmla="*/ 1 w 363"/>
                <a:gd name="T5" fmla="*/ 54 h 126"/>
                <a:gd name="T6" fmla="*/ 1 w 363"/>
                <a:gd name="T7" fmla="*/ 12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85" name="Freeform 39"/>
            <p:cNvSpPr>
              <a:spLocks/>
            </p:cNvSpPr>
            <p:nvPr/>
          </p:nvSpPr>
          <p:spPr bwMode="auto">
            <a:xfrm>
              <a:off x="3718" y="3090"/>
              <a:ext cx="42" cy="30"/>
            </a:xfrm>
            <a:custGeom>
              <a:avLst/>
              <a:gdLst>
                <a:gd name="T0" fmla="*/ 0 w 42"/>
                <a:gd name="T1" fmla="*/ 0 h 30"/>
                <a:gd name="T2" fmla="*/ 42 w 42"/>
                <a:gd name="T3" fmla="*/ 30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76160" name="Group 55"/>
          <p:cNvGrpSpPr>
            <a:grpSpLocks/>
          </p:cNvGrpSpPr>
          <p:nvPr/>
        </p:nvGrpSpPr>
        <p:grpSpPr bwMode="auto">
          <a:xfrm>
            <a:off x="5868988" y="5943600"/>
            <a:ext cx="284162" cy="238125"/>
            <a:chOff x="3697" y="3492"/>
            <a:chExt cx="179" cy="150"/>
          </a:xfrm>
        </p:grpSpPr>
        <p:sp>
          <p:nvSpPr>
            <p:cNvPr id="176182" name="Freeform 40"/>
            <p:cNvSpPr>
              <a:spLocks/>
            </p:cNvSpPr>
            <p:nvPr/>
          </p:nvSpPr>
          <p:spPr bwMode="auto">
            <a:xfrm>
              <a:off x="3697" y="3516"/>
              <a:ext cx="179" cy="126"/>
            </a:xfrm>
            <a:custGeom>
              <a:avLst/>
              <a:gdLst>
                <a:gd name="T0" fmla="*/ 0 w 363"/>
                <a:gd name="T1" fmla="*/ 0 h 126"/>
                <a:gd name="T2" fmla="*/ 0 w 363"/>
                <a:gd name="T3" fmla="*/ 24 h 126"/>
                <a:gd name="T4" fmla="*/ 0 w 363"/>
                <a:gd name="T5" fmla="*/ 54 h 126"/>
                <a:gd name="T6" fmla="*/ 0 w 363"/>
                <a:gd name="T7" fmla="*/ 126 h 126"/>
                <a:gd name="T8" fmla="*/ 0 60000 65536"/>
                <a:gd name="T9" fmla="*/ 0 60000 65536"/>
                <a:gd name="T10" fmla="*/ 0 60000 65536"/>
                <a:gd name="T11" fmla="*/ 0 60000 65536"/>
                <a:gd name="T12" fmla="*/ 0 w 363"/>
                <a:gd name="T13" fmla="*/ 0 h 126"/>
                <a:gd name="T14" fmla="*/ 363 w 363"/>
                <a:gd name="T15" fmla="*/ 126 h 126"/>
              </a:gdLst>
              <a:ahLst/>
              <a:cxnLst>
                <a:cxn ang="T8">
                  <a:pos x="T0" y="T1"/>
                </a:cxn>
                <a:cxn ang="T9">
                  <a:pos x="T2" y="T3"/>
                </a:cxn>
                <a:cxn ang="T10">
                  <a:pos x="T4" y="T5"/>
                </a:cxn>
                <a:cxn ang="T11">
                  <a:pos x="T6" y="T7"/>
                </a:cxn>
              </a:cxnLst>
              <a:rect l="T12" t="T13" r="T14" b="T15"/>
              <a:pathLst>
                <a:path w="363" h="126">
                  <a:moveTo>
                    <a:pt x="51" y="0"/>
                  </a:moveTo>
                  <a:cubicBezTo>
                    <a:pt x="207" y="7"/>
                    <a:pt x="363" y="15"/>
                    <a:pt x="363" y="24"/>
                  </a:cubicBezTo>
                  <a:cubicBezTo>
                    <a:pt x="363" y="33"/>
                    <a:pt x="102" y="37"/>
                    <a:pt x="51" y="54"/>
                  </a:cubicBezTo>
                  <a:cubicBezTo>
                    <a:pt x="0" y="71"/>
                    <a:pt x="28" y="98"/>
                    <a:pt x="57"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83" name="Freeform 41"/>
            <p:cNvSpPr>
              <a:spLocks/>
            </p:cNvSpPr>
            <p:nvPr/>
          </p:nvSpPr>
          <p:spPr bwMode="auto">
            <a:xfrm>
              <a:off x="3718" y="3492"/>
              <a:ext cx="42" cy="30"/>
            </a:xfrm>
            <a:custGeom>
              <a:avLst/>
              <a:gdLst>
                <a:gd name="T0" fmla="*/ 0 w 42"/>
                <a:gd name="T1" fmla="*/ 0 h 30"/>
                <a:gd name="T2" fmla="*/ 42 w 42"/>
                <a:gd name="T3" fmla="*/ 30 h 30"/>
                <a:gd name="T4" fmla="*/ 0 60000 65536"/>
                <a:gd name="T5" fmla="*/ 0 60000 65536"/>
                <a:gd name="T6" fmla="*/ 0 w 42"/>
                <a:gd name="T7" fmla="*/ 0 h 30"/>
                <a:gd name="T8" fmla="*/ 42 w 42"/>
                <a:gd name="T9" fmla="*/ 30 h 30"/>
              </a:gdLst>
              <a:ahLst/>
              <a:cxnLst>
                <a:cxn ang="T4">
                  <a:pos x="T0" y="T1"/>
                </a:cxn>
                <a:cxn ang="T5">
                  <a:pos x="T2" y="T3"/>
                </a:cxn>
              </a:cxnLst>
              <a:rect l="T6" t="T7" r="T8" b="T9"/>
              <a:pathLst>
                <a:path w="42" h="30">
                  <a:moveTo>
                    <a:pt x="0" y="0"/>
                  </a:moveTo>
                  <a:cubicBezTo>
                    <a:pt x="0" y="0"/>
                    <a:pt x="21" y="15"/>
                    <a:pt x="42" y="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6161" name="Freeform 42"/>
          <p:cNvSpPr>
            <a:spLocks/>
          </p:cNvSpPr>
          <p:nvPr/>
        </p:nvSpPr>
        <p:spPr bwMode="auto">
          <a:xfrm>
            <a:off x="5908675" y="4794250"/>
            <a:ext cx="44450" cy="355600"/>
          </a:xfrm>
          <a:custGeom>
            <a:avLst/>
            <a:gdLst>
              <a:gd name="T0" fmla="*/ 2147483646 w 28"/>
              <a:gd name="T1" fmla="*/ 0 h 224"/>
              <a:gd name="T2" fmla="*/ 2147483646 w 28"/>
              <a:gd name="T3" fmla="*/ 2147483646 h 224"/>
              <a:gd name="T4" fmla="*/ 2147483646 w 28"/>
              <a:gd name="T5" fmla="*/ 2147483646 h 224"/>
              <a:gd name="T6" fmla="*/ 0 60000 65536"/>
              <a:gd name="T7" fmla="*/ 0 60000 65536"/>
              <a:gd name="T8" fmla="*/ 0 60000 65536"/>
              <a:gd name="T9" fmla="*/ 0 w 28"/>
              <a:gd name="T10" fmla="*/ 0 h 224"/>
              <a:gd name="T11" fmla="*/ 28 w 28"/>
              <a:gd name="T12" fmla="*/ 224 h 224"/>
            </a:gdLst>
            <a:ahLst/>
            <a:cxnLst>
              <a:cxn ang="T6">
                <a:pos x="T0" y="T1"/>
              </a:cxn>
              <a:cxn ang="T7">
                <a:pos x="T2" y="T3"/>
              </a:cxn>
              <a:cxn ang="T8">
                <a:pos x="T4" y="T5"/>
              </a:cxn>
            </a:cxnLst>
            <a:rect l="T9" t="T10" r="T11" b="T12"/>
            <a:pathLst>
              <a:path w="28" h="224">
                <a:moveTo>
                  <a:pt x="28" y="0"/>
                </a:moveTo>
                <a:cubicBezTo>
                  <a:pt x="18" y="3"/>
                  <a:pt x="8" y="7"/>
                  <a:pt x="4" y="44"/>
                </a:cubicBezTo>
                <a:cubicBezTo>
                  <a:pt x="0" y="81"/>
                  <a:pt x="2" y="152"/>
                  <a:pt x="4" y="22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62" name="Freeform 43"/>
          <p:cNvSpPr>
            <a:spLocks/>
          </p:cNvSpPr>
          <p:nvPr/>
        </p:nvSpPr>
        <p:spPr bwMode="auto">
          <a:xfrm>
            <a:off x="5910263" y="5387975"/>
            <a:ext cx="74612" cy="603250"/>
          </a:xfrm>
          <a:custGeom>
            <a:avLst/>
            <a:gdLst>
              <a:gd name="T0" fmla="*/ 2147483646 w 28"/>
              <a:gd name="T1" fmla="*/ 2147483646 h 263"/>
              <a:gd name="T2" fmla="*/ 2147483646 w 28"/>
              <a:gd name="T3" fmla="*/ 2147483646 h 263"/>
              <a:gd name="T4" fmla="*/ 2147483646 w 28"/>
              <a:gd name="T5" fmla="*/ 2147483646 h 263"/>
              <a:gd name="T6" fmla="*/ 2147483646 w 28"/>
              <a:gd name="T7" fmla="*/ 2147483646 h 263"/>
              <a:gd name="T8" fmla="*/ 0 60000 65536"/>
              <a:gd name="T9" fmla="*/ 0 60000 65536"/>
              <a:gd name="T10" fmla="*/ 0 60000 65536"/>
              <a:gd name="T11" fmla="*/ 0 60000 65536"/>
              <a:gd name="T12" fmla="*/ 0 w 28"/>
              <a:gd name="T13" fmla="*/ 0 h 263"/>
              <a:gd name="T14" fmla="*/ 28 w 28"/>
              <a:gd name="T15" fmla="*/ 263 h 263"/>
            </a:gdLst>
            <a:ahLst/>
            <a:cxnLst>
              <a:cxn ang="T8">
                <a:pos x="T0" y="T1"/>
              </a:cxn>
              <a:cxn ang="T9">
                <a:pos x="T2" y="T3"/>
              </a:cxn>
              <a:cxn ang="T10">
                <a:pos x="T4" y="T5"/>
              </a:cxn>
              <a:cxn ang="T11">
                <a:pos x="T6" y="T7"/>
              </a:cxn>
            </a:cxnLst>
            <a:rect l="T12" t="T13" r="T14" b="T15"/>
            <a:pathLst>
              <a:path w="28" h="263">
                <a:moveTo>
                  <a:pt x="28" y="3"/>
                </a:moveTo>
                <a:cubicBezTo>
                  <a:pt x="18" y="1"/>
                  <a:pt x="8" y="0"/>
                  <a:pt x="4" y="27"/>
                </a:cubicBezTo>
                <a:cubicBezTo>
                  <a:pt x="0" y="54"/>
                  <a:pt x="4" y="124"/>
                  <a:pt x="4" y="163"/>
                </a:cubicBezTo>
                <a:cubicBezTo>
                  <a:pt x="4" y="202"/>
                  <a:pt x="4" y="232"/>
                  <a:pt x="4" y="26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63" name="Text Box 45"/>
          <p:cNvSpPr txBox="1">
            <a:spLocks noChangeArrowheads="1"/>
          </p:cNvSpPr>
          <p:nvPr/>
        </p:nvSpPr>
        <p:spPr bwMode="auto">
          <a:xfrm>
            <a:off x="4800600" y="2943225"/>
            <a:ext cx="1428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X (m)</a:t>
            </a:r>
          </a:p>
        </p:txBody>
      </p:sp>
      <p:sp>
        <p:nvSpPr>
          <p:cNvPr id="176164" name="Text Box 46"/>
          <p:cNvSpPr txBox="1">
            <a:spLocks noChangeArrowheads="1"/>
          </p:cNvSpPr>
          <p:nvPr/>
        </p:nvSpPr>
        <p:spPr bwMode="auto">
          <a:xfrm>
            <a:off x="4657725" y="3943350"/>
            <a:ext cx="1428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Primary</a:t>
            </a:r>
          </a:p>
        </p:txBody>
      </p:sp>
      <p:sp>
        <p:nvSpPr>
          <p:cNvPr id="176165" name="Text Box 47"/>
          <p:cNvSpPr txBox="1">
            <a:spLocks noChangeArrowheads="1"/>
          </p:cNvSpPr>
          <p:nvPr/>
        </p:nvSpPr>
        <p:spPr bwMode="auto">
          <a:xfrm>
            <a:off x="5267325" y="4657725"/>
            <a:ext cx="75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M</a:t>
            </a:r>
            <a:r>
              <a:rPr lang="en-US" altLang="en-US" sz="1200"/>
              <a:t>1</a:t>
            </a:r>
            <a:endParaRPr lang="en-US" altLang="en-US"/>
          </a:p>
        </p:txBody>
      </p:sp>
      <p:sp>
        <p:nvSpPr>
          <p:cNvPr id="176166" name="Text Box 48"/>
          <p:cNvSpPr txBox="1">
            <a:spLocks noChangeArrowheads="1"/>
          </p:cNvSpPr>
          <p:nvPr/>
        </p:nvSpPr>
        <p:spPr bwMode="auto">
          <a:xfrm>
            <a:off x="5153025" y="5286375"/>
            <a:ext cx="75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M</a:t>
            </a:r>
            <a:r>
              <a:rPr lang="en-US" altLang="en-US" sz="1200"/>
              <a:t>2</a:t>
            </a:r>
            <a:endParaRPr lang="en-US" altLang="en-US"/>
          </a:p>
        </p:txBody>
      </p:sp>
      <p:sp>
        <p:nvSpPr>
          <p:cNvPr id="176167" name="Line 49"/>
          <p:cNvSpPr>
            <a:spLocks noChangeShapeType="1"/>
          </p:cNvSpPr>
          <p:nvPr/>
        </p:nvSpPr>
        <p:spPr bwMode="auto">
          <a:xfrm rot="-312682">
            <a:off x="4340225" y="4602163"/>
            <a:ext cx="4006850" cy="1447800"/>
          </a:xfrm>
          <a:prstGeom prst="line">
            <a:avLst/>
          </a:prstGeom>
          <a:noFill/>
          <a:ln w="9525">
            <a:solidFill>
              <a:srgbClr val="000000"/>
            </a:solidFill>
            <a:prstDash val="lgDashDot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68" name="Line 50"/>
          <p:cNvSpPr>
            <a:spLocks noChangeShapeType="1"/>
          </p:cNvSpPr>
          <p:nvPr/>
        </p:nvSpPr>
        <p:spPr bwMode="auto">
          <a:xfrm flipV="1">
            <a:off x="4352925" y="4972050"/>
            <a:ext cx="3495675" cy="190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69" name="Freeform 56"/>
          <p:cNvSpPr>
            <a:spLocks/>
          </p:cNvSpPr>
          <p:nvPr/>
        </p:nvSpPr>
        <p:spPr bwMode="auto">
          <a:xfrm>
            <a:off x="5943600" y="4705350"/>
            <a:ext cx="19050" cy="95250"/>
          </a:xfrm>
          <a:custGeom>
            <a:avLst/>
            <a:gdLst>
              <a:gd name="T0" fmla="*/ 2147483646 w 12"/>
              <a:gd name="T1" fmla="*/ 0 h 60"/>
              <a:gd name="T2" fmla="*/ 0 w 12"/>
              <a:gd name="T3" fmla="*/ 2147483646 h 60"/>
              <a:gd name="T4" fmla="*/ 0 60000 65536"/>
              <a:gd name="T5" fmla="*/ 0 60000 65536"/>
              <a:gd name="T6" fmla="*/ 0 w 12"/>
              <a:gd name="T7" fmla="*/ 0 h 60"/>
              <a:gd name="T8" fmla="*/ 12 w 12"/>
              <a:gd name="T9" fmla="*/ 60 h 60"/>
            </a:gdLst>
            <a:ahLst/>
            <a:cxnLst>
              <a:cxn ang="T4">
                <a:pos x="T0" y="T1"/>
              </a:cxn>
              <a:cxn ang="T5">
                <a:pos x="T2" y="T3"/>
              </a:cxn>
            </a:cxnLst>
            <a:rect l="T6" t="T7" r="T8" b="T9"/>
            <a:pathLst>
              <a:path w="12" h="60">
                <a:moveTo>
                  <a:pt x="12" y="0"/>
                </a:moveTo>
                <a:cubicBezTo>
                  <a:pt x="7" y="25"/>
                  <a:pt x="2" y="50"/>
                  <a:pt x="0" y="6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70" name="Line 57"/>
          <p:cNvSpPr>
            <a:spLocks noChangeShapeType="1"/>
          </p:cNvSpPr>
          <p:nvPr/>
        </p:nvSpPr>
        <p:spPr bwMode="auto">
          <a:xfrm flipV="1">
            <a:off x="4310063" y="5610225"/>
            <a:ext cx="3495675" cy="190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71" name="Line 58"/>
          <p:cNvSpPr>
            <a:spLocks noChangeShapeType="1"/>
          </p:cNvSpPr>
          <p:nvPr/>
        </p:nvSpPr>
        <p:spPr bwMode="auto">
          <a:xfrm>
            <a:off x="4248150" y="5286375"/>
            <a:ext cx="3676650" cy="1633538"/>
          </a:xfrm>
          <a:prstGeom prst="line">
            <a:avLst/>
          </a:prstGeom>
          <a:noFill/>
          <a:ln w="9525">
            <a:solidFill>
              <a:srgbClr val="000000"/>
            </a:solidFill>
            <a:prstDash val="lgDashDot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72" name="Line 59"/>
          <p:cNvSpPr>
            <a:spLocks noChangeShapeType="1"/>
          </p:cNvSpPr>
          <p:nvPr/>
        </p:nvSpPr>
        <p:spPr bwMode="auto">
          <a:xfrm rot="-343386">
            <a:off x="4349750" y="4121150"/>
            <a:ext cx="3914775" cy="936625"/>
          </a:xfrm>
          <a:prstGeom prst="line">
            <a:avLst/>
          </a:prstGeom>
          <a:noFill/>
          <a:ln w="9525">
            <a:solidFill>
              <a:srgbClr val="000000"/>
            </a:solidFill>
            <a:prstDash val="lgDashDot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73" name="Freeform 60"/>
          <p:cNvSpPr>
            <a:spLocks/>
          </p:cNvSpPr>
          <p:nvPr/>
        </p:nvSpPr>
        <p:spPr bwMode="auto">
          <a:xfrm>
            <a:off x="5895975" y="6176963"/>
            <a:ext cx="23813" cy="376237"/>
          </a:xfrm>
          <a:custGeom>
            <a:avLst/>
            <a:gdLst>
              <a:gd name="T0" fmla="*/ 2147483646 w 15"/>
              <a:gd name="T1" fmla="*/ 2147483646 h 237"/>
              <a:gd name="T2" fmla="*/ 2147483646 w 15"/>
              <a:gd name="T3" fmla="*/ 2147483646 h 237"/>
              <a:gd name="T4" fmla="*/ 0 w 15"/>
              <a:gd name="T5" fmla="*/ 2147483646 h 237"/>
              <a:gd name="T6" fmla="*/ 0 60000 65536"/>
              <a:gd name="T7" fmla="*/ 0 60000 65536"/>
              <a:gd name="T8" fmla="*/ 0 60000 65536"/>
              <a:gd name="T9" fmla="*/ 0 w 15"/>
              <a:gd name="T10" fmla="*/ 0 h 237"/>
              <a:gd name="T11" fmla="*/ 15 w 15"/>
              <a:gd name="T12" fmla="*/ 237 h 237"/>
            </a:gdLst>
            <a:ahLst/>
            <a:cxnLst>
              <a:cxn ang="T6">
                <a:pos x="T0" y="T1"/>
              </a:cxn>
              <a:cxn ang="T7">
                <a:pos x="T2" y="T3"/>
              </a:cxn>
              <a:cxn ang="T8">
                <a:pos x="T4" y="T5"/>
              </a:cxn>
            </a:cxnLst>
            <a:rect l="T9" t="T10" r="T11" b="T12"/>
            <a:pathLst>
              <a:path w="15" h="237">
                <a:moveTo>
                  <a:pt x="15" y="3"/>
                </a:moveTo>
                <a:cubicBezTo>
                  <a:pt x="10" y="1"/>
                  <a:pt x="6" y="0"/>
                  <a:pt x="3" y="39"/>
                </a:cubicBezTo>
                <a:cubicBezTo>
                  <a:pt x="0" y="78"/>
                  <a:pt x="0" y="157"/>
                  <a:pt x="0" y="237"/>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74" name="Text Box 61"/>
          <p:cNvSpPr txBox="1">
            <a:spLocks noChangeArrowheads="1"/>
          </p:cNvSpPr>
          <p:nvPr/>
        </p:nvSpPr>
        <p:spPr bwMode="auto">
          <a:xfrm>
            <a:off x="7265988" y="4411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graphicFrame>
        <p:nvGraphicFramePr>
          <p:cNvPr id="176175" name="Object 1024"/>
          <p:cNvGraphicFramePr>
            <a:graphicFrameLocks noChangeAspect="1"/>
          </p:cNvGraphicFramePr>
          <p:nvPr/>
        </p:nvGraphicFramePr>
        <p:xfrm>
          <a:off x="7397750" y="4337050"/>
          <a:ext cx="330200" cy="430213"/>
        </p:xfrm>
        <a:graphic>
          <a:graphicData uri="http://schemas.openxmlformats.org/presentationml/2006/ole">
            <mc:AlternateContent xmlns:mc="http://schemas.openxmlformats.org/markup-compatibility/2006">
              <mc:Choice xmlns:v="urn:schemas-microsoft-com:vml" Requires="v">
                <p:oleObj spid="_x0000_s176239" name="Equation" r:id="rId3" imgW="330057" imgH="431613" progId="Equation.DSMT4">
                  <p:embed/>
                </p:oleObj>
              </mc:Choice>
              <mc:Fallback>
                <p:oleObj name="Equation" r:id="rId3" imgW="330057" imgH="431613"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0" y="4337050"/>
                        <a:ext cx="330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6176" name="Object 1025"/>
          <p:cNvGraphicFramePr>
            <a:graphicFrameLocks noChangeAspect="1"/>
          </p:cNvGraphicFramePr>
          <p:nvPr/>
        </p:nvGraphicFramePr>
        <p:xfrm>
          <a:off x="6892925" y="4975225"/>
          <a:ext cx="368300" cy="430213"/>
        </p:xfrm>
        <a:graphic>
          <a:graphicData uri="http://schemas.openxmlformats.org/presentationml/2006/ole">
            <mc:AlternateContent xmlns:mc="http://schemas.openxmlformats.org/markup-compatibility/2006">
              <mc:Choice xmlns:v="urn:schemas-microsoft-com:vml" Requires="v">
                <p:oleObj spid="_x0000_s176240" name="Equation" r:id="rId5" imgW="368140" imgH="431613" progId="Equation.DSMT4">
                  <p:embed/>
                </p:oleObj>
              </mc:Choice>
              <mc:Fallback>
                <p:oleObj name="Equation" r:id="rId5" imgW="368140" imgH="431613"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925" y="4975225"/>
                        <a:ext cx="3683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6177" name="Object 1026"/>
          <p:cNvGraphicFramePr>
            <a:graphicFrameLocks noChangeAspect="1"/>
          </p:cNvGraphicFramePr>
          <p:nvPr/>
        </p:nvGraphicFramePr>
        <p:xfrm>
          <a:off x="6443663" y="5765800"/>
          <a:ext cx="354012" cy="430213"/>
        </p:xfrm>
        <a:graphic>
          <a:graphicData uri="http://schemas.openxmlformats.org/presentationml/2006/ole">
            <mc:AlternateContent xmlns:mc="http://schemas.openxmlformats.org/markup-compatibility/2006">
              <mc:Choice xmlns:v="urn:schemas-microsoft-com:vml" Requires="v">
                <p:oleObj spid="_x0000_s176241" name="Equation" r:id="rId7" imgW="355446" imgH="431613" progId="Equation.DSMT4">
                  <p:embed/>
                </p:oleObj>
              </mc:Choice>
              <mc:Fallback>
                <p:oleObj name="Equation" r:id="rId7" imgW="355446" imgH="431613"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3663" y="5765800"/>
                        <a:ext cx="35401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6178" name="Freeform 67"/>
          <p:cNvSpPr>
            <a:spLocks/>
          </p:cNvSpPr>
          <p:nvPr/>
        </p:nvSpPr>
        <p:spPr bwMode="auto">
          <a:xfrm>
            <a:off x="7886700" y="4410075"/>
            <a:ext cx="69850" cy="381000"/>
          </a:xfrm>
          <a:custGeom>
            <a:avLst/>
            <a:gdLst>
              <a:gd name="T0" fmla="*/ 2147483646 w 44"/>
              <a:gd name="T1" fmla="*/ 0 h 240"/>
              <a:gd name="T2" fmla="*/ 2147483646 w 44"/>
              <a:gd name="T3" fmla="*/ 2147483646 h 240"/>
              <a:gd name="T4" fmla="*/ 0 w 44"/>
              <a:gd name="T5" fmla="*/ 2147483646 h 240"/>
              <a:gd name="T6" fmla="*/ 0 60000 65536"/>
              <a:gd name="T7" fmla="*/ 0 60000 65536"/>
              <a:gd name="T8" fmla="*/ 0 60000 65536"/>
              <a:gd name="T9" fmla="*/ 0 w 44"/>
              <a:gd name="T10" fmla="*/ 0 h 240"/>
              <a:gd name="T11" fmla="*/ 44 w 44"/>
              <a:gd name="T12" fmla="*/ 240 h 240"/>
            </a:gdLst>
            <a:ahLst/>
            <a:cxnLst>
              <a:cxn ang="T6">
                <a:pos x="T0" y="T1"/>
              </a:cxn>
              <a:cxn ang="T7">
                <a:pos x="T2" y="T3"/>
              </a:cxn>
              <a:cxn ang="T8">
                <a:pos x="T4" y="T5"/>
              </a:cxn>
            </a:cxnLst>
            <a:rect l="T9" t="T10" r="T11" b="T12"/>
            <a:pathLst>
              <a:path w="44" h="240">
                <a:moveTo>
                  <a:pt x="12" y="0"/>
                </a:moveTo>
                <a:cubicBezTo>
                  <a:pt x="28" y="37"/>
                  <a:pt x="44" y="74"/>
                  <a:pt x="42" y="114"/>
                </a:cubicBezTo>
                <a:cubicBezTo>
                  <a:pt x="40" y="154"/>
                  <a:pt x="20" y="197"/>
                  <a:pt x="0" y="240"/>
                </a:cubicBezTo>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79" name="Freeform 68"/>
          <p:cNvSpPr>
            <a:spLocks/>
          </p:cNvSpPr>
          <p:nvPr/>
        </p:nvSpPr>
        <p:spPr bwMode="auto">
          <a:xfrm>
            <a:off x="7334250" y="4972050"/>
            <a:ext cx="153988" cy="600075"/>
          </a:xfrm>
          <a:custGeom>
            <a:avLst/>
            <a:gdLst>
              <a:gd name="T0" fmla="*/ 2147483646 w 97"/>
              <a:gd name="T1" fmla="*/ 0 h 378"/>
              <a:gd name="T2" fmla="*/ 2147483646 w 97"/>
              <a:gd name="T3" fmla="*/ 2147483646 h 378"/>
              <a:gd name="T4" fmla="*/ 2147483646 w 97"/>
              <a:gd name="T5" fmla="*/ 2147483646 h 378"/>
              <a:gd name="T6" fmla="*/ 0 w 97"/>
              <a:gd name="T7" fmla="*/ 2147483646 h 378"/>
              <a:gd name="T8" fmla="*/ 0 60000 65536"/>
              <a:gd name="T9" fmla="*/ 0 60000 65536"/>
              <a:gd name="T10" fmla="*/ 0 60000 65536"/>
              <a:gd name="T11" fmla="*/ 0 60000 65536"/>
              <a:gd name="T12" fmla="*/ 0 w 97"/>
              <a:gd name="T13" fmla="*/ 0 h 378"/>
              <a:gd name="T14" fmla="*/ 97 w 97"/>
              <a:gd name="T15" fmla="*/ 378 h 378"/>
            </a:gdLst>
            <a:ahLst/>
            <a:cxnLst>
              <a:cxn ang="T8">
                <a:pos x="T0" y="T1"/>
              </a:cxn>
              <a:cxn ang="T9">
                <a:pos x="T2" y="T3"/>
              </a:cxn>
              <a:cxn ang="T10">
                <a:pos x="T4" y="T5"/>
              </a:cxn>
              <a:cxn ang="T11">
                <a:pos x="T6" y="T7"/>
              </a:cxn>
            </a:cxnLst>
            <a:rect l="T12" t="T13" r="T14" b="T15"/>
            <a:pathLst>
              <a:path w="97" h="378">
                <a:moveTo>
                  <a:pt x="66" y="0"/>
                </a:moveTo>
                <a:cubicBezTo>
                  <a:pt x="80" y="42"/>
                  <a:pt x="95" y="85"/>
                  <a:pt x="96" y="132"/>
                </a:cubicBezTo>
                <a:cubicBezTo>
                  <a:pt x="97" y="179"/>
                  <a:pt x="88" y="241"/>
                  <a:pt x="72" y="282"/>
                </a:cubicBezTo>
                <a:cubicBezTo>
                  <a:pt x="56" y="323"/>
                  <a:pt x="28" y="350"/>
                  <a:pt x="0" y="378"/>
                </a:cubicBezTo>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80" name="Freeform 69"/>
          <p:cNvSpPr>
            <a:spLocks/>
          </p:cNvSpPr>
          <p:nvPr/>
        </p:nvSpPr>
        <p:spPr bwMode="auto">
          <a:xfrm>
            <a:off x="6734175" y="5629275"/>
            <a:ext cx="152400" cy="742950"/>
          </a:xfrm>
          <a:custGeom>
            <a:avLst/>
            <a:gdLst>
              <a:gd name="T0" fmla="*/ 2147483646 w 96"/>
              <a:gd name="T1" fmla="*/ 0 h 468"/>
              <a:gd name="T2" fmla="*/ 2147483646 w 96"/>
              <a:gd name="T3" fmla="*/ 2147483646 h 468"/>
              <a:gd name="T4" fmla="*/ 2147483646 w 96"/>
              <a:gd name="T5" fmla="*/ 2147483646 h 468"/>
              <a:gd name="T6" fmla="*/ 0 w 96"/>
              <a:gd name="T7" fmla="*/ 2147483646 h 468"/>
              <a:gd name="T8" fmla="*/ 0 60000 65536"/>
              <a:gd name="T9" fmla="*/ 0 60000 65536"/>
              <a:gd name="T10" fmla="*/ 0 60000 65536"/>
              <a:gd name="T11" fmla="*/ 0 60000 65536"/>
              <a:gd name="T12" fmla="*/ 0 w 96"/>
              <a:gd name="T13" fmla="*/ 0 h 468"/>
              <a:gd name="T14" fmla="*/ 96 w 96"/>
              <a:gd name="T15" fmla="*/ 468 h 468"/>
            </a:gdLst>
            <a:ahLst/>
            <a:cxnLst>
              <a:cxn ang="T8">
                <a:pos x="T0" y="T1"/>
              </a:cxn>
              <a:cxn ang="T9">
                <a:pos x="T2" y="T3"/>
              </a:cxn>
              <a:cxn ang="T10">
                <a:pos x="T4" y="T5"/>
              </a:cxn>
              <a:cxn ang="T11">
                <a:pos x="T6" y="T7"/>
              </a:cxn>
            </a:cxnLst>
            <a:rect l="T12" t="T13" r="T14" b="T15"/>
            <a:pathLst>
              <a:path w="96" h="468">
                <a:moveTo>
                  <a:pt x="66" y="0"/>
                </a:moveTo>
                <a:cubicBezTo>
                  <a:pt x="81" y="62"/>
                  <a:pt x="96" y="125"/>
                  <a:pt x="96" y="186"/>
                </a:cubicBezTo>
                <a:cubicBezTo>
                  <a:pt x="96" y="247"/>
                  <a:pt x="82" y="319"/>
                  <a:pt x="66" y="366"/>
                </a:cubicBezTo>
                <a:cubicBezTo>
                  <a:pt x="50" y="413"/>
                  <a:pt x="25" y="440"/>
                  <a:pt x="0" y="468"/>
                </a:cubicBezTo>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76181" name="Object 1027"/>
          <p:cNvGraphicFramePr>
            <a:graphicFrameLocks noChangeAspect="1"/>
          </p:cNvGraphicFramePr>
          <p:nvPr/>
        </p:nvGraphicFramePr>
        <p:xfrm>
          <a:off x="1219200" y="5356225"/>
          <a:ext cx="1752600" cy="430213"/>
        </p:xfrm>
        <a:graphic>
          <a:graphicData uri="http://schemas.openxmlformats.org/presentationml/2006/ole">
            <mc:AlternateContent xmlns:mc="http://schemas.openxmlformats.org/markup-compatibility/2006">
              <mc:Choice xmlns:v="urn:schemas-microsoft-com:vml" Requires="v">
                <p:oleObj spid="_x0000_s176242" name="Equation" r:id="rId9" imgW="1752600" imgH="431800" progId="Equation.DSMT4">
                  <p:embed/>
                </p:oleObj>
              </mc:Choice>
              <mc:Fallback>
                <p:oleObj name="Equation" r:id="rId9" imgW="1752600" imgH="4318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5356225"/>
                        <a:ext cx="17526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17"/>
          <p:cNvSpPr txBox="1">
            <a:spLocks noChangeArrowheads="1"/>
          </p:cNvSpPr>
          <p:nvPr/>
        </p:nvSpPr>
        <p:spPr bwMode="auto">
          <a:xfrm>
            <a:off x="723900" y="434975"/>
            <a:ext cx="56880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Sea-bottom Multiples in Stacked Seismic Sections (0-offset sections)</a:t>
            </a:r>
          </a:p>
          <a:p>
            <a:pPr algn="ctr">
              <a:spcBef>
                <a:spcPct val="50000"/>
              </a:spcBef>
            </a:pPr>
            <a:r>
              <a:rPr lang="en-US" altLang="en-US"/>
              <a:t>for a Dipping Seafloor in Northern West Australia</a:t>
            </a:r>
          </a:p>
        </p:txBody>
      </p:sp>
      <p:pic>
        <p:nvPicPr>
          <p:cNvPr id="177155" name="Picture 65" descr="C:\Documents and Settings\jlorenzo\Desktop\geol4068\Line6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1905000"/>
            <a:ext cx="558482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3"/>
          <p:cNvSpPr txBox="1">
            <a:spLocks noChangeArrowheads="1"/>
          </p:cNvSpPr>
          <p:nvPr/>
        </p:nvSpPr>
        <p:spPr bwMode="auto">
          <a:xfrm>
            <a:off x="723900" y="434975"/>
            <a:ext cx="56880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Sea-bottom Multiples in Stacked Seismic Sections (0-offset sections)</a:t>
            </a:r>
          </a:p>
          <a:p>
            <a:pPr algn="ctr">
              <a:spcBef>
                <a:spcPct val="50000"/>
              </a:spcBef>
            </a:pPr>
            <a:r>
              <a:rPr lang="en-US" altLang="en-US"/>
              <a:t>for a Dipping Seafloor in North West Australia</a:t>
            </a:r>
          </a:p>
        </p:txBody>
      </p:sp>
      <p:pic>
        <p:nvPicPr>
          <p:cNvPr id="178179" name="Picture 5" descr="C:\Documents and Settings\jlorenzo\Desktop\geol4068\Line667_blow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979613"/>
            <a:ext cx="6707187"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5" descr="C:\Documents and Settings\jlorenzo\Desktop\geol4068\Lin72_multip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31800"/>
            <a:ext cx="8099425" cy="1048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Text Box 3"/>
          <p:cNvSpPr txBox="1">
            <a:spLocks noChangeArrowheads="1"/>
          </p:cNvSpPr>
          <p:nvPr/>
        </p:nvSpPr>
        <p:spPr bwMode="auto">
          <a:xfrm>
            <a:off x="-152400" y="142875"/>
            <a:ext cx="8837613" cy="268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Sea-bottom Multiples in Stacked Seismic Sections </a:t>
            </a:r>
          </a:p>
          <a:p>
            <a:pPr algn="ctr">
              <a:spcBef>
                <a:spcPct val="50000"/>
              </a:spcBef>
            </a:pPr>
            <a:r>
              <a:rPr lang="en-US" altLang="en-US"/>
              <a:t>(0-offset sections)</a:t>
            </a:r>
          </a:p>
          <a:p>
            <a:pPr algn="ctr">
              <a:spcBef>
                <a:spcPct val="50000"/>
              </a:spcBef>
            </a:pPr>
            <a:r>
              <a:rPr lang="en-US" altLang="en-US"/>
              <a:t>for a Dipping Seafloor in Northern </a:t>
            </a:r>
          </a:p>
          <a:p>
            <a:pPr algn="ctr">
              <a:spcBef>
                <a:spcPct val="50000"/>
              </a:spcBef>
            </a:pPr>
            <a:r>
              <a:rPr lang="en-US" altLang="en-US"/>
              <a:t>Australia- Timor Sea</a:t>
            </a:r>
          </a:p>
          <a:p>
            <a:pPr algn="ctr">
              <a:spcBef>
                <a:spcPct val="50000"/>
              </a:spcBef>
            </a:pPr>
            <a:endParaRPr lang="en-US" altLang="en-US"/>
          </a:p>
          <a:p>
            <a:pPr algn="ctr">
              <a:spcBef>
                <a:spcPct val="50000"/>
              </a:spcBef>
            </a:pPr>
            <a:endParaRPr lang="en-US" altLang="en-US"/>
          </a:p>
        </p:txBody>
      </p:sp>
      <p:sp>
        <p:nvSpPr>
          <p:cNvPr id="179204" name="Rectangle 6"/>
          <p:cNvSpPr>
            <a:spLocks noChangeArrowheads="1"/>
          </p:cNvSpPr>
          <p:nvPr/>
        </p:nvSpPr>
        <p:spPr bwMode="auto">
          <a:xfrm>
            <a:off x="368300" y="6502400"/>
            <a:ext cx="8623300" cy="45847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3"/>
          <p:cNvSpPr txBox="1">
            <a:spLocks noChangeArrowheads="1"/>
          </p:cNvSpPr>
          <p:nvPr/>
        </p:nvSpPr>
        <p:spPr bwMode="auto">
          <a:xfrm>
            <a:off x="952500" y="533400"/>
            <a:ext cx="5916613"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Sea-bottom Multiples in a CMP gather</a:t>
            </a:r>
          </a:p>
        </p:txBody>
      </p:sp>
      <p:sp>
        <p:nvSpPr>
          <p:cNvPr id="180227" name="Line 7"/>
          <p:cNvSpPr>
            <a:spLocks noChangeShapeType="1"/>
          </p:cNvSpPr>
          <p:nvPr/>
        </p:nvSpPr>
        <p:spPr bwMode="auto">
          <a:xfrm>
            <a:off x="1854200" y="1854200"/>
            <a:ext cx="3810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0228" name="Line 8"/>
          <p:cNvSpPr>
            <a:spLocks noChangeShapeType="1"/>
          </p:cNvSpPr>
          <p:nvPr/>
        </p:nvSpPr>
        <p:spPr bwMode="auto">
          <a:xfrm>
            <a:off x="1854200" y="1854200"/>
            <a:ext cx="0" cy="4699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0229" name="Freeform 9"/>
          <p:cNvSpPr>
            <a:spLocks/>
          </p:cNvSpPr>
          <p:nvPr/>
        </p:nvSpPr>
        <p:spPr bwMode="auto">
          <a:xfrm>
            <a:off x="1854200" y="1854200"/>
            <a:ext cx="2489200" cy="1879600"/>
          </a:xfrm>
          <a:custGeom>
            <a:avLst/>
            <a:gdLst>
              <a:gd name="T0" fmla="*/ 0 w 3392"/>
              <a:gd name="T1" fmla="*/ 0 h 2560"/>
              <a:gd name="T2" fmla="*/ 2147483646 w 3392"/>
              <a:gd name="T3" fmla="*/ 2147483646 h 2560"/>
              <a:gd name="T4" fmla="*/ 0 60000 65536"/>
              <a:gd name="T5" fmla="*/ 0 60000 65536"/>
              <a:gd name="T6" fmla="*/ 0 w 3392"/>
              <a:gd name="T7" fmla="*/ 0 h 2560"/>
              <a:gd name="T8" fmla="*/ 3392 w 3392"/>
              <a:gd name="T9" fmla="*/ 2560 h 2560"/>
            </a:gdLst>
            <a:ahLst/>
            <a:cxnLst>
              <a:cxn ang="T4">
                <a:pos x="T0" y="T1"/>
              </a:cxn>
              <a:cxn ang="T5">
                <a:pos x="T2" y="T3"/>
              </a:cxn>
            </a:cxnLst>
            <a:rect l="T6" t="T7" r="T8" b="T9"/>
            <a:pathLst>
              <a:path w="3392" h="2560">
                <a:moveTo>
                  <a:pt x="0" y="0"/>
                </a:moveTo>
                <a:lnTo>
                  <a:pt x="3392" y="256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230" name="Freeform 11"/>
          <p:cNvSpPr>
            <a:spLocks/>
          </p:cNvSpPr>
          <p:nvPr/>
        </p:nvSpPr>
        <p:spPr bwMode="auto">
          <a:xfrm>
            <a:off x="1854200" y="3149600"/>
            <a:ext cx="4457700" cy="2095500"/>
          </a:xfrm>
          <a:custGeom>
            <a:avLst/>
            <a:gdLst>
              <a:gd name="T0" fmla="*/ 0 w 2808"/>
              <a:gd name="T1" fmla="*/ 0 h 1320"/>
              <a:gd name="T2" fmla="*/ 2147483646 w 2808"/>
              <a:gd name="T3" fmla="*/ 2147483646 h 1320"/>
              <a:gd name="T4" fmla="*/ 2147483646 w 2808"/>
              <a:gd name="T5" fmla="*/ 2147483646 h 1320"/>
              <a:gd name="T6" fmla="*/ 2147483646 w 2808"/>
              <a:gd name="T7" fmla="*/ 2147483646 h 1320"/>
              <a:gd name="T8" fmla="*/ 2147483646 w 2808"/>
              <a:gd name="T9" fmla="*/ 2147483646 h 1320"/>
              <a:gd name="T10" fmla="*/ 0 60000 65536"/>
              <a:gd name="T11" fmla="*/ 0 60000 65536"/>
              <a:gd name="T12" fmla="*/ 0 60000 65536"/>
              <a:gd name="T13" fmla="*/ 0 60000 65536"/>
              <a:gd name="T14" fmla="*/ 0 60000 65536"/>
              <a:gd name="T15" fmla="*/ 0 w 2808"/>
              <a:gd name="T16" fmla="*/ 0 h 1320"/>
              <a:gd name="T17" fmla="*/ 2808 w 2808"/>
              <a:gd name="T18" fmla="*/ 1320 h 1320"/>
            </a:gdLst>
            <a:ahLst/>
            <a:cxnLst>
              <a:cxn ang="T10">
                <a:pos x="T0" y="T1"/>
              </a:cxn>
              <a:cxn ang="T11">
                <a:pos x="T2" y="T3"/>
              </a:cxn>
              <a:cxn ang="T12">
                <a:pos x="T4" y="T5"/>
              </a:cxn>
              <a:cxn ang="T13">
                <a:pos x="T6" y="T7"/>
              </a:cxn>
              <a:cxn ang="T14">
                <a:pos x="T8" y="T9"/>
              </a:cxn>
            </a:cxnLst>
            <a:rect l="T15" t="T16" r="T17" b="T18"/>
            <a:pathLst>
              <a:path w="2808" h="1320">
                <a:moveTo>
                  <a:pt x="0" y="0"/>
                </a:moveTo>
                <a:cubicBezTo>
                  <a:pt x="155" y="8"/>
                  <a:pt x="311" y="16"/>
                  <a:pt x="496" y="72"/>
                </a:cubicBezTo>
                <a:cubicBezTo>
                  <a:pt x="681" y="128"/>
                  <a:pt x="936" y="251"/>
                  <a:pt x="1112" y="336"/>
                </a:cubicBezTo>
                <a:cubicBezTo>
                  <a:pt x="1288" y="421"/>
                  <a:pt x="1269" y="420"/>
                  <a:pt x="1552" y="584"/>
                </a:cubicBezTo>
                <a:cubicBezTo>
                  <a:pt x="1835" y="748"/>
                  <a:pt x="2546" y="1167"/>
                  <a:pt x="2808" y="132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231" name="Freeform 12"/>
          <p:cNvSpPr>
            <a:spLocks/>
          </p:cNvSpPr>
          <p:nvPr/>
        </p:nvSpPr>
        <p:spPr bwMode="auto">
          <a:xfrm>
            <a:off x="1866900" y="4332288"/>
            <a:ext cx="5118100" cy="1649412"/>
          </a:xfrm>
          <a:custGeom>
            <a:avLst/>
            <a:gdLst>
              <a:gd name="T0" fmla="*/ 0 w 3224"/>
              <a:gd name="T1" fmla="*/ 2147483646 h 1039"/>
              <a:gd name="T2" fmla="*/ 2147483646 w 3224"/>
              <a:gd name="T3" fmla="*/ 2147483646 h 1039"/>
              <a:gd name="T4" fmla="*/ 2147483646 w 3224"/>
              <a:gd name="T5" fmla="*/ 2147483646 h 1039"/>
              <a:gd name="T6" fmla="*/ 2147483646 w 3224"/>
              <a:gd name="T7" fmla="*/ 2147483646 h 1039"/>
              <a:gd name="T8" fmla="*/ 2147483646 w 3224"/>
              <a:gd name="T9" fmla="*/ 2147483646 h 1039"/>
              <a:gd name="T10" fmla="*/ 2147483646 w 3224"/>
              <a:gd name="T11" fmla="*/ 2147483646 h 1039"/>
              <a:gd name="T12" fmla="*/ 0 60000 65536"/>
              <a:gd name="T13" fmla="*/ 0 60000 65536"/>
              <a:gd name="T14" fmla="*/ 0 60000 65536"/>
              <a:gd name="T15" fmla="*/ 0 60000 65536"/>
              <a:gd name="T16" fmla="*/ 0 60000 65536"/>
              <a:gd name="T17" fmla="*/ 0 60000 65536"/>
              <a:gd name="T18" fmla="*/ 0 w 3224"/>
              <a:gd name="T19" fmla="*/ 0 h 1039"/>
              <a:gd name="T20" fmla="*/ 3224 w 3224"/>
              <a:gd name="T21" fmla="*/ 1039 h 1039"/>
            </a:gdLst>
            <a:ahLst/>
            <a:cxnLst>
              <a:cxn ang="T12">
                <a:pos x="T0" y="T1"/>
              </a:cxn>
              <a:cxn ang="T13">
                <a:pos x="T2" y="T3"/>
              </a:cxn>
              <a:cxn ang="T14">
                <a:pos x="T4" y="T5"/>
              </a:cxn>
              <a:cxn ang="T15">
                <a:pos x="T6" y="T7"/>
              </a:cxn>
              <a:cxn ang="T16">
                <a:pos x="T8" y="T9"/>
              </a:cxn>
              <a:cxn ang="T17">
                <a:pos x="T10" y="T11"/>
              </a:cxn>
            </a:cxnLst>
            <a:rect l="T18" t="T19" r="T20" b="T21"/>
            <a:pathLst>
              <a:path w="3224" h="1039">
                <a:moveTo>
                  <a:pt x="0" y="15"/>
                </a:moveTo>
                <a:cubicBezTo>
                  <a:pt x="77" y="16"/>
                  <a:pt x="271" y="0"/>
                  <a:pt x="464" y="23"/>
                </a:cubicBezTo>
                <a:cubicBezTo>
                  <a:pt x="657" y="46"/>
                  <a:pt x="948" y="96"/>
                  <a:pt x="1160" y="151"/>
                </a:cubicBezTo>
                <a:cubicBezTo>
                  <a:pt x="1372" y="206"/>
                  <a:pt x="1592" y="296"/>
                  <a:pt x="1736" y="351"/>
                </a:cubicBezTo>
                <a:cubicBezTo>
                  <a:pt x="1880" y="406"/>
                  <a:pt x="1776" y="364"/>
                  <a:pt x="2024" y="479"/>
                </a:cubicBezTo>
                <a:cubicBezTo>
                  <a:pt x="2272" y="594"/>
                  <a:pt x="2974" y="922"/>
                  <a:pt x="3224" y="1039"/>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232" name="Text Box 13"/>
          <p:cNvSpPr txBox="1">
            <a:spLocks noChangeArrowheads="1"/>
          </p:cNvSpPr>
          <p:nvPr/>
        </p:nvSpPr>
        <p:spPr bwMode="auto">
          <a:xfrm>
            <a:off x="1001713" y="2868613"/>
            <a:ext cx="450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a:t>
            </a:r>
            <a:r>
              <a:rPr lang="en-US" altLang="en-US" sz="1200"/>
              <a:t>0</a:t>
            </a:r>
            <a:endParaRPr lang="en-US" altLang="en-US"/>
          </a:p>
        </p:txBody>
      </p:sp>
      <p:sp>
        <p:nvSpPr>
          <p:cNvPr id="180233" name="Line 14"/>
          <p:cNvSpPr>
            <a:spLocks noChangeShapeType="1"/>
          </p:cNvSpPr>
          <p:nvPr/>
        </p:nvSpPr>
        <p:spPr bwMode="auto">
          <a:xfrm>
            <a:off x="1574800" y="3136900"/>
            <a:ext cx="2159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0234" name="Line 15"/>
          <p:cNvSpPr>
            <a:spLocks noChangeShapeType="1"/>
          </p:cNvSpPr>
          <p:nvPr/>
        </p:nvSpPr>
        <p:spPr bwMode="auto">
          <a:xfrm>
            <a:off x="1536700" y="4368800"/>
            <a:ext cx="2159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0235" name="Text Box 17"/>
          <p:cNvSpPr txBox="1">
            <a:spLocks noChangeArrowheads="1"/>
          </p:cNvSpPr>
          <p:nvPr/>
        </p:nvSpPr>
        <p:spPr bwMode="auto">
          <a:xfrm>
            <a:off x="898525" y="4189413"/>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2T</a:t>
            </a:r>
            <a:r>
              <a:rPr lang="en-US" altLang="en-US" sz="1200"/>
              <a:t>0</a:t>
            </a:r>
            <a:endParaRPr lang="en-US" altLang="en-US"/>
          </a:p>
        </p:txBody>
      </p:sp>
      <p:sp>
        <p:nvSpPr>
          <p:cNvPr id="180236" name="Text Box 18"/>
          <p:cNvSpPr txBox="1">
            <a:spLocks noChangeArrowheads="1"/>
          </p:cNvSpPr>
          <p:nvPr/>
        </p:nvSpPr>
        <p:spPr bwMode="auto">
          <a:xfrm>
            <a:off x="2205038" y="1293813"/>
            <a:ext cx="3646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Source-receiver distance (m)</a:t>
            </a:r>
          </a:p>
        </p:txBody>
      </p:sp>
      <p:sp>
        <p:nvSpPr>
          <p:cNvPr id="180237" name="Text Box 19"/>
          <p:cNvSpPr txBox="1">
            <a:spLocks noChangeArrowheads="1"/>
          </p:cNvSpPr>
          <p:nvPr/>
        </p:nvSpPr>
        <p:spPr bwMode="auto">
          <a:xfrm rot="-5391526">
            <a:off x="-743744" y="3909219"/>
            <a:ext cx="290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Two-way traveltime (s)</a:t>
            </a:r>
          </a:p>
        </p:txBody>
      </p:sp>
      <p:sp>
        <p:nvSpPr>
          <p:cNvPr id="180238" name="Freeform 21"/>
          <p:cNvSpPr>
            <a:spLocks/>
          </p:cNvSpPr>
          <p:nvPr/>
        </p:nvSpPr>
        <p:spPr bwMode="auto">
          <a:xfrm>
            <a:off x="6565900" y="1879600"/>
            <a:ext cx="1282700" cy="4572000"/>
          </a:xfrm>
          <a:custGeom>
            <a:avLst/>
            <a:gdLst>
              <a:gd name="T0" fmla="*/ 2147483646 w 808"/>
              <a:gd name="T1" fmla="*/ 0 h 2880"/>
              <a:gd name="T2" fmla="*/ 0 w 808"/>
              <a:gd name="T3" fmla="*/ 2147483646 h 2880"/>
              <a:gd name="T4" fmla="*/ 2147483646 w 808"/>
              <a:gd name="T5" fmla="*/ 2147483646 h 2880"/>
              <a:gd name="T6" fmla="*/ 2147483646 w 808"/>
              <a:gd name="T7" fmla="*/ 2147483646 h 2880"/>
              <a:gd name="T8" fmla="*/ 2147483646 w 808"/>
              <a:gd name="T9" fmla="*/ 2147483646 h 2880"/>
              <a:gd name="T10" fmla="*/ 2147483646 w 808"/>
              <a:gd name="T11" fmla="*/ 2147483646 h 2880"/>
              <a:gd name="T12" fmla="*/ 0 60000 65536"/>
              <a:gd name="T13" fmla="*/ 0 60000 65536"/>
              <a:gd name="T14" fmla="*/ 0 60000 65536"/>
              <a:gd name="T15" fmla="*/ 0 60000 65536"/>
              <a:gd name="T16" fmla="*/ 0 60000 65536"/>
              <a:gd name="T17" fmla="*/ 0 60000 65536"/>
              <a:gd name="T18" fmla="*/ 0 w 808"/>
              <a:gd name="T19" fmla="*/ 0 h 2880"/>
              <a:gd name="T20" fmla="*/ 808 w 808"/>
              <a:gd name="T21" fmla="*/ 2880 h 2880"/>
            </a:gdLst>
            <a:ahLst/>
            <a:cxnLst>
              <a:cxn ang="T12">
                <a:pos x="T0" y="T1"/>
              </a:cxn>
              <a:cxn ang="T13">
                <a:pos x="T2" y="T3"/>
              </a:cxn>
              <a:cxn ang="T14">
                <a:pos x="T4" y="T5"/>
              </a:cxn>
              <a:cxn ang="T15">
                <a:pos x="T6" y="T7"/>
              </a:cxn>
              <a:cxn ang="T16">
                <a:pos x="T8" y="T9"/>
              </a:cxn>
              <a:cxn ang="T17">
                <a:pos x="T10" y="T11"/>
              </a:cxn>
            </a:cxnLst>
            <a:rect l="T18" t="T19" r="T20" b="T21"/>
            <a:pathLst>
              <a:path w="808" h="2880">
                <a:moveTo>
                  <a:pt x="8" y="0"/>
                </a:moveTo>
                <a:cubicBezTo>
                  <a:pt x="5" y="296"/>
                  <a:pt x="0" y="888"/>
                  <a:pt x="0" y="888"/>
                </a:cubicBezTo>
                <a:lnTo>
                  <a:pt x="328" y="888"/>
                </a:lnTo>
                <a:lnTo>
                  <a:pt x="328" y="1256"/>
                </a:lnTo>
                <a:lnTo>
                  <a:pt x="800" y="1256"/>
                </a:lnTo>
                <a:lnTo>
                  <a:pt x="808" y="288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239" name="Line 22"/>
          <p:cNvSpPr>
            <a:spLocks noChangeShapeType="1"/>
          </p:cNvSpPr>
          <p:nvPr/>
        </p:nvSpPr>
        <p:spPr bwMode="auto">
          <a:xfrm>
            <a:off x="6121400" y="1879600"/>
            <a:ext cx="0" cy="2590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0240" name="Line 23"/>
          <p:cNvSpPr>
            <a:spLocks noChangeShapeType="1"/>
          </p:cNvSpPr>
          <p:nvPr/>
        </p:nvSpPr>
        <p:spPr bwMode="auto">
          <a:xfrm>
            <a:off x="6121400" y="1866900"/>
            <a:ext cx="838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0241" name="Text Box 24"/>
          <p:cNvSpPr txBox="1">
            <a:spLocks noChangeArrowheads="1"/>
          </p:cNvSpPr>
          <p:nvPr/>
        </p:nvSpPr>
        <p:spPr bwMode="auto">
          <a:xfrm>
            <a:off x="6229350" y="1306513"/>
            <a:ext cx="63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m/s</a:t>
            </a:r>
          </a:p>
        </p:txBody>
      </p:sp>
      <p:sp>
        <p:nvSpPr>
          <p:cNvPr id="180242" name="Freeform 25"/>
          <p:cNvSpPr>
            <a:spLocks/>
          </p:cNvSpPr>
          <p:nvPr/>
        </p:nvSpPr>
        <p:spPr bwMode="auto">
          <a:xfrm>
            <a:off x="1854200" y="3789363"/>
            <a:ext cx="6692900" cy="1227137"/>
          </a:xfrm>
          <a:custGeom>
            <a:avLst/>
            <a:gdLst>
              <a:gd name="T0" fmla="*/ 0 w 4216"/>
              <a:gd name="T1" fmla="*/ 2147483646 h 773"/>
              <a:gd name="T2" fmla="*/ 2147483646 w 4216"/>
              <a:gd name="T3" fmla="*/ 2147483646 h 773"/>
              <a:gd name="T4" fmla="*/ 2147483646 w 4216"/>
              <a:gd name="T5" fmla="*/ 2147483646 h 773"/>
              <a:gd name="T6" fmla="*/ 2147483646 w 4216"/>
              <a:gd name="T7" fmla="*/ 2147483646 h 773"/>
              <a:gd name="T8" fmla="*/ 2147483646 w 4216"/>
              <a:gd name="T9" fmla="*/ 2147483646 h 773"/>
              <a:gd name="T10" fmla="*/ 0 60000 65536"/>
              <a:gd name="T11" fmla="*/ 0 60000 65536"/>
              <a:gd name="T12" fmla="*/ 0 60000 65536"/>
              <a:gd name="T13" fmla="*/ 0 60000 65536"/>
              <a:gd name="T14" fmla="*/ 0 60000 65536"/>
              <a:gd name="T15" fmla="*/ 0 w 4216"/>
              <a:gd name="T16" fmla="*/ 0 h 773"/>
              <a:gd name="T17" fmla="*/ 4216 w 4216"/>
              <a:gd name="T18" fmla="*/ 773 h 773"/>
            </a:gdLst>
            <a:ahLst/>
            <a:cxnLst>
              <a:cxn ang="T10">
                <a:pos x="T0" y="T1"/>
              </a:cxn>
              <a:cxn ang="T11">
                <a:pos x="T2" y="T3"/>
              </a:cxn>
              <a:cxn ang="T12">
                <a:pos x="T4" y="T5"/>
              </a:cxn>
              <a:cxn ang="T13">
                <a:pos x="T6" y="T7"/>
              </a:cxn>
              <a:cxn ang="T14">
                <a:pos x="T8" y="T9"/>
              </a:cxn>
            </a:cxnLst>
            <a:rect l="T15" t="T16" r="T17" b="T18"/>
            <a:pathLst>
              <a:path w="4216" h="773">
                <a:moveTo>
                  <a:pt x="0" y="29"/>
                </a:moveTo>
                <a:cubicBezTo>
                  <a:pt x="97" y="26"/>
                  <a:pt x="297" y="0"/>
                  <a:pt x="584" y="13"/>
                </a:cubicBezTo>
                <a:cubicBezTo>
                  <a:pt x="871" y="26"/>
                  <a:pt x="1347" y="58"/>
                  <a:pt x="1720" y="109"/>
                </a:cubicBezTo>
                <a:cubicBezTo>
                  <a:pt x="2093" y="160"/>
                  <a:pt x="2408" y="206"/>
                  <a:pt x="2824" y="317"/>
                </a:cubicBezTo>
                <a:cubicBezTo>
                  <a:pt x="3240" y="428"/>
                  <a:pt x="3926" y="678"/>
                  <a:pt x="4216" y="77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243" name="Line 26"/>
          <p:cNvSpPr>
            <a:spLocks noChangeShapeType="1"/>
          </p:cNvSpPr>
          <p:nvPr/>
        </p:nvSpPr>
        <p:spPr bwMode="auto">
          <a:xfrm>
            <a:off x="1892300" y="1866900"/>
            <a:ext cx="6705600" cy="3048000"/>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44" name="Line 27"/>
          <p:cNvSpPr>
            <a:spLocks noChangeShapeType="1"/>
          </p:cNvSpPr>
          <p:nvPr/>
        </p:nvSpPr>
        <p:spPr bwMode="auto">
          <a:xfrm>
            <a:off x="4330700" y="3721100"/>
            <a:ext cx="3746500" cy="26924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45" name="Text Box 28"/>
          <p:cNvSpPr txBox="1">
            <a:spLocks noChangeArrowheads="1"/>
          </p:cNvSpPr>
          <p:nvPr/>
        </p:nvSpPr>
        <p:spPr bwMode="auto">
          <a:xfrm>
            <a:off x="2513013" y="45894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M</a:t>
            </a:r>
            <a:r>
              <a:rPr lang="en-US" altLang="en-US" sz="1200"/>
              <a:t>1</a:t>
            </a:r>
            <a:endParaRPr lang="en-US" alt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952500" y="203200"/>
            <a:ext cx="5916613" cy="85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Sea-bottom Multiples in a CMP gather</a:t>
            </a:r>
          </a:p>
          <a:p>
            <a:pPr algn="ctr">
              <a:spcBef>
                <a:spcPct val="50000"/>
              </a:spcBef>
            </a:pPr>
            <a:r>
              <a:rPr lang="en-US" altLang="en-US"/>
              <a:t>for a Flat Seafloor</a:t>
            </a:r>
          </a:p>
        </p:txBody>
      </p:sp>
      <p:sp>
        <p:nvSpPr>
          <p:cNvPr id="181251" name="Text Box 23"/>
          <p:cNvSpPr txBox="1">
            <a:spLocks noChangeArrowheads="1"/>
          </p:cNvSpPr>
          <p:nvPr/>
        </p:nvSpPr>
        <p:spPr bwMode="auto">
          <a:xfrm>
            <a:off x="1433513" y="2460625"/>
            <a:ext cx="5878512" cy="1797050"/>
          </a:xfrm>
          <a:prstGeom prst="rect">
            <a:avLst/>
          </a:prstGeom>
          <a:solidFill>
            <a:srgbClr val="FF0000"/>
          </a:solidFill>
          <a:ln w="28575">
            <a:solidFill>
              <a:srgbClr val="000000"/>
            </a:solidFill>
            <a:miter lim="800000"/>
            <a:headEnd/>
            <a:tailEnd/>
          </a:ln>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a:t>Time to the apex of the hyperbola is a multiple</a:t>
            </a:r>
          </a:p>
          <a:p>
            <a:pPr>
              <a:spcBef>
                <a:spcPct val="50000"/>
              </a:spcBef>
            </a:pPr>
            <a:r>
              <a:rPr lang="en-US" altLang="en-US"/>
              <a:t>    of the primary reflection</a:t>
            </a:r>
          </a:p>
          <a:p>
            <a:pPr>
              <a:spcBef>
                <a:spcPct val="50000"/>
              </a:spcBef>
              <a:buFontTx/>
              <a:buChar char="•"/>
            </a:pPr>
            <a:r>
              <a:rPr lang="en-US" altLang="en-US"/>
              <a:t>The hyperbola of the multiple has the same</a:t>
            </a:r>
          </a:p>
          <a:p>
            <a:pPr>
              <a:spcBef>
                <a:spcPct val="50000"/>
              </a:spcBef>
            </a:pPr>
            <a:r>
              <a:rPr lang="en-US" altLang="en-US"/>
              <a:t>    asymptote as the primary </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1448593" y="11906"/>
            <a:ext cx="5916613" cy="1768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dirty="0"/>
              <a:t>Why is the multiple asymptotic to the same slope as the primary arrival?</a:t>
            </a:r>
          </a:p>
          <a:p>
            <a:pPr algn="ctr">
              <a:spcBef>
                <a:spcPct val="50000"/>
              </a:spcBef>
            </a:pPr>
            <a:r>
              <a:rPr lang="en-US" altLang="en-US" dirty="0"/>
              <a:t>Why does the apex of the multiple hyperbola have twice the time as that of the primary hyperbola?</a:t>
            </a:r>
          </a:p>
        </p:txBody>
      </p:sp>
      <p:sp>
        <p:nvSpPr>
          <p:cNvPr id="182275" name="Line 5"/>
          <p:cNvSpPr>
            <a:spLocks noChangeShapeType="1"/>
          </p:cNvSpPr>
          <p:nvPr/>
        </p:nvSpPr>
        <p:spPr bwMode="auto">
          <a:xfrm>
            <a:off x="1854200" y="1854200"/>
            <a:ext cx="5130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76" name="Line 6"/>
          <p:cNvSpPr>
            <a:spLocks noChangeShapeType="1"/>
          </p:cNvSpPr>
          <p:nvPr/>
        </p:nvSpPr>
        <p:spPr bwMode="auto">
          <a:xfrm>
            <a:off x="1854200" y="1854200"/>
            <a:ext cx="0" cy="4699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77" name="Line 11"/>
          <p:cNvSpPr>
            <a:spLocks noChangeShapeType="1"/>
          </p:cNvSpPr>
          <p:nvPr/>
        </p:nvSpPr>
        <p:spPr bwMode="auto">
          <a:xfrm>
            <a:off x="1625600" y="5562600"/>
            <a:ext cx="2159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78" name="Line 12"/>
          <p:cNvSpPr>
            <a:spLocks noChangeShapeType="1"/>
          </p:cNvSpPr>
          <p:nvPr/>
        </p:nvSpPr>
        <p:spPr bwMode="auto">
          <a:xfrm>
            <a:off x="1536700" y="4368800"/>
            <a:ext cx="2159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79" name="Text Box 13"/>
          <p:cNvSpPr txBox="1">
            <a:spLocks noChangeArrowheads="1"/>
          </p:cNvSpPr>
          <p:nvPr/>
        </p:nvSpPr>
        <p:spPr bwMode="auto">
          <a:xfrm>
            <a:off x="1141413" y="534511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2z</a:t>
            </a:r>
          </a:p>
        </p:txBody>
      </p:sp>
      <p:sp>
        <p:nvSpPr>
          <p:cNvPr id="182280" name="Text Box 15"/>
          <p:cNvSpPr txBox="1">
            <a:spLocks noChangeArrowheads="1"/>
          </p:cNvSpPr>
          <p:nvPr/>
        </p:nvSpPr>
        <p:spPr bwMode="auto">
          <a:xfrm rot="-5391526">
            <a:off x="269082" y="3907631"/>
            <a:ext cx="874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depth</a:t>
            </a:r>
          </a:p>
        </p:txBody>
      </p:sp>
      <p:sp>
        <p:nvSpPr>
          <p:cNvPr id="182281" name="Text Box 21"/>
          <p:cNvSpPr txBox="1">
            <a:spLocks noChangeArrowheads="1"/>
          </p:cNvSpPr>
          <p:nvPr/>
        </p:nvSpPr>
        <p:spPr bwMode="auto">
          <a:xfrm>
            <a:off x="4481513" y="53641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M</a:t>
            </a:r>
            <a:r>
              <a:rPr lang="en-US" altLang="en-US" sz="1200"/>
              <a:t>1</a:t>
            </a:r>
            <a:endParaRPr lang="en-US" altLang="en-US"/>
          </a:p>
        </p:txBody>
      </p:sp>
      <p:sp>
        <p:nvSpPr>
          <p:cNvPr id="182282" name="Line 22"/>
          <p:cNvSpPr>
            <a:spLocks noChangeShapeType="1"/>
          </p:cNvSpPr>
          <p:nvPr/>
        </p:nvSpPr>
        <p:spPr bwMode="auto">
          <a:xfrm>
            <a:off x="1841500" y="3162300"/>
            <a:ext cx="5207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283" name="Line 23"/>
          <p:cNvSpPr>
            <a:spLocks noChangeShapeType="1"/>
          </p:cNvSpPr>
          <p:nvPr/>
        </p:nvSpPr>
        <p:spPr bwMode="auto">
          <a:xfrm>
            <a:off x="1854200" y="4368800"/>
            <a:ext cx="5130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284" name="Line 25"/>
          <p:cNvSpPr>
            <a:spLocks noChangeShapeType="1"/>
          </p:cNvSpPr>
          <p:nvPr/>
        </p:nvSpPr>
        <p:spPr bwMode="auto">
          <a:xfrm>
            <a:off x="2413000" y="3149600"/>
            <a:ext cx="787400" cy="1193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85" name="Line 26"/>
          <p:cNvSpPr>
            <a:spLocks noChangeShapeType="1"/>
          </p:cNvSpPr>
          <p:nvPr/>
        </p:nvSpPr>
        <p:spPr bwMode="auto">
          <a:xfrm flipV="1">
            <a:off x="3213100" y="3136900"/>
            <a:ext cx="787400" cy="1193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86" name="Line 27"/>
          <p:cNvSpPr>
            <a:spLocks noChangeShapeType="1"/>
          </p:cNvSpPr>
          <p:nvPr/>
        </p:nvSpPr>
        <p:spPr bwMode="auto">
          <a:xfrm flipV="1">
            <a:off x="4787900" y="3149600"/>
            <a:ext cx="787400" cy="1193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87" name="Line 28"/>
          <p:cNvSpPr>
            <a:spLocks noChangeShapeType="1"/>
          </p:cNvSpPr>
          <p:nvPr/>
        </p:nvSpPr>
        <p:spPr bwMode="auto">
          <a:xfrm>
            <a:off x="4000500" y="3200400"/>
            <a:ext cx="787400" cy="1193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88" name="Line 29"/>
          <p:cNvSpPr>
            <a:spLocks noChangeShapeType="1"/>
          </p:cNvSpPr>
          <p:nvPr/>
        </p:nvSpPr>
        <p:spPr bwMode="auto">
          <a:xfrm>
            <a:off x="3213100" y="4368800"/>
            <a:ext cx="787400" cy="119380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89" name="Line 30"/>
          <p:cNvSpPr>
            <a:spLocks noChangeShapeType="1"/>
          </p:cNvSpPr>
          <p:nvPr/>
        </p:nvSpPr>
        <p:spPr bwMode="auto">
          <a:xfrm flipV="1">
            <a:off x="4013200" y="4356100"/>
            <a:ext cx="787400" cy="119380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90" name="Line 31"/>
          <p:cNvSpPr>
            <a:spLocks noChangeShapeType="1"/>
          </p:cNvSpPr>
          <p:nvPr/>
        </p:nvSpPr>
        <p:spPr bwMode="auto">
          <a:xfrm>
            <a:off x="1866900" y="5588000"/>
            <a:ext cx="5130800" cy="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291" name="Text Box 32"/>
          <p:cNvSpPr txBox="1">
            <a:spLocks noChangeArrowheads="1"/>
          </p:cNvSpPr>
          <p:nvPr/>
        </p:nvSpPr>
        <p:spPr bwMode="auto">
          <a:xfrm>
            <a:off x="5472113" y="26717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M</a:t>
            </a:r>
            <a:r>
              <a:rPr lang="en-US" altLang="en-US" sz="1200"/>
              <a:t>1</a:t>
            </a:r>
            <a:endParaRPr lang="en-US" altLang="en-US"/>
          </a:p>
        </p:txBody>
      </p:sp>
      <p:sp>
        <p:nvSpPr>
          <p:cNvPr id="182292" name="Text Box 33"/>
          <p:cNvSpPr txBox="1">
            <a:spLocks noChangeArrowheads="1"/>
          </p:cNvSpPr>
          <p:nvPr/>
        </p:nvSpPr>
        <p:spPr bwMode="auto">
          <a:xfrm>
            <a:off x="1257300" y="4138613"/>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z</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C:\Documents and Settings\jlorenzo\Desktop\geol4068\ESP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182563"/>
            <a:ext cx="8391525" cy="648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Text Box 3"/>
          <p:cNvSpPr txBox="1">
            <a:spLocks noChangeArrowheads="1"/>
          </p:cNvSpPr>
          <p:nvPr/>
        </p:nvSpPr>
        <p:spPr bwMode="auto">
          <a:xfrm>
            <a:off x="958850" y="165100"/>
            <a:ext cx="6670675" cy="85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Sea-bottom Multiples in CMP in </a:t>
            </a:r>
          </a:p>
          <a:p>
            <a:pPr algn="ctr">
              <a:spcBef>
                <a:spcPct val="50000"/>
              </a:spcBef>
            </a:pPr>
            <a:r>
              <a:rPr lang="en-US" altLang="en-US"/>
              <a:t>Northern Western Australia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a:t>
            </a:r>
            <a:endParaRPr lang="en-US" altLang="en-US" sz="2400">
              <a:latin typeface="Times New Roman" panose="02020603050405020304" pitchFamily="18" charset="0"/>
            </a:endParaRPr>
          </a:p>
        </p:txBody>
      </p:sp>
      <p:sp>
        <p:nvSpPr>
          <p:cNvPr id="24579"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4580" name="Text Box 5"/>
          <p:cNvSpPr txBox="1">
            <a:spLocks noChangeArrowheads="1"/>
          </p:cNvSpPr>
          <p:nvPr/>
        </p:nvSpPr>
        <p:spPr bwMode="auto">
          <a:xfrm>
            <a:off x="838200" y="1752600"/>
            <a:ext cx="6400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Full space, half space and quarter space</a:t>
            </a:r>
            <a:endParaRPr lang="en-US" altLang="en-US" sz="2400"/>
          </a:p>
          <a:p>
            <a:pPr>
              <a:spcBef>
                <a:spcPct val="50000"/>
              </a:spcBef>
              <a:buFontTx/>
              <a:buChar char="•"/>
            </a:pPr>
            <a:r>
              <a:rPr lang="en-US" altLang="en-US" sz="2400">
                <a:solidFill>
                  <a:schemeClr val="folHlink"/>
                </a:solidFill>
              </a:rPr>
              <a:t>Traveltime curves of direct ground- and air- waves and rays</a:t>
            </a:r>
          </a:p>
          <a:p>
            <a:pPr>
              <a:spcBef>
                <a:spcPct val="50000"/>
              </a:spcBef>
              <a:buFontTx/>
              <a:buChar char="•"/>
            </a:pPr>
            <a:r>
              <a:rPr lang="en-US" altLang="en-US" sz="2400"/>
              <a:t>Error analysis of direct waves and rays</a:t>
            </a:r>
            <a:endParaRPr lang="en-US" altLang="en-US" sz="2400">
              <a:solidFill>
                <a:schemeClr val="folHlink"/>
              </a:solidFill>
            </a:endParaRPr>
          </a:p>
          <a:p>
            <a:pPr>
              <a:spcBef>
                <a:spcPct val="50000"/>
              </a:spcBef>
              <a:buFontTx/>
              <a:buChar char="•"/>
            </a:pPr>
            <a:r>
              <a:rPr lang="en-US" altLang="en-US" sz="2400">
                <a:solidFill>
                  <a:schemeClr val="folHlink"/>
                </a:solidFill>
              </a:rPr>
              <a:t>Constant-velocity-layered half-space</a:t>
            </a:r>
          </a:p>
          <a:p>
            <a:pPr>
              <a:spcBef>
                <a:spcPct val="50000"/>
              </a:spcBef>
              <a:buFontTx/>
              <a:buChar char="•"/>
            </a:pPr>
            <a:r>
              <a:rPr lang="en-US" altLang="en-US" sz="2400">
                <a:solidFill>
                  <a:schemeClr val="folHlink"/>
                </a:solidFill>
              </a:rPr>
              <a:t>Constant-velocity versus Gradient layers</a:t>
            </a:r>
          </a:p>
          <a:p>
            <a:pPr>
              <a:spcBef>
                <a:spcPct val="50000"/>
              </a:spcBef>
              <a:buFontTx/>
              <a:buChar char="•"/>
            </a:pPr>
            <a:r>
              <a:rPr lang="en-US" altLang="en-US" sz="2400">
                <a:solidFill>
                  <a:schemeClr val="folHlink"/>
                </a:solidFill>
              </a:rPr>
              <a:t>Reflections</a:t>
            </a:r>
          </a:p>
          <a:p>
            <a:pPr>
              <a:spcBef>
                <a:spcPct val="50000"/>
              </a:spcBef>
              <a:buFontTx/>
              <a:buChar char="•"/>
            </a:pPr>
            <a:r>
              <a:rPr lang="en-US" altLang="en-US" sz="2400">
                <a:solidFill>
                  <a:schemeClr val="folHlink"/>
                </a:solidFill>
              </a:rPr>
              <a:t>Scattering Coefficients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22" name="Object 0"/>
          <p:cNvGraphicFramePr>
            <a:graphicFrameLocks noChangeAspect="1"/>
          </p:cNvGraphicFramePr>
          <p:nvPr/>
        </p:nvGraphicFramePr>
        <p:xfrm>
          <a:off x="4502150" y="3313113"/>
          <a:ext cx="139700" cy="228600"/>
        </p:xfrm>
        <a:graphic>
          <a:graphicData uri="http://schemas.openxmlformats.org/presentationml/2006/ole">
            <mc:AlternateContent xmlns:mc="http://schemas.openxmlformats.org/markup-compatibility/2006">
              <mc:Choice xmlns:v="urn:schemas-microsoft-com:vml" Requires="v">
                <p:oleObj spid="_x0000_s184338" name="Equation" r:id="rId3" imgW="139700" imgH="228600" progId="Equation.DSMT4">
                  <p:embed/>
                </p:oleObj>
              </mc:Choice>
              <mc:Fallback>
                <p:oleObj name="Equation" r:id="rId3" imgW="139700" imgH="2286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13113"/>
                        <a:ext cx="139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23" name="Text Box 4"/>
          <p:cNvSpPr txBox="1">
            <a:spLocks noChangeArrowheads="1"/>
          </p:cNvSpPr>
          <p:nvPr/>
        </p:nvSpPr>
        <p:spPr bwMode="auto">
          <a:xfrm>
            <a:off x="2838450" y="3200400"/>
            <a:ext cx="2676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84324" name="Text Box 5"/>
          <p:cNvSpPr txBox="1">
            <a:spLocks noChangeArrowheads="1"/>
          </p:cNvSpPr>
          <p:nvPr/>
        </p:nvSpPr>
        <p:spPr bwMode="auto">
          <a:xfrm>
            <a:off x="1057275" y="4819650"/>
            <a:ext cx="294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a:p>
        </p:txBody>
      </p:sp>
      <p:sp>
        <p:nvSpPr>
          <p:cNvPr id="184325" name="Text Box 6"/>
          <p:cNvSpPr txBox="1">
            <a:spLocks noChangeArrowheads="1"/>
          </p:cNvSpPr>
          <p:nvPr/>
        </p:nvSpPr>
        <p:spPr bwMode="auto">
          <a:xfrm>
            <a:off x="3994150" y="2947988"/>
            <a:ext cx="67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FIN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5603" name="Text Box 6"/>
          <p:cNvSpPr txBox="1">
            <a:spLocks noChangeArrowheads="1"/>
          </p:cNvSpPr>
          <p:nvPr/>
        </p:nvSpPr>
        <p:spPr bwMode="auto">
          <a:xfrm>
            <a:off x="1524000" y="175846"/>
            <a:ext cx="510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Error analysis of direct waves and rays</a:t>
            </a:r>
            <a:endParaRPr lang="en-US" altLang="en-US" sz="2400" dirty="0"/>
          </a:p>
        </p:txBody>
      </p:sp>
      <p:sp>
        <p:nvSpPr>
          <p:cNvPr id="25604" name="Text Box 7"/>
          <p:cNvSpPr txBox="1">
            <a:spLocks noChangeArrowheads="1"/>
          </p:cNvSpPr>
          <p:nvPr/>
        </p:nvSpPr>
        <p:spPr bwMode="auto">
          <a:xfrm>
            <a:off x="1066800" y="2362200"/>
            <a:ext cx="6019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dirty="0" smtClean="0"/>
              <a:t>Originally taken from </a:t>
            </a:r>
          </a:p>
          <a:p>
            <a:pPr>
              <a:spcBef>
                <a:spcPct val="50000"/>
              </a:spcBef>
            </a:pPr>
            <a:r>
              <a:rPr lang="en-US" altLang="en-US" sz="2400" dirty="0" smtClean="0"/>
              <a:t>http</a:t>
            </a:r>
            <a:r>
              <a:rPr lang="en-US" altLang="en-US" sz="2400" dirty="0"/>
              <a:t>://www.rit.edu/cos/uphysics/uncertainties/Uncertaintiespart2.html</a:t>
            </a:r>
          </a:p>
          <a:p>
            <a:pPr>
              <a:spcBef>
                <a:spcPct val="50000"/>
              </a:spcBef>
            </a:pPr>
            <a:r>
              <a:rPr lang="en-US" altLang="en-US" sz="2400" dirty="0" smtClean="0"/>
              <a:t>		by </a:t>
            </a:r>
            <a:r>
              <a:rPr lang="en-US" altLang="en-US" sz="2400" dirty="0"/>
              <a:t>Vern </a:t>
            </a:r>
            <a:r>
              <a:rPr lang="en-US" altLang="en-US" sz="2400" dirty="0" smtClean="0"/>
              <a:t>Lindberg</a:t>
            </a:r>
          </a:p>
          <a:p>
            <a:pPr>
              <a:spcBef>
                <a:spcPct val="50000"/>
              </a:spcBef>
            </a:pPr>
            <a:endParaRPr lang="en-US" altLang="en-US" sz="2400" dirty="0"/>
          </a:p>
          <a:p>
            <a:pPr>
              <a:spcBef>
                <a:spcPct val="50000"/>
              </a:spcBef>
            </a:pPr>
            <a:r>
              <a:rPr lang="en-US" altLang="en-US" sz="2400" dirty="0" smtClean="0"/>
              <a:t>Now available from </a:t>
            </a:r>
            <a:r>
              <a:rPr lang="en-US" altLang="en-US" sz="2400" dirty="0" smtClean="0">
                <a:hlinkClick r:id="rId2" action="ppaction://hlinkfile"/>
              </a:rPr>
              <a:t>here</a:t>
            </a:r>
            <a:endParaRPr lang="en-US" alt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6627" name="Text Box 8"/>
          <p:cNvSpPr txBox="1">
            <a:spLocks noChangeArrowheads="1"/>
          </p:cNvSpPr>
          <p:nvPr/>
        </p:nvSpPr>
        <p:spPr bwMode="auto">
          <a:xfrm>
            <a:off x="1295400" y="2133600"/>
            <a:ext cx="67056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t>Liner presents the general error analysis method with partial differentials.</a:t>
            </a:r>
          </a:p>
          <a:p>
            <a:pPr>
              <a:spcBef>
                <a:spcPct val="50000"/>
              </a:spcBef>
              <a:buFontTx/>
              <a:buChar char="•"/>
            </a:pPr>
            <a:r>
              <a:rPr lang="en-US" altLang="en-US" sz="2400"/>
              <a:t>Lindberg derives the uncertainty of the product of two uncertain measurements with derivatives.</a:t>
            </a:r>
            <a:endParaRPr lang="en-US" altLang="en-US" sz="1800"/>
          </a:p>
        </p:txBody>
      </p:sp>
      <p:sp>
        <p:nvSpPr>
          <p:cNvPr id="26628" name="Text Box 9"/>
          <p:cNvSpPr txBox="1">
            <a:spLocks noChangeArrowheads="1"/>
          </p:cNvSpPr>
          <p:nvPr/>
        </p:nvSpPr>
        <p:spPr bwMode="auto">
          <a:xfrm>
            <a:off x="1104499" y="222985"/>
            <a:ext cx="5791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TWO APPROXIMATIONS TO ERROR ANALYSIS</a:t>
            </a:r>
            <a:endParaRPr lang="en-US" alt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27"/>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Outline-1</a:t>
            </a:r>
            <a:endParaRPr lang="en-US" altLang="en-US" sz="2400">
              <a:latin typeface="Times New Roman" panose="02020603050405020304" pitchFamily="18" charset="0"/>
            </a:endParaRPr>
          </a:p>
        </p:txBody>
      </p:sp>
      <p:sp>
        <p:nvSpPr>
          <p:cNvPr id="7171" name="Text Box 1030"/>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7172" name="Text Box 1035"/>
          <p:cNvSpPr txBox="1">
            <a:spLocks noChangeArrowheads="1"/>
          </p:cNvSpPr>
          <p:nvPr/>
        </p:nvSpPr>
        <p:spPr bwMode="auto">
          <a:xfrm>
            <a:off x="838200" y="1752600"/>
            <a:ext cx="6400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t>Full space, half space and quarter space</a:t>
            </a:r>
          </a:p>
          <a:p>
            <a:pPr>
              <a:spcBef>
                <a:spcPct val="50000"/>
              </a:spcBef>
              <a:buFontTx/>
              <a:buChar char="•"/>
            </a:pPr>
            <a:r>
              <a:rPr lang="en-US" altLang="en-US" sz="2400">
                <a:solidFill>
                  <a:schemeClr val="folHlink"/>
                </a:solidFill>
              </a:rPr>
              <a:t>Traveltime curves of direct ground- and air- waves and rays</a:t>
            </a:r>
          </a:p>
          <a:p>
            <a:pPr>
              <a:spcBef>
                <a:spcPct val="50000"/>
              </a:spcBef>
              <a:buFontTx/>
              <a:buChar char="•"/>
            </a:pPr>
            <a:r>
              <a:rPr lang="en-US" altLang="en-US" sz="2400">
                <a:solidFill>
                  <a:schemeClr val="folHlink"/>
                </a:solidFill>
              </a:rPr>
              <a:t>Error analysis of direct waves and rays</a:t>
            </a:r>
          </a:p>
          <a:p>
            <a:pPr>
              <a:spcBef>
                <a:spcPct val="50000"/>
              </a:spcBef>
              <a:buFontTx/>
              <a:buChar char="•"/>
            </a:pPr>
            <a:r>
              <a:rPr lang="en-US" altLang="en-US" sz="2400">
                <a:solidFill>
                  <a:schemeClr val="folHlink"/>
                </a:solidFill>
              </a:rPr>
              <a:t>Constant-velocity-layered half-space</a:t>
            </a:r>
          </a:p>
          <a:p>
            <a:pPr>
              <a:spcBef>
                <a:spcPct val="50000"/>
              </a:spcBef>
              <a:buFontTx/>
              <a:buChar char="•"/>
            </a:pPr>
            <a:r>
              <a:rPr lang="en-US" altLang="en-US" sz="2400">
                <a:solidFill>
                  <a:schemeClr val="folHlink"/>
                </a:solidFill>
              </a:rPr>
              <a:t>Constant-velocity versus Gradient layers</a:t>
            </a:r>
          </a:p>
          <a:p>
            <a:pPr>
              <a:spcBef>
                <a:spcPct val="50000"/>
              </a:spcBef>
              <a:buFontTx/>
              <a:buChar char="•"/>
            </a:pPr>
            <a:r>
              <a:rPr lang="en-US" altLang="en-US" sz="2400">
                <a:solidFill>
                  <a:schemeClr val="folHlink"/>
                </a:solidFill>
              </a:rPr>
              <a:t>Reflections</a:t>
            </a:r>
          </a:p>
          <a:p>
            <a:pPr>
              <a:spcBef>
                <a:spcPct val="50000"/>
              </a:spcBef>
              <a:buFontTx/>
              <a:buChar char="•"/>
            </a:pPr>
            <a:r>
              <a:rPr lang="en-US" altLang="en-US" sz="2400">
                <a:solidFill>
                  <a:schemeClr val="folHlink"/>
                </a:solidFill>
              </a:rPr>
              <a:t>Scattering Coefficients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914400" y="495300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where,                      are, respectively errors (“+ OR -”) in the estimation of distance, time and velocity respectively.</a:t>
            </a:r>
          </a:p>
        </p:txBody>
      </p:sp>
      <p:sp>
        <p:nvSpPr>
          <p:cNvPr id="27651" name="Text Box 4"/>
          <p:cNvSpPr txBox="1">
            <a:spLocks noChangeArrowheads="1"/>
          </p:cNvSpPr>
          <p:nvPr/>
        </p:nvSpPr>
        <p:spPr bwMode="auto">
          <a:xfrm>
            <a:off x="1066800" y="20574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1800"/>
              <a:t>“The error of a product is approximately the sum of the individual errors in the multiplicands, or multiplied values.”</a:t>
            </a:r>
          </a:p>
        </p:txBody>
      </p:sp>
      <p:sp>
        <p:nvSpPr>
          <p:cNvPr id="27652" name="Text Box 5"/>
          <p:cNvSpPr txBox="1">
            <a:spLocks noChangeArrowheads="1"/>
          </p:cNvSpPr>
          <p:nvPr/>
        </p:nvSpPr>
        <p:spPr bwMode="auto">
          <a:xfrm>
            <a:off x="1193800" y="677862"/>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Error of the products</a:t>
            </a:r>
            <a:endParaRPr lang="en-US" altLang="en-US" sz="1800" dirty="0"/>
          </a:p>
        </p:txBody>
      </p:sp>
      <p:sp>
        <p:nvSpPr>
          <p:cNvPr id="27653" name="Text Box 6"/>
          <p:cNvSpPr txBox="1">
            <a:spLocks noChangeArrowheads="1"/>
          </p:cNvSpPr>
          <p:nvPr/>
        </p:nvSpPr>
        <p:spPr bwMode="auto">
          <a:xfrm>
            <a:off x="381000" y="2971800"/>
            <a:ext cx="7086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 = x/t</a:t>
            </a:r>
          </a:p>
          <a:p>
            <a:pPr algn="ctr">
              <a:spcBef>
                <a:spcPct val="50000"/>
              </a:spcBef>
            </a:pPr>
            <a:r>
              <a:rPr lang="en-US" altLang="en-US" sz="1800"/>
              <a:t>x = V. t</a:t>
            </a:r>
          </a:p>
        </p:txBody>
      </p:sp>
      <p:graphicFrame>
        <p:nvGraphicFramePr>
          <p:cNvPr id="27654" name="Object 0"/>
          <p:cNvGraphicFramePr>
            <a:graphicFrameLocks noChangeAspect="1"/>
          </p:cNvGraphicFramePr>
          <p:nvPr/>
        </p:nvGraphicFramePr>
        <p:xfrm>
          <a:off x="3200400" y="4038600"/>
          <a:ext cx="1778000" cy="660400"/>
        </p:xfrm>
        <a:graphic>
          <a:graphicData uri="http://schemas.openxmlformats.org/presentationml/2006/ole">
            <mc:AlternateContent xmlns:mc="http://schemas.openxmlformats.org/markup-compatibility/2006">
              <mc:Choice xmlns:v="urn:schemas-microsoft-com:vml" Requires="v">
                <p:oleObj spid="_x0000_s27680" name="Equation" r:id="rId3" imgW="1778000" imgH="660400" progId="Equation.DSMT4">
                  <p:embed/>
                </p:oleObj>
              </mc:Choice>
              <mc:Fallback>
                <p:oleObj name="Equation" r:id="rId3" imgW="1778000" imgH="6604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038600"/>
                        <a:ext cx="17780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5" name="Object 1"/>
          <p:cNvGraphicFramePr>
            <a:graphicFrameLocks noChangeAspect="1"/>
          </p:cNvGraphicFramePr>
          <p:nvPr/>
        </p:nvGraphicFramePr>
        <p:xfrm>
          <a:off x="1917700" y="4953000"/>
          <a:ext cx="1206500" cy="354013"/>
        </p:xfrm>
        <a:graphic>
          <a:graphicData uri="http://schemas.openxmlformats.org/presentationml/2006/ole">
            <mc:AlternateContent xmlns:mc="http://schemas.openxmlformats.org/markup-compatibility/2006">
              <mc:Choice xmlns:v="urn:schemas-microsoft-com:vml" Requires="v">
                <p:oleObj spid="_x0000_s27681" name="Equation" r:id="rId5" imgW="1205977" imgH="355446" progId="Equation.DSMT4">
                  <p:embed/>
                </p:oleObj>
              </mc:Choice>
              <mc:Fallback>
                <p:oleObj name="Equation" r:id="rId5" imgW="1205977" imgH="355446"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7700" y="4953000"/>
                        <a:ext cx="12065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28"/>
          <p:cNvSpPr txBox="1">
            <a:spLocks noChangeArrowheads="1"/>
          </p:cNvSpPr>
          <p:nvPr/>
        </p:nvSpPr>
        <p:spPr bwMode="auto">
          <a:xfrm>
            <a:off x="685800" y="16002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1800"/>
              <a:t>“The error of a product is approximately the sum of the individual errors in the multiplicands, or multiplied values.”</a:t>
            </a:r>
          </a:p>
        </p:txBody>
      </p:sp>
      <p:sp>
        <p:nvSpPr>
          <p:cNvPr id="28675" name="Text Box 1029"/>
          <p:cNvSpPr txBox="1">
            <a:spLocks noChangeArrowheads="1"/>
          </p:cNvSpPr>
          <p:nvPr/>
        </p:nvSpPr>
        <p:spPr bwMode="auto">
          <a:xfrm>
            <a:off x="1143000" y="649287"/>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Error of the products</a:t>
            </a:r>
            <a:endParaRPr lang="en-US" altLang="en-US" sz="1800" dirty="0"/>
          </a:p>
        </p:txBody>
      </p:sp>
      <p:graphicFrame>
        <p:nvGraphicFramePr>
          <p:cNvPr id="28676" name="Object 1024"/>
          <p:cNvGraphicFramePr>
            <a:graphicFrameLocks noChangeAspect="1"/>
          </p:cNvGraphicFramePr>
          <p:nvPr>
            <p:extLst>
              <p:ext uri="{D42A27DB-BD31-4B8C-83A1-F6EECF244321}">
                <p14:modId xmlns:p14="http://schemas.microsoft.com/office/powerpoint/2010/main" val="2136869724"/>
              </p:ext>
            </p:extLst>
          </p:nvPr>
        </p:nvGraphicFramePr>
        <p:xfrm>
          <a:off x="3860800" y="2362200"/>
          <a:ext cx="1727200" cy="660400"/>
        </p:xfrm>
        <a:graphic>
          <a:graphicData uri="http://schemas.openxmlformats.org/presentationml/2006/ole">
            <mc:AlternateContent xmlns:mc="http://schemas.openxmlformats.org/markup-compatibility/2006">
              <mc:Choice xmlns:v="urn:schemas-microsoft-com:vml" Requires="v">
                <p:oleObj spid="_x0000_s28750" name="Equation" r:id="rId3" imgW="1726920" imgH="660240" progId="Equation.DSMT4">
                  <p:embed/>
                </p:oleObj>
              </mc:Choice>
              <mc:Fallback>
                <p:oleObj name="Equation" r:id="rId3" imgW="1726920" imgH="660240" progId="Equation.DSMT4">
                  <p:embed/>
                  <p:pic>
                    <p:nvPicPr>
                      <p:cNvPr id="0" name="Object 1024"/>
                      <p:cNvPicPr>
                        <a:picLocks noChangeAspect="1" noChangeArrowheads="1"/>
                      </p:cNvPicPr>
                      <p:nvPr/>
                    </p:nvPicPr>
                    <p:blipFill>
                      <a:blip r:embed="rId4"/>
                      <a:srcRect/>
                      <a:stretch>
                        <a:fillRect/>
                      </a:stretch>
                    </p:blipFill>
                    <p:spPr bwMode="auto">
                      <a:xfrm>
                        <a:off x="3860800" y="2362200"/>
                        <a:ext cx="17272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7" name="Object 1025"/>
          <p:cNvGraphicFramePr>
            <a:graphicFrameLocks noChangeAspect="1"/>
          </p:cNvGraphicFramePr>
          <p:nvPr>
            <p:extLst>
              <p:ext uri="{D42A27DB-BD31-4B8C-83A1-F6EECF244321}">
                <p14:modId xmlns:p14="http://schemas.microsoft.com/office/powerpoint/2010/main" val="439839089"/>
              </p:ext>
            </p:extLst>
          </p:nvPr>
        </p:nvGraphicFramePr>
        <p:xfrm>
          <a:off x="3759200" y="3124200"/>
          <a:ext cx="1714500" cy="660400"/>
        </p:xfrm>
        <a:graphic>
          <a:graphicData uri="http://schemas.openxmlformats.org/presentationml/2006/ole">
            <mc:AlternateContent xmlns:mc="http://schemas.openxmlformats.org/markup-compatibility/2006">
              <mc:Choice xmlns:v="urn:schemas-microsoft-com:vml" Requires="v">
                <p:oleObj spid="_x0000_s28751" name="Equation" r:id="rId5" imgW="1714500" imgH="660400" progId="Equation.DSMT4">
                  <p:embed/>
                </p:oleObj>
              </mc:Choice>
              <mc:Fallback>
                <p:oleObj name="Equation" r:id="rId5" imgW="1714500" imgH="6604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3124200"/>
                        <a:ext cx="17145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8" name="Object 1026"/>
          <p:cNvGraphicFramePr>
            <a:graphicFrameLocks noChangeAspect="1"/>
          </p:cNvGraphicFramePr>
          <p:nvPr/>
        </p:nvGraphicFramePr>
        <p:xfrm>
          <a:off x="3784600" y="3886200"/>
          <a:ext cx="2171700" cy="596900"/>
        </p:xfrm>
        <a:graphic>
          <a:graphicData uri="http://schemas.openxmlformats.org/presentationml/2006/ole">
            <mc:AlternateContent xmlns:mc="http://schemas.openxmlformats.org/markup-compatibility/2006">
              <mc:Choice xmlns:v="urn:schemas-microsoft-com:vml" Requires="v">
                <p:oleObj spid="_x0000_s28752" name="Equation" r:id="rId7" imgW="2171700" imgH="596900" progId="Equation.DSMT4">
                  <p:embed/>
                </p:oleObj>
              </mc:Choice>
              <mc:Fallback>
                <p:oleObj name="Equation" r:id="rId7" imgW="2171700" imgH="596900"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4600" y="3886200"/>
                        <a:ext cx="21717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9" name="Object 1027"/>
          <p:cNvGraphicFramePr>
            <a:graphicFrameLocks noChangeAspect="1"/>
          </p:cNvGraphicFramePr>
          <p:nvPr/>
        </p:nvGraphicFramePr>
        <p:xfrm>
          <a:off x="3898900" y="4572000"/>
          <a:ext cx="2082800" cy="596900"/>
        </p:xfrm>
        <a:graphic>
          <a:graphicData uri="http://schemas.openxmlformats.org/presentationml/2006/ole">
            <mc:AlternateContent xmlns:mc="http://schemas.openxmlformats.org/markup-compatibility/2006">
              <mc:Choice xmlns:v="urn:schemas-microsoft-com:vml" Requires="v">
                <p:oleObj spid="_x0000_s28753" name="Equation" r:id="rId9" imgW="2082800" imgH="596900" progId="Equation.DSMT4">
                  <p:embed/>
                </p:oleObj>
              </mc:Choice>
              <mc:Fallback>
                <p:oleObj name="Equation" r:id="rId9" imgW="2082800" imgH="5969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8900" y="4572000"/>
                        <a:ext cx="20828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1036"/>
          <p:cNvSpPr txBox="1">
            <a:spLocks noChangeArrowheads="1"/>
          </p:cNvSpPr>
          <p:nvPr/>
        </p:nvSpPr>
        <p:spPr bwMode="auto">
          <a:xfrm>
            <a:off x="152400" y="3200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Rearrange terms in (1)</a:t>
            </a:r>
          </a:p>
        </p:txBody>
      </p:sp>
      <p:sp>
        <p:nvSpPr>
          <p:cNvPr id="28681" name="Text Box 1037"/>
          <p:cNvSpPr txBox="1">
            <a:spLocks noChangeArrowheads="1"/>
          </p:cNvSpPr>
          <p:nvPr/>
        </p:nvSpPr>
        <p:spPr bwMode="auto">
          <a:xfrm>
            <a:off x="152400" y="3886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Multiply both sides of (2) by V</a:t>
            </a:r>
          </a:p>
        </p:txBody>
      </p:sp>
      <p:sp>
        <p:nvSpPr>
          <p:cNvPr id="28682" name="Text Box 1038"/>
          <p:cNvSpPr txBox="1">
            <a:spLocks noChangeArrowheads="1"/>
          </p:cNvSpPr>
          <p:nvPr/>
        </p:nvSpPr>
        <p:spPr bwMode="auto">
          <a:xfrm>
            <a:off x="228600" y="45720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Expand V in (3)</a:t>
            </a:r>
          </a:p>
        </p:txBody>
      </p:sp>
      <p:sp>
        <p:nvSpPr>
          <p:cNvPr id="28683" name="Text Box 1039"/>
          <p:cNvSpPr txBox="1">
            <a:spLocks noChangeArrowheads="1"/>
          </p:cNvSpPr>
          <p:nvPr/>
        </p:nvSpPr>
        <p:spPr bwMode="auto">
          <a:xfrm>
            <a:off x="7162800" y="24384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(1)</a:t>
            </a:r>
          </a:p>
        </p:txBody>
      </p:sp>
      <p:sp>
        <p:nvSpPr>
          <p:cNvPr id="28684" name="Text Box 1040"/>
          <p:cNvSpPr txBox="1">
            <a:spLocks noChangeArrowheads="1"/>
          </p:cNvSpPr>
          <p:nvPr/>
        </p:nvSpPr>
        <p:spPr bwMode="auto">
          <a:xfrm>
            <a:off x="71628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(2)</a:t>
            </a:r>
          </a:p>
        </p:txBody>
      </p:sp>
      <p:sp>
        <p:nvSpPr>
          <p:cNvPr id="28685" name="Text Box 1041"/>
          <p:cNvSpPr txBox="1">
            <a:spLocks noChangeArrowheads="1"/>
          </p:cNvSpPr>
          <p:nvPr/>
        </p:nvSpPr>
        <p:spPr bwMode="auto">
          <a:xfrm>
            <a:off x="7162800" y="3886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(3)</a:t>
            </a:r>
          </a:p>
        </p:txBody>
      </p:sp>
      <p:sp>
        <p:nvSpPr>
          <p:cNvPr id="28686" name="Text Box 1042"/>
          <p:cNvSpPr txBox="1">
            <a:spLocks noChangeArrowheads="1"/>
          </p:cNvSpPr>
          <p:nvPr/>
        </p:nvSpPr>
        <p:spPr bwMode="auto">
          <a:xfrm>
            <a:off x="7162800" y="4648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(4)</a:t>
            </a:r>
          </a:p>
        </p:txBody>
      </p:sp>
      <p:graphicFrame>
        <p:nvGraphicFramePr>
          <p:cNvPr id="28687" name="Object 1028"/>
          <p:cNvGraphicFramePr>
            <a:graphicFrameLocks noChangeAspect="1"/>
          </p:cNvGraphicFramePr>
          <p:nvPr/>
        </p:nvGraphicFramePr>
        <p:xfrm>
          <a:off x="3822700" y="5334000"/>
          <a:ext cx="2006600" cy="647700"/>
        </p:xfrm>
        <a:graphic>
          <a:graphicData uri="http://schemas.openxmlformats.org/presentationml/2006/ole">
            <mc:AlternateContent xmlns:mc="http://schemas.openxmlformats.org/markup-compatibility/2006">
              <mc:Choice xmlns:v="urn:schemas-microsoft-com:vml" Requires="v">
                <p:oleObj spid="_x0000_s28754" name="Equation" r:id="rId11" imgW="2006600" imgH="647700" progId="Equation.DSMT4">
                  <p:embed/>
                </p:oleObj>
              </mc:Choice>
              <mc:Fallback>
                <p:oleObj name="Equation" r:id="rId11" imgW="2006600" imgH="647700" progId="Equation.DSMT4">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2700" y="5334000"/>
                        <a:ext cx="2006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8" name="Text Box 1044"/>
          <p:cNvSpPr txBox="1">
            <a:spLocks noChangeArrowheads="1"/>
          </p:cNvSpPr>
          <p:nvPr/>
        </p:nvSpPr>
        <p:spPr bwMode="auto">
          <a:xfrm>
            <a:off x="7162800" y="5410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(5)</a:t>
            </a:r>
          </a:p>
        </p:txBody>
      </p:sp>
      <p:sp>
        <p:nvSpPr>
          <p:cNvPr id="28689" name="Text Box 1045"/>
          <p:cNvSpPr txBox="1">
            <a:spLocks noChangeArrowheads="1"/>
          </p:cNvSpPr>
          <p:nvPr/>
        </p:nvSpPr>
        <p:spPr bwMode="auto">
          <a:xfrm>
            <a:off x="304800" y="5334000"/>
            <a:ext cx="3276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Note that (5) is analogous to Liner’s equation 3.7, on page 55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27"/>
          <p:cNvSpPr txBox="1">
            <a:spLocks noChangeArrowheads="1"/>
          </p:cNvSpPr>
          <p:nvPr/>
        </p:nvSpPr>
        <p:spPr bwMode="auto">
          <a:xfrm>
            <a:off x="685800" y="1600200"/>
            <a:ext cx="6705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“In calculating the error, please remember that t, x and V and x are the average times and distances used to calculate the slopes, i.e. dT and dx below</a:t>
            </a:r>
          </a:p>
        </p:txBody>
      </p:sp>
      <p:sp>
        <p:nvSpPr>
          <p:cNvPr id="29699" name="Text Box 1028"/>
          <p:cNvSpPr txBox="1">
            <a:spLocks noChangeArrowheads="1"/>
          </p:cNvSpPr>
          <p:nvPr/>
        </p:nvSpPr>
        <p:spPr bwMode="auto">
          <a:xfrm>
            <a:off x="1143000" y="638175"/>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Error of the products</a:t>
            </a:r>
            <a:endParaRPr lang="en-US" altLang="en-US" sz="1800" dirty="0"/>
          </a:p>
        </p:txBody>
      </p:sp>
      <p:sp>
        <p:nvSpPr>
          <p:cNvPr id="29700" name="Text Box 1036"/>
          <p:cNvSpPr txBox="1">
            <a:spLocks noChangeArrowheads="1"/>
          </p:cNvSpPr>
          <p:nvPr/>
        </p:nvSpPr>
        <p:spPr bwMode="auto">
          <a:xfrm>
            <a:off x="7162800" y="24384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(1</a:t>
            </a:r>
          </a:p>
        </p:txBody>
      </p:sp>
      <p:sp>
        <p:nvSpPr>
          <p:cNvPr id="29701" name="Text Box 1043"/>
          <p:cNvSpPr txBox="1">
            <a:spLocks noChangeArrowheads="1"/>
          </p:cNvSpPr>
          <p:nvPr/>
        </p:nvSpPr>
        <p:spPr bwMode="auto">
          <a:xfrm>
            <a:off x="609600" y="47244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29702" name="Rectangle 1044"/>
          <p:cNvSpPr>
            <a:spLocks noChangeArrowheads="1"/>
          </p:cNvSpPr>
          <p:nvPr/>
        </p:nvSpPr>
        <p:spPr bwMode="auto">
          <a:xfrm>
            <a:off x="1447800" y="2667000"/>
            <a:ext cx="5562600" cy="3429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sz="1800">
              <a:solidFill>
                <a:srgbClr val="000000"/>
              </a:solidFill>
            </a:endParaRPr>
          </a:p>
        </p:txBody>
      </p:sp>
      <p:sp>
        <p:nvSpPr>
          <p:cNvPr id="29703" name="Line 1045"/>
          <p:cNvSpPr>
            <a:spLocks noChangeShapeType="1"/>
          </p:cNvSpPr>
          <p:nvPr/>
        </p:nvSpPr>
        <p:spPr bwMode="auto">
          <a:xfrm>
            <a:off x="1447800" y="26670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4" name="Line 1046"/>
          <p:cNvSpPr>
            <a:spLocks noChangeShapeType="1"/>
          </p:cNvSpPr>
          <p:nvPr/>
        </p:nvSpPr>
        <p:spPr bwMode="auto">
          <a:xfrm>
            <a:off x="1447800" y="2681288"/>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5" name="Text Box 1047"/>
          <p:cNvSpPr txBox="1">
            <a:spLocks noChangeArrowheads="1"/>
          </p:cNvSpPr>
          <p:nvPr/>
        </p:nvSpPr>
        <p:spPr bwMode="auto">
          <a:xfrm>
            <a:off x="381000" y="35052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Time (s)</a:t>
            </a:r>
          </a:p>
        </p:txBody>
      </p:sp>
      <p:sp>
        <p:nvSpPr>
          <p:cNvPr id="29706" name="AutoShape 1053"/>
          <p:cNvSpPr>
            <a:spLocks noChangeArrowheads="1"/>
          </p:cNvSpPr>
          <p:nvPr/>
        </p:nvSpPr>
        <p:spPr bwMode="auto">
          <a:xfrm>
            <a:off x="3810000" y="4038600"/>
            <a:ext cx="3048000" cy="685800"/>
          </a:xfrm>
          <a:prstGeom prst="rtTriangle">
            <a:avLst/>
          </a:prstGeom>
          <a:solidFill>
            <a:schemeClr val="accent1"/>
          </a:solidFill>
          <a:ln w="9525">
            <a:solidFill>
              <a:srgbClr val="000000"/>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9707" name="Text Box 1054"/>
          <p:cNvSpPr txBox="1">
            <a:spLocks noChangeArrowheads="1"/>
          </p:cNvSpPr>
          <p:nvPr/>
        </p:nvSpPr>
        <p:spPr bwMode="auto">
          <a:xfrm>
            <a:off x="2971800" y="4114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dT</a:t>
            </a:r>
            <a:endParaRPr lang="en-US" altLang="en-US" sz="1800"/>
          </a:p>
        </p:txBody>
      </p:sp>
      <p:sp>
        <p:nvSpPr>
          <p:cNvPr id="29708" name="Text Box 1055"/>
          <p:cNvSpPr txBox="1">
            <a:spLocks noChangeArrowheads="1"/>
          </p:cNvSpPr>
          <p:nvPr/>
        </p:nvSpPr>
        <p:spPr bwMode="auto">
          <a:xfrm>
            <a:off x="1752600" y="46482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dT</a:t>
            </a:r>
            <a:endParaRPr lang="en-US" altLang="en-US" sz="1800"/>
          </a:p>
        </p:txBody>
      </p:sp>
      <p:sp>
        <p:nvSpPr>
          <p:cNvPr id="29709" name="Freeform 1060"/>
          <p:cNvSpPr>
            <a:spLocks/>
          </p:cNvSpPr>
          <p:nvPr/>
        </p:nvSpPr>
        <p:spPr bwMode="auto">
          <a:xfrm>
            <a:off x="1447800" y="2667000"/>
            <a:ext cx="5562600" cy="1447800"/>
          </a:xfrm>
          <a:custGeom>
            <a:avLst/>
            <a:gdLst>
              <a:gd name="T0" fmla="*/ 0 w 3504"/>
              <a:gd name="T1" fmla="*/ 0 h 912"/>
              <a:gd name="T2" fmla="*/ 2147483646 w 3504"/>
              <a:gd name="T3" fmla="*/ 2147483646 h 912"/>
              <a:gd name="T4" fmla="*/ 2147483646 w 3504"/>
              <a:gd name="T5" fmla="*/ 2147483646 h 912"/>
              <a:gd name="T6" fmla="*/ 0 w 3504"/>
              <a:gd name="T7" fmla="*/ 0 h 912"/>
              <a:gd name="T8" fmla="*/ 0 60000 65536"/>
              <a:gd name="T9" fmla="*/ 0 60000 65536"/>
              <a:gd name="T10" fmla="*/ 0 60000 65536"/>
              <a:gd name="T11" fmla="*/ 0 60000 65536"/>
              <a:gd name="T12" fmla="*/ 0 w 3504"/>
              <a:gd name="T13" fmla="*/ 0 h 912"/>
              <a:gd name="T14" fmla="*/ 3504 w 3504"/>
              <a:gd name="T15" fmla="*/ 912 h 912"/>
            </a:gdLst>
            <a:ahLst/>
            <a:cxnLst>
              <a:cxn ang="T8">
                <a:pos x="T0" y="T1"/>
              </a:cxn>
              <a:cxn ang="T9">
                <a:pos x="T2" y="T3"/>
              </a:cxn>
              <a:cxn ang="T10">
                <a:pos x="T4" y="T5"/>
              </a:cxn>
              <a:cxn ang="T11">
                <a:pos x="T6" y="T7"/>
              </a:cxn>
            </a:cxnLst>
            <a:rect l="T12" t="T13" r="T14" b="T15"/>
            <a:pathLst>
              <a:path w="3504" h="912">
                <a:moveTo>
                  <a:pt x="0" y="0"/>
                </a:moveTo>
                <a:lnTo>
                  <a:pt x="3504" y="624"/>
                </a:lnTo>
                <a:lnTo>
                  <a:pt x="3504" y="912"/>
                </a:lnTo>
                <a:lnTo>
                  <a:pt x="0" y="0"/>
                </a:lnTo>
                <a:close/>
              </a:path>
            </a:pathLst>
          </a:custGeom>
          <a:solidFill>
            <a:schemeClr val="folHlink"/>
          </a:solidFill>
          <a:ln w="9525">
            <a:solidFill>
              <a:schemeClr val="folHlink"/>
            </a:solidFill>
            <a:round/>
            <a:headEnd/>
            <a:tailEnd/>
          </a:ln>
        </p:spPr>
        <p:txBody>
          <a:bodyPr wrap="none" anchor="ctr"/>
          <a:lstStyle/>
          <a:p>
            <a:endParaRPr lang="en-US"/>
          </a:p>
        </p:txBody>
      </p:sp>
      <p:sp>
        <p:nvSpPr>
          <p:cNvPr id="29710" name="Text Box 1056"/>
          <p:cNvSpPr txBox="1">
            <a:spLocks noChangeArrowheads="1"/>
          </p:cNvSpPr>
          <p:nvPr/>
        </p:nvSpPr>
        <p:spPr bwMode="auto">
          <a:xfrm>
            <a:off x="4419600" y="43434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dx</a:t>
            </a:r>
            <a:endParaRPr lang="en-US" altLang="en-US" sz="1800"/>
          </a:p>
        </p:txBody>
      </p:sp>
      <p:sp>
        <p:nvSpPr>
          <p:cNvPr id="29711" name="Text Box 1057"/>
          <p:cNvSpPr txBox="1">
            <a:spLocks noChangeArrowheads="1"/>
          </p:cNvSpPr>
          <p:nvPr/>
        </p:nvSpPr>
        <p:spPr bwMode="auto">
          <a:xfrm>
            <a:off x="2514600" y="5334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dx</a:t>
            </a:r>
            <a:endParaRPr lang="en-US" altLang="en-US" sz="1800"/>
          </a:p>
        </p:txBody>
      </p:sp>
      <p:sp>
        <p:nvSpPr>
          <p:cNvPr id="29712" name="Line 1061"/>
          <p:cNvSpPr>
            <a:spLocks noChangeShapeType="1"/>
          </p:cNvSpPr>
          <p:nvPr/>
        </p:nvSpPr>
        <p:spPr bwMode="auto">
          <a:xfrm>
            <a:off x="1612900" y="2705100"/>
            <a:ext cx="55626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3" name="Freeform 1062"/>
          <p:cNvSpPr>
            <a:spLocks/>
          </p:cNvSpPr>
          <p:nvPr/>
        </p:nvSpPr>
        <p:spPr bwMode="auto">
          <a:xfrm>
            <a:off x="1460500" y="2667000"/>
            <a:ext cx="3048000" cy="3429000"/>
          </a:xfrm>
          <a:custGeom>
            <a:avLst/>
            <a:gdLst>
              <a:gd name="T0" fmla="*/ 0 w 1920"/>
              <a:gd name="T1" fmla="*/ 0 h 2160"/>
              <a:gd name="T2" fmla="*/ 2147483646 w 1920"/>
              <a:gd name="T3" fmla="*/ 2147483646 h 2160"/>
              <a:gd name="T4" fmla="*/ 2147483646 w 1920"/>
              <a:gd name="T5" fmla="*/ 2147483646 h 2160"/>
              <a:gd name="T6" fmla="*/ 0 w 1920"/>
              <a:gd name="T7" fmla="*/ 0 h 2160"/>
              <a:gd name="T8" fmla="*/ 0 60000 65536"/>
              <a:gd name="T9" fmla="*/ 0 60000 65536"/>
              <a:gd name="T10" fmla="*/ 0 60000 65536"/>
              <a:gd name="T11" fmla="*/ 0 60000 65536"/>
              <a:gd name="T12" fmla="*/ 0 w 1920"/>
              <a:gd name="T13" fmla="*/ 0 h 2160"/>
              <a:gd name="T14" fmla="*/ 1920 w 1920"/>
              <a:gd name="T15" fmla="*/ 2160 h 2160"/>
            </a:gdLst>
            <a:ahLst/>
            <a:cxnLst>
              <a:cxn ang="T8">
                <a:pos x="T0" y="T1"/>
              </a:cxn>
              <a:cxn ang="T9">
                <a:pos x="T2" y="T3"/>
              </a:cxn>
              <a:cxn ang="T10">
                <a:pos x="T4" y="T5"/>
              </a:cxn>
              <a:cxn ang="T11">
                <a:pos x="T6" y="T7"/>
              </a:cxn>
            </a:cxnLst>
            <a:rect l="T12" t="T13" r="T14" b="T15"/>
            <a:pathLst>
              <a:path w="1920" h="2160">
                <a:moveTo>
                  <a:pt x="0" y="0"/>
                </a:moveTo>
                <a:lnTo>
                  <a:pt x="1920" y="2160"/>
                </a:lnTo>
                <a:lnTo>
                  <a:pt x="1392" y="2160"/>
                </a:lnTo>
                <a:lnTo>
                  <a:pt x="0" y="0"/>
                </a:lnTo>
                <a:close/>
              </a:path>
            </a:pathLst>
          </a:custGeom>
          <a:solidFill>
            <a:schemeClr val="folHlink"/>
          </a:solidFill>
          <a:ln w="9525">
            <a:solidFill>
              <a:schemeClr val="folHlink"/>
            </a:solidFill>
            <a:round/>
            <a:headEnd/>
            <a:tailEnd/>
          </a:ln>
        </p:spPr>
        <p:txBody>
          <a:bodyPr wrap="none" anchor="ctr"/>
          <a:lstStyle/>
          <a:p>
            <a:endParaRPr lang="en-US"/>
          </a:p>
        </p:txBody>
      </p:sp>
      <p:sp>
        <p:nvSpPr>
          <p:cNvPr id="29714" name="Line 1063"/>
          <p:cNvSpPr>
            <a:spLocks noChangeShapeType="1"/>
          </p:cNvSpPr>
          <p:nvPr/>
        </p:nvSpPr>
        <p:spPr bwMode="auto">
          <a:xfrm>
            <a:off x="1447800" y="2667000"/>
            <a:ext cx="266700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5" name="AutoShape 1052"/>
          <p:cNvSpPr>
            <a:spLocks noChangeArrowheads="1"/>
          </p:cNvSpPr>
          <p:nvPr/>
        </p:nvSpPr>
        <p:spPr bwMode="auto">
          <a:xfrm>
            <a:off x="2438400" y="4191000"/>
            <a:ext cx="838200" cy="1066800"/>
          </a:xfrm>
          <a:prstGeom prst="rtTriangle">
            <a:avLst/>
          </a:prstGeom>
          <a:solidFill>
            <a:schemeClr val="accent1"/>
          </a:solidFill>
          <a:ln w="9525">
            <a:solidFill>
              <a:srgbClr val="000000"/>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9716" name="Text Box 1064"/>
          <p:cNvSpPr txBox="1">
            <a:spLocks noChangeArrowheads="1"/>
          </p:cNvSpPr>
          <p:nvPr/>
        </p:nvSpPr>
        <p:spPr bwMode="auto">
          <a:xfrm>
            <a:off x="4495800" y="2955925"/>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solidFill>
                  <a:srgbClr val="000000"/>
                </a:solidFill>
              </a:rPr>
              <a:t>  }</a:t>
            </a:r>
            <a:r>
              <a:rPr lang="en-US" altLang="en-US" sz="1800">
                <a:solidFill>
                  <a:srgbClr val="000000"/>
                </a:solidFill>
              </a:rPr>
              <a:t> + error in t</a:t>
            </a:r>
            <a:endParaRPr lang="en-US" altLang="en-US" sz="1800"/>
          </a:p>
        </p:txBody>
      </p:sp>
      <p:sp>
        <p:nvSpPr>
          <p:cNvPr id="29717" name="Text Box 1065"/>
          <p:cNvSpPr txBox="1">
            <a:spLocks noChangeArrowheads="1"/>
          </p:cNvSpPr>
          <p:nvPr/>
        </p:nvSpPr>
        <p:spPr bwMode="auto">
          <a:xfrm>
            <a:off x="4419600" y="329088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 } - error in t</a:t>
            </a:r>
            <a:endParaRPr lang="en-US" altLang="en-US" sz="1800"/>
          </a:p>
        </p:txBody>
      </p:sp>
      <p:sp>
        <p:nvSpPr>
          <p:cNvPr id="29718" name="Line 1066"/>
          <p:cNvSpPr>
            <a:spLocks noChangeShapeType="1"/>
          </p:cNvSpPr>
          <p:nvPr/>
        </p:nvSpPr>
        <p:spPr bwMode="auto">
          <a:xfrm>
            <a:off x="3733800" y="3276600"/>
            <a:ext cx="3035300" cy="1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9" name="Text Box 1067"/>
          <p:cNvSpPr txBox="1">
            <a:spLocks noChangeAspect="1" noChangeArrowheads="1"/>
          </p:cNvSpPr>
          <p:nvPr/>
        </p:nvSpPr>
        <p:spPr bwMode="auto">
          <a:xfrm rot="-5400000">
            <a:off x="4046538" y="2581275"/>
            <a:ext cx="99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4000">
                <a:solidFill>
                  <a:srgbClr val="000000"/>
                </a:solidFill>
              </a:rPr>
              <a:t>}</a:t>
            </a:r>
            <a:endParaRPr lang="en-US" altLang="en-US" sz="1800"/>
          </a:p>
        </p:txBody>
      </p:sp>
      <p:sp>
        <p:nvSpPr>
          <p:cNvPr id="29720" name="Text Box 1068"/>
          <p:cNvSpPr txBox="1">
            <a:spLocks noChangeAspect="1" noChangeArrowheads="1"/>
          </p:cNvSpPr>
          <p:nvPr/>
        </p:nvSpPr>
        <p:spPr bwMode="auto">
          <a:xfrm rot="5400000" flipH="1">
            <a:off x="3589338" y="3421062"/>
            <a:ext cx="99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4000">
                <a:solidFill>
                  <a:srgbClr val="000000"/>
                </a:solidFill>
              </a:rPr>
              <a:t>}</a:t>
            </a:r>
            <a:endParaRPr lang="en-US" altLang="en-US" sz="1800"/>
          </a:p>
        </p:txBody>
      </p:sp>
      <p:sp>
        <p:nvSpPr>
          <p:cNvPr id="29721" name="Rectangle 1069"/>
          <p:cNvSpPr>
            <a:spLocks noChangeArrowheads="1"/>
          </p:cNvSpPr>
          <p:nvPr/>
        </p:nvSpPr>
        <p:spPr bwMode="auto">
          <a:xfrm>
            <a:off x="3733800" y="3048000"/>
            <a:ext cx="1143000" cy="533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29722" name="Text Box 1070"/>
          <p:cNvSpPr txBox="1">
            <a:spLocks noChangeArrowheads="1"/>
          </p:cNvSpPr>
          <p:nvPr/>
        </p:nvSpPr>
        <p:spPr bwMode="auto">
          <a:xfrm>
            <a:off x="4343400" y="2514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 error in x</a:t>
            </a:r>
            <a:endParaRPr lang="en-US" altLang="en-US" sz="1800"/>
          </a:p>
        </p:txBody>
      </p:sp>
      <p:sp>
        <p:nvSpPr>
          <p:cNvPr id="29723" name="Rectangle 1071"/>
          <p:cNvSpPr>
            <a:spLocks noChangeArrowheads="1"/>
          </p:cNvSpPr>
          <p:nvPr/>
        </p:nvSpPr>
        <p:spPr bwMode="auto">
          <a:xfrm>
            <a:off x="4110038" y="3733800"/>
            <a:ext cx="1376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solidFill>
                  <a:srgbClr val="000000"/>
                </a:solidFill>
              </a:rPr>
              <a:t>- error in x</a:t>
            </a:r>
          </a:p>
        </p:txBody>
      </p:sp>
      <p:sp>
        <p:nvSpPr>
          <p:cNvPr id="29724" name="Line 1076"/>
          <p:cNvSpPr>
            <a:spLocks noChangeShapeType="1"/>
          </p:cNvSpPr>
          <p:nvPr/>
        </p:nvSpPr>
        <p:spPr bwMode="auto">
          <a:xfrm flipV="1">
            <a:off x="3733800" y="5791200"/>
            <a:ext cx="533400" cy="30480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5" name="Line 1077"/>
          <p:cNvSpPr>
            <a:spLocks noChangeShapeType="1"/>
          </p:cNvSpPr>
          <p:nvPr/>
        </p:nvSpPr>
        <p:spPr bwMode="auto">
          <a:xfrm rot="19445786" flipV="1">
            <a:off x="6684963" y="3741738"/>
            <a:ext cx="319087" cy="219075"/>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6" name="Rectangle 1078"/>
          <p:cNvSpPr>
            <a:spLocks noChangeArrowheads="1"/>
          </p:cNvSpPr>
          <p:nvPr/>
        </p:nvSpPr>
        <p:spPr bwMode="auto">
          <a:xfrm>
            <a:off x="7315200" y="5334000"/>
            <a:ext cx="1676400" cy="1295400"/>
          </a:xfrm>
          <a:prstGeom prst="rect">
            <a:avLst/>
          </a:prstGeom>
          <a:solidFill>
            <a:schemeClr val="folHlink"/>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sz="1800"/>
          </a:p>
        </p:txBody>
      </p:sp>
      <p:sp>
        <p:nvSpPr>
          <p:cNvPr id="29727" name="Rectangle 1079"/>
          <p:cNvSpPr>
            <a:spLocks noChangeArrowheads="1"/>
          </p:cNvSpPr>
          <p:nvPr/>
        </p:nvSpPr>
        <p:spPr bwMode="auto">
          <a:xfrm>
            <a:off x="7391400" y="5562600"/>
            <a:ext cx="1470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t>Region of total error</a:t>
            </a:r>
          </a:p>
        </p:txBody>
      </p:sp>
      <p:sp>
        <p:nvSpPr>
          <p:cNvPr id="29728" name="Line 1080"/>
          <p:cNvSpPr>
            <a:spLocks noChangeShapeType="1"/>
          </p:cNvSpPr>
          <p:nvPr/>
        </p:nvSpPr>
        <p:spPr bwMode="auto">
          <a:xfrm>
            <a:off x="7010400" y="3810000"/>
            <a:ext cx="990600" cy="1600200"/>
          </a:xfrm>
          <a:prstGeom prst="line">
            <a:avLst/>
          </a:prstGeom>
          <a:noFill/>
          <a:ln w="38100">
            <a:solidFill>
              <a:srgbClr val="3333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9" name="Line 1081"/>
          <p:cNvSpPr>
            <a:spLocks noChangeShapeType="1"/>
          </p:cNvSpPr>
          <p:nvPr/>
        </p:nvSpPr>
        <p:spPr bwMode="auto">
          <a:xfrm flipV="1">
            <a:off x="4191000" y="5867400"/>
            <a:ext cx="3200400" cy="76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0723" name="Text Box 1028"/>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0724" name="Text Box 1029"/>
          <p:cNvSpPr txBox="1">
            <a:spLocks noChangeArrowheads="1"/>
          </p:cNvSpPr>
          <p:nvPr/>
        </p:nvSpPr>
        <p:spPr bwMode="auto">
          <a:xfrm>
            <a:off x="1676400" y="182563"/>
            <a:ext cx="510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err="1"/>
              <a:t>Traveltime</a:t>
            </a:r>
            <a:r>
              <a:rPr lang="en-US" altLang="en-US" sz="2800" dirty="0"/>
              <a:t> curves for direct arrivals</a:t>
            </a:r>
            <a:endParaRPr lang="en-US" altLang="en-US" sz="2400" dirty="0"/>
          </a:p>
        </p:txBody>
      </p:sp>
      <p:sp>
        <p:nvSpPr>
          <p:cNvPr id="30725" name="Rectangle 1030"/>
          <p:cNvSpPr>
            <a:spLocks noChangeArrowheads="1"/>
          </p:cNvSpPr>
          <p:nvPr/>
        </p:nvSpPr>
        <p:spPr bwMode="auto">
          <a:xfrm>
            <a:off x="1676400" y="2590800"/>
            <a:ext cx="5562600" cy="3429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30726" name="Line 1031"/>
          <p:cNvSpPr>
            <a:spLocks noChangeShapeType="1"/>
          </p:cNvSpPr>
          <p:nvPr/>
        </p:nvSpPr>
        <p:spPr bwMode="auto">
          <a:xfrm>
            <a:off x="1676400" y="25908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7" name="Line 1032"/>
          <p:cNvSpPr>
            <a:spLocks noChangeShapeType="1"/>
          </p:cNvSpPr>
          <p:nvPr/>
        </p:nvSpPr>
        <p:spPr bwMode="auto">
          <a:xfrm>
            <a:off x="1676400" y="2605088"/>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8" name="Text Box 1033"/>
          <p:cNvSpPr txBox="1">
            <a:spLocks noChangeArrowheads="1"/>
          </p:cNvSpPr>
          <p:nvPr/>
        </p:nvSpPr>
        <p:spPr bwMode="auto">
          <a:xfrm>
            <a:off x="2514600" y="21336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Shot-receiver distance X (m)</a:t>
            </a:r>
          </a:p>
        </p:txBody>
      </p:sp>
      <p:sp>
        <p:nvSpPr>
          <p:cNvPr id="30729" name="Text Box 1034"/>
          <p:cNvSpPr txBox="1">
            <a:spLocks noChangeArrowheads="1"/>
          </p:cNvSpPr>
          <p:nvPr/>
        </p:nvSpPr>
        <p:spPr bwMode="auto">
          <a:xfrm>
            <a:off x="609600" y="34290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Time (s)</a:t>
            </a:r>
          </a:p>
        </p:txBody>
      </p:sp>
      <p:sp>
        <p:nvSpPr>
          <p:cNvPr id="30730" name="Line 1035"/>
          <p:cNvSpPr>
            <a:spLocks noChangeShapeType="1"/>
          </p:cNvSpPr>
          <p:nvPr/>
        </p:nvSpPr>
        <p:spPr bwMode="auto">
          <a:xfrm>
            <a:off x="1676400" y="2590800"/>
            <a:ext cx="55626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1" name="Line 1036"/>
          <p:cNvSpPr>
            <a:spLocks noChangeShapeType="1"/>
          </p:cNvSpPr>
          <p:nvPr/>
        </p:nvSpPr>
        <p:spPr bwMode="auto">
          <a:xfrm>
            <a:off x="1676400" y="2590800"/>
            <a:ext cx="266700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2" name="Text Box 1037"/>
          <p:cNvSpPr txBox="1">
            <a:spLocks noChangeArrowheads="1"/>
          </p:cNvSpPr>
          <p:nvPr/>
        </p:nvSpPr>
        <p:spPr bwMode="auto">
          <a:xfrm>
            <a:off x="3962400" y="44196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Air-wave or air-blast (330 m/s)</a:t>
            </a:r>
          </a:p>
        </p:txBody>
      </p:sp>
      <p:sp>
        <p:nvSpPr>
          <p:cNvPr id="30733" name="Text Box 1038"/>
          <p:cNvSpPr txBox="1">
            <a:spLocks noChangeArrowheads="1"/>
          </p:cNvSpPr>
          <p:nvPr/>
        </p:nvSpPr>
        <p:spPr bwMode="auto">
          <a:xfrm>
            <a:off x="4343400" y="278765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Direct ground P-wave e.g. 1000 m/s</a:t>
            </a:r>
          </a:p>
        </p:txBody>
      </p:sp>
      <p:sp>
        <p:nvSpPr>
          <p:cNvPr id="30734" name="AutoShape 1039"/>
          <p:cNvSpPr>
            <a:spLocks noChangeArrowheads="1"/>
          </p:cNvSpPr>
          <p:nvPr/>
        </p:nvSpPr>
        <p:spPr bwMode="auto">
          <a:xfrm>
            <a:off x="2667000" y="4114800"/>
            <a:ext cx="838200" cy="1066800"/>
          </a:xfrm>
          <a:prstGeom prst="rtTriangle">
            <a:avLst/>
          </a:prstGeom>
          <a:solidFill>
            <a:schemeClr val="accent1"/>
          </a:solidFill>
          <a:ln w="9525">
            <a:solidFill>
              <a:srgbClr val="000000"/>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30735" name="AutoShape 1040"/>
          <p:cNvSpPr>
            <a:spLocks noChangeArrowheads="1"/>
          </p:cNvSpPr>
          <p:nvPr/>
        </p:nvSpPr>
        <p:spPr bwMode="auto">
          <a:xfrm>
            <a:off x="3962400" y="3429000"/>
            <a:ext cx="3048000" cy="685800"/>
          </a:xfrm>
          <a:prstGeom prst="rtTriangle">
            <a:avLst/>
          </a:prstGeom>
          <a:solidFill>
            <a:schemeClr val="accent1"/>
          </a:solidFill>
          <a:ln w="9525">
            <a:solidFill>
              <a:srgbClr val="000000"/>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30736" name="Text Box 1041"/>
          <p:cNvSpPr txBox="1">
            <a:spLocks noChangeArrowheads="1"/>
          </p:cNvSpPr>
          <p:nvPr/>
        </p:nvSpPr>
        <p:spPr bwMode="auto">
          <a:xfrm>
            <a:off x="3200400" y="35814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dT</a:t>
            </a:r>
            <a:endParaRPr lang="en-US" altLang="en-US" sz="1800"/>
          </a:p>
        </p:txBody>
      </p:sp>
      <p:sp>
        <p:nvSpPr>
          <p:cNvPr id="30737" name="Text Box 1042"/>
          <p:cNvSpPr txBox="1">
            <a:spLocks noChangeArrowheads="1"/>
          </p:cNvSpPr>
          <p:nvPr/>
        </p:nvSpPr>
        <p:spPr bwMode="auto">
          <a:xfrm>
            <a:off x="19812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dT</a:t>
            </a:r>
            <a:endParaRPr lang="en-US" altLang="en-US" sz="1800"/>
          </a:p>
        </p:txBody>
      </p:sp>
      <p:sp>
        <p:nvSpPr>
          <p:cNvPr id="30738" name="Text Box 1043"/>
          <p:cNvSpPr txBox="1">
            <a:spLocks noChangeArrowheads="1"/>
          </p:cNvSpPr>
          <p:nvPr/>
        </p:nvSpPr>
        <p:spPr bwMode="auto">
          <a:xfrm>
            <a:off x="4648200" y="3810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dx</a:t>
            </a:r>
            <a:endParaRPr lang="en-US" altLang="en-US" sz="1800"/>
          </a:p>
        </p:txBody>
      </p:sp>
      <p:sp>
        <p:nvSpPr>
          <p:cNvPr id="30739" name="Text Box 1044"/>
          <p:cNvSpPr txBox="1">
            <a:spLocks noChangeArrowheads="1"/>
          </p:cNvSpPr>
          <p:nvPr/>
        </p:nvSpPr>
        <p:spPr bwMode="auto">
          <a:xfrm>
            <a:off x="2743200" y="5257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dx</a:t>
            </a:r>
            <a:endParaRPr lang="en-US" altLang="en-US"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051"/>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a:t>
            </a:r>
            <a:endParaRPr lang="en-US" altLang="en-US" sz="2400">
              <a:latin typeface="Times New Roman" panose="02020603050405020304" pitchFamily="18" charset="0"/>
            </a:endParaRPr>
          </a:p>
        </p:txBody>
      </p:sp>
      <p:sp>
        <p:nvSpPr>
          <p:cNvPr id="31747" name="Text Box 2052"/>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1748" name="Text Box 2053"/>
          <p:cNvSpPr txBox="1">
            <a:spLocks noChangeArrowheads="1"/>
          </p:cNvSpPr>
          <p:nvPr/>
        </p:nvSpPr>
        <p:spPr bwMode="auto">
          <a:xfrm>
            <a:off x="838200" y="1752600"/>
            <a:ext cx="6400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Full space, half space and quarter space</a:t>
            </a:r>
            <a:endParaRPr lang="en-US" altLang="en-US" sz="2400"/>
          </a:p>
          <a:p>
            <a:pPr>
              <a:spcBef>
                <a:spcPct val="50000"/>
              </a:spcBef>
              <a:buFontTx/>
              <a:buChar char="•"/>
            </a:pPr>
            <a:r>
              <a:rPr lang="en-US" altLang="en-US" sz="2400">
                <a:solidFill>
                  <a:schemeClr val="folHlink"/>
                </a:solidFill>
              </a:rPr>
              <a:t>Traveltime curves of direct ground- and air- waves and rays</a:t>
            </a:r>
          </a:p>
          <a:p>
            <a:pPr>
              <a:spcBef>
                <a:spcPct val="50000"/>
              </a:spcBef>
              <a:buFontTx/>
              <a:buChar char="•"/>
            </a:pPr>
            <a:r>
              <a:rPr lang="en-US" altLang="en-US" sz="2400">
                <a:solidFill>
                  <a:schemeClr val="folHlink"/>
                </a:solidFill>
              </a:rPr>
              <a:t>Error analysis of direct waves and rays</a:t>
            </a:r>
          </a:p>
          <a:p>
            <a:pPr>
              <a:spcBef>
                <a:spcPct val="50000"/>
              </a:spcBef>
              <a:buFontTx/>
              <a:buChar char="•"/>
            </a:pPr>
            <a:r>
              <a:rPr lang="en-US" altLang="en-US" sz="2400"/>
              <a:t>Constant-velocity-layered half-space</a:t>
            </a:r>
            <a:endParaRPr lang="en-US" altLang="en-US" sz="2400">
              <a:solidFill>
                <a:schemeClr val="folHlink"/>
              </a:solidFill>
            </a:endParaRPr>
          </a:p>
          <a:p>
            <a:pPr>
              <a:spcBef>
                <a:spcPct val="50000"/>
              </a:spcBef>
              <a:buFontTx/>
              <a:buChar char="•"/>
            </a:pPr>
            <a:r>
              <a:rPr lang="en-US" altLang="en-US" sz="2400">
                <a:solidFill>
                  <a:schemeClr val="folHlink"/>
                </a:solidFill>
              </a:rPr>
              <a:t>Constant-velocity versus Gradient layers</a:t>
            </a:r>
          </a:p>
          <a:p>
            <a:pPr>
              <a:spcBef>
                <a:spcPct val="50000"/>
              </a:spcBef>
              <a:buFontTx/>
              <a:buChar char="•"/>
            </a:pPr>
            <a:r>
              <a:rPr lang="en-US" altLang="en-US" sz="2400">
                <a:solidFill>
                  <a:schemeClr val="folHlink"/>
                </a:solidFill>
              </a:rPr>
              <a:t>Reflections</a:t>
            </a:r>
          </a:p>
          <a:p>
            <a:pPr>
              <a:spcBef>
                <a:spcPct val="50000"/>
              </a:spcBef>
              <a:buFontTx/>
              <a:buChar char="•"/>
            </a:pPr>
            <a:r>
              <a:rPr lang="en-US" altLang="en-US" sz="2400">
                <a:solidFill>
                  <a:schemeClr val="folHlink"/>
                </a:solidFill>
              </a:rPr>
              <a:t>Scattering Coefficients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2771" name="Line 4"/>
          <p:cNvSpPr>
            <a:spLocks noChangeShapeType="1"/>
          </p:cNvSpPr>
          <p:nvPr/>
        </p:nvSpPr>
        <p:spPr bwMode="auto">
          <a:xfrm>
            <a:off x="4038600" y="36576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2" name="Line 5"/>
          <p:cNvSpPr>
            <a:spLocks noChangeShapeType="1"/>
          </p:cNvSpPr>
          <p:nvPr/>
        </p:nvSpPr>
        <p:spPr bwMode="auto">
          <a:xfrm>
            <a:off x="4038600" y="3671888"/>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3" name="Line 6"/>
          <p:cNvSpPr>
            <a:spLocks noChangeShapeType="1"/>
          </p:cNvSpPr>
          <p:nvPr/>
        </p:nvSpPr>
        <p:spPr bwMode="auto">
          <a:xfrm flipH="1">
            <a:off x="2971800" y="3657600"/>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4" name="Text Box 7"/>
          <p:cNvSpPr txBox="1">
            <a:spLocks noChangeArrowheads="1"/>
          </p:cNvSpPr>
          <p:nvPr/>
        </p:nvSpPr>
        <p:spPr bwMode="auto">
          <a:xfrm>
            <a:off x="2286000" y="35194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-X</a:t>
            </a:r>
          </a:p>
        </p:txBody>
      </p:sp>
      <p:sp>
        <p:nvSpPr>
          <p:cNvPr id="32775" name="Text Box 8"/>
          <p:cNvSpPr txBox="1">
            <a:spLocks noChangeArrowheads="1"/>
          </p:cNvSpPr>
          <p:nvPr/>
        </p:nvSpPr>
        <p:spPr bwMode="auto">
          <a:xfrm>
            <a:off x="3886200" y="48148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z</a:t>
            </a:r>
            <a:endParaRPr lang="en-US" altLang="en-US" sz="2400"/>
          </a:p>
        </p:txBody>
      </p:sp>
      <p:sp>
        <p:nvSpPr>
          <p:cNvPr id="32776" name="Text Box 9"/>
          <p:cNvSpPr txBox="1">
            <a:spLocks noChangeArrowheads="1"/>
          </p:cNvSpPr>
          <p:nvPr/>
        </p:nvSpPr>
        <p:spPr bwMode="auto">
          <a:xfrm>
            <a:off x="1676400" y="547035"/>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A layered half-space</a:t>
            </a:r>
            <a:endParaRPr lang="en-US" altLang="en-US" sz="2400" dirty="0"/>
          </a:p>
        </p:txBody>
      </p:sp>
      <p:sp>
        <p:nvSpPr>
          <p:cNvPr id="32777" name="Freeform 10"/>
          <p:cNvSpPr>
            <a:spLocks/>
          </p:cNvSpPr>
          <p:nvPr/>
        </p:nvSpPr>
        <p:spPr bwMode="auto">
          <a:xfrm>
            <a:off x="4953000" y="2590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8" name="Freeform 11"/>
          <p:cNvSpPr>
            <a:spLocks/>
          </p:cNvSpPr>
          <p:nvPr/>
        </p:nvSpPr>
        <p:spPr bwMode="auto">
          <a:xfrm>
            <a:off x="4572000" y="27432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9" name="Line 12"/>
          <p:cNvSpPr>
            <a:spLocks noChangeShapeType="1"/>
          </p:cNvSpPr>
          <p:nvPr/>
        </p:nvSpPr>
        <p:spPr bwMode="auto">
          <a:xfrm flipH="1">
            <a:off x="327660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0" name="Line 13"/>
          <p:cNvSpPr>
            <a:spLocks noChangeShapeType="1"/>
          </p:cNvSpPr>
          <p:nvPr/>
        </p:nvSpPr>
        <p:spPr bwMode="auto">
          <a:xfrm flipH="1">
            <a:off x="338137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1" name="Line 14"/>
          <p:cNvSpPr>
            <a:spLocks noChangeShapeType="1"/>
          </p:cNvSpPr>
          <p:nvPr/>
        </p:nvSpPr>
        <p:spPr bwMode="auto">
          <a:xfrm flipH="1">
            <a:off x="348615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2" name="Line 15"/>
          <p:cNvSpPr>
            <a:spLocks noChangeShapeType="1"/>
          </p:cNvSpPr>
          <p:nvPr/>
        </p:nvSpPr>
        <p:spPr bwMode="auto">
          <a:xfrm flipH="1">
            <a:off x="359092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3" name="Line 16"/>
          <p:cNvSpPr>
            <a:spLocks noChangeShapeType="1"/>
          </p:cNvSpPr>
          <p:nvPr/>
        </p:nvSpPr>
        <p:spPr bwMode="auto">
          <a:xfrm flipH="1">
            <a:off x="37004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4" name="Line 17"/>
          <p:cNvSpPr>
            <a:spLocks noChangeShapeType="1"/>
          </p:cNvSpPr>
          <p:nvPr/>
        </p:nvSpPr>
        <p:spPr bwMode="auto">
          <a:xfrm flipH="1">
            <a:off x="38052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5" name="Line 18"/>
          <p:cNvSpPr>
            <a:spLocks noChangeShapeType="1"/>
          </p:cNvSpPr>
          <p:nvPr/>
        </p:nvSpPr>
        <p:spPr bwMode="auto">
          <a:xfrm flipH="1">
            <a:off x="39100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6" name="Line 19"/>
          <p:cNvSpPr>
            <a:spLocks noChangeShapeType="1"/>
          </p:cNvSpPr>
          <p:nvPr/>
        </p:nvSpPr>
        <p:spPr bwMode="auto">
          <a:xfrm flipH="1">
            <a:off x="40147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7" name="Line 20"/>
          <p:cNvSpPr>
            <a:spLocks noChangeShapeType="1"/>
          </p:cNvSpPr>
          <p:nvPr/>
        </p:nvSpPr>
        <p:spPr bwMode="auto">
          <a:xfrm flipH="1">
            <a:off x="41100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8" name="Line 21"/>
          <p:cNvSpPr>
            <a:spLocks noChangeShapeType="1"/>
          </p:cNvSpPr>
          <p:nvPr/>
        </p:nvSpPr>
        <p:spPr bwMode="auto">
          <a:xfrm flipH="1">
            <a:off x="421481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9" name="Line 22"/>
          <p:cNvSpPr>
            <a:spLocks noChangeShapeType="1"/>
          </p:cNvSpPr>
          <p:nvPr/>
        </p:nvSpPr>
        <p:spPr bwMode="auto">
          <a:xfrm flipH="1">
            <a:off x="43195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0" name="Line 23"/>
          <p:cNvSpPr>
            <a:spLocks noChangeShapeType="1"/>
          </p:cNvSpPr>
          <p:nvPr/>
        </p:nvSpPr>
        <p:spPr bwMode="auto">
          <a:xfrm flipH="1">
            <a:off x="442436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1" name="Line 24"/>
          <p:cNvSpPr>
            <a:spLocks noChangeShapeType="1"/>
          </p:cNvSpPr>
          <p:nvPr/>
        </p:nvSpPr>
        <p:spPr bwMode="auto">
          <a:xfrm flipH="1">
            <a:off x="45339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2" name="Line 25"/>
          <p:cNvSpPr>
            <a:spLocks noChangeShapeType="1"/>
          </p:cNvSpPr>
          <p:nvPr/>
        </p:nvSpPr>
        <p:spPr bwMode="auto">
          <a:xfrm flipH="1">
            <a:off x="46386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3" name="Line 26"/>
          <p:cNvSpPr>
            <a:spLocks noChangeShapeType="1"/>
          </p:cNvSpPr>
          <p:nvPr/>
        </p:nvSpPr>
        <p:spPr bwMode="auto">
          <a:xfrm flipH="1">
            <a:off x="47434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4" name="Line 27"/>
          <p:cNvSpPr>
            <a:spLocks noChangeShapeType="1"/>
          </p:cNvSpPr>
          <p:nvPr/>
        </p:nvSpPr>
        <p:spPr bwMode="auto">
          <a:xfrm flipH="1">
            <a:off x="48482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5" name="Line 28"/>
          <p:cNvSpPr>
            <a:spLocks noChangeShapeType="1"/>
          </p:cNvSpPr>
          <p:nvPr/>
        </p:nvSpPr>
        <p:spPr bwMode="auto">
          <a:xfrm flipH="1">
            <a:off x="49577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6" name="Line 29"/>
          <p:cNvSpPr>
            <a:spLocks noChangeShapeType="1"/>
          </p:cNvSpPr>
          <p:nvPr/>
        </p:nvSpPr>
        <p:spPr bwMode="auto">
          <a:xfrm flipH="1">
            <a:off x="50625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7" name="Line 30"/>
          <p:cNvSpPr>
            <a:spLocks noChangeShapeType="1"/>
          </p:cNvSpPr>
          <p:nvPr/>
        </p:nvSpPr>
        <p:spPr bwMode="auto">
          <a:xfrm flipH="1">
            <a:off x="51673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8" name="Line 31"/>
          <p:cNvSpPr>
            <a:spLocks noChangeShapeType="1"/>
          </p:cNvSpPr>
          <p:nvPr/>
        </p:nvSpPr>
        <p:spPr bwMode="auto">
          <a:xfrm flipH="1">
            <a:off x="52720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9" name="Line 32"/>
          <p:cNvSpPr>
            <a:spLocks noChangeShapeType="1"/>
          </p:cNvSpPr>
          <p:nvPr/>
        </p:nvSpPr>
        <p:spPr bwMode="auto">
          <a:xfrm flipH="1">
            <a:off x="538162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0" name="Line 33"/>
          <p:cNvSpPr>
            <a:spLocks noChangeShapeType="1"/>
          </p:cNvSpPr>
          <p:nvPr/>
        </p:nvSpPr>
        <p:spPr bwMode="auto">
          <a:xfrm flipH="1">
            <a:off x="54864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1" name="Line 34"/>
          <p:cNvSpPr>
            <a:spLocks noChangeShapeType="1"/>
          </p:cNvSpPr>
          <p:nvPr/>
        </p:nvSpPr>
        <p:spPr bwMode="auto">
          <a:xfrm flipH="1">
            <a:off x="559117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2" name="Line 35"/>
          <p:cNvSpPr>
            <a:spLocks noChangeShapeType="1"/>
          </p:cNvSpPr>
          <p:nvPr/>
        </p:nvSpPr>
        <p:spPr bwMode="auto">
          <a:xfrm flipH="1">
            <a:off x="56959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3" name="Line 36"/>
          <p:cNvSpPr>
            <a:spLocks noChangeShapeType="1"/>
          </p:cNvSpPr>
          <p:nvPr/>
        </p:nvSpPr>
        <p:spPr bwMode="auto">
          <a:xfrm flipH="1">
            <a:off x="57912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4" name="Line 37"/>
          <p:cNvSpPr>
            <a:spLocks noChangeShapeType="1"/>
          </p:cNvSpPr>
          <p:nvPr/>
        </p:nvSpPr>
        <p:spPr bwMode="auto">
          <a:xfrm flipH="1">
            <a:off x="58959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5" name="Line 38"/>
          <p:cNvSpPr>
            <a:spLocks noChangeShapeType="1"/>
          </p:cNvSpPr>
          <p:nvPr/>
        </p:nvSpPr>
        <p:spPr bwMode="auto">
          <a:xfrm flipH="1">
            <a:off x="60007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6" name="Line 39"/>
          <p:cNvSpPr>
            <a:spLocks noChangeShapeType="1"/>
          </p:cNvSpPr>
          <p:nvPr/>
        </p:nvSpPr>
        <p:spPr bwMode="auto">
          <a:xfrm flipH="1">
            <a:off x="61055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7" name="Line 40"/>
          <p:cNvSpPr>
            <a:spLocks noChangeShapeType="1"/>
          </p:cNvSpPr>
          <p:nvPr/>
        </p:nvSpPr>
        <p:spPr bwMode="auto">
          <a:xfrm flipH="1">
            <a:off x="621506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8" name="Line 41"/>
          <p:cNvSpPr>
            <a:spLocks noChangeShapeType="1"/>
          </p:cNvSpPr>
          <p:nvPr/>
        </p:nvSpPr>
        <p:spPr bwMode="auto">
          <a:xfrm flipH="1">
            <a:off x="631983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9" name="Line 42"/>
          <p:cNvSpPr>
            <a:spLocks noChangeShapeType="1"/>
          </p:cNvSpPr>
          <p:nvPr/>
        </p:nvSpPr>
        <p:spPr bwMode="auto">
          <a:xfrm flipH="1">
            <a:off x="642461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0" name="Line 43"/>
          <p:cNvSpPr>
            <a:spLocks noChangeShapeType="1"/>
          </p:cNvSpPr>
          <p:nvPr/>
        </p:nvSpPr>
        <p:spPr bwMode="auto">
          <a:xfrm flipH="1">
            <a:off x="652938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1" name="Line 44"/>
          <p:cNvSpPr>
            <a:spLocks noChangeShapeType="1"/>
          </p:cNvSpPr>
          <p:nvPr/>
        </p:nvSpPr>
        <p:spPr bwMode="auto">
          <a:xfrm>
            <a:off x="3200400" y="36576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2" name="Text Box 45"/>
          <p:cNvSpPr txBox="1">
            <a:spLocks noChangeArrowheads="1"/>
          </p:cNvSpPr>
          <p:nvPr/>
        </p:nvSpPr>
        <p:spPr bwMode="auto">
          <a:xfrm>
            <a:off x="5334000" y="3505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X</a:t>
            </a:r>
          </a:p>
        </p:txBody>
      </p:sp>
      <p:sp>
        <p:nvSpPr>
          <p:cNvPr id="32813" name="Line 46"/>
          <p:cNvSpPr>
            <a:spLocks noChangeShapeType="1"/>
          </p:cNvSpPr>
          <p:nvPr/>
        </p:nvSpPr>
        <p:spPr bwMode="auto">
          <a:xfrm>
            <a:off x="3124200" y="41910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4" name="Line 47"/>
          <p:cNvSpPr>
            <a:spLocks noChangeShapeType="1"/>
          </p:cNvSpPr>
          <p:nvPr/>
        </p:nvSpPr>
        <p:spPr bwMode="auto">
          <a:xfrm>
            <a:off x="3124200" y="48006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5" name="Line 48"/>
          <p:cNvSpPr>
            <a:spLocks noChangeShapeType="1"/>
          </p:cNvSpPr>
          <p:nvPr/>
        </p:nvSpPr>
        <p:spPr bwMode="auto">
          <a:xfrm>
            <a:off x="3124200" y="5486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6" name="AutoShape 49"/>
          <p:cNvSpPr>
            <a:spLocks noChangeArrowheads="1"/>
          </p:cNvSpPr>
          <p:nvPr/>
        </p:nvSpPr>
        <p:spPr bwMode="auto">
          <a:xfrm>
            <a:off x="3886200" y="3505200"/>
            <a:ext cx="381000" cy="304800"/>
          </a:xfrm>
          <a:prstGeom prst="irregularSeal2">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32817" name="Line 50"/>
          <p:cNvSpPr>
            <a:spLocks noChangeShapeType="1"/>
          </p:cNvSpPr>
          <p:nvPr/>
        </p:nvSpPr>
        <p:spPr bwMode="auto">
          <a:xfrm>
            <a:off x="3124200" y="6248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3795" name="Text Box 9"/>
          <p:cNvSpPr txBox="1">
            <a:spLocks noChangeArrowheads="1"/>
          </p:cNvSpPr>
          <p:nvPr/>
        </p:nvSpPr>
        <p:spPr bwMode="auto">
          <a:xfrm>
            <a:off x="1676400" y="0"/>
            <a:ext cx="5105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A layered half-space</a:t>
            </a:r>
          </a:p>
          <a:p>
            <a:pPr algn="ctr">
              <a:spcBef>
                <a:spcPct val="50000"/>
              </a:spcBef>
            </a:pPr>
            <a:r>
              <a:rPr lang="en-US" altLang="en-US" sz="2800" dirty="0"/>
              <a:t>with constant-velocity layers</a:t>
            </a:r>
            <a:endParaRPr lang="en-US" altLang="en-US" sz="2400" dirty="0"/>
          </a:p>
        </p:txBody>
      </p:sp>
      <p:sp>
        <p:nvSpPr>
          <p:cNvPr id="33796" name="Freeform 10"/>
          <p:cNvSpPr>
            <a:spLocks/>
          </p:cNvSpPr>
          <p:nvPr/>
        </p:nvSpPr>
        <p:spPr bwMode="auto">
          <a:xfrm>
            <a:off x="4953000" y="2590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7" name="Freeform 11"/>
          <p:cNvSpPr>
            <a:spLocks/>
          </p:cNvSpPr>
          <p:nvPr/>
        </p:nvSpPr>
        <p:spPr bwMode="auto">
          <a:xfrm>
            <a:off x="4572000" y="27432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8" name="Line 12"/>
          <p:cNvSpPr>
            <a:spLocks noChangeShapeType="1"/>
          </p:cNvSpPr>
          <p:nvPr/>
        </p:nvSpPr>
        <p:spPr bwMode="auto">
          <a:xfrm flipH="1">
            <a:off x="327660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9" name="Line 13"/>
          <p:cNvSpPr>
            <a:spLocks noChangeShapeType="1"/>
          </p:cNvSpPr>
          <p:nvPr/>
        </p:nvSpPr>
        <p:spPr bwMode="auto">
          <a:xfrm flipH="1">
            <a:off x="338137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0" name="Line 14"/>
          <p:cNvSpPr>
            <a:spLocks noChangeShapeType="1"/>
          </p:cNvSpPr>
          <p:nvPr/>
        </p:nvSpPr>
        <p:spPr bwMode="auto">
          <a:xfrm flipH="1">
            <a:off x="348615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1" name="Line 15"/>
          <p:cNvSpPr>
            <a:spLocks noChangeShapeType="1"/>
          </p:cNvSpPr>
          <p:nvPr/>
        </p:nvSpPr>
        <p:spPr bwMode="auto">
          <a:xfrm flipH="1">
            <a:off x="359092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2" name="Line 16"/>
          <p:cNvSpPr>
            <a:spLocks noChangeShapeType="1"/>
          </p:cNvSpPr>
          <p:nvPr/>
        </p:nvSpPr>
        <p:spPr bwMode="auto">
          <a:xfrm flipH="1">
            <a:off x="37004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3" name="Line 17"/>
          <p:cNvSpPr>
            <a:spLocks noChangeShapeType="1"/>
          </p:cNvSpPr>
          <p:nvPr/>
        </p:nvSpPr>
        <p:spPr bwMode="auto">
          <a:xfrm flipH="1">
            <a:off x="38052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4" name="Line 18"/>
          <p:cNvSpPr>
            <a:spLocks noChangeShapeType="1"/>
          </p:cNvSpPr>
          <p:nvPr/>
        </p:nvSpPr>
        <p:spPr bwMode="auto">
          <a:xfrm flipH="1">
            <a:off x="39100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5" name="Line 19"/>
          <p:cNvSpPr>
            <a:spLocks noChangeShapeType="1"/>
          </p:cNvSpPr>
          <p:nvPr/>
        </p:nvSpPr>
        <p:spPr bwMode="auto">
          <a:xfrm flipH="1">
            <a:off x="40147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6" name="Line 20"/>
          <p:cNvSpPr>
            <a:spLocks noChangeShapeType="1"/>
          </p:cNvSpPr>
          <p:nvPr/>
        </p:nvSpPr>
        <p:spPr bwMode="auto">
          <a:xfrm flipH="1">
            <a:off x="41100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7" name="Line 21"/>
          <p:cNvSpPr>
            <a:spLocks noChangeShapeType="1"/>
          </p:cNvSpPr>
          <p:nvPr/>
        </p:nvSpPr>
        <p:spPr bwMode="auto">
          <a:xfrm flipH="1">
            <a:off x="421481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8" name="Line 22"/>
          <p:cNvSpPr>
            <a:spLocks noChangeShapeType="1"/>
          </p:cNvSpPr>
          <p:nvPr/>
        </p:nvSpPr>
        <p:spPr bwMode="auto">
          <a:xfrm flipH="1">
            <a:off x="43195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9" name="Line 23"/>
          <p:cNvSpPr>
            <a:spLocks noChangeShapeType="1"/>
          </p:cNvSpPr>
          <p:nvPr/>
        </p:nvSpPr>
        <p:spPr bwMode="auto">
          <a:xfrm flipH="1">
            <a:off x="442436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0" name="Line 24"/>
          <p:cNvSpPr>
            <a:spLocks noChangeShapeType="1"/>
          </p:cNvSpPr>
          <p:nvPr/>
        </p:nvSpPr>
        <p:spPr bwMode="auto">
          <a:xfrm flipH="1">
            <a:off x="45339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1" name="Line 25"/>
          <p:cNvSpPr>
            <a:spLocks noChangeShapeType="1"/>
          </p:cNvSpPr>
          <p:nvPr/>
        </p:nvSpPr>
        <p:spPr bwMode="auto">
          <a:xfrm flipH="1">
            <a:off x="46386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2" name="Line 26"/>
          <p:cNvSpPr>
            <a:spLocks noChangeShapeType="1"/>
          </p:cNvSpPr>
          <p:nvPr/>
        </p:nvSpPr>
        <p:spPr bwMode="auto">
          <a:xfrm flipH="1">
            <a:off x="47434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3" name="Line 27"/>
          <p:cNvSpPr>
            <a:spLocks noChangeShapeType="1"/>
          </p:cNvSpPr>
          <p:nvPr/>
        </p:nvSpPr>
        <p:spPr bwMode="auto">
          <a:xfrm flipH="1">
            <a:off x="48482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4" name="Line 28"/>
          <p:cNvSpPr>
            <a:spLocks noChangeShapeType="1"/>
          </p:cNvSpPr>
          <p:nvPr/>
        </p:nvSpPr>
        <p:spPr bwMode="auto">
          <a:xfrm flipH="1">
            <a:off x="49577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5" name="Line 29"/>
          <p:cNvSpPr>
            <a:spLocks noChangeShapeType="1"/>
          </p:cNvSpPr>
          <p:nvPr/>
        </p:nvSpPr>
        <p:spPr bwMode="auto">
          <a:xfrm flipH="1">
            <a:off x="50625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6" name="Line 30"/>
          <p:cNvSpPr>
            <a:spLocks noChangeShapeType="1"/>
          </p:cNvSpPr>
          <p:nvPr/>
        </p:nvSpPr>
        <p:spPr bwMode="auto">
          <a:xfrm flipH="1">
            <a:off x="51673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7" name="Line 31"/>
          <p:cNvSpPr>
            <a:spLocks noChangeShapeType="1"/>
          </p:cNvSpPr>
          <p:nvPr/>
        </p:nvSpPr>
        <p:spPr bwMode="auto">
          <a:xfrm flipH="1">
            <a:off x="52720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8" name="Line 32"/>
          <p:cNvSpPr>
            <a:spLocks noChangeShapeType="1"/>
          </p:cNvSpPr>
          <p:nvPr/>
        </p:nvSpPr>
        <p:spPr bwMode="auto">
          <a:xfrm flipH="1">
            <a:off x="538162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9" name="Line 33"/>
          <p:cNvSpPr>
            <a:spLocks noChangeShapeType="1"/>
          </p:cNvSpPr>
          <p:nvPr/>
        </p:nvSpPr>
        <p:spPr bwMode="auto">
          <a:xfrm flipH="1">
            <a:off x="54864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0" name="Line 34"/>
          <p:cNvSpPr>
            <a:spLocks noChangeShapeType="1"/>
          </p:cNvSpPr>
          <p:nvPr/>
        </p:nvSpPr>
        <p:spPr bwMode="auto">
          <a:xfrm flipH="1">
            <a:off x="559117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1" name="Line 35"/>
          <p:cNvSpPr>
            <a:spLocks noChangeShapeType="1"/>
          </p:cNvSpPr>
          <p:nvPr/>
        </p:nvSpPr>
        <p:spPr bwMode="auto">
          <a:xfrm flipH="1">
            <a:off x="56959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2" name="Line 36"/>
          <p:cNvSpPr>
            <a:spLocks noChangeShapeType="1"/>
          </p:cNvSpPr>
          <p:nvPr/>
        </p:nvSpPr>
        <p:spPr bwMode="auto">
          <a:xfrm flipH="1">
            <a:off x="57912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3" name="Line 37"/>
          <p:cNvSpPr>
            <a:spLocks noChangeShapeType="1"/>
          </p:cNvSpPr>
          <p:nvPr/>
        </p:nvSpPr>
        <p:spPr bwMode="auto">
          <a:xfrm flipH="1">
            <a:off x="58959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4" name="Line 38"/>
          <p:cNvSpPr>
            <a:spLocks noChangeShapeType="1"/>
          </p:cNvSpPr>
          <p:nvPr/>
        </p:nvSpPr>
        <p:spPr bwMode="auto">
          <a:xfrm flipH="1">
            <a:off x="60007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5" name="Line 39"/>
          <p:cNvSpPr>
            <a:spLocks noChangeShapeType="1"/>
          </p:cNvSpPr>
          <p:nvPr/>
        </p:nvSpPr>
        <p:spPr bwMode="auto">
          <a:xfrm flipH="1">
            <a:off x="61055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6" name="Line 40"/>
          <p:cNvSpPr>
            <a:spLocks noChangeShapeType="1"/>
          </p:cNvSpPr>
          <p:nvPr/>
        </p:nvSpPr>
        <p:spPr bwMode="auto">
          <a:xfrm flipH="1">
            <a:off x="621506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7" name="Line 41"/>
          <p:cNvSpPr>
            <a:spLocks noChangeShapeType="1"/>
          </p:cNvSpPr>
          <p:nvPr/>
        </p:nvSpPr>
        <p:spPr bwMode="auto">
          <a:xfrm flipH="1">
            <a:off x="631983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8" name="Line 42"/>
          <p:cNvSpPr>
            <a:spLocks noChangeShapeType="1"/>
          </p:cNvSpPr>
          <p:nvPr/>
        </p:nvSpPr>
        <p:spPr bwMode="auto">
          <a:xfrm flipH="1">
            <a:off x="642461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9" name="Line 43"/>
          <p:cNvSpPr>
            <a:spLocks noChangeShapeType="1"/>
          </p:cNvSpPr>
          <p:nvPr/>
        </p:nvSpPr>
        <p:spPr bwMode="auto">
          <a:xfrm flipH="1">
            <a:off x="652938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0" name="Line 44"/>
          <p:cNvSpPr>
            <a:spLocks noChangeShapeType="1"/>
          </p:cNvSpPr>
          <p:nvPr/>
        </p:nvSpPr>
        <p:spPr bwMode="auto">
          <a:xfrm>
            <a:off x="3200400" y="36576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1" name="Line 46"/>
          <p:cNvSpPr>
            <a:spLocks noChangeShapeType="1"/>
          </p:cNvSpPr>
          <p:nvPr/>
        </p:nvSpPr>
        <p:spPr bwMode="auto">
          <a:xfrm>
            <a:off x="3124200" y="41910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2" name="Line 47"/>
          <p:cNvSpPr>
            <a:spLocks noChangeShapeType="1"/>
          </p:cNvSpPr>
          <p:nvPr/>
        </p:nvSpPr>
        <p:spPr bwMode="auto">
          <a:xfrm>
            <a:off x="3124200" y="48006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3" name="Line 48"/>
          <p:cNvSpPr>
            <a:spLocks noChangeShapeType="1"/>
          </p:cNvSpPr>
          <p:nvPr/>
        </p:nvSpPr>
        <p:spPr bwMode="auto">
          <a:xfrm>
            <a:off x="3124200" y="5486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4" name="AutoShape 49"/>
          <p:cNvSpPr>
            <a:spLocks noChangeArrowheads="1"/>
          </p:cNvSpPr>
          <p:nvPr/>
        </p:nvSpPr>
        <p:spPr bwMode="auto">
          <a:xfrm>
            <a:off x="3886200" y="3505200"/>
            <a:ext cx="381000" cy="304800"/>
          </a:xfrm>
          <a:prstGeom prst="irregularSeal2">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33835" name="Line 50"/>
          <p:cNvSpPr>
            <a:spLocks noChangeShapeType="1"/>
          </p:cNvSpPr>
          <p:nvPr/>
        </p:nvSpPr>
        <p:spPr bwMode="auto">
          <a:xfrm>
            <a:off x="4114800" y="3657600"/>
            <a:ext cx="219075"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6" name="Text Box 54"/>
          <p:cNvSpPr txBox="1">
            <a:spLocks noChangeArrowheads="1"/>
          </p:cNvSpPr>
          <p:nvPr/>
        </p:nvSpPr>
        <p:spPr bwMode="auto">
          <a:xfrm>
            <a:off x="4800600" y="3886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33837" name="Object 0"/>
          <p:cNvGraphicFramePr>
            <a:graphicFrameLocks noChangeAspect="1"/>
          </p:cNvGraphicFramePr>
          <p:nvPr/>
        </p:nvGraphicFramePr>
        <p:xfrm>
          <a:off x="6858000" y="3657600"/>
          <a:ext cx="290513" cy="430213"/>
        </p:xfrm>
        <a:graphic>
          <a:graphicData uri="http://schemas.openxmlformats.org/presentationml/2006/ole">
            <mc:AlternateContent xmlns:mc="http://schemas.openxmlformats.org/markup-compatibility/2006">
              <mc:Choice xmlns:v="urn:schemas-microsoft-com:vml" Requires="v">
                <p:oleObj spid="_x0000_s33905" name="Equation" r:id="rId3" imgW="291973" imgH="431613" progId="Equation.DSMT4">
                  <p:embed/>
                </p:oleObj>
              </mc:Choice>
              <mc:Fallback>
                <p:oleObj name="Equation" r:id="rId3" imgW="291973" imgH="431613"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657600"/>
                        <a:ext cx="2905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38" name="Object 1"/>
          <p:cNvGraphicFramePr>
            <a:graphicFrameLocks noChangeAspect="1"/>
          </p:cNvGraphicFramePr>
          <p:nvPr/>
        </p:nvGraphicFramePr>
        <p:xfrm>
          <a:off x="6781800" y="4267200"/>
          <a:ext cx="392113" cy="303213"/>
        </p:xfrm>
        <a:graphic>
          <a:graphicData uri="http://schemas.openxmlformats.org/presentationml/2006/ole">
            <mc:AlternateContent xmlns:mc="http://schemas.openxmlformats.org/markup-compatibility/2006">
              <mc:Choice xmlns:v="urn:schemas-microsoft-com:vml" Requires="v">
                <p:oleObj spid="_x0000_s33906" name="Equation" r:id="rId5" imgW="393359" imgH="304536" progId="Equation.DSMT4">
                  <p:embed/>
                </p:oleObj>
              </mc:Choice>
              <mc:Fallback>
                <p:oleObj name="Equation" r:id="rId5" imgW="393359" imgH="304536"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67200"/>
                        <a:ext cx="3921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39" name="Object 2"/>
          <p:cNvGraphicFramePr>
            <a:graphicFrameLocks noChangeAspect="1"/>
          </p:cNvGraphicFramePr>
          <p:nvPr/>
        </p:nvGraphicFramePr>
        <p:xfrm>
          <a:off x="6858000" y="4953000"/>
          <a:ext cx="315913" cy="582613"/>
        </p:xfrm>
        <a:graphic>
          <a:graphicData uri="http://schemas.openxmlformats.org/presentationml/2006/ole">
            <mc:AlternateContent xmlns:mc="http://schemas.openxmlformats.org/markup-compatibility/2006">
              <mc:Choice xmlns:v="urn:schemas-microsoft-com:vml" Requires="v">
                <p:oleObj spid="_x0000_s33907" name="Equation" r:id="rId7" imgW="317225" imgH="583693" progId="Equation.DSMT4">
                  <p:embed/>
                </p:oleObj>
              </mc:Choice>
              <mc:Fallback>
                <p:oleObj name="Equation" r:id="rId7" imgW="317225" imgH="583693"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953000"/>
                        <a:ext cx="315913"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40" name="Text Box 58"/>
          <p:cNvSpPr txBox="1">
            <a:spLocks noChangeArrowheads="1"/>
          </p:cNvSpPr>
          <p:nvPr/>
        </p:nvSpPr>
        <p:spPr bwMode="auto">
          <a:xfrm>
            <a:off x="685800" y="57912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Eventually, …..</a:t>
            </a:r>
          </a:p>
        </p:txBody>
      </p:sp>
      <p:sp>
        <p:nvSpPr>
          <p:cNvPr id="33841" name="Text Box 59"/>
          <p:cNvSpPr txBox="1">
            <a:spLocks noChangeArrowheads="1"/>
          </p:cNvSpPr>
          <p:nvPr/>
        </p:nvSpPr>
        <p:spPr bwMode="auto">
          <a:xfrm>
            <a:off x="533400" y="3962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33842" name="Object 3"/>
          <p:cNvGraphicFramePr>
            <a:graphicFrameLocks noChangeAspect="1"/>
          </p:cNvGraphicFramePr>
          <p:nvPr/>
        </p:nvGraphicFramePr>
        <p:xfrm>
          <a:off x="463550" y="4343400"/>
          <a:ext cx="2057400" cy="430213"/>
        </p:xfrm>
        <a:graphic>
          <a:graphicData uri="http://schemas.openxmlformats.org/presentationml/2006/ole">
            <mc:AlternateContent xmlns:mc="http://schemas.openxmlformats.org/markup-compatibility/2006">
              <mc:Choice xmlns:v="urn:schemas-microsoft-com:vml" Requires="v">
                <p:oleObj spid="_x0000_s33908" name="Equation" r:id="rId9" imgW="2057400" imgH="431800" progId="Equation.DSMT4">
                  <p:embed/>
                </p:oleObj>
              </mc:Choice>
              <mc:Fallback>
                <p:oleObj name="Equation" r:id="rId9" imgW="2057400" imgH="4318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0" y="4343400"/>
                        <a:ext cx="20574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43" name="Line 61"/>
          <p:cNvSpPr>
            <a:spLocks noChangeShapeType="1"/>
          </p:cNvSpPr>
          <p:nvPr/>
        </p:nvSpPr>
        <p:spPr bwMode="auto">
          <a:xfrm>
            <a:off x="3124200" y="6248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3844" name="Object 4"/>
          <p:cNvGraphicFramePr>
            <a:graphicFrameLocks noChangeAspect="1"/>
          </p:cNvGraphicFramePr>
          <p:nvPr/>
        </p:nvGraphicFramePr>
        <p:xfrm>
          <a:off x="6781800" y="5638800"/>
          <a:ext cx="330200" cy="430213"/>
        </p:xfrm>
        <a:graphic>
          <a:graphicData uri="http://schemas.openxmlformats.org/presentationml/2006/ole">
            <mc:AlternateContent xmlns:mc="http://schemas.openxmlformats.org/markup-compatibility/2006">
              <mc:Choice xmlns:v="urn:schemas-microsoft-com:vml" Requires="v">
                <p:oleObj spid="_x0000_s33909" name="Equation" r:id="rId11" imgW="330057" imgH="431613" progId="Equation.DSMT4">
                  <p:embed/>
                </p:oleObj>
              </mc:Choice>
              <mc:Fallback>
                <p:oleObj name="Equation" r:id="rId11" imgW="330057" imgH="431613"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5638800"/>
                        <a:ext cx="330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4820" name="Freeform 5"/>
          <p:cNvSpPr>
            <a:spLocks/>
          </p:cNvSpPr>
          <p:nvPr/>
        </p:nvSpPr>
        <p:spPr bwMode="auto">
          <a:xfrm>
            <a:off x="4953000" y="2590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1" name="Freeform 6"/>
          <p:cNvSpPr>
            <a:spLocks/>
          </p:cNvSpPr>
          <p:nvPr/>
        </p:nvSpPr>
        <p:spPr bwMode="auto">
          <a:xfrm>
            <a:off x="4572000" y="27432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2" name="Line 7"/>
          <p:cNvSpPr>
            <a:spLocks noChangeShapeType="1"/>
          </p:cNvSpPr>
          <p:nvPr/>
        </p:nvSpPr>
        <p:spPr bwMode="auto">
          <a:xfrm flipH="1">
            <a:off x="327660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8"/>
          <p:cNvSpPr>
            <a:spLocks noChangeShapeType="1"/>
          </p:cNvSpPr>
          <p:nvPr/>
        </p:nvSpPr>
        <p:spPr bwMode="auto">
          <a:xfrm flipH="1">
            <a:off x="338137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9"/>
          <p:cNvSpPr>
            <a:spLocks noChangeShapeType="1"/>
          </p:cNvSpPr>
          <p:nvPr/>
        </p:nvSpPr>
        <p:spPr bwMode="auto">
          <a:xfrm flipH="1">
            <a:off x="348615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10"/>
          <p:cNvSpPr>
            <a:spLocks noChangeShapeType="1"/>
          </p:cNvSpPr>
          <p:nvPr/>
        </p:nvSpPr>
        <p:spPr bwMode="auto">
          <a:xfrm flipH="1">
            <a:off x="359092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1"/>
          <p:cNvSpPr>
            <a:spLocks noChangeShapeType="1"/>
          </p:cNvSpPr>
          <p:nvPr/>
        </p:nvSpPr>
        <p:spPr bwMode="auto">
          <a:xfrm flipH="1">
            <a:off x="37004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2"/>
          <p:cNvSpPr>
            <a:spLocks noChangeShapeType="1"/>
          </p:cNvSpPr>
          <p:nvPr/>
        </p:nvSpPr>
        <p:spPr bwMode="auto">
          <a:xfrm flipH="1">
            <a:off x="38052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3"/>
          <p:cNvSpPr>
            <a:spLocks noChangeShapeType="1"/>
          </p:cNvSpPr>
          <p:nvPr/>
        </p:nvSpPr>
        <p:spPr bwMode="auto">
          <a:xfrm flipH="1">
            <a:off x="39100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4"/>
          <p:cNvSpPr>
            <a:spLocks noChangeShapeType="1"/>
          </p:cNvSpPr>
          <p:nvPr/>
        </p:nvSpPr>
        <p:spPr bwMode="auto">
          <a:xfrm flipH="1">
            <a:off x="40147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15"/>
          <p:cNvSpPr>
            <a:spLocks noChangeShapeType="1"/>
          </p:cNvSpPr>
          <p:nvPr/>
        </p:nvSpPr>
        <p:spPr bwMode="auto">
          <a:xfrm flipH="1">
            <a:off x="41100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6"/>
          <p:cNvSpPr>
            <a:spLocks noChangeShapeType="1"/>
          </p:cNvSpPr>
          <p:nvPr/>
        </p:nvSpPr>
        <p:spPr bwMode="auto">
          <a:xfrm flipH="1">
            <a:off x="421481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17"/>
          <p:cNvSpPr>
            <a:spLocks noChangeShapeType="1"/>
          </p:cNvSpPr>
          <p:nvPr/>
        </p:nvSpPr>
        <p:spPr bwMode="auto">
          <a:xfrm flipH="1">
            <a:off x="43195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18"/>
          <p:cNvSpPr>
            <a:spLocks noChangeShapeType="1"/>
          </p:cNvSpPr>
          <p:nvPr/>
        </p:nvSpPr>
        <p:spPr bwMode="auto">
          <a:xfrm flipH="1">
            <a:off x="442436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19"/>
          <p:cNvSpPr>
            <a:spLocks noChangeShapeType="1"/>
          </p:cNvSpPr>
          <p:nvPr/>
        </p:nvSpPr>
        <p:spPr bwMode="auto">
          <a:xfrm flipH="1">
            <a:off x="45339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20"/>
          <p:cNvSpPr>
            <a:spLocks noChangeShapeType="1"/>
          </p:cNvSpPr>
          <p:nvPr/>
        </p:nvSpPr>
        <p:spPr bwMode="auto">
          <a:xfrm flipH="1">
            <a:off x="46386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6" name="Line 21"/>
          <p:cNvSpPr>
            <a:spLocks noChangeShapeType="1"/>
          </p:cNvSpPr>
          <p:nvPr/>
        </p:nvSpPr>
        <p:spPr bwMode="auto">
          <a:xfrm flipH="1">
            <a:off x="47434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7" name="Line 22"/>
          <p:cNvSpPr>
            <a:spLocks noChangeShapeType="1"/>
          </p:cNvSpPr>
          <p:nvPr/>
        </p:nvSpPr>
        <p:spPr bwMode="auto">
          <a:xfrm flipH="1">
            <a:off x="48482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8" name="Line 23"/>
          <p:cNvSpPr>
            <a:spLocks noChangeShapeType="1"/>
          </p:cNvSpPr>
          <p:nvPr/>
        </p:nvSpPr>
        <p:spPr bwMode="auto">
          <a:xfrm flipH="1">
            <a:off x="49577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9" name="Line 24"/>
          <p:cNvSpPr>
            <a:spLocks noChangeShapeType="1"/>
          </p:cNvSpPr>
          <p:nvPr/>
        </p:nvSpPr>
        <p:spPr bwMode="auto">
          <a:xfrm flipH="1">
            <a:off x="50625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0" name="Line 25"/>
          <p:cNvSpPr>
            <a:spLocks noChangeShapeType="1"/>
          </p:cNvSpPr>
          <p:nvPr/>
        </p:nvSpPr>
        <p:spPr bwMode="auto">
          <a:xfrm flipH="1">
            <a:off x="51673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1" name="Line 26"/>
          <p:cNvSpPr>
            <a:spLocks noChangeShapeType="1"/>
          </p:cNvSpPr>
          <p:nvPr/>
        </p:nvSpPr>
        <p:spPr bwMode="auto">
          <a:xfrm flipH="1">
            <a:off x="52720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7"/>
          <p:cNvSpPr>
            <a:spLocks noChangeShapeType="1"/>
          </p:cNvSpPr>
          <p:nvPr/>
        </p:nvSpPr>
        <p:spPr bwMode="auto">
          <a:xfrm flipH="1">
            <a:off x="538162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28"/>
          <p:cNvSpPr>
            <a:spLocks noChangeShapeType="1"/>
          </p:cNvSpPr>
          <p:nvPr/>
        </p:nvSpPr>
        <p:spPr bwMode="auto">
          <a:xfrm flipH="1">
            <a:off x="54864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29"/>
          <p:cNvSpPr>
            <a:spLocks noChangeShapeType="1"/>
          </p:cNvSpPr>
          <p:nvPr/>
        </p:nvSpPr>
        <p:spPr bwMode="auto">
          <a:xfrm flipH="1">
            <a:off x="559117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30"/>
          <p:cNvSpPr>
            <a:spLocks noChangeShapeType="1"/>
          </p:cNvSpPr>
          <p:nvPr/>
        </p:nvSpPr>
        <p:spPr bwMode="auto">
          <a:xfrm flipH="1">
            <a:off x="56959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6" name="Line 31"/>
          <p:cNvSpPr>
            <a:spLocks noChangeShapeType="1"/>
          </p:cNvSpPr>
          <p:nvPr/>
        </p:nvSpPr>
        <p:spPr bwMode="auto">
          <a:xfrm flipH="1">
            <a:off x="57912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7" name="Line 32"/>
          <p:cNvSpPr>
            <a:spLocks noChangeShapeType="1"/>
          </p:cNvSpPr>
          <p:nvPr/>
        </p:nvSpPr>
        <p:spPr bwMode="auto">
          <a:xfrm flipH="1">
            <a:off x="58959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8" name="Line 33"/>
          <p:cNvSpPr>
            <a:spLocks noChangeShapeType="1"/>
          </p:cNvSpPr>
          <p:nvPr/>
        </p:nvSpPr>
        <p:spPr bwMode="auto">
          <a:xfrm flipH="1">
            <a:off x="60007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9" name="Line 34"/>
          <p:cNvSpPr>
            <a:spLocks noChangeShapeType="1"/>
          </p:cNvSpPr>
          <p:nvPr/>
        </p:nvSpPr>
        <p:spPr bwMode="auto">
          <a:xfrm flipH="1">
            <a:off x="61055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0" name="Line 35"/>
          <p:cNvSpPr>
            <a:spLocks noChangeShapeType="1"/>
          </p:cNvSpPr>
          <p:nvPr/>
        </p:nvSpPr>
        <p:spPr bwMode="auto">
          <a:xfrm flipH="1">
            <a:off x="621506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1" name="Line 36"/>
          <p:cNvSpPr>
            <a:spLocks noChangeShapeType="1"/>
          </p:cNvSpPr>
          <p:nvPr/>
        </p:nvSpPr>
        <p:spPr bwMode="auto">
          <a:xfrm flipH="1">
            <a:off x="631983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2" name="Line 37"/>
          <p:cNvSpPr>
            <a:spLocks noChangeShapeType="1"/>
          </p:cNvSpPr>
          <p:nvPr/>
        </p:nvSpPr>
        <p:spPr bwMode="auto">
          <a:xfrm flipH="1">
            <a:off x="642461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3" name="Line 38"/>
          <p:cNvSpPr>
            <a:spLocks noChangeShapeType="1"/>
          </p:cNvSpPr>
          <p:nvPr/>
        </p:nvSpPr>
        <p:spPr bwMode="auto">
          <a:xfrm flipH="1">
            <a:off x="652938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4" name="Line 39"/>
          <p:cNvSpPr>
            <a:spLocks noChangeShapeType="1"/>
          </p:cNvSpPr>
          <p:nvPr/>
        </p:nvSpPr>
        <p:spPr bwMode="auto">
          <a:xfrm>
            <a:off x="3200400" y="36576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5" name="Line 40"/>
          <p:cNvSpPr>
            <a:spLocks noChangeShapeType="1"/>
          </p:cNvSpPr>
          <p:nvPr/>
        </p:nvSpPr>
        <p:spPr bwMode="auto">
          <a:xfrm>
            <a:off x="3124200" y="41910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6" name="Line 41"/>
          <p:cNvSpPr>
            <a:spLocks noChangeShapeType="1"/>
          </p:cNvSpPr>
          <p:nvPr/>
        </p:nvSpPr>
        <p:spPr bwMode="auto">
          <a:xfrm>
            <a:off x="3124200" y="48006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7" name="Line 42"/>
          <p:cNvSpPr>
            <a:spLocks noChangeShapeType="1"/>
          </p:cNvSpPr>
          <p:nvPr/>
        </p:nvSpPr>
        <p:spPr bwMode="auto">
          <a:xfrm>
            <a:off x="3124200" y="5486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8" name="AutoShape 43"/>
          <p:cNvSpPr>
            <a:spLocks noChangeArrowheads="1"/>
          </p:cNvSpPr>
          <p:nvPr/>
        </p:nvSpPr>
        <p:spPr bwMode="auto">
          <a:xfrm>
            <a:off x="3886200" y="3505200"/>
            <a:ext cx="381000" cy="304800"/>
          </a:xfrm>
          <a:prstGeom prst="irregularSeal2">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34859" name="Line 44"/>
          <p:cNvSpPr>
            <a:spLocks noChangeShapeType="1"/>
          </p:cNvSpPr>
          <p:nvPr/>
        </p:nvSpPr>
        <p:spPr bwMode="auto">
          <a:xfrm>
            <a:off x="4114800" y="3657600"/>
            <a:ext cx="219075"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60" name="Line 45"/>
          <p:cNvSpPr>
            <a:spLocks noChangeShapeType="1"/>
          </p:cNvSpPr>
          <p:nvPr/>
        </p:nvSpPr>
        <p:spPr bwMode="auto">
          <a:xfrm>
            <a:off x="4343400" y="41910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61" name="Text Box 47"/>
          <p:cNvSpPr txBox="1">
            <a:spLocks noChangeArrowheads="1"/>
          </p:cNvSpPr>
          <p:nvPr/>
        </p:nvSpPr>
        <p:spPr bwMode="auto">
          <a:xfrm>
            <a:off x="4800600" y="3886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34862" name="Object 0"/>
          <p:cNvGraphicFramePr>
            <a:graphicFrameLocks noChangeAspect="1"/>
          </p:cNvGraphicFramePr>
          <p:nvPr/>
        </p:nvGraphicFramePr>
        <p:xfrm>
          <a:off x="6858000" y="3657600"/>
          <a:ext cx="290513" cy="430213"/>
        </p:xfrm>
        <a:graphic>
          <a:graphicData uri="http://schemas.openxmlformats.org/presentationml/2006/ole">
            <mc:AlternateContent xmlns:mc="http://schemas.openxmlformats.org/markup-compatibility/2006">
              <mc:Choice xmlns:v="urn:schemas-microsoft-com:vml" Requires="v">
                <p:oleObj spid="_x0000_s34930" name="Equation" r:id="rId3" imgW="291973" imgH="431613" progId="Equation.DSMT4">
                  <p:embed/>
                </p:oleObj>
              </mc:Choice>
              <mc:Fallback>
                <p:oleObj name="Equation" r:id="rId3" imgW="291973" imgH="431613"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657600"/>
                        <a:ext cx="2905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63" name="Object 1"/>
          <p:cNvGraphicFramePr>
            <a:graphicFrameLocks noChangeAspect="1"/>
          </p:cNvGraphicFramePr>
          <p:nvPr/>
        </p:nvGraphicFramePr>
        <p:xfrm>
          <a:off x="6781800" y="4267200"/>
          <a:ext cx="392113" cy="303213"/>
        </p:xfrm>
        <a:graphic>
          <a:graphicData uri="http://schemas.openxmlformats.org/presentationml/2006/ole">
            <mc:AlternateContent xmlns:mc="http://schemas.openxmlformats.org/markup-compatibility/2006">
              <mc:Choice xmlns:v="urn:schemas-microsoft-com:vml" Requires="v">
                <p:oleObj spid="_x0000_s34931" name="Equation" r:id="rId5" imgW="393359" imgH="304536" progId="Equation.DSMT4">
                  <p:embed/>
                </p:oleObj>
              </mc:Choice>
              <mc:Fallback>
                <p:oleObj name="Equation" r:id="rId5" imgW="393359" imgH="304536"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67200"/>
                        <a:ext cx="3921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64" name="Object 2"/>
          <p:cNvGraphicFramePr>
            <a:graphicFrameLocks noChangeAspect="1"/>
          </p:cNvGraphicFramePr>
          <p:nvPr/>
        </p:nvGraphicFramePr>
        <p:xfrm>
          <a:off x="6858000" y="4953000"/>
          <a:ext cx="315913" cy="582613"/>
        </p:xfrm>
        <a:graphic>
          <a:graphicData uri="http://schemas.openxmlformats.org/presentationml/2006/ole">
            <mc:AlternateContent xmlns:mc="http://schemas.openxmlformats.org/markup-compatibility/2006">
              <mc:Choice xmlns:v="urn:schemas-microsoft-com:vml" Requires="v">
                <p:oleObj spid="_x0000_s34932" name="Equation" r:id="rId7" imgW="317225" imgH="583693" progId="Equation.DSMT4">
                  <p:embed/>
                </p:oleObj>
              </mc:Choice>
              <mc:Fallback>
                <p:oleObj name="Equation" r:id="rId7" imgW="317225" imgH="583693"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953000"/>
                        <a:ext cx="315913"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65" name="Text Box 51"/>
          <p:cNvSpPr txBox="1">
            <a:spLocks noChangeArrowheads="1"/>
          </p:cNvSpPr>
          <p:nvPr/>
        </p:nvSpPr>
        <p:spPr bwMode="auto">
          <a:xfrm>
            <a:off x="685800" y="57912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Eventually, …..</a:t>
            </a:r>
          </a:p>
        </p:txBody>
      </p:sp>
      <p:sp>
        <p:nvSpPr>
          <p:cNvPr id="34866" name="Text Box 52"/>
          <p:cNvSpPr txBox="1">
            <a:spLocks noChangeArrowheads="1"/>
          </p:cNvSpPr>
          <p:nvPr/>
        </p:nvSpPr>
        <p:spPr bwMode="auto">
          <a:xfrm>
            <a:off x="533400" y="3962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4867" name="Line 54"/>
          <p:cNvSpPr>
            <a:spLocks noChangeShapeType="1"/>
          </p:cNvSpPr>
          <p:nvPr/>
        </p:nvSpPr>
        <p:spPr bwMode="auto">
          <a:xfrm>
            <a:off x="3124200" y="6248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4868" name="Object 3"/>
          <p:cNvGraphicFramePr>
            <a:graphicFrameLocks noChangeAspect="1"/>
          </p:cNvGraphicFramePr>
          <p:nvPr/>
        </p:nvGraphicFramePr>
        <p:xfrm>
          <a:off x="463550" y="4343400"/>
          <a:ext cx="2057400" cy="430213"/>
        </p:xfrm>
        <a:graphic>
          <a:graphicData uri="http://schemas.openxmlformats.org/presentationml/2006/ole">
            <mc:AlternateContent xmlns:mc="http://schemas.openxmlformats.org/markup-compatibility/2006">
              <mc:Choice xmlns:v="urn:schemas-microsoft-com:vml" Requires="v">
                <p:oleObj spid="_x0000_s34933" name="Equation" r:id="rId9" imgW="2057400" imgH="431800" progId="Equation.DSMT4">
                  <p:embed/>
                </p:oleObj>
              </mc:Choice>
              <mc:Fallback>
                <p:oleObj name="Equation" r:id="rId9" imgW="2057400" imgH="4318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0" y="4343400"/>
                        <a:ext cx="20574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69" name="Object 4"/>
          <p:cNvGraphicFramePr>
            <a:graphicFrameLocks noChangeAspect="1"/>
          </p:cNvGraphicFramePr>
          <p:nvPr/>
        </p:nvGraphicFramePr>
        <p:xfrm>
          <a:off x="6781800" y="5638800"/>
          <a:ext cx="330200" cy="430213"/>
        </p:xfrm>
        <a:graphic>
          <a:graphicData uri="http://schemas.openxmlformats.org/presentationml/2006/ole">
            <mc:AlternateContent xmlns:mc="http://schemas.openxmlformats.org/markup-compatibility/2006">
              <mc:Choice xmlns:v="urn:schemas-microsoft-com:vml" Requires="v">
                <p:oleObj spid="_x0000_s34934" name="Equation" r:id="rId11" imgW="330057" imgH="431613" progId="Equation.DSMT4">
                  <p:embed/>
                </p:oleObj>
              </mc:Choice>
              <mc:Fallback>
                <p:oleObj name="Equation" r:id="rId11" imgW="330057" imgH="431613"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5638800"/>
                        <a:ext cx="330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Text Box 9"/>
          <p:cNvSpPr txBox="1">
            <a:spLocks noChangeArrowheads="1"/>
          </p:cNvSpPr>
          <p:nvPr/>
        </p:nvSpPr>
        <p:spPr bwMode="auto">
          <a:xfrm>
            <a:off x="1676400" y="0"/>
            <a:ext cx="5105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A layered half-space</a:t>
            </a:r>
          </a:p>
          <a:p>
            <a:pPr algn="ctr">
              <a:spcBef>
                <a:spcPct val="50000"/>
              </a:spcBef>
            </a:pPr>
            <a:r>
              <a:rPr lang="en-US" altLang="en-US" sz="2800" dirty="0"/>
              <a:t>with constant-velocity layers</a:t>
            </a:r>
            <a:endParaRPr lang="en-US" alt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5844" name="Freeform 5"/>
          <p:cNvSpPr>
            <a:spLocks/>
          </p:cNvSpPr>
          <p:nvPr/>
        </p:nvSpPr>
        <p:spPr bwMode="auto">
          <a:xfrm>
            <a:off x="4953000" y="2590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Freeform 6"/>
          <p:cNvSpPr>
            <a:spLocks/>
          </p:cNvSpPr>
          <p:nvPr/>
        </p:nvSpPr>
        <p:spPr bwMode="auto">
          <a:xfrm>
            <a:off x="4572000" y="27432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6" name="Line 7"/>
          <p:cNvSpPr>
            <a:spLocks noChangeShapeType="1"/>
          </p:cNvSpPr>
          <p:nvPr/>
        </p:nvSpPr>
        <p:spPr bwMode="auto">
          <a:xfrm flipH="1">
            <a:off x="327660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7" name="Line 8"/>
          <p:cNvSpPr>
            <a:spLocks noChangeShapeType="1"/>
          </p:cNvSpPr>
          <p:nvPr/>
        </p:nvSpPr>
        <p:spPr bwMode="auto">
          <a:xfrm flipH="1">
            <a:off x="338137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8" name="Line 9"/>
          <p:cNvSpPr>
            <a:spLocks noChangeShapeType="1"/>
          </p:cNvSpPr>
          <p:nvPr/>
        </p:nvSpPr>
        <p:spPr bwMode="auto">
          <a:xfrm flipH="1">
            <a:off x="348615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10"/>
          <p:cNvSpPr>
            <a:spLocks noChangeShapeType="1"/>
          </p:cNvSpPr>
          <p:nvPr/>
        </p:nvSpPr>
        <p:spPr bwMode="auto">
          <a:xfrm flipH="1">
            <a:off x="359092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0" name="Line 11"/>
          <p:cNvSpPr>
            <a:spLocks noChangeShapeType="1"/>
          </p:cNvSpPr>
          <p:nvPr/>
        </p:nvSpPr>
        <p:spPr bwMode="auto">
          <a:xfrm flipH="1">
            <a:off x="37004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1" name="Line 12"/>
          <p:cNvSpPr>
            <a:spLocks noChangeShapeType="1"/>
          </p:cNvSpPr>
          <p:nvPr/>
        </p:nvSpPr>
        <p:spPr bwMode="auto">
          <a:xfrm flipH="1">
            <a:off x="38052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13"/>
          <p:cNvSpPr>
            <a:spLocks noChangeShapeType="1"/>
          </p:cNvSpPr>
          <p:nvPr/>
        </p:nvSpPr>
        <p:spPr bwMode="auto">
          <a:xfrm flipH="1">
            <a:off x="39100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14"/>
          <p:cNvSpPr>
            <a:spLocks noChangeShapeType="1"/>
          </p:cNvSpPr>
          <p:nvPr/>
        </p:nvSpPr>
        <p:spPr bwMode="auto">
          <a:xfrm flipH="1">
            <a:off x="40147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15"/>
          <p:cNvSpPr>
            <a:spLocks noChangeShapeType="1"/>
          </p:cNvSpPr>
          <p:nvPr/>
        </p:nvSpPr>
        <p:spPr bwMode="auto">
          <a:xfrm flipH="1">
            <a:off x="41100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16"/>
          <p:cNvSpPr>
            <a:spLocks noChangeShapeType="1"/>
          </p:cNvSpPr>
          <p:nvPr/>
        </p:nvSpPr>
        <p:spPr bwMode="auto">
          <a:xfrm flipH="1">
            <a:off x="421481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17"/>
          <p:cNvSpPr>
            <a:spLocks noChangeShapeType="1"/>
          </p:cNvSpPr>
          <p:nvPr/>
        </p:nvSpPr>
        <p:spPr bwMode="auto">
          <a:xfrm flipH="1">
            <a:off x="43195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8"/>
          <p:cNvSpPr>
            <a:spLocks noChangeShapeType="1"/>
          </p:cNvSpPr>
          <p:nvPr/>
        </p:nvSpPr>
        <p:spPr bwMode="auto">
          <a:xfrm flipH="1">
            <a:off x="442436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19"/>
          <p:cNvSpPr>
            <a:spLocks noChangeShapeType="1"/>
          </p:cNvSpPr>
          <p:nvPr/>
        </p:nvSpPr>
        <p:spPr bwMode="auto">
          <a:xfrm flipH="1">
            <a:off x="45339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20"/>
          <p:cNvSpPr>
            <a:spLocks noChangeShapeType="1"/>
          </p:cNvSpPr>
          <p:nvPr/>
        </p:nvSpPr>
        <p:spPr bwMode="auto">
          <a:xfrm flipH="1">
            <a:off x="46386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21"/>
          <p:cNvSpPr>
            <a:spLocks noChangeShapeType="1"/>
          </p:cNvSpPr>
          <p:nvPr/>
        </p:nvSpPr>
        <p:spPr bwMode="auto">
          <a:xfrm flipH="1">
            <a:off x="47434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1" name="Line 22"/>
          <p:cNvSpPr>
            <a:spLocks noChangeShapeType="1"/>
          </p:cNvSpPr>
          <p:nvPr/>
        </p:nvSpPr>
        <p:spPr bwMode="auto">
          <a:xfrm flipH="1">
            <a:off x="48482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3"/>
          <p:cNvSpPr>
            <a:spLocks noChangeShapeType="1"/>
          </p:cNvSpPr>
          <p:nvPr/>
        </p:nvSpPr>
        <p:spPr bwMode="auto">
          <a:xfrm flipH="1">
            <a:off x="49577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4"/>
          <p:cNvSpPr>
            <a:spLocks noChangeShapeType="1"/>
          </p:cNvSpPr>
          <p:nvPr/>
        </p:nvSpPr>
        <p:spPr bwMode="auto">
          <a:xfrm flipH="1">
            <a:off x="50625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5"/>
          <p:cNvSpPr>
            <a:spLocks noChangeShapeType="1"/>
          </p:cNvSpPr>
          <p:nvPr/>
        </p:nvSpPr>
        <p:spPr bwMode="auto">
          <a:xfrm flipH="1">
            <a:off x="51673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5" name="Line 26"/>
          <p:cNvSpPr>
            <a:spLocks noChangeShapeType="1"/>
          </p:cNvSpPr>
          <p:nvPr/>
        </p:nvSpPr>
        <p:spPr bwMode="auto">
          <a:xfrm flipH="1">
            <a:off x="52720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6" name="Line 27"/>
          <p:cNvSpPr>
            <a:spLocks noChangeShapeType="1"/>
          </p:cNvSpPr>
          <p:nvPr/>
        </p:nvSpPr>
        <p:spPr bwMode="auto">
          <a:xfrm flipH="1">
            <a:off x="538162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7" name="Line 28"/>
          <p:cNvSpPr>
            <a:spLocks noChangeShapeType="1"/>
          </p:cNvSpPr>
          <p:nvPr/>
        </p:nvSpPr>
        <p:spPr bwMode="auto">
          <a:xfrm flipH="1">
            <a:off x="54864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8" name="Line 29"/>
          <p:cNvSpPr>
            <a:spLocks noChangeShapeType="1"/>
          </p:cNvSpPr>
          <p:nvPr/>
        </p:nvSpPr>
        <p:spPr bwMode="auto">
          <a:xfrm flipH="1">
            <a:off x="559117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9" name="Line 30"/>
          <p:cNvSpPr>
            <a:spLocks noChangeShapeType="1"/>
          </p:cNvSpPr>
          <p:nvPr/>
        </p:nvSpPr>
        <p:spPr bwMode="auto">
          <a:xfrm flipH="1">
            <a:off x="56959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0" name="Line 31"/>
          <p:cNvSpPr>
            <a:spLocks noChangeShapeType="1"/>
          </p:cNvSpPr>
          <p:nvPr/>
        </p:nvSpPr>
        <p:spPr bwMode="auto">
          <a:xfrm flipH="1">
            <a:off x="57912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1" name="Line 32"/>
          <p:cNvSpPr>
            <a:spLocks noChangeShapeType="1"/>
          </p:cNvSpPr>
          <p:nvPr/>
        </p:nvSpPr>
        <p:spPr bwMode="auto">
          <a:xfrm flipH="1">
            <a:off x="58959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2" name="Line 33"/>
          <p:cNvSpPr>
            <a:spLocks noChangeShapeType="1"/>
          </p:cNvSpPr>
          <p:nvPr/>
        </p:nvSpPr>
        <p:spPr bwMode="auto">
          <a:xfrm flipH="1">
            <a:off x="60007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3" name="Line 34"/>
          <p:cNvSpPr>
            <a:spLocks noChangeShapeType="1"/>
          </p:cNvSpPr>
          <p:nvPr/>
        </p:nvSpPr>
        <p:spPr bwMode="auto">
          <a:xfrm flipH="1">
            <a:off x="61055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4" name="Line 35"/>
          <p:cNvSpPr>
            <a:spLocks noChangeShapeType="1"/>
          </p:cNvSpPr>
          <p:nvPr/>
        </p:nvSpPr>
        <p:spPr bwMode="auto">
          <a:xfrm flipH="1">
            <a:off x="621506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5" name="Line 36"/>
          <p:cNvSpPr>
            <a:spLocks noChangeShapeType="1"/>
          </p:cNvSpPr>
          <p:nvPr/>
        </p:nvSpPr>
        <p:spPr bwMode="auto">
          <a:xfrm flipH="1">
            <a:off x="631983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6" name="Line 37"/>
          <p:cNvSpPr>
            <a:spLocks noChangeShapeType="1"/>
          </p:cNvSpPr>
          <p:nvPr/>
        </p:nvSpPr>
        <p:spPr bwMode="auto">
          <a:xfrm flipH="1">
            <a:off x="642461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7" name="Line 38"/>
          <p:cNvSpPr>
            <a:spLocks noChangeShapeType="1"/>
          </p:cNvSpPr>
          <p:nvPr/>
        </p:nvSpPr>
        <p:spPr bwMode="auto">
          <a:xfrm flipH="1">
            <a:off x="652938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8" name="Line 39"/>
          <p:cNvSpPr>
            <a:spLocks noChangeShapeType="1"/>
          </p:cNvSpPr>
          <p:nvPr/>
        </p:nvSpPr>
        <p:spPr bwMode="auto">
          <a:xfrm>
            <a:off x="3200400" y="36576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9" name="Line 40"/>
          <p:cNvSpPr>
            <a:spLocks noChangeShapeType="1"/>
          </p:cNvSpPr>
          <p:nvPr/>
        </p:nvSpPr>
        <p:spPr bwMode="auto">
          <a:xfrm>
            <a:off x="3124200" y="41910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80" name="Line 41"/>
          <p:cNvSpPr>
            <a:spLocks noChangeShapeType="1"/>
          </p:cNvSpPr>
          <p:nvPr/>
        </p:nvSpPr>
        <p:spPr bwMode="auto">
          <a:xfrm>
            <a:off x="3124200" y="48006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81" name="Line 42"/>
          <p:cNvSpPr>
            <a:spLocks noChangeShapeType="1"/>
          </p:cNvSpPr>
          <p:nvPr/>
        </p:nvSpPr>
        <p:spPr bwMode="auto">
          <a:xfrm>
            <a:off x="3124200" y="5486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82" name="AutoShape 43"/>
          <p:cNvSpPr>
            <a:spLocks noChangeArrowheads="1"/>
          </p:cNvSpPr>
          <p:nvPr/>
        </p:nvSpPr>
        <p:spPr bwMode="auto">
          <a:xfrm>
            <a:off x="3886200" y="3505200"/>
            <a:ext cx="381000" cy="304800"/>
          </a:xfrm>
          <a:prstGeom prst="irregularSeal2">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35883" name="Line 44"/>
          <p:cNvSpPr>
            <a:spLocks noChangeShapeType="1"/>
          </p:cNvSpPr>
          <p:nvPr/>
        </p:nvSpPr>
        <p:spPr bwMode="auto">
          <a:xfrm>
            <a:off x="4114800" y="3657600"/>
            <a:ext cx="219075"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4" name="Line 45"/>
          <p:cNvSpPr>
            <a:spLocks noChangeShapeType="1"/>
          </p:cNvSpPr>
          <p:nvPr/>
        </p:nvSpPr>
        <p:spPr bwMode="auto">
          <a:xfrm>
            <a:off x="4343400" y="41910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5" name="Line 46"/>
          <p:cNvSpPr>
            <a:spLocks noChangeShapeType="1"/>
          </p:cNvSpPr>
          <p:nvPr/>
        </p:nvSpPr>
        <p:spPr bwMode="auto">
          <a:xfrm>
            <a:off x="4876800" y="4800600"/>
            <a:ext cx="990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6" name="Text Box 47"/>
          <p:cNvSpPr txBox="1">
            <a:spLocks noChangeArrowheads="1"/>
          </p:cNvSpPr>
          <p:nvPr/>
        </p:nvSpPr>
        <p:spPr bwMode="auto">
          <a:xfrm>
            <a:off x="4800600" y="3886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35887" name="Object 1024"/>
          <p:cNvGraphicFramePr>
            <a:graphicFrameLocks noChangeAspect="1"/>
          </p:cNvGraphicFramePr>
          <p:nvPr/>
        </p:nvGraphicFramePr>
        <p:xfrm>
          <a:off x="6858000" y="3657600"/>
          <a:ext cx="290513" cy="430213"/>
        </p:xfrm>
        <a:graphic>
          <a:graphicData uri="http://schemas.openxmlformats.org/presentationml/2006/ole">
            <mc:AlternateContent xmlns:mc="http://schemas.openxmlformats.org/markup-compatibility/2006">
              <mc:Choice xmlns:v="urn:schemas-microsoft-com:vml" Requires="v">
                <p:oleObj spid="_x0000_s35955" name="Equation" r:id="rId3" imgW="291973" imgH="431613" progId="Equation.DSMT4">
                  <p:embed/>
                </p:oleObj>
              </mc:Choice>
              <mc:Fallback>
                <p:oleObj name="Equation" r:id="rId3" imgW="291973" imgH="431613"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657600"/>
                        <a:ext cx="2905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88" name="Object 1025"/>
          <p:cNvGraphicFramePr>
            <a:graphicFrameLocks noChangeAspect="1"/>
          </p:cNvGraphicFramePr>
          <p:nvPr/>
        </p:nvGraphicFramePr>
        <p:xfrm>
          <a:off x="6781800" y="4267200"/>
          <a:ext cx="392113" cy="303213"/>
        </p:xfrm>
        <a:graphic>
          <a:graphicData uri="http://schemas.openxmlformats.org/presentationml/2006/ole">
            <mc:AlternateContent xmlns:mc="http://schemas.openxmlformats.org/markup-compatibility/2006">
              <mc:Choice xmlns:v="urn:schemas-microsoft-com:vml" Requires="v">
                <p:oleObj spid="_x0000_s35956" name="Equation" r:id="rId5" imgW="393359" imgH="304536" progId="Equation.DSMT4">
                  <p:embed/>
                </p:oleObj>
              </mc:Choice>
              <mc:Fallback>
                <p:oleObj name="Equation" r:id="rId5" imgW="393359" imgH="304536"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67200"/>
                        <a:ext cx="3921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89" name="Object 1026"/>
          <p:cNvGraphicFramePr>
            <a:graphicFrameLocks noChangeAspect="1"/>
          </p:cNvGraphicFramePr>
          <p:nvPr/>
        </p:nvGraphicFramePr>
        <p:xfrm>
          <a:off x="6858000" y="4953000"/>
          <a:ext cx="315913" cy="582613"/>
        </p:xfrm>
        <a:graphic>
          <a:graphicData uri="http://schemas.openxmlformats.org/presentationml/2006/ole">
            <mc:AlternateContent xmlns:mc="http://schemas.openxmlformats.org/markup-compatibility/2006">
              <mc:Choice xmlns:v="urn:schemas-microsoft-com:vml" Requires="v">
                <p:oleObj spid="_x0000_s35957" name="Equation" r:id="rId7" imgW="317225" imgH="583693" progId="Equation.DSMT4">
                  <p:embed/>
                </p:oleObj>
              </mc:Choice>
              <mc:Fallback>
                <p:oleObj name="Equation" r:id="rId7" imgW="317225" imgH="583693"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953000"/>
                        <a:ext cx="315913"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90" name="Text Box 51"/>
          <p:cNvSpPr txBox="1">
            <a:spLocks noChangeArrowheads="1"/>
          </p:cNvSpPr>
          <p:nvPr/>
        </p:nvSpPr>
        <p:spPr bwMode="auto">
          <a:xfrm>
            <a:off x="685800" y="57912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Eventually, …..</a:t>
            </a:r>
          </a:p>
        </p:txBody>
      </p:sp>
      <p:sp>
        <p:nvSpPr>
          <p:cNvPr id="35891" name="Text Box 52"/>
          <p:cNvSpPr txBox="1">
            <a:spLocks noChangeArrowheads="1"/>
          </p:cNvSpPr>
          <p:nvPr/>
        </p:nvSpPr>
        <p:spPr bwMode="auto">
          <a:xfrm>
            <a:off x="533400" y="3962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5892" name="Line 54"/>
          <p:cNvSpPr>
            <a:spLocks noChangeShapeType="1"/>
          </p:cNvSpPr>
          <p:nvPr/>
        </p:nvSpPr>
        <p:spPr bwMode="auto">
          <a:xfrm>
            <a:off x="3124200" y="6248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5893" name="Object 1027"/>
          <p:cNvGraphicFramePr>
            <a:graphicFrameLocks noChangeAspect="1"/>
          </p:cNvGraphicFramePr>
          <p:nvPr/>
        </p:nvGraphicFramePr>
        <p:xfrm>
          <a:off x="463550" y="4343400"/>
          <a:ext cx="2057400" cy="430213"/>
        </p:xfrm>
        <a:graphic>
          <a:graphicData uri="http://schemas.openxmlformats.org/presentationml/2006/ole">
            <mc:AlternateContent xmlns:mc="http://schemas.openxmlformats.org/markup-compatibility/2006">
              <mc:Choice xmlns:v="urn:schemas-microsoft-com:vml" Requires="v">
                <p:oleObj spid="_x0000_s35958" name="Equation" r:id="rId9" imgW="2057400" imgH="431800" progId="Equation.DSMT4">
                  <p:embed/>
                </p:oleObj>
              </mc:Choice>
              <mc:Fallback>
                <p:oleObj name="Equation" r:id="rId9" imgW="2057400" imgH="4318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0" y="4343400"/>
                        <a:ext cx="20574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94" name="Object 1028"/>
          <p:cNvGraphicFramePr>
            <a:graphicFrameLocks noChangeAspect="1"/>
          </p:cNvGraphicFramePr>
          <p:nvPr/>
        </p:nvGraphicFramePr>
        <p:xfrm>
          <a:off x="6781800" y="5638800"/>
          <a:ext cx="330200" cy="430213"/>
        </p:xfrm>
        <a:graphic>
          <a:graphicData uri="http://schemas.openxmlformats.org/presentationml/2006/ole">
            <mc:AlternateContent xmlns:mc="http://schemas.openxmlformats.org/markup-compatibility/2006">
              <mc:Choice xmlns:v="urn:schemas-microsoft-com:vml" Requires="v">
                <p:oleObj spid="_x0000_s35959" name="Equation" r:id="rId11" imgW="330057" imgH="431613" progId="Equation.DSMT4">
                  <p:embed/>
                </p:oleObj>
              </mc:Choice>
              <mc:Fallback>
                <p:oleObj name="Equation" r:id="rId11" imgW="330057" imgH="431613" progId="Equation.DSMT4">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5638800"/>
                        <a:ext cx="330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 name="Text Box 9"/>
          <p:cNvSpPr txBox="1">
            <a:spLocks noChangeArrowheads="1"/>
          </p:cNvSpPr>
          <p:nvPr/>
        </p:nvSpPr>
        <p:spPr bwMode="auto">
          <a:xfrm>
            <a:off x="1676400" y="0"/>
            <a:ext cx="5105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A layered half-space</a:t>
            </a:r>
          </a:p>
          <a:p>
            <a:pPr algn="ctr">
              <a:spcBef>
                <a:spcPct val="50000"/>
              </a:spcBef>
            </a:pPr>
            <a:r>
              <a:rPr lang="en-US" altLang="en-US" sz="2800" dirty="0"/>
              <a:t>with constant-velocity layers</a:t>
            </a:r>
            <a:endParaRPr lang="en-US" alt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6867" name="Text Box 4"/>
          <p:cNvSpPr txBox="1">
            <a:spLocks noChangeArrowheads="1"/>
          </p:cNvSpPr>
          <p:nvPr/>
        </p:nvSpPr>
        <p:spPr bwMode="auto">
          <a:xfrm>
            <a:off x="1790700" y="0"/>
            <a:ext cx="5105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A layered half-space</a:t>
            </a:r>
          </a:p>
          <a:p>
            <a:pPr algn="ctr">
              <a:spcBef>
                <a:spcPct val="50000"/>
              </a:spcBef>
            </a:pPr>
            <a:r>
              <a:rPr lang="en-US" altLang="en-US" sz="2800" dirty="0"/>
              <a:t>with constant-velocity layers</a:t>
            </a:r>
            <a:endParaRPr lang="en-US" altLang="en-US" sz="2400" dirty="0"/>
          </a:p>
        </p:txBody>
      </p:sp>
      <p:sp>
        <p:nvSpPr>
          <p:cNvPr id="36868" name="Freeform 5"/>
          <p:cNvSpPr>
            <a:spLocks/>
          </p:cNvSpPr>
          <p:nvPr/>
        </p:nvSpPr>
        <p:spPr bwMode="auto">
          <a:xfrm>
            <a:off x="4953000" y="2590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69" name="Freeform 6"/>
          <p:cNvSpPr>
            <a:spLocks/>
          </p:cNvSpPr>
          <p:nvPr/>
        </p:nvSpPr>
        <p:spPr bwMode="auto">
          <a:xfrm>
            <a:off x="4572000" y="27432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0" name="Line 7"/>
          <p:cNvSpPr>
            <a:spLocks noChangeShapeType="1"/>
          </p:cNvSpPr>
          <p:nvPr/>
        </p:nvSpPr>
        <p:spPr bwMode="auto">
          <a:xfrm flipH="1">
            <a:off x="327660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1" name="Line 8"/>
          <p:cNvSpPr>
            <a:spLocks noChangeShapeType="1"/>
          </p:cNvSpPr>
          <p:nvPr/>
        </p:nvSpPr>
        <p:spPr bwMode="auto">
          <a:xfrm flipH="1">
            <a:off x="338137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2" name="Line 9"/>
          <p:cNvSpPr>
            <a:spLocks noChangeShapeType="1"/>
          </p:cNvSpPr>
          <p:nvPr/>
        </p:nvSpPr>
        <p:spPr bwMode="auto">
          <a:xfrm flipH="1">
            <a:off x="348615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3" name="Line 10"/>
          <p:cNvSpPr>
            <a:spLocks noChangeShapeType="1"/>
          </p:cNvSpPr>
          <p:nvPr/>
        </p:nvSpPr>
        <p:spPr bwMode="auto">
          <a:xfrm flipH="1">
            <a:off x="359092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4" name="Line 11"/>
          <p:cNvSpPr>
            <a:spLocks noChangeShapeType="1"/>
          </p:cNvSpPr>
          <p:nvPr/>
        </p:nvSpPr>
        <p:spPr bwMode="auto">
          <a:xfrm flipH="1">
            <a:off x="37004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5" name="Line 12"/>
          <p:cNvSpPr>
            <a:spLocks noChangeShapeType="1"/>
          </p:cNvSpPr>
          <p:nvPr/>
        </p:nvSpPr>
        <p:spPr bwMode="auto">
          <a:xfrm flipH="1">
            <a:off x="38052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6" name="Line 13"/>
          <p:cNvSpPr>
            <a:spLocks noChangeShapeType="1"/>
          </p:cNvSpPr>
          <p:nvPr/>
        </p:nvSpPr>
        <p:spPr bwMode="auto">
          <a:xfrm flipH="1">
            <a:off x="39100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7" name="Line 14"/>
          <p:cNvSpPr>
            <a:spLocks noChangeShapeType="1"/>
          </p:cNvSpPr>
          <p:nvPr/>
        </p:nvSpPr>
        <p:spPr bwMode="auto">
          <a:xfrm flipH="1">
            <a:off x="40147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8" name="Line 15"/>
          <p:cNvSpPr>
            <a:spLocks noChangeShapeType="1"/>
          </p:cNvSpPr>
          <p:nvPr/>
        </p:nvSpPr>
        <p:spPr bwMode="auto">
          <a:xfrm flipH="1">
            <a:off x="41100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9" name="Line 16"/>
          <p:cNvSpPr>
            <a:spLocks noChangeShapeType="1"/>
          </p:cNvSpPr>
          <p:nvPr/>
        </p:nvSpPr>
        <p:spPr bwMode="auto">
          <a:xfrm flipH="1">
            <a:off x="421481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0" name="Line 17"/>
          <p:cNvSpPr>
            <a:spLocks noChangeShapeType="1"/>
          </p:cNvSpPr>
          <p:nvPr/>
        </p:nvSpPr>
        <p:spPr bwMode="auto">
          <a:xfrm flipH="1">
            <a:off x="43195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1" name="Line 18"/>
          <p:cNvSpPr>
            <a:spLocks noChangeShapeType="1"/>
          </p:cNvSpPr>
          <p:nvPr/>
        </p:nvSpPr>
        <p:spPr bwMode="auto">
          <a:xfrm flipH="1">
            <a:off x="442436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2" name="Line 19"/>
          <p:cNvSpPr>
            <a:spLocks noChangeShapeType="1"/>
          </p:cNvSpPr>
          <p:nvPr/>
        </p:nvSpPr>
        <p:spPr bwMode="auto">
          <a:xfrm flipH="1">
            <a:off x="45339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3" name="Line 20"/>
          <p:cNvSpPr>
            <a:spLocks noChangeShapeType="1"/>
          </p:cNvSpPr>
          <p:nvPr/>
        </p:nvSpPr>
        <p:spPr bwMode="auto">
          <a:xfrm flipH="1">
            <a:off x="46386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4" name="Line 21"/>
          <p:cNvSpPr>
            <a:spLocks noChangeShapeType="1"/>
          </p:cNvSpPr>
          <p:nvPr/>
        </p:nvSpPr>
        <p:spPr bwMode="auto">
          <a:xfrm flipH="1">
            <a:off x="47434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5" name="Line 22"/>
          <p:cNvSpPr>
            <a:spLocks noChangeShapeType="1"/>
          </p:cNvSpPr>
          <p:nvPr/>
        </p:nvSpPr>
        <p:spPr bwMode="auto">
          <a:xfrm flipH="1">
            <a:off x="48482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6" name="Line 23"/>
          <p:cNvSpPr>
            <a:spLocks noChangeShapeType="1"/>
          </p:cNvSpPr>
          <p:nvPr/>
        </p:nvSpPr>
        <p:spPr bwMode="auto">
          <a:xfrm flipH="1">
            <a:off x="49577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7" name="Line 24"/>
          <p:cNvSpPr>
            <a:spLocks noChangeShapeType="1"/>
          </p:cNvSpPr>
          <p:nvPr/>
        </p:nvSpPr>
        <p:spPr bwMode="auto">
          <a:xfrm flipH="1">
            <a:off x="50625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8" name="Line 25"/>
          <p:cNvSpPr>
            <a:spLocks noChangeShapeType="1"/>
          </p:cNvSpPr>
          <p:nvPr/>
        </p:nvSpPr>
        <p:spPr bwMode="auto">
          <a:xfrm flipH="1">
            <a:off x="51673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9" name="Line 26"/>
          <p:cNvSpPr>
            <a:spLocks noChangeShapeType="1"/>
          </p:cNvSpPr>
          <p:nvPr/>
        </p:nvSpPr>
        <p:spPr bwMode="auto">
          <a:xfrm flipH="1">
            <a:off x="52720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0" name="Line 27"/>
          <p:cNvSpPr>
            <a:spLocks noChangeShapeType="1"/>
          </p:cNvSpPr>
          <p:nvPr/>
        </p:nvSpPr>
        <p:spPr bwMode="auto">
          <a:xfrm flipH="1">
            <a:off x="538162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1" name="Line 28"/>
          <p:cNvSpPr>
            <a:spLocks noChangeShapeType="1"/>
          </p:cNvSpPr>
          <p:nvPr/>
        </p:nvSpPr>
        <p:spPr bwMode="auto">
          <a:xfrm flipH="1">
            <a:off x="54864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2" name="Line 29"/>
          <p:cNvSpPr>
            <a:spLocks noChangeShapeType="1"/>
          </p:cNvSpPr>
          <p:nvPr/>
        </p:nvSpPr>
        <p:spPr bwMode="auto">
          <a:xfrm flipH="1">
            <a:off x="559117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3" name="Line 30"/>
          <p:cNvSpPr>
            <a:spLocks noChangeShapeType="1"/>
          </p:cNvSpPr>
          <p:nvPr/>
        </p:nvSpPr>
        <p:spPr bwMode="auto">
          <a:xfrm flipH="1">
            <a:off x="56959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4" name="Line 31"/>
          <p:cNvSpPr>
            <a:spLocks noChangeShapeType="1"/>
          </p:cNvSpPr>
          <p:nvPr/>
        </p:nvSpPr>
        <p:spPr bwMode="auto">
          <a:xfrm flipH="1">
            <a:off x="57912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5" name="Line 32"/>
          <p:cNvSpPr>
            <a:spLocks noChangeShapeType="1"/>
          </p:cNvSpPr>
          <p:nvPr/>
        </p:nvSpPr>
        <p:spPr bwMode="auto">
          <a:xfrm flipH="1">
            <a:off x="58959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6" name="Line 33"/>
          <p:cNvSpPr>
            <a:spLocks noChangeShapeType="1"/>
          </p:cNvSpPr>
          <p:nvPr/>
        </p:nvSpPr>
        <p:spPr bwMode="auto">
          <a:xfrm flipH="1">
            <a:off x="60007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7" name="Line 34"/>
          <p:cNvSpPr>
            <a:spLocks noChangeShapeType="1"/>
          </p:cNvSpPr>
          <p:nvPr/>
        </p:nvSpPr>
        <p:spPr bwMode="auto">
          <a:xfrm flipH="1">
            <a:off x="61055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8" name="Line 35"/>
          <p:cNvSpPr>
            <a:spLocks noChangeShapeType="1"/>
          </p:cNvSpPr>
          <p:nvPr/>
        </p:nvSpPr>
        <p:spPr bwMode="auto">
          <a:xfrm flipH="1">
            <a:off x="621506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9" name="Line 36"/>
          <p:cNvSpPr>
            <a:spLocks noChangeShapeType="1"/>
          </p:cNvSpPr>
          <p:nvPr/>
        </p:nvSpPr>
        <p:spPr bwMode="auto">
          <a:xfrm flipH="1">
            <a:off x="631983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0" name="Line 37"/>
          <p:cNvSpPr>
            <a:spLocks noChangeShapeType="1"/>
          </p:cNvSpPr>
          <p:nvPr/>
        </p:nvSpPr>
        <p:spPr bwMode="auto">
          <a:xfrm flipH="1">
            <a:off x="642461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1" name="Line 38"/>
          <p:cNvSpPr>
            <a:spLocks noChangeShapeType="1"/>
          </p:cNvSpPr>
          <p:nvPr/>
        </p:nvSpPr>
        <p:spPr bwMode="auto">
          <a:xfrm flipH="1">
            <a:off x="652938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2" name="Line 39"/>
          <p:cNvSpPr>
            <a:spLocks noChangeShapeType="1"/>
          </p:cNvSpPr>
          <p:nvPr/>
        </p:nvSpPr>
        <p:spPr bwMode="auto">
          <a:xfrm>
            <a:off x="3200400" y="36576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3" name="Line 40"/>
          <p:cNvSpPr>
            <a:spLocks noChangeShapeType="1"/>
          </p:cNvSpPr>
          <p:nvPr/>
        </p:nvSpPr>
        <p:spPr bwMode="auto">
          <a:xfrm>
            <a:off x="3124200" y="41910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4" name="Line 41"/>
          <p:cNvSpPr>
            <a:spLocks noChangeShapeType="1"/>
          </p:cNvSpPr>
          <p:nvPr/>
        </p:nvSpPr>
        <p:spPr bwMode="auto">
          <a:xfrm>
            <a:off x="3124200" y="48006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5" name="Line 42"/>
          <p:cNvSpPr>
            <a:spLocks noChangeShapeType="1"/>
          </p:cNvSpPr>
          <p:nvPr/>
        </p:nvSpPr>
        <p:spPr bwMode="auto">
          <a:xfrm>
            <a:off x="3124200" y="5486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6" name="AutoShape 43"/>
          <p:cNvSpPr>
            <a:spLocks noChangeArrowheads="1"/>
          </p:cNvSpPr>
          <p:nvPr/>
        </p:nvSpPr>
        <p:spPr bwMode="auto">
          <a:xfrm>
            <a:off x="3886200" y="3505200"/>
            <a:ext cx="381000" cy="304800"/>
          </a:xfrm>
          <a:prstGeom prst="irregularSeal2">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36907" name="Line 44"/>
          <p:cNvSpPr>
            <a:spLocks noChangeShapeType="1"/>
          </p:cNvSpPr>
          <p:nvPr/>
        </p:nvSpPr>
        <p:spPr bwMode="auto">
          <a:xfrm>
            <a:off x="4114800" y="3657600"/>
            <a:ext cx="219075"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08" name="Line 45"/>
          <p:cNvSpPr>
            <a:spLocks noChangeShapeType="1"/>
          </p:cNvSpPr>
          <p:nvPr/>
        </p:nvSpPr>
        <p:spPr bwMode="auto">
          <a:xfrm>
            <a:off x="4343400" y="41910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09" name="Line 46"/>
          <p:cNvSpPr>
            <a:spLocks noChangeShapeType="1"/>
          </p:cNvSpPr>
          <p:nvPr/>
        </p:nvSpPr>
        <p:spPr bwMode="auto">
          <a:xfrm>
            <a:off x="4876800" y="4800600"/>
            <a:ext cx="990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10" name="Text Box 47"/>
          <p:cNvSpPr txBox="1">
            <a:spLocks noChangeArrowheads="1"/>
          </p:cNvSpPr>
          <p:nvPr/>
        </p:nvSpPr>
        <p:spPr bwMode="auto">
          <a:xfrm>
            <a:off x="4800600" y="3886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36911" name="Object 2048"/>
          <p:cNvGraphicFramePr>
            <a:graphicFrameLocks noChangeAspect="1"/>
          </p:cNvGraphicFramePr>
          <p:nvPr/>
        </p:nvGraphicFramePr>
        <p:xfrm>
          <a:off x="6858000" y="3657600"/>
          <a:ext cx="290513" cy="430213"/>
        </p:xfrm>
        <a:graphic>
          <a:graphicData uri="http://schemas.openxmlformats.org/presentationml/2006/ole">
            <mc:AlternateContent xmlns:mc="http://schemas.openxmlformats.org/markup-compatibility/2006">
              <mc:Choice xmlns:v="urn:schemas-microsoft-com:vml" Requires="v">
                <p:oleObj spid="_x0000_s36982" name="Equation" r:id="rId3" imgW="291973" imgH="431613" progId="Equation.DSMT4">
                  <p:embed/>
                </p:oleObj>
              </mc:Choice>
              <mc:Fallback>
                <p:oleObj name="Equation" r:id="rId3" imgW="291973" imgH="431613" progId="Equation.DSMT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657600"/>
                        <a:ext cx="2905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12" name="Object 2049"/>
          <p:cNvGraphicFramePr>
            <a:graphicFrameLocks noChangeAspect="1"/>
          </p:cNvGraphicFramePr>
          <p:nvPr/>
        </p:nvGraphicFramePr>
        <p:xfrm>
          <a:off x="6781800" y="4267200"/>
          <a:ext cx="392113" cy="303213"/>
        </p:xfrm>
        <a:graphic>
          <a:graphicData uri="http://schemas.openxmlformats.org/presentationml/2006/ole">
            <mc:AlternateContent xmlns:mc="http://schemas.openxmlformats.org/markup-compatibility/2006">
              <mc:Choice xmlns:v="urn:schemas-microsoft-com:vml" Requires="v">
                <p:oleObj spid="_x0000_s36983" name="Equation" r:id="rId5" imgW="393359" imgH="304536" progId="Equation.DSMT4">
                  <p:embed/>
                </p:oleObj>
              </mc:Choice>
              <mc:Fallback>
                <p:oleObj name="Equation" r:id="rId5" imgW="393359" imgH="304536" progId="Equation.DSMT4">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67200"/>
                        <a:ext cx="3921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13" name="Object 2050"/>
          <p:cNvGraphicFramePr>
            <a:graphicFrameLocks noChangeAspect="1"/>
          </p:cNvGraphicFramePr>
          <p:nvPr/>
        </p:nvGraphicFramePr>
        <p:xfrm>
          <a:off x="6858000" y="4953000"/>
          <a:ext cx="315913" cy="582613"/>
        </p:xfrm>
        <a:graphic>
          <a:graphicData uri="http://schemas.openxmlformats.org/presentationml/2006/ole">
            <mc:AlternateContent xmlns:mc="http://schemas.openxmlformats.org/markup-compatibility/2006">
              <mc:Choice xmlns:v="urn:schemas-microsoft-com:vml" Requires="v">
                <p:oleObj spid="_x0000_s36984" name="Equation" r:id="rId7" imgW="317225" imgH="583693" progId="Equation.DSMT4">
                  <p:embed/>
                </p:oleObj>
              </mc:Choice>
              <mc:Fallback>
                <p:oleObj name="Equation" r:id="rId7" imgW="317225" imgH="583693" progId="Equation.DSMT4">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953000"/>
                        <a:ext cx="315913"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14" name="Text Box 51"/>
          <p:cNvSpPr txBox="1">
            <a:spLocks noChangeArrowheads="1"/>
          </p:cNvSpPr>
          <p:nvPr/>
        </p:nvSpPr>
        <p:spPr bwMode="auto">
          <a:xfrm>
            <a:off x="685800" y="57912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………...after successive refractions, </a:t>
            </a:r>
          </a:p>
        </p:txBody>
      </p:sp>
      <p:sp>
        <p:nvSpPr>
          <p:cNvPr id="36915" name="Text Box 52"/>
          <p:cNvSpPr txBox="1">
            <a:spLocks noChangeArrowheads="1"/>
          </p:cNvSpPr>
          <p:nvPr/>
        </p:nvSpPr>
        <p:spPr bwMode="auto">
          <a:xfrm>
            <a:off x="533400" y="3962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6916" name="Line 54"/>
          <p:cNvSpPr>
            <a:spLocks noChangeShapeType="1"/>
          </p:cNvSpPr>
          <p:nvPr/>
        </p:nvSpPr>
        <p:spPr bwMode="auto">
          <a:xfrm>
            <a:off x="3124200" y="6248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7" name="Line 56"/>
          <p:cNvSpPr>
            <a:spLocks noChangeShapeType="1"/>
          </p:cNvSpPr>
          <p:nvPr/>
        </p:nvSpPr>
        <p:spPr bwMode="auto">
          <a:xfrm>
            <a:off x="5867400" y="54864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18" name="Line 57"/>
          <p:cNvSpPr>
            <a:spLocks noChangeShapeType="1"/>
          </p:cNvSpPr>
          <p:nvPr/>
        </p:nvSpPr>
        <p:spPr bwMode="auto">
          <a:xfrm flipV="1">
            <a:off x="7315200" y="4800600"/>
            <a:ext cx="990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19" name="Line 58"/>
          <p:cNvSpPr>
            <a:spLocks noChangeShapeType="1"/>
          </p:cNvSpPr>
          <p:nvPr/>
        </p:nvSpPr>
        <p:spPr bwMode="auto">
          <a:xfrm flipV="1">
            <a:off x="8305800" y="41910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6920" name="Object 2051"/>
          <p:cNvGraphicFramePr>
            <a:graphicFrameLocks noChangeAspect="1"/>
          </p:cNvGraphicFramePr>
          <p:nvPr/>
        </p:nvGraphicFramePr>
        <p:xfrm>
          <a:off x="463550" y="4343400"/>
          <a:ext cx="2057400" cy="430213"/>
        </p:xfrm>
        <a:graphic>
          <a:graphicData uri="http://schemas.openxmlformats.org/presentationml/2006/ole">
            <mc:AlternateContent xmlns:mc="http://schemas.openxmlformats.org/markup-compatibility/2006">
              <mc:Choice xmlns:v="urn:schemas-microsoft-com:vml" Requires="v">
                <p:oleObj spid="_x0000_s36985" name="Equation" r:id="rId9" imgW="2057400" imgH="431800" progId="Equation.DSMT4">
                  <p:embed/>
                </p:oleObj>
              </mc:Choice>
              <mc:Fallback>
                <p:oleObj name="Equation" r:id="rId9" imgW="2057400" imgH="431800" progId="Equation.DSMT4">
                  <p:embed/>
                  <p:pic>
                    <p:nvPicPr>
                      <p:cNvPr id="0" name="Object 20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0" y="4343400"/>
                        <a:ext cx="20574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21" name="Object 2052"/>
          <p:cNvGraphicFramePr>
            <a:graphicFrameLocks noChangeAspect="1"/>
          </p:cNvGraphicFramePr>
          <p:nvPr/>
        </p:nvGraphicFramePr>
        <p:xfrm>
          <a:off x="6781800" y="5638800"/>
          <a:ext cx="330200" cy="430213"/>
        </p:xfrm>
        <a:graphic>
          <a:graphicData uri="http://schemas.openxmlformats.org/presentationml/2006/ole">
            <mc:AlternateContent xmlns:mc="http://schemas.openxmlformats.org/markup-compatibility/2006">
              <mc:Choice xmlns:v="urn:schemas-microsoft-com:vml" Requires="v">
                <p:oleObj spid="_x0000_s36986" name="Equation" r:id="rId11" imgW="330057" imgH="431613" progId="Equation.DSMT4">
                  <p:embed/>
                </p:oleObj>
              </mc:Choice>
              <mc:Fallback>
                <p:oleObj name="Equation" r:id="rId11" imgW="330057" imgH="431613" progId="Equation.DSMT4">
                  <p:embed/>
                  <p:pic>
                    <p:nvPicPr>
                      <p:cNvPr id="0" name="Object 20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5638800"/>
                        <a:ext cx="330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Outline-2</a:t>
            </a:r>
            <a:endParaRPr lang="en-US" altLang="en-US" sz="2400">
              <a:latin typeface="Times New Roman" panose="02020603050405020304" pitchFamily="18" charset="0"/>
            </a:endParaRPr>
          </a:p>
        </p:txBody>
      </p:sp>
      <p:sp>
        <p:nvSpPr>
          <p:cNvPr id="8195" name="Text Box 2052"/>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8196" name="Text Box 2053"/>
          <p:cNvSpPr txBox="1">
            <a:spLocks noChangeArrowheads="1"/>
          </p:cNvSpPr>
          <p:nvPr/>
        </p:nvSpPr>
        <p:spPr bwMode="auto">
          <a:xfrm>
            <a:off x="838200" y="1752600"/>
            <a:ext cx="64008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AVA-- Angular reflection coefficients</a:t>
            </a:r>
          </a:p>
          <a:p>
            <a:pPr>
              <a:spcBef>
                <a:spcPct val="50000"/>
              </a:spcBef>
              <a:buFontTx/>
              <a:buChar char="•"/>
            </a:pPr>
            <a:r>
              <a:rPr lang="en-US" altLang="en-US" sz="2400">
                <a:solidFill>
                  <a:schemeClr val="folHlink"/>
                </a:solidFill>
              </a:rPr>
              <a:t>Vertical Resolution</a:t>
            </a:r>
            <a:endParaRPr lang="en-US" altLang="en-US" sz="2400"/>
          </a:p>
          <a:p>
            <a:pPr>
              <a:spcBef>
                <a:spcPct val="50000"/>
              </a:spcBef>
              <a:buFontTx/>
              <a:buChar char="•"/>
            </a:pPr>
            <a:r>
              <a:rPr lang="en-US" altLang="en-US" sz="2400">
                <a:solidFill>
                  <a:schemeClr val="folHlink"/>
                </a:solidFill>
              </a:rPr>
              <a:t>Fresnel- horizontal resolution</a:t>
            </a:r>
          </a:p>
          <a:p>
            <a:pPr>
              <a:spcBef>
                <a:spcPct val="50000"/>
              </a:spcBef>
              <a:buFontTx/>
              <a:buChar char="•"/>
            </a:pPr>
            <a:r>
              <a:rPr lang="en-US" altLang="en-US" sz="2400">
                <a:solidFill>
                  <a:schemeClr val="folHlink"/>
                </a:solidFill>
              </a:rPr>
              <a:t>Headwaves</a:t>
            </a:r>
          </a:p>
          <a:p>
            <a:pPr>
              <a:spcBef>
                <a:spcPct val="50000"/>
              </a:spcBef>
              <a:buFontTx/>
              <a:buChar char="•"/>
            </a:pPr>
            <a:r>
              <a:rPr lang="en-US" altLang="en-US" sz="2400">
                <a:solidFill>
                  <a:schemeClr val="folHlink"/>
                </a:solidFill>
              </a:rPr>
              <a:t>Diffraction</a:t>
            </a:r>
          </a:p>
          <a:p>
            <a:pPr>
              <a:spcBef>
                <a:spcPct val="50000"/>
              </a:spcBef>
              <a:buFontTx/>
              <a:buChar char="•"/>
            </a:pPr>
            <a:r>
              <a:rPr lang="en-US" altLang="en-US" sz="2400">
                <a:solidFill>
                  <a:schemeClr val="folHlink"/>
                </a:solidFill>
              </a:rPr>
              <a:t>Ghosts</a:t>
            </a:r>
          </a:p>
          <a:p>
            <a:pPr lvl="1">
              <a:lnSpc>
                <a:spcPct val="50000"/>
              </a:lnSpc>
              <a:spcBef>
                <a:spcPct val="50000"/>
              </a:spcBef>
              <a:buFontTx/>
              <a:buChar char="•"/>
            </a:pPr>
            <a:r>
              <a:rPr lang="en-US" altLang="en-US">
                <a:solidFill>
                  <a:schemeClr val="folHlink"/>
                </a:solidFill>
              </a:rPr>
              <a:t>Land</a:t>
            </a:r>
          </a:p>
          <a:p>
            <a:pPr lvl="1">
              <a:lnSpc>
                <a:spcPct val="50000"/>
              </a:lnSpc>
              <a:spcBef>
                <a:spcPct val="50000"/>
              </a:spcBef>
              <a:buFontTx/>
              <a:buChar char="•"/>
            </a:pPr>
            <a:r>
              <a:rPr lang="en-US" altLang="en-US">
                <a:solidFill>
                  <a:schemeClr val="folHlink"/>
                </a:solidFill>
              </a:rPr>
              <a:t>Marine</a:t>
            </a:r>
            <a:endParaRPr lang="en-US" altLang="en-US" sz="2400">
              <a:solidFill>
                <a:schemeClr val="folHlink"/>
              </a:solidFill>
            </a:endParaRPr>
          </a:p>
          <a:p>
            <a:pPr>
              <a:spcBef>
                <a:spcPct val="50000"/>
              </a:spcBef>
              <a:buFontTx/>
              <a:buChar char="•"/>
            </a:pPr>
            <a:r>
              <a:rPr lang="en-US" altLang="en-US" sz="2400">
                <a:solidFill>
                  <a:schemeClr val="folHlink"/>
                </a:solidFill>
              </a:rPr>
              <a:t>Velocity layering</a:t>
            </a:r>
          </a:p>
          <a:p>
            <a:pPr lvl="1">
              <a:lnSpc>
                <a:spcPct val="50000"/>
              </a:lnSpc>
              <a:spcBef>
                <a:spcPct val="50000"/>
              </a:spcBef>
              <a:buFontTx/>
              <a:buChar char="•"/>
            </a:pPr>
            <a:r>
              <a:rPr lang="en-US" altLang="en-US" sz="1800">
                <a:solidFill>
                  <a:schemeClr val="folHlink"/>
                </a:solidFill>
              </a:rPr>
              <a:t>“approximately hyperbolic equations”</a:t>
            </a:r>
          </a:p>
          <a:p>
            <a:pPr lvl="1">
              <a:lnSpc>
                <a:spcPct val="50000"/>
              </a:lnSpc>
              <a:spcBef>
                <a:spcPct val="50000"/>
              </a:spcBef>
              <a:buFontTx/>
              <a:buChar char="•"/>
            </a:pPr>
            <a:r>
              <a:rPr lang="en-US" altLang="en-US" sz="1800">
                <a:solidFill>
                  <a:schemeClr val="folHlink"/>
                </a:solidFill>
              </a:rPr>
              <a:t>multiples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7892" name="Freeform 5"/>
          <p:cNvSpPr>
            <a:spLocks/>
          </p:cNvSpPr>
          <p:nvPr/>
        </p:nvSpPr>
        <p:spPr bwMode="auto">
          <a:xfrm>
            <a:off x="4953000" y="2590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3" name="Freeform 6"/>
          <p:cNvSpPr>
            <a:spLocks/>
          </p:cNvSpPr>
          <p:nvPr/>
        </p:nvSpPr>
        <p:spPr bwMode="auto">
          <a:xfrm>
            <a:off x="4572000" y="27432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4" name="Line 7"/>
          <p:cNvSpPr>
            <a:spLocks noChangeShapeType="1"/>
          </p:cNvSpPr>
          <p:nvPr/>
        </p:nvSpPr>
        <p:spPr bwMode="auto">
          <a:xfrm flipH="1">
            <a:off x="327660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5" name="Line 8"/>
          <p:cNvSpPr>
            <a:spLocks noChangeShapeType="1"/>
          </p:cNvSpPr>
          <p:nvPr/>
        </p:nvSpPr>
        <p:spPr bwMode="auto">
          <a:xfrm flipH="1">
            <a:off x="338137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9"/>
          <p:cNvSpPr>
            <a:spLocks noChangeShapeType="1"/>
          </p:cNvSpPr>
          <p:nvPr/>
        </p:nvSpPr>
        <p:spPr bwMode="auto">
          <a:xfrm flipH="1">
            <a:off x="348615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0"/>
          <p:cNvSpPr>
            <a:spLocks noChangeShapeType="1"/>
          </p:cNvSpPr>
          <p:nvPr/>
        </p:nvSpPr>
        <p:spPr bwMode="auto">
          <a:xfrm flipH="1">
            <a:off x="359092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Line 11"/>
          <p:cNvSpPr>
            <a:spLocks noChangeShapeType="1"/>
          </p:cNvSpPr>
          <p:nvPr/>
        </p:nvSpPr>
        <p:spPr bwMode="auto">
          <a:xfrm flipH="1">
            <a:off x="37004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9" name="Line 12"/>
          <p:cNvSpPr>
            <a:spLocks noChangeShapeType="1"/>
          </p:cNvSpPr>
          <p:nvPr/>
        </p:nvSpPr>
        <p:spPr bwMode="auto">
          <a:xfrm flipH="1">
            <a:off x="38052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0" name="Line 13"/>
          <p:cNvSpPr>
            <a:spLocks noChangeShapeType="1"/>
          </p:cNvSpPr>
          <p:nvPr/>
        </p:nvSpPr>
        <p:spPr bwMode="auto">
          <a:xfrm flipH="1">
            <a:off x="39100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1" name="Line 14"/>
          <p:cNvSpPr>
            <a:spLocks noChangeShapeType="1"/>
          </p:cNvSpPr>
          <p:nvPr/>
        </p:nvSpPr>
        <p:spPr bwMode="auto">
          <a:xfrm flipH="1">
            <a:off x="40147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2" name="Line 15"/>
          <p:cNvSpPr>
            <a:spLocks noChangeShapeType="1"/>
          </p:cNvSpPr>
          <p:nvPr/>
        </p:nvSpPr>
        <p:spPr bwMode="auto">
          <a:xfrm flipH="1">
            <a:off x="41100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3" name="Line 16"/>
          <p:cNvSpPr>
            <a:spLocks noChangeShapeType="1"/>
          </p:cNvSpPr>
          <p:nvPr/>
        </p:nvSpPr>
        <p:spPr bwMode="auto">
          <a:xfrm flipH="1">
            <a:off x="421481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4" name="Line 17"/>
          <p:cNvSpPr>
            <a:spLocks noChangeShapeType="1"/>
          </p:cNvSpPr>
          <p:nvPr/>
        </p:nvSpPr>
        <p:spPr bwMode="auto">
          <a:xfrm flipH="1">
            <a:off x="43195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5" name="Line 18"/>
          <p:cNvSpPr>
            <a:spLocks noChangeShapeType="1"/>
          </p:cNvSpPr>
          <p:nvPr/>
        </p:nvSpPr>
        <p:spPr bwMode="auto">
          <a:xfrm flipH="1">
            <a:off x="442436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6" name="Line 19"/>
          <p:cNvSpPr>
            <a:spLocks noChangeShapeType="1"/>
          </p:cNvSpPr>
          <p:nvPr/>
        </p:nvSpPr>
        <p:spPr bwMode="auto">
          <a:xfrm flipH="1">
            <a:off x="45339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7" name="Line 20"/>
          <p:cNvSpPr>
            <a:spLocks noChangeShapeType="1"/>
          </p:cNvSpPr>
          <p:nvPr/>
        </p:nvSpPr>
        <p:spPr bwMode="auto">
          <a:xfrm flipH="1">
            <a:off x="46386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8" name="Line 21"/>
          <p:cNvSpPr>
            <a:spLocks noChangeShapeType="1"/>
          </p:cNvSpPr>
          <p:nvPr/>
        </p:nvSpPr>
        <p:spPr bwMode="auto">
          <a:xfrm flipH="1">
            <a:off x="47434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9" name="Line 22"/>
          <p:cNvSpPr>
            <a:spLocks noChangeShapeType="1"/>
          </p:cNvSpPr>
          <p:nvPr/>
        </p:nvSpPr>
        <p:spPr bwMode="auto">
          <a:xfrm flipH="1">
            <a:off x="48482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0" name="Line 23"/>
          <p:cNvSpPr>
            <a:spLocks noChangeShapeType="1"/>
          </p:cNvSpPr>
          <p:nvPr/>
        </p:nvSpPr>
        <p:spPr bwMode="auto">
          <a:xfrm flipH="1">
            <a:off x="49577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1" name="Line 24"/>
          <p:cNvSpPr>
            <a:spLocks noChangeShapeType="1"/>
          </p:cNvSpPr>
          <p:nvPr/>
        </p:nvSpPr>
        <p:spPr bwMode="auto">
          <a:xfrm flipH="1">
            <a:off x="50625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2" name="Line 25"/>
          <p:cNvSpPr>
            <a:spLocks noChangeShapeType="1"/>
          </p:cNvSpPr>
          <p:nvPr/>
        </p:nvSpPr>
        <p:spPr bwMode="auto">
          <a:xfrm flipH="1">
            <a:off x="51673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3" name="Line 26"/>
          <p:cNvSpPr>
            <a:spLocks noChangeShapeType="1"/>
          </p:cNvSpPr>
          <p:nvPr/>
        </p:nvSpPr>
        <p:spPr bwMode="auto">
          <a:xfrm flipH="1">
            <a:off x="52720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4" name="Line 27"/>
          <p:cNvSpPr>
            <a:spLocks noChangeShapeType="1"/>
          </p:cNvSpPr>
          <p:nvPr/>
        </p:nvSpPr>
        <p:spPr bwMode="auto">
          <a:xfrm flipH="1">
            <a:off x="538162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5" name="Line 28"/>
          <p:cNvSpPr>
            <a:spLocks noChangeShapeType="1"/>
          </p:cNvSpPr>
          <p:nvPr/>
        </p:nvSpPr>
        <p:spPr bwMode="auto">
          <a:xfrm flipH="1">
            <a:off x="54864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6" name="Line 29"/>
          <p:cNvSpPr>
            <a:spLocks noChangeShapeType="1"/>
          </p:cNvSpPr>
          <p:nvPr/>
        </p:nvSpPr>
        <p:spPr bwMode="auto">
          <a:xfrm flipH="1">
            <a:off x="559117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7" name="Line 30"/>
          <p:cNvSpPr>
            <a:spLocks noChangeShapeType="1"/>
          </p:cNvSpPr>
          <p:nvPr/>
        </p:nvSpPr>
        <p:spPr bwMode="auto">
          <a:xfrm flipH="1">
            <a:off x="56959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8" name="Line 31"/>
          <p:cNvSpPr>
            <a:spLocks noChangeShapeType="1"/>
          </p:cNvSpPr>
          <p:nvPr/>
        </p:nvSpPr>
        <p:spPr bwMode="auto">
          <a:xfrm flipH="1">
            <a:off x="57912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9" name="Line 32"/>
          <p:cNvSpPr>
            <a:spLocks noChangeShapeType="1"/>
          </p:cNvSpPr>
          <p:nvPr/>
        </p:nvSpPr>
        <p:spPr bwMode="auto">
          <a:xfrm flipH="1">
            <a:off x="58959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0" name="Line 33"/>
          <p:cNvSpPr>
            <a:spLocks noChangeShapeType="1"/>
          </p:cNvSpPr>
          <p:nvPr/>
        </p:nvSpPr>
        <p:spPr bwMode="auto">
          <a:xfrm flipH="1">
            <a:off x="60007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1" name="Line 34"/>
          <p:cNvSpPr>
            <a:spLocks noChangeShapeType="1"/>
          </p:cNvSpPr>
          <p:nvPr/>
        </p:nvSpPr>
        <p:spPr bwMode="auto">
          <a:xfrm flipH="1">
            <a:off x="61055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2" name="Line 35"/>
          <p:cNvSpPr>
            <a:spLocks noChangeShapeType="1"/>
          </p:cNvSpPr>
          <p:nvPr/>
        </p:nvSpPr>
        <p:spPr bwMode="auto">
          <a:xfrm flipH="1">
            <a:off x="621506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3" name="Line 36"/>
          <p:cNvSpPr>
            <a:spLocks noChangeShapeType="1"/>
          </p:cNvSpPr>
          <p:nvPr/>
        </p:nvSpPr>
        <p:spPr bwMode="auto">
          <a:xfrm flipH="1">
            <a:off x="631983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4" name="Line 37"/>
          <p:cNvSpPr>
            <a:spLocks noChangeShapeType="1"/>
          </p:cNvSpPr>
          <p:nvPr/>
        </p:nvSpPr>
        <p:spPr bwMode="auto">
          <a:xfrm flipH="1">
            <a:off x="642461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5" name="Line 38"/>
          <p:cNvSpPr>
            <a:spLocks noChangeShapeType="1"/>
          </p:cNvSpPr>
          <p:nvPr/>
        </p:nvSpPr>
        <p:spPr bwMode="auto">
          <a:xfrm flipH="1">
            <a:off x="652938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6" name="Line 39"/>
          <p:cNvSpPr>
            <a:spLocks noChangeShapeType="1"/>
          </p:cNvSpPr>
          <p:nvPr/>
        </p:nvSpPr>
        <p:spPr bwMode="auto">
          <a:xfrm>
            <a:off x="3200400" y="36576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7" name="Line 40"/>
          <p:cNvSpPr>
            <a:spLocks noChangeShapeType="1"/>
          </p:cNvSpPr>
          <p:nvPr/>
        </p:nvSpPr>
        <p:spPr bwMode="auto">
          <a:xfrm>
            <a:off x="3124200" y="41910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8" name="Line 41"/>
          <p:cNvSpPr>
            <a:spLocks noChangeShapeType="1"/>
          </p:cNvSpPr>
          <p:nvPr/>
        </p:nvSpPr>
        <p:spPr bwMode="auto">
          <a:xfrm>
            <a:off x="3124200" y="48006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9" name="Line 42"/>
          <p:cNvSpPr>
            <a:spLocks noChangeShapeType="1"/>
          </p:cNvSpPr>
          <p:nvPr/>
        </p:nvSpPr>
        <p:spPr bwMode="auto">
          <a:xfrm>
            <a:off x="3124200" y="5486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30" name="AutoShape 43"/>
          <p:cNvSpPr>
            <a:spLocks noChangeArrowheads="1"/>
          </p:cNvSpPr>
          <p:nvPr/>
        </p:nvSpPr>
        <p:spPr bwMode="auto">
          <a:xfrm>
            <a:off x="3886200" y="3505200"/>
            <a:ext cx="381000" cy="304800"/>
          </a:xfrm>
          <a:prstGeom prst="irregularSeal2">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37931" name="Line 44"/>
          <p:cNvSpPr>
            <a:spLocks noChangeShapeType="1"/>
          </p:cNvSpPr>
          <p:nvPr/>
        </p:nvSpPr>
        <p:spPr bwMode="auto">
          <a:xfrm>
            <a:off x="4114800" y="3657600"/>
            <a:ext cx="219075"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2" name="Line 45"/>
          <p:cNvSpPr>
            <a:spLocks noChangeShapeType="1"/>
          </p:cNvSpPr>
          <p:nvPr/>
        </p:nvSpPr>
        <p:spPr bwMode="auto">
          <a:xfrm>
            <a:off x="4343400" y="41910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3" name="Line 46"/>
          <p:cNvSpPr>
            <a:spLocks noChangeShapeType="1"/>
          </p:cNvSpPr>
          <p:nvPr/>
        </p:nvSpPr>
        <p:spPr bwMode="auto">
          <a:xfrm>
            <a:off x="4876800" y="4800600"/>
            <a:ext cx="990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4" name="Text Box 47"/>
          <p:cNvSpPr txBox="1">
            <a:spLocks noChangeArrowheads="1"/>
          </p:cNvSpPr>
          <p:nvPr/>
        </p:nvSpPr>
        <p:spPr bwMode="auto">
          <a:xfrm>
            <a:off x="4800600" y="3886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37935" name="Object 1024"/>
          <p:cNvGraphicFramePr>
            <a:graphicFrameLocks noChangeAspect="1"/>
          </p:cNvGraphicFramePr>
          <p:nvPr/>
        </p:nvGraphicFramePr>
        <p:xfrm>
          <a:off x="6858000" y="3657600"/>
          <a:ext cx="290513" cy="430213"/>
        </p:xfrm>
        <a:graphic>
          <a:graphicData uri="http://schemas.openxmlformats.org/presentationml/2006/ole">
            <mc:AlternateContent xmlns:mc="http://schemas.openxmlformats.org/markup-compatibility/2006">
              <mc:Choice xmlns:v="urn:schemas-microsoft-com:vml" Requires="v">
                <p:oleObj spid="_x0000_s38007" name="Equation" r:id="rId3" imgW="291973" imgH="431613" progId="Equation.DSMT4">
                  <p:embed/>
                </p:oleObj>
              </mc:Choice>
              <mc:Fallback>
                <p:oleObj name="Equation" r:id="rId3" imgW="291973" imgH="431613"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657600"/>
                        <a:ext cx="2905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36" name="Object 1025"/>
          <p:cNvGraphicFramePr>
            <a:graphicFrameLocks noChangeAspect="1"/>
          </p:cNvGraphicFramePr>
          <p:nvPr/>
        </p:nvGraphicFramePr>
        <p:xfrm>
          <a:off x="6781800" y="4267200"/>
          <a:ext cx="392113" cy="303213"/>
        </p:xfrm>
        <a:graphic>
          <a:graphicData uri="http://schemas.openxmlformats.org/presentationml/2006/ole">
            <mc:AlternateContent xmlns:mc="http://schemas.openxmlformats.org/markup-compatibility/2006">
              <mc:Choice xmlns:v="urn:schemas-microsoft-com:vml" Requires="v">
                <p:oleObj spid="_x0000_s38008" name="Equation" r:id="rId5" imgW="393359" imgH="304536" progId="Equation.DSMT4">
                  <p:embed/>
                </p:oleObj>
              </mc:Choice>
              <mc:Fallback>
                <p:oleObj name="Equation" r:id="rId5" imgW="393359" imgH="304536"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67200"/>
                        <a:ext cx="3921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37" name="Object 1026"/>
          <p:cNvGraphicFramePr>
            <a:graphicFrameLocks noChangeAspect="1"/>
          </p:cNvGraphicFramePr>
          <p:nvPr/>
        </p:nvGraphicFramePr>
        <p:xfrm>
          <a:off x="6858000" y="4953000"/>
          <a:ext cx="315913" cy="582613"/>
        </p:xfrm>
        <a:graphic>
          <a:graphicData uri="http://schemas.openxmlformats.org/presentationml/2006/ole">
            <mc:AlternateContent xmlns:mc="http://schemas.openxmlformats.org/markup-compatibility/2006">
              <mc:Choice xmlns:v="urn:schemas-microsoft-com:vml" Requires="v">
                <p:oleObj spid="_x0000_s38009" name="Equation" r:id="rId7" imgW="317225" imgH="583693" progId="Equation.DSMT4">
                  <p:embed/>
                </p:oleObj>
              </mc:Choice>
              <mc:Fallback>
                <p:oleObj name="Equation" r:id="rId7" imgW="317225" imgH="583693"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953000"/>
                        <a:ext cx="315913"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38" name="Text Box 51"/>
          <p:cNvSpPr txBox="1">
            <a:spLocks noChangeArrowheads="1"/>
          </p:cNvSpPr>
          <p:nvPr/>
        </p:nvSpPr>
        <p:spPr bwMode="auto">
          <a:xfrm>
            <a:off x="685800" y="5791200"/>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 the rays are turned back top the surface</a:t>
            </a:r>
          </a:p>
        </p:txBody>
      </p:sp>
      <p:sp>
        <p:nvSpPr>
          <p:cNvPr id="37939" name="Text Box 52"/>
          <p:cNvSpPr txBox="1">
            <a:spLocks noChangeArrowheads="1"/>
          </p:cNvSpPr>
          <p:nvPr/>
        </p:nvSpPr>
        <p:spPr bwMode="auto">
          <a:xfrm>
            <a:off x="533400" y="3962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7940" name="Line 54"/>
          <p:cNvSpPr>
            <a:spLocks noChangeShapeType="1"/>
          </p:cNvSpPr>
          <p:nvPr/>
        </p:nvSpPr>
        <p:spPr bwMode="auto">
          <a:xfrm>
            <a:off x="3124200" y="62484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41" name="Line 55"/>
          <p:cNvSpPr>
            <a:spLocks noChangeShapeType="1"/>
          </p:cNvSpPr>
          <p:nvPr/>
        </p:nvSpPr>
        <p:spPr bwMode="auto">
          <a:xfrm>
            <a:off x="5867400" y="54864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42" name="Line 56"/>
          <p:cNvSpPr>
            <a:spLocks noChangeShapeType="1"/>
          </p:cNvSpPr>
          <p:nvPr/>
        </p:nvSpPr>
        <p:spPr bwMode="auto">
          <a:xfrm flipV="1">
            <a:off x="7315200" y="4800600"/>
            <a:ext cx="990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43" name="Line 57"/>
          <p:cNvSpPr>
            <a:spLocks noChangeShapeType="1"/>
          </p:cNvSpPr>
          <p:nvPr/>
        </p:nvSpPr>
        <p:spPr bwMode="auto">
          <a:xfrm flipV="1">
            <a:off x="8305800" y="41910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44" name="Line 58"/>
          <p:cNvSpPr>
            <a:spLocks noChangeShapeType="1"/>
          </p:cNvSpPr>
          <p:nvPr/>
        </p:nvSpPr>
        <p:spPr bwMode="auto">
          <a:xfrm flipV="1">
            <a:off x="8763000" y="3657600"/>
            <a:ext cx="219075"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7945" name="Object 1027"/>
          <p:cNvGraphicFramePr>
            <a:graphicFrameLocks noChangeAspect="1"/>
          </p:cNvGraphicFramePr>
          <p:nvPr/>
        </p:nvGraphicFramePr>
        <p:xfrm>
          <a:off x="463550" y="4343400"/>
          <a:ext cx="2057400" cy="430213"/>
        </p:xfrm>
        <a:graphic>
          <a:graphicData uri="http://schemas.openxmlformats.org/presentationml/2006/ole">
            <mc:AlternateContent xmlns:mc="http://schemas.openxmlformats.org/markup-compatibility/2006">
              <mc:Choice xmlns:v="urn:schemas-microsoft-com:vml" Requires="v">
                <p:oleObj spid="_x0000_s38010" name="Equation" r:id="rId9" imgW="2057400" imgH="431800" progId="Equation.DSMT4">
                  <p:embed/>
                </p:oleObj>
              </mc:Choice>
              <mc:Fallback>
                <p:oleObj name="Equation" r:id="rId9" imgW="2057400" imgH="4318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0" y="4343400"/>
                        <a:ext cx="20574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46" name="Object 1028"/>
          <p:cNvGraphicFramePr>
            <a:graphicFrameLocks noChangeAspect="1"/>
          </p:cNvGraphicFramePr>
          <p:nvPr/>
        </p:nvGraphicFramePr>
        <p:xfrm>
          <a:off x="6781800" y="5638800"/>
          <a:ext cx="330200" cy="430213"/>
        </p:xfrm>
        <a:graphic>
          <a:graphicData uri="http://schemas.openxmlformats.org/presentationml/2006/ole">
            <mc:AlternateContent xmlns:mc="http://schemas.openxmlformats.org/markup-compatibility/2006">
              <mc:Choice xmlns:v="urn:schemas-microsoft-com:vml" Requires="v">
                <p:oleObj spid="_x0000_s38011" name="Equation" r:id="rId11" imgW="330057" imgH="431613" progId="Equation.DSMT4">
                  <p:embed/>
                </p:oleObj>
              </mc:Choice>
              <mc:Fallback>
                <p:oleObj name="Equation" r:id="rId11" imgW="330057" imgH="431613" progId="Equation.DSMT4">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5638800"/>
                        <a:ext cx="330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 name="Text Box 9"/>
          <p:cNvSpPr txBox="1">
            <a:spLocks noChangeArrowheads="1"/>
          </p:cNvSpPr>
          <p:nvPr/>
        </p:nvSpPr>
        <p:spPr bwMode="auto">
          <a:xfrm>
            <a:off x="1676400" y="0"/>
            <a:ext cx="5105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A layered half-space</a:t>
            </a:r>
          </a:p>
          <a:p>
            <a:pPr algn="ctr">
              <a:spcBef>
                <a:spcPct val="50000"/>
              </a:spcBef>
            </a:pPr>
            <a:r>
              <a:rPr lang="en-US" altLang="en-US" sz="2800" dirty="0"/>
              <a:t>with constant-velocity layers</a:t>
            </a:r>
            <a:endParaRPr lang="en-US" alt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a:t>
            </a:r>
            <a:endParaRPr lang="en-US" altLang="en-US" sz="2400">
              <a:latin typeface="Times New Roman" panose="02020603050405020304" pitchFamily="18" charset="0"/>
            </a:endParaRPr>
          </a:p>
        </p:txBody>
      </p:sp>
      <p:sp>
        <p:nvSpPr>
          <p:cNvPr id="38915"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8916" name="Text Box 5"/>
          <p:cNvSpPr txBox="1">
            <a:spLocks noChangeArrowheads="1"/>
          </p:cNvSpPr>
          <p:nvPr/>
        </p:nvSpPr>
        <p:spPr bwMode="auto">
          <a:xfrm>
            <a:off x="838200" y="1752600"/>
            <a:ext cx="6400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Full space, half space and quarter space</a:t>
            </a:r>
            <a:endParaRPr lang="en-US" altLang="en-US" sz="2400"/>
          </a:p>
          <a:p>
            <a:pPr>
              <a:spcBef>
                <a:spcPct val="50000"/>
              </a:spcBef>
              <a:buFontTx/>
              <a:buChar char="•"/>
            </a:pPr>
            <a:r>
              <a:rPr lang="en-US" altLang="en-US" sz="2400">
                <a:solidFill>
                  <a:schemeClr val="folHlink"/>
                </a:solidFill>
              </a:rPr>
              <a:t>Traveltime curves of direct ground- and air- waves and rays</a:t>
            </a:r>
          </a:p>
          <a:p>
            <a:pPr>
              <a:spcBef>
                <a:spcPct val="50000"/>
              </a:spcBef>
              <a:buFontTx/>
              <a:buChar char="•"/>
            </a:pPr>
            <a:r>
              <a:rPr lang="en-US" altLang="en-US" sz="2400">
                <a:solidFill>
                  <a:schemeClr val="folHlink"/>
                </a:solidFill>
              </a:rPr>
              <a:t>Error analysis of direct waves and rays</a:t>
            </a:r>
          </a:p>
          <a:p>
            <a:pPr>
              <a:spcBef>
                <a:spcPct val="50000"/>
              </a:spcBef>
              <a:buFontTx/>
              <a:buChar char="•"/>
            </a:pPr>
            <a:r>
              <a:rPr lang="en-US" altLang="en-US" sz="2400">
                <a:solidFill>
                  <a:schemeClr val="folHlink"/>
                </a:solidFill>
              </a:rPr>
              <a:t>Constant-velocity-layered half-space</a:t>
            </a:r>
          </a:p>
          <a:p>
            <a:pPr>
              <a:spcBef>
                <a:spcPct val="50000"/>
              </a:spcBef>
              <a:buFontTx/>
              <a:buChar char="•"/>
            </a:pPr>
            <a:r>
              <a:rPr lang="en-US" altLang="en-US" sz="2400"/>
              <a:t>Constant-velocity versus gradient layers</a:t>
            </a:r>
            <a:endParaRPr lang="en-US" altLang="en-US" sz="2400">
              <a:solidFill>
                <a:schemeClr val="folHlink"/>
              </a:solidFill>
            </a:endParaRPr>
          </a:p>
          <a:p>
            <a:pPr>
              <a:spcBef>
                <a:spcPct val="50000"/>
              </a:spcBef>
              <a:buFontTx/>
              <a:buChar char="•"/>
            </a:pPr>
            <a:r>
              <a:rPr lang="en-US" altLang="en-US" sz="2400">
                <a:solidFill>
                  <a:schemeClr val="folHlink"/>
                </a:solidFill>
              </a:rPr>
              <a:t>Reflections</a:t>
            </a:r>
          </a:p>
          <a:p>
            <a:pPr>
              <a:spcBef>
                <a:spcPct val="50000"/>
              </a:spcBef>
              <a:buFontTx/>
              <a:buChar char="•"/>
            </a:pPr>
            <a:r>
              <a:rPr lang="en-US" altLang="en-US" sz="2400">
                <a:solidFill>
                  <a:schemeClr val="folHlink"/>
                </a:solidFill>
              </a:rPr>
              <a:t>Scattering Coefficients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9939" name="Text Box 4"/>
          <p:cNvSpPr txBox="1">
            <a:spLocks noChangeArrowheads="1"/>
          </p:cNvSpPr>
          <p:nvPr/>
        </p:nvSpPr>
        <p:spPr bwMode="auto">
          <a:xfrm>
            <a:off x="1647825" y="-433137"/>
            <a:ext cx="5091113" cy="159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2800" dirty="0"/>
          </a:p>
          <a:p>
            <a:pPr algn="ctr">
              <a:spcBef>
                <a:spcPct val="50000"/>
              </a:spcBef>
            </a:pPr>
            <a:r>
              <a:rPr lang="en-US" altLang="en-US" sz="2800" dirty="0"/>
              <a:t>Constant-velocity layers vs. gradient-velocity layers</a:t>
            </a:r>
            <a:endParaRPr lang="en-US" altLang="en-US" sz="2400" dirty="0"/>
          </a:p>
        </p:txBody>
      </p:sp>
      <p:sp>
        <p:nvSpPr>
          <p:cNvPr id="39940" name="Freeform 5"/>
          <p:cNvSpPr>
            <a:spLocks/>
          </p:cNvSpPr>
          <p:nvPr/>
        </p:nvSpPr>
        <p:spPr bwMode="auto">
          <a:xfrm>
            <a:off x="2452688" y="32004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1" name="Freeform 6"/>
          <p:cNvSpPr>
            <a:spLocks/>
          </p:cNvSpPr>
          <p:nvPr/>
        </p:nvSpPr>
        <p:spPr bwMode="auto">
          <a:xfrm>
            <a:off x="2071688" y="3352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2" name="Line 7"/>
          <p:cNvSpPr>
            <a:spLocks noChangeShapeType="1"/>
          </p:cNvSpPr>
          <p:nvPr/>
        </p:nvSpPr>
        <p:spPr bwMode="auto">
          <a:xfrm flipH="1">
            <a:off x="776288"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3" name="Line 8"/>
          <p:cNvSpPr>
            <a:spLocks noChangeShapeType="1"/>
          </p:cNvSpPr>
          <p:nvPr/>
        </p:nvSpPr>
        <p:spPr bwMode="auto">
          <a:xfrm flipH="1">
            <a:off x="881063"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4" name="Line 9"/>
          <p:cNvSpPr>
            <a:spLocks noChangeShapeType="1"/>
          </p:cNvSpPr>
          <p:nvPr/>
        </p:nvSpPr>
        <p:spPr bwMode="auto">
          <a:xfrm flipH="1">
            <a:off x="985838"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5" name="Line 10"/>
          <p:cNvSpPr>
            <a:spLocks noChangeShapeType="1"/>
          </p:cNvSpPr>
          <p:nvPr/>
        </p:nvSpPr>
        <p:spPr bwMode="auto">
          <a:xfrm flipH="1">
            <a:off x="1090613"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6" name="Line 11"/>
          <p:cNvSpPr>
            <a:spLocks noChangeShapeType="1"/>
          </p:cNvSpPr>
          <p:nvPr/>
        </p:nvSpPr>
        <p:spPr bwMode="auto">
          <a:xfrm flipH="1">
            <a:off x="1200150"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7" name="Line 12"/>
          <p:cNvSpPr>
            <a:spLocks noChangeShapeType="1"/>
          </p:cNvSpPr>
          <p:nvPr/>
        </p:nvSpPr>
        <p:spPr bwMode="auto">
          <a:xfrm flipH="1">
            <a:off x="130492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8" name="Line 13"/>
          <p:cNvSpPr>
            <a:spLocks noChangeShapeType="1"/>
          </p:cNvSpPr>
          <p:nvPr/>
        </p:nvSpPr>
        <p:spPr bwMode="auto">
          <a:xfrm flipH="1">
            <a:off x="1409700"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9" name="Line 14"/>
          <p:cNvSpPr>
            <a:spLocks noChangeShapeType="1"/>
          </p:cNvSpPr>
          <p:nvPr/>
        </p:nvSpPr>
        <p:spPr bwMode="auto">
          <a:xfrm flipH="1">
            <a:off x="151447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0" name="Line 15"/>
          <p:cNvSpPr>
            <a:spLocks noChangeShapeType="1"/>
          </p:cNvSpPr>
          <p:nvPr/>
        </p:nvSpPr>
        <p:spPr bwMode="auto">
          <a:xfrm flipH="1">
            <a:off x="160972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1" name="Line 16"/>
          <p:cNvSpPr>
            <a:spLocks noChangeShapeType="1"/>
          </p:cNvSpPr>
          <p:nvPr/>
        </p:nvSpPr>
        <p:spPr bwMode="auto">
          <a:xfrm flipH="1">
            <a:off x="1714500"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2" name="Line 17"/>
          <p:cNvSpPr>
            <a:spLocks noChangeShapeType="1"/>
          </p:cNvSpPr>
          <p:nvPr/>
        </p:nvSpPr>
        <p:spPr bwMode="auto">
          <a:xfrm flipH="1">
            <a:off x="181927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3" name="Line 18"/>
          <p:cNvSpPr>
            <a:spLocks noChangeShapeType="1"/>
          </p:cNvSpPr>
          <p:nvPr/>
        </p:nvSpPr>
        <p:spPr bwMode="auto">
          <a:xfrm flipH="1">
            <a:off x="1924050"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4" name="Line 19"/>
          <p:cNvSpPr>
            <a:spLocks noChangeShapeType="1"/>
          </p:cNvSpPr>
          <p:nvPr/>
        </p:nvSpPr>
        <p:spPr bwMode="auto">
          <a:xfrm flipH="1">
            <a:off x="203358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5" name="Line 20"/>
          <p:cNvSpPr>
            <a:spLocks noChangeShapeType="1"/>
          </p:cNvSpPr>
          <p:nvPr/>
        </p:nvSpPr>
        <p:spPr bwMode="auto">
          <a:xfrm flipH="1">
            <a:off x="2138363"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6" name="Line 21"/>
          <p:cNvSpPr>
            <a:spLocks noChangeShapeType="1"/>
          </p:cNvSpPr>
          <p:nvPr/>
        </p:nvSpPr>
        <p:spPr bwMode="auto">
          <a:xfrm flipH="1">
            <a:off x="224313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7" name="Line 22"/>
          <p:cNvSpPr>
            <a:spLocks noChangeShapeType="1"/>
          </p:cNvSpPr>
          <p:nvPr/>
        </p:nvSpPr>
        <p:spPr bwMode="auto">
          <a:xfrm flipH="1">
            <a:off x="2347913"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8" name="Line 23"/>
          <p:cNvSpPr>
            <a:spLocks noChangeShapeType="1"/>
          </p:cNvSpPr>
          <p:nvPr/>
        </p:nvSpPr>
        <p:spPr bwMode="auto">
          <a:xfrm flipH="1">
            <a:off x="2457450"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9" name="Line 24"/>
          <p:cNvSpPr>
            <a:spLocks noChangeShapeType="1"/>
          </p:cNvSpPr>
          <p:nvPr/>
        </p:nvSpPr>
        <p:spPr bwMode="auto">
          <a:xfrm flipH="1">
            <a:off x="256222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0" name="Line 25"/>
          <p:cNvSpPr>
            <a:spLocks noChangeShapeType="1"/>
          </p:cNvSpPr>
          <p:nvPr/>
        </p:nvSpPr>
        <p:spPr bwMode="auto">
          <a:xfrm flipH="1">
            <a:off x="2667000"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1" name="Line 26"/>
          <p:cNvSpPr>
            <a:spLocks noChangeShapeType="1"/>
          </p:cNvSpPr>
          <p:nvPr/>
        </p:nvSpPr>
        <p:spPr bwMode="auto">
          <a:xfrm flipH="1">
            <a:off x="277177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2" name="Line 27"/>
          <p:cNvSpPr>
            <a:spLocks noChangeShapeType="1"/>
          </p:cNvSpPr>
          <p:nvPr/>
        </p:nvSpPr>
        <p:spPr bwMode="auto">
          <a:xfrm flipH="1">
            <a:off x="2881313"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3" name="Line 28"/>
          <p:cNvSpPr>
            <a:spLocks noChangeShapeType="1"/>
          </p:cNvSpPr>
          <p:nvPr/>
        </p:nvSpPr>
        <p:spPr bwMode="auto">
          <a:xfrm flipH="1">
            <a:off x="298608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4" name="Line 29"/>
          <p:cNvSpPr>
            <a:spLocks noChangeShapeType="1"/>
          </p:cNvSpPr>
          <p:nvPr/>
        </p:nvSpPr>
        <p:spPr bwMode="auto">
          <a:xfrm flipH="1">
            <a:off x="3090863"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5" name="Line 30"/>
          <p:cNvSpPr>
            <a:spLocks noChangeShapeType="1"/>
          </p:cNvSpPr>
          <p:nvPr/>
        </p:nvSpPr>
        <p:spPr bwMode="auto">
          <a:xfrm flipH="1">
            <a:off x="319563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6" name="Line 31"/>
          <p:cNvSpPr>
            <a:spLocks noChangeShapeType="1"/>
          </p:cNvSpPr>
          <p:nvPr/>
        </p:nvSpPr>
        <p:spPr bwMode="auto">
          <a:xfrm flipH="1">
            <a:off x="329088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7" name="Line 32"/>
          <p:cNvSpPr>
            <a:spLocks noChangeShapeType="1"/>
          </p:cNvSpPr>
          <p:nvPr/>
        </p:nvSpPr>
        <p:spPr bwMode="auto">
          <a:xfrm flipH="1">
            <a:off x="3395663"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8" name="Line 33"/>
          <p:cNvSpPr>
            <a:spLocks noChangeShapeType="1"/>
          </p:cNvSpPr>
          <p:nvPr/>
        </p:nvSpPr>
        <p:spPr bwMode="auto">
          <a:xfrm flipH="1">
            <a:off x="350043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9" name="Line 34"/>
          <p:cNvSpPr>
            <a:spLocks noChangeShapeType="1"/>
          </p:cNvSpPr>
          <p:nvPr/>
        </p:nvSpPr>
        <p:spPr bwMode="auto">
          <a:xfrm flipH="1">
            <a:off x="3605213"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0" name="Line 35"/>
          <p:cNvSpPr>
            <a:spLocks noChangeShapeType="1"/>
          </p:cNvSpPr>
          <p:nvPr/>
        </p:nvSpPr>
        <p:spPr bwMode="auto">
          <a:xfrm flipH="1">
            <a:off x="3714750"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1" name="Line 36"/>
          <p:cNvSpPr>
            <a:spLocks noChangeShapeType="1"/>
          </p:cNvSpPr>
          <p:nvPr/>
        </p:nvSpPr>
        <p:spPr bwMode="auto">
          <a:xfrm flipH="1">
            <a:off x="3819525"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2" name="Line 37"/>
          <p:cNvSpPr>
            <a:spLocks noChangeShapeType="1"/>
          </p:cNvSpPr>
          <p:nvPr/>
        </p:nvSpPr>
        <p:spPr bwMode="auto">
          <a:xfrm flipH="1">
            <a:off x="3924300"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3" name="Line 38"/>
          <p:cNvSpPr>
            <a:spLocks noChangeShapeType="1"/>
          </p:cNvSpPr>
          <p:nvPr/>
        </p:nvSpPr>
        <p:spPr bwMode="auto">
          <a:xfrm flipH="1">
            <a:off x="4029075"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4" name="Line 39"/>
          <p:cNvSpPr>
            <a:spLocks noChangeShapeType="1"/>
          </p:cNvSpPr>
          <p:nvPr/>
        </p:nvSpPr>
        <p:spPr bwMode="auto">
          <a:xfrm>
            <a:off x="700088" y="42672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5" name="Line 40"/>
          <p:cNvSpPr>
            <a:spLocks noChangeShapeType="1"/>
          </p:cNvSpPr>
          <p:nvPr/>
        </p:nvSpPr>
        <p:spPr bwMode="auto">
          <a:xfrm>
            <a:off x="623888" y="48006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6" name="AutoShape 43"/>
          <p:cNvSpPr>
            <a:spLocks noChangeArrowheads="1"/>
          </p:cNvSpPr>
          <p:nvPr/>
        </p:nvSpPr>
        <p:spPr bwMode="auto">
          <a:xfrm>
            <a:off x="1385888" y="4114800"/>
            <a:ext cx="381000" cy="304800"/>
          </a:xfrm>
          <a:prstGeom prst="irregularSeal2">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39977" name="Line 44"/>
          <p:cNvSpPr>
            <a:spLocks noChangeShapeType="1"/>
          </p:cNvSpPr>
          <p:nvPr/>
        </p:nvSpPr>
        <p:spPr bwMode="auto">
          <a:xfrm>
            <a:off x="1614488" y="4267200"/>
            <a:ext cx="219075" cy="4953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8" name="Text Box 47"/>
          <p:cNvSpPr txBox="1">
            <a:spLocks noChangeArrowheads="1"/>
          </p:cNvSpPr>
          <p:nvPr/>
        </p:nvSpPr>
        <p:spPr bwMode="auto">
          <a:xfrm>
            <a:off x="2300288" y="4495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39979" name="Object 1024"/>
          <p:cNvGraphicFramePr>
            <a:graphicFrameLocks noChangeAspect="1"/>
          </p:cNvGraphicFramePr>
          <p:nvPr/>
        </p:nvGraphicFramePr>
        <p:xfrm>
          <a:off x="228600" y="4343400"/>
          <a:ext cx="290513" cy="430213"/>
        </p:xfrm>
        <a:graphic>
          <a:graphicData uri="http://schemas.openxmlformats.org/presentationml/2006/ole">
            <mc:AlternateContent xmlns:mc="http://schemas.openxmlformats.org/markup-compatibility/2006">
              <mc:Choice xmlns:v="urn:schemas-microsoft-com:vml" Requires="v">
                <p:oleObj spid="_x0000_s40073" name="Equation" r:id="rId3" imgW="291973" imgH="431613" progId="Equation.DSMT4">
                  <p:embed/>
                </p:oleObj>
              </mc:Choice>
              <mc:Fallback>
                <p:oleObj name="Equation" r:id="rId3" imgW="291973" imgH="431613"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343400"/>
                        <a:ext cx="2905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80" name="Text Box 52"/>
          <p:cNvSpPr txBox="1">
            <a:spLocks noChangeArrowheads="1"/>
          </p:cNvSpPr>
          <p:nvPr/>
        </p:nvSpPr>
        <p:spPr bwMode="auto">
          <a:xfrm>
            <a:off x="533400" y="3962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39981" name="Freeform 60"/>
          <p:cNvSpPr>
            <a:spLocks/>
          </p:cNvSpPr>
          <p:nvPr/>
        </p:nvSpPr>
        <p:spPr bwMode="auto">
          <a:xfrm>
            <a:off x="6477000" y="32004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2" name="Freeform 61"/>
          <p:cNvSpPr>
            <a:spLocks/>
          </p:cNvSpPr>
          <p:nvPr/>
        </p:nvSpPr>
        <p:spPr bwMode="auto">
          <a:xfrm>
            <a:off x="6096000" y="3352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3" name="Line 62"/>
          <p:cNvSpPr>
            <a:spLocks noChangeShapeType="1"/>
          </p:cNvSpPr>
          <p:nvPr/>
        </p:nvSpPr>
        <p:spPr bwMode="auto">
          <a:xfrm flipH="1">
            <a:off x="4800600"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84" name="Line 63"/>
          <p:cNvSpPr>
            <a:spLocks noChangeShapeType="1"/>
          </p:cNvSpPr>
          <p:nvPr/>
        </p:nvSpPr>
        <p:spPr bwMode="auto">
          <a:xfrm flipH="1">
            <a:off x="490537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85" name="Line 64"/>
          <p:cNvSpPr>
            <a:spLocks noChangeShapeType="1"/>
          </p:cNvSpPr>
          <p:nvPr/>
        </p:nvSpPr>
        <p:spPr bwMode="auto">
          <a:xfrm flipH="1">
            <a:off x="5010150"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86" name="Line 65"/>
          <p:cNvSpPr>
            <a:spLocks noChangeShapeType="1"/>
          </p:cNvSpPr>
          <p:nvPr/>
        </p:nvSpPr>
        <p:spPr bwMode="auto">
          <a:xfrm flipH="1">
            <a:off x="511492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87" name="Line 66"/>
          <p:cNvSpPr>
            <a:spLocks noChangeShapeType="1"/>
          </p:cNvSpPr>
          <p:nvPr/>
        </p:nvSpPr>
        <p:spPr bwMode="auto">
          <a:xfrm flipH="1">
            <a:off x="5224463"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88" name="Line 67"/>
          <p:cNvSpPr>
            <a:spLocks noChangeShapeType="1"/>
          </p:cNvSpPr>
          <p:nvPr/>
        </p:nvSpPr>
        <p:spPr bwMode="auto">
          <a:xfrm flipH="1">
            <a:off x="532923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89" name="Line 68"/>
          <p:cNvSpPr>
            <a:spLocks noChangeShapeType="1"/>
          </p:cNvSpPr>
          <p:nvPr/>
        </p:nvSpPr>
        <p:spPr bwMode="auto">
          <a:xfrm flipH="1">
            <a:off x="5434013"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0" name="Line 69"/>
          <p:cNvSpPr>
            <a:spLocks noChangeShapeType="1"/>
          </p:cNvSpPr>
          <p:nvPr/>
        </p:nvSpPr>
        <p:spPr bwMode="auto">
          <a:xfrm flipH="1">
            <a:off x="553878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1" name="Line 70"/>
          <p:cNvSpPr>
            <a:spLocks noChangeShapeType="1"/>
          </p:cNvSpPr>
          <p:nvPr/>
        </p:nvSpPr>
        <p:spPr bwMode="auto">
          <a:xfrm flipH="1">
            <a:off x="563403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2" name="Line 71"/>
          <p:cNvSpPr>
            <a:spLocks noChangeShapeType="1"/>
          </p:cNvSpPr>
          <p:nvPr/>
        </p:nvSpPr>
        <p:spPr bwMode="auto">
          <a:xfrm flipH="1">
            <a:off x="5738813"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3" name="Line 72"/>
          <p:cNvSpPr>
            <a:spLocks noChangeShapeType="1"/>
          </p:cNvSpPr>
          <p:nvPr/>
        </p:nvSpPr>
        <p:spPr bwMode="auto">
          <a:xfrm flipH="1">
            <a:off x="584358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4" name="Line 73"/>
          <p:cNvSpPr>
            <a:spLocks noChangeShapeType="1"/>
          </p:cNvSpPr>
          <p:nvPr/>
        </p:nvSpPr>
        <p:spPr bwMode="auto">
          <a:xfrm flipH="1">
            <a:off x="5948363"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5" name="Line 74"/>
          <p:cNvSpPr>
            <a:spLocks noChangeShapeType="1"/>
          </p:cNvSpPr>
          <p:nvPr/>
        </p:nvSpPr>
        <p:spPr bwMode="auto">
          <a:xfrm flipH="1">
            <a:off x="6057900"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6" name="Line 75"/>
          <p:cNvSpPr>
            <a:spLocks noChangeShapeType="1"/>
          </p:cNvSpPr>
          <p:nvPr/>
        </p:nvSpPr>
        <p:spPr bwMode="auto">
          <a:xfrm flipH="1">
            <a:off x="6162675"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7" name="Line 76"/>
          <p:cNvSpPr>
            <a:spLocks noChangeShapeType="1"/>
          </p:cNvSpPr>
          <p:nvPr/>
        </p:nvSpPr>
        <p:spPr bwMode="auto">
          <a:xfrm flipH="1">
            <a:off x="6267450"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8" name="Line 77"/>
          <p:cNvSpPr>
            <a:spLocks noChangeShapeType="1"/>
          </p:cNvSpPr>
          <p:nvPr/>
        </p:nvSpPr>
        <p:spPr bwMode="auto">
          <a:xfrm flipH="1">
            <a:off x="6372225"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9" name="Line 78"/>
          <p:cNvSpPr>
            <a:spLocks noChangeShapeType="1"/>
          </p:cNvSpPr>
          <p:nvPr/>
        </p:nvSpPr>
        <p:spPr bwMode="auto">
          <a:xfrm flipH="1">
            <a:off x="6481763"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00" name="Line 79"/>
          <p:cNvSpPr>
            <a:spLocks noChangeShapeType="1"/>
          </p:cNvSpPr>
          <p:nvPr/>
        </p:nvSpPr>
        <p:spPr bwMode="auto">
          <a:xfrm flipH="1">
            <a:off x="658653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01" name="Line 80"/>
          <p:cNvSpPr>
            <a:spLocks noChangeShapeType="1"/>
          </p:cNvSpPr>
          <p:nvPr/>
        </p:nvSpPr>
        <p:spPr bwMode="auto">
          <a:xfrm flipH="1">
            <a:off x="6691313"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02" name="Line 81"/>
          <p:cNvSpPr>
            <a:spLocks noChangeShapeType="1"/>
          </p:cNvSpPr>
          <p:nvPr/>
        </p:nvSpPr>
        <p:spPr bwMode="auto">
          <a:xfrm flipH="1">
            <a:off x="679608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03" name="Line 82"/>
          <p:cNvSpPr>
            <a:spLocks noChangeShapeType="1"/>
          </p:cNvSpPr>
          <p:nvPr/>
        </p:nvSpPr>
        <p:spPr bwMode="auto">
          <a:xfrm flipH="1">
            <a:off x="6905625"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04" name="Line 83"/>
          <p:cNvSpPr>
            <a:spLocks noChangeShapeType="1"/>
          </p:cNvSpPr>
          <p:nvPr/>
        </p:nvSpPr>
        <p:spPr bwMode="auto">
          <a:xfrm flipH="1">
            <a:off x="7010400"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05" name="Line 84"/>
          <p:cNvSpPr>
            <a:spLocks noChangeShapeType="1"/>
          </p:cNvSpPr>
          <p:nvPr/>
        </p:nvSpPr>
        <p:spPr bwMode="auto">
          <a:xfrm flipH="1">
            <a:off x="7115175"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06" name="Line 85"/>
          <p:cNvSpPr>
            <a:spLocks noChangeShapeType="1"/>
          </p:cNvSpPr>
          <p:nvPr/>
        </p:nvSpPr>
        <p:spPr bwMode="auto">
          <a:xfrm flipH="1">
            <a:off x="7219950"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07" name="Line 86"/>
          <p:cNvSpPr>
            <a:spLocks noChangeShapeType="1"/>
          </p:cNvSpPr>
          <p:nvPr/>
        </p:nvSpPr>
        <p:spPr bwMode="auto">
          <a:xfrm flipH="1">
            <a:off x="7315200"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08" name="Line 87"/>
          <p:cNvSpPr>
            <a:spLocks noChangeShapeType="1"/>
          </p:cNvSpPr>
          <p:nvPr/>
        </p:nvSpPr>
        <p:spPr bwMode="auto">
          <a:xfrm flipH="1">
            <a:off x="7419975"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09" name="Line 88"/>
          <p:cNvSpPr>
            <a:spLocks noChangeShapeType="1"/>
          </p:cNvSpPr>
          <p:nvPr/>
        </p:nvSpPr>
        <p:spPr bwMode="auto">
          <a:xfrm flipH="1">
            <a:off x="7524750"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10" name="Line 89"/>
          <p:cNvSpPr>
            <a:spLocks noChangeShapeType="1"/>
          </p:cNvSpPr>
          <p:nvPr/>
        </p:nvSpPr>
        <p:spPr bwMode="auto">
          <a:xfrm flipH="1">
            <a:off x="7629525"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11" name="Line 90"/>
          <p:cNvSpPr>
            <a:spLocks noChangeShapeType="1"/>
          </p:cNvSpPr>
          <p:nvPr/>
        </p:nvSpPr>
        <p:spPr bwMode="auto">
          <a:xfrm flipH="1">
            <a:off x="7739063"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12" name="Line 91"/>
          <p:cNvSpPr>
            <a:spLocks noChangeShapeType="1"/>
          </p:cNvSpPr>
          <p:nvPr/>
        </p:nvSpPr>
        <p:spPr bwMode="auto">
          <a:xfrm flipH="1">
            <a:off x="7843838"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13" name="Line 92"/>
          <p:cNvSpPr>
            <a:spLocks noChangeShapeType="1"/>
          </p:cNvSpPr>
          <p:nvPr/>
        </p:nvSpPr>
        <p:spPr bwMode="auto">
          <a:xfrm flipH="1">
            <a:off x="7948613"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14" name="Line 93"/>
          <p:cNvSpPr>
            <a:spLocks noChangeShapeType="1"/>
          </p:cNvSpPr>
          <p:nvPr/>
        </p:nvSpPr>
        <p:spPr bwMode="auto">
          <a:xfrm flipH="1">
            <a:off x="8053388"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15" name="Line 94"/>
          <p:cNvSpPr>
            <a:spLocks noChangeShapeType="1"/>
          </p:cNvSpPr>
          <p:nvPr/>
        </p:nvSpPr>
        <p:spPr bwMode="auto">
          <a:xfrm>
            <a:off x="4724400" y="42672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16" name="Line 95"/>
          <p:cNvSpPr>
            <a:spLocks noChangeShapeType="1"/>
          </p:cNvSpPr>
          <p:nvPr/>
        </p:nvSpPr>
        <p:spPr bwMode="auto">
          <a:xfrm>
            <a:off x="4648200" y="48006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17" name="AutoShape 96"/>
          <p:cNvSpPr>
            <a:spLocks noChangeArrowheads="1"/>
          </p:cNvSpPr>
          <p:nvPr/>
        </p:nvSpPr>
        <p:spPr bwMode="auto">
          <a:xfrm>
            <a:off x="5410200" y="4114800"/>
            <a:ext cx="381000" cy="304800"/>
          </a:xfrm>
          <a:prstGeom prst="irregularSeal2">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40018" name="Text Box 98"/>
          <p:cNvSpPr txBox="1">
            <a:spLocks noChangeArrowheads="1"/>
          </p:cNvSpPr>
          <p:nvPr/>
        </p:nvSpPr>
        <p:spPr bwMode="auto">
          <a:xfrm>
            <a:off x="6324600" y="4495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40019" name="Object 1025"/>
          <p:cNvGraphicFramePr>
            <a:graphicFrameLocks noChangeAspect="1"/>
          </p:cNvGraphicFramePr>
          <p:nvPr/>
        </p:nvGraphicFramePr>
        <p:xfrm>
          <a:off x="8382000" y="4343400"/>
          <a:ext cx="290513" cy="430213"/>
        </p:xfrm>
        <a:graphic>
          <a:graphicData uri="http://schemas.openxmlformats.org/presentationml/2006/ole">
            <mc:AlternateContent xmlns:mc="http://schemas.openxmlformats.org/markup-compatibility/2006">
              <mc:Choice xmlns:v="urn:schemas-microsoft-com:vml" Requires="v">
                <p:oleObj spid="_x0000_s40074" name="Equation" r:id="rId5" imgW="291973" imgH="431613" progId="Equation.DSMT4">
                  <p:embed/>
                </p:oleObj>
              </mc:Choice>
              <mc:Fallback>
                <p:oleObj name="Equation" r:id="rId5" imgW="291973" imgH="431613" progId="Equation.DSMT4">
                  <p:embed/>
                  <p:pic>
                    <p:nvPicPr>
                      <p:cNvPr id="0" name="Object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4343400"/>
                        <a:ext cx="2905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020" name="Object 1026"/>
          <p:cNvGraphicFramePr>
            <a:graphicFrameLocks noChangeAspect="1"/>
          </p:cNvGraphicFramePr>
          <p:nvPr/>
        </p:nvGraphicFramePr>
        <p:xfrm>
          <a:off x="5486400" y="5334000"/>
          <a:ext cx="1409700" cy="442913"/>
        </p:xfrm>
        <a:graphic>
          <a:graphicData uri="http://schemas.openxmlformats.org/presentationml/2006/ole">
            <mc:AlternateContent xmlns:mc="http://schemas.openxmlformats.org/markup-compatibility/2006">
              <mc:Choice xmlns:v="urn:schemas-microsoft-com:vml" Requires="v">
                <p:oleObj spid="_x0000_s40075" name="Equation" r:id="rId6" imgW="1409088" imgH="444307" progId="Equation.DSMT4">
                  <p:embed/>
                </p:oleObj>
              </mc:Choice>
              <mc:Fallback>
                <p:oleObj name="Equation" r:id="rId6" imgW="1409088" imgH="444307" progId="Equation.DSMT4">
                  <p:embed/>
                  <p:pic>
                    <p:nvPicPr>
                      <p:cNvPr id="0" name="Object 10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5334000"/>
                        <a:ext cx="14097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021" name="Object 1027"/>
          <p:cNvGraphicFramePr>
            <a:graphicFrameLocks noChangeAspect="1"/>
          </p:cNvGraphicFramePr>
          <p:nvPr/>
        </p:nvGraphicFramePr>
        <p:xfrm>
          <a:off x="1600200" y="5334000"/>
          <a:ext cx="1320800" cy="430213"/>
        </p:xfrm>
        <a:graphic>
          <a:graphicData uri="http://schemas.openxmlformats.org/presentationml/2006/ole">
            <mc:AlternateContent xmlns:mc="http://schemas.openxmlformats.org/markup-compatibility/2006">
              <mc:Choice xmlns:v="urn:schemas-microsoft-com:vml" Requires="v">
                <p:oleObj spid="_x0000_s40076" name="Equation" r:id="rId8" imgW="1320227" imgH="431613" progId="Equation.DSMT4">
                  <p:embed/>
                </p:oleObj>
              </mc:Choice>
              <mc:Fallback>
                <p:oleObj name="Equation" r:id="rId8" imgW="1320227" imgH="431613" progId="Equation.DSMT4">
                  <p:embed/>
                  <p:pic>
                    <p:nvPicPr>
                      <p:cNvPr id="0" name="Object 1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5334000"/>
                        <a:ext cx="1320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022" name="Text Box 102"/>
          <p:cNvSpPr txBox="1">
            <a:spLocks noChangeArrowheads="1"/>
          </p:cNvSpPr>
          <p:nvPr/>
        </p:nvSpPr>
        <p:spPr bwMode="auto">
          <a:xfrm>
            <a:off x="4648200" y="5942013"/>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“Each layer bends the ray along part of a circular path”</a:t>
            </a:r>
          </a:p>
        </p:txBody>
      </p:sp>
      <p:sp>
        <p:nvSpPr>
          <p:cNvPr id="40023" name="Freeform 103"/>
          <p:cNvSpPr>
            <a:spLocks/>
          </p:cNvSpPr>
          <p:nvPr/>
        </p:nvSpPr>
        <p:spPr bwMode="auto">
          <a:xfrm>
            <a:off x="5562600" y="4267200"/>
            <a:ext cx="609600" cy="533400"/>
          </a:xfrm>
          <a:custGeom>
            <a:avLst/>
            <a:gdLst>
              <a:gd name="T0" fmla="*/ 0 w 384"/>
              <a:gd name="T1" fmla="*/ 0 h 336"/>
              <a:gd name="T2" fmla="*/ 2147483646 w 384"/>
              <a:gd name="T3" fmla="*/ 2147483646 h 336"/>
              <a:gd name="T4" fmla="*/ 2147483646 w 384"/>
              <a:gd name="T5" fmla="*/ 2147483646 h 336"/>
              <a:gd name="T6" fmla="*/ 2147483646 w 384"/>
              <a:gd name="T7" fmla="*/ 2147483646 h 336"/>
              <a:gd name="T8" fmla="*/ 2147483646 w 384"/>
              <a:gd name="T9" fmla="*/ 2147483646 h 336"/>
              <a:gd name="T10" fmla="*/ 0 60000 65536"/>
              <a:gd name="T11" fmla="*/ 0 60000 65536"/>
              <a:gd name="T12" fmla="*/ 0 60000 65536"/>
              <a:gd name="T13" fmla="*/ 0 60000 65536"/>
              <a:gd name="T14" fmla="*/ 0 60000 65536"/>
              <a:gd name="T15" fmla="*/ 0 w 384"/>
              <a:gd name="T16" fmla="*/ 0 h 336"/>
              <a:gd name="T17" fmla="*/ 384 w 384"/>
              <a:gd name="T18" fmla="*/ 336 h 336"/>
            </a:gdLst>
            <a:ahLst/>
            <a:cxnLst>
              <a:cxn ang="T10">
                <a:pos x="T0" y="T1"/>
              </a:cxn>
              <a:cxn ang="T11">
                <a:pos x="T2" y="T3"/>
              </a:cxn>
              <a:cxn ang="T12">
                <a:pos x="T4" y="T5"/>
              </a:cxn>
              <a:cxn ang="T13">
                <a:pos x="T6" y="T7"/>
              </a:cxn>
              <a:cxn ang="T14">
                <a:pos x="T8" y="T9"/>
              </a:cxn>
            </a:cxnLst>
            <a:rect l="T15" t="T16" r="T17" b="T18"/>
            <a:pathLst>
              <a:path w="384" h="336">
                <a:moveTo>
                  <a:pt x="0" y="0"/>
                </a:moveTo>
                <a:cubicBezTo>
                  <a:pt x="12" y="32"/>
                  <a:pt x="24" y="64"/>
                  <a:pt x="48" y="96"/>
                </a:cubicBezTo>
                <a:cubicBezTo>
                  <a:pt x="72" y="128"/>
                  <a:pt x="104" y="160"/>
                  <a:pt x="144" y="192"/>
                </a:cubicBezTo>
                <a:cubicBezTo>
                  <a:pt x="184" y="224"/>
                  <a:pt x="248" y="264"/>
                  <a:pt x="288" y="288"/>
                </a:cubicBezTo>
                <a:cubicBezTo>
                  <a:pt x="328" y="312"/>
                  <a:pt x="368" y="328"/>
                  <a:pt x="384" y="33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24" name="Line 105"/>
          <p:cNvSpPr>
            <a:spLocks noChangeShapeType="1"/>
          </p:cNvSpPr>
          <p:nvPr/>
        </p:nvSpPr>
        <p:spPr bwMode="auto">
          <a:xfrm rot="-1466637">
            <a:off x="6076950" y="4737100"/>
            <a:ext cx="76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a:t>
            </a:r>
            <a:endParaRPr lang="en-US" altLang="en-US" sz="2400">
              <a:latin typeface="Times New Roman" panose="02020603050405020304" pitchFamily="18" charset="0"/>
            </a:endParaRPr>
          </a:p>
        </p:txBody>
      </p:sp>
      <p:sp>
        <p:nvSpPr>
          <p:cNvPr id="40963"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40964" name="Text Box 5"/>
          <p:cNvSpPr txBox="1">
            <a:spLocks noChangeArrowheads="1"/>
          </p:cNvSpPr>
          <p:nvPr/>
        </p:nvSpPr>
        <p:spPr bwMode="auto">
          <a:xfrm>
            <a:off x="838200" y="1752600"/>
            <a:ext cx="6400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Full space, half space and quarter space</a:t>
            </a:r>
            <a:endParaRPr lang="en-US" altLang="en-US" sz="2400"/>
          </a:p>
          <a:p>
            <a:pPr>
              <a:spcBef>
                <a:spcPct val="50000"/>
              </a:spcBef>
              <a:buFontTx/>
              <a:buChar char="•"/>
            </a:pPr>
            <a:r>
              <a:rPr lang="en-US" altLang="en-US" sz="2400">
                <a:solidFill>
                  <a:schemeClr val="folHlink"/>
                </a:solidFill>
              </a:rPr>
              <a:t>Traveltime curves of direct ground- and air- waves and rays</a:t>
            </a:r>
          </a:p>
          <a:p>
            <a:pPr>
              <a:spcBef>
                <a:spcPct val="50000"/>
              </a:spcBef>
              <a:buFontTx/>
              <a:buChar char="•"/>
            </a:pPr>
            <a:r>
              <a:rPr lang="en-US" altLang="en-US" sz="2400">
                <a:solidFill>
                  <a:schemeClr val="folHlink"/>
                </a:solidFill>
              </a:rPr>
              <a:t>Error analysis of direct waves and rays</a:t>
            </a:r>
          </a:p>
          <a:p>
            <a:pPr>
              <a:spcBef>
                <a:spcPct val="50000"/>
              </a:spcBef>
              <a:buFontTx/>
              <a:buChar char="•"/>
            </a:pPr>
            <a:r>
              <a:rPr lang="en-US" altLang="en-US" sz="2400">
                <a:solidFill>
                  <a:schemeClr val="folHlink"/>
                </a:solidFill>
              </a:rPr>
              <a:t>Constant-velocity-layered half-space</a:t>
            </a:r>
          </a:p>
          <a:p>
            <a:pPr>
              <a:spcBef>
                <a:spcPct val="50000"/>
              </a:spcBef>
              <a:buFontTx/>
              <a:buChar char="•"/>
            </a:pPr>
            <a:r>
              <a:rPr lang="en-US" altLang="en-US" sz="2400">
                <a:solidFill>
                  <a:schemeClr val="folHlink"/>
                </a:solidFill>
              </a:rPr>
              <a:t>Constant-velocity versus gradient layers</a:t>
            </a:r>
          </a:p>
          <a:p>
            <a:pPr>
              <a:spcBef>
                <a:spcPct val="50000"/>
              </a:spcBef>
              <a:buFontTx/>
              <a:buChar char="•"/>
            </a:pPr>
            <a:r>
              <a:rPr lang="en-US" altLang="en-US" sz="2400"/>
              <a:t>Reflections</a:t>
            </a:r>
            <a:endParaRPr lang="en-US" altLang="en-US" sz="2400">
              <a:solidFill>
                <a:schemeClr val="folHlink"/>
              </a:solidFill>
            </a:endParaRPr>
          </a:p>
          <a:p>
            <a:pPr>
              <a:spcBef>
                <a:spcPct val="50000"/>
              </a:spcBef>
              <a:buFontTx/>
              <a:buChar char="•"/>
            </a:pPr>
            <a:r>
              <a:rPr lang="en-US" altLang="en-US" sz="2400">
                <a:solidFill>
                  <a:schemeClr val="folHlink"/>
                </a:solidFill>
              </a:rPr>
              <a:t>Scattering Coefficients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C:\Documents and Settings\jlorenzo\Desktop\class\Pictures\viewsegy_1a6_lastsho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8324850" cy="72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6"/>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41988" name="Object 0"/>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42002" name="Equation" r:id="rId4" imgW="114151" imgH="215619" progId="Equation.DSMT4">
                  <p:embed/>
                </p:oleObj>
              </mc:Choice>
              <mc:Fallback>
                <p:oleObj name="Equation" r:id="rId4" imgW="114151" imgH="215619" progId="Equation.DSMT4">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989" name="Picture 13" descr="C:\Documents and Settings\jlorenzo\Desktop\class\nsflogo_sm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2057400"/>
            <a:ext cx="781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ocuments and Settings\jlorenzo\Desktop\class\Pictures\viewsegy_1a6_lastsho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8324850" cy="72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43012" name="Object 0"/>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43028" name="Equation" r:id="rId4" imgW="114151" imgH="215619" progId="Equation.DSMT4">
                  <p:embed/>
                </p:oleObj>
              </mc:Choice>
              <mc:Fallback>
                <p:oleObj name="Equation" r:id="rId4" imgW="114151" imgH="215619" progId="Equation.DSMT4">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3013" name="Picture 6" descr="C:\Documents and Settings\jlorenzo\Desktop\class\nsflogo_sm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2057400"/>
            <a:ext cx="781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7"/>
          <p:cNvSpPr txBox="1">
            <a:spLocks noChangeArrowheads="1"/>
          </p:cNvSpPr>
          <p:nvPr/>
        </p:nvSpPr>
        <p:spPr bwMode="auto">
          <a:xfrm>
            <a:off x="2362200" y="762000"/>
            <a:ext cx="1676400" cy="6413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Direct water arrival</a:t>
            </a:r>
          </a:p>
        </p:txBody>
      </p:sp>
      <p:sp>
        <p:nvSpPr>
          <p:cNvPr id="43015" name="Line 8"/>
          <p:cNvSpPr>
            <a:spLocks noChangeShapeType="1"/>
          </p:cNvSpPr>
          <p:nvPr/>
        </p:nvSpPr>
        <p:spPr bwMode="auto">
          <a:xfrm>
            <a:off x="914400" y="914400"/>
            <a:ext cx="3352800" cy="13716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Hyperbola</a:t>
            </a:r>
            <a:endParaRPr lang="en-US" altLang="en-US" sz="2400">
              <a:latin typeface="Times New Roman" panose="02020603050405020304" pitchFamily="18" charset="0"/>
            </a:endParaRPr>
          </a:p>
        </p:txBody>
      </p:sp>
      <p:sp>
        <p:nvSpPr>
          <p:cNvPr id="44035"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44036" name="Line 6"/>
          <p:cNvSpPr>
            <a:spLocks noChangeShapeType="1"/>
          </p:cNvSpPr>
          <p:nvPr/>
        </p:nvSpPr>
        <p:spPr bwMode="auto">
          <a:xfrm>
            <a:off x="3733800" y="1447800"/>
            <a:ext cx="0" cy="434340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37" name="Line 7"/>
          <p:cNvSpPr>
            <a:spLocks noChangeShapeType="1"/>
          </p:cNvSpPr>
          <p:nvPr/>
        </p:nvSpPr>
        <p:spPr bwMode="auto">
          <a:xfrm>
            <a:off x="1219200" y="3429000"/>
            <a:ext cx="55626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38" name="Line 8"/>
          <p:cNvSpPr>
            <a:spLocks noChangeShapeType="1"/>
          </p:cNvSpPr>
          <p:nvPr/>
        </p:nvSpPr>
        <p:spPr bwMode="auto">
          <a:xfrm flipH="1">
            <a:off x="1524000" y="1524000"/>
            <a:ext cx="4343400" cy="3886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9" name="Line 9"/>
          <p:cNvSpPr>
            <a:spLocks noChangeShapeType="1"/>
          </p:cNvSpPr>
          <p:nvPr/>
        </p:nvSpPr>
        <p:spPr bwMode="auto">
          <a:xfrm>
            <a:off x="1371600" y="1676400"/>
            <a:ext cx="5029200" cy="3733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0" name="Text Box 10"/>
          <p:cNvSpPr txBox="1">
            <a:spLocks noChangeArrowheads="1"/>
          </p:cNvSpPr>
          <p:nvPr/>
        </p:nvSpPr>
        <p:spPr bwMode="auto">
          <a:xfrm>
            <a:off x="6629400" y="3276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x</a:t>
            </a:r>
          </a:p>
        </p:txBody>
      </p:sp>
      <p:sp>
        <p:nvSpPr>
          <p:cNvPr id="44041" name="Text Box 11"/>
          <p:cNvSpPr txBox="1">
            <a:spLocks noChangeArrowheads="1"/>
          </p:cNvSpPr>
          <p:nvPr/>
        </p:nvSpPr>
        <p:spPr bwMode="auto">
          <a:xfrm>
            <a:off x="3657600" y="1371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y</a:t>
            </a:r>
          </a:p>
        </p:txBody>
      </p:sp>
      <p:sp>
        <p:nvSpPr>
          <p:cNvPr id="44042" name="Freeform 12"/>
          <p:cNvSpPr>
            <a:spLocks/>
          </p:cNvSpPr>
          <p:nvPr/>
        </p:nvSpPr>
        <p:spPr bwMode="auto">
          <a:xfrm>
            <a:off x="1435100" y="1524000"/>
            <a:ext cx="4343400" cy="1296988"/>
          </a:xfrm>
          <a:custGeom>
            <a:avLst/>
            <a:gdLst>
              <a:gd name="T0" fmla="*/ 0 w 2736"/>
              <a:gd name="T1" fmla="*/ 2147483646 h 817"/>
              <a:gd name="T2" fmla="*/ 2147483646 w 2736"/>
              <a:gd name="T3" fmla="*/ 2147483646 h 817"/>
              <a:gd name="T4" fmla="*/ 2147483646 w 2736"/>
              <a:gd name="T5" fmla="*/ 2147483646 h 817"/>
              <a:gd name="T6" fmla="*/ 2147483646 w 2736"/>
              <a:gd name="T7" fmla="*/ 2147483646 h 817"/>
              <a:gd name="T8" fmla="*/ 2147483646 w 2736"/>
              <a:gd name="T9" fmla="*/ 2147483646 h 817"/>
              <a:gd name="T10" fmla="*/ 2147483646 w 2736"/>
              <a:gd name="T11" fmla="*/ 2147483646 h 817"/>
              <a:gd name="T12" fmla="*/ 2147483646 w 2736"/>
              <a:gd name="T13" fmla="*/ 2147483646 h 817"/>
              <a:gd name="T14" fmla="*/ 2147483646 w 2736"/>
              <a:gd name="T15" fmla="*/ 2147483646 h 817"/>
              <a:gd name="T16" fmla="*/ 2147483646 w 2736"/>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36"/>
              <a:gd name="T28" fmla="*/ 0 h 817"/>
              <a:gd name="T29" fmla="*/ 2736 w 2736"/>
              <a:gd name="T30" fmla="*/ 817 h 8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36" h="817">
                <a:moveTo>
                  <a:pt x="0" y="88"/>
                </a:moveTo>
                <a:cubicBezTo>
                  <a:pt x="88" y="145"/>
                  <a:pt x="399" y="343"/>
                  <a:pt x="536" y="432"/>
                </a:cubicBezTo>
                <a:cubicBezTo>
                  <a:pt x="673" y="521"/>
                  <a:pt x="731" y="569"/>
                  <a:pt x="824" y="624"/>
                </a:cubicBezTo>
                <a:cubicBezTo>
                  <a:pt x="917" y="679"/>
                  <a:pt x="1008" y="728"/>
                  <a:pt x="1096" y="760"/>
                </a:cubicBezTo>
                <a:cubicBezTo>
                  <a:pt x="1184" y="792"/>
                  <a:pt x="1261" y="815"/>
                  <a:pt x="1352" y="816"/>
                </a:cubicBezTo>
                <a:cubicBezTo>
                  <a:pt x="1443" y="817"/>
                  <a:pt x="1528" y="808"/>
                  <a:pt x="1640" y="768"/>
                </a:cubicBezTo>
                <a:cubicBezTo>
                  <a:pt x="1752" y="728"/>
                  <a:pt x="1912" y="648"/>
                  <a:pt x="2024" y="576"/>
                </a:cubicBezTo>
                <a:cubicBezTo>
                  <a:pt x="2136" y="504"/>
                  <a:pt x="2193" y="432"/>
                  <a:pt x="2312" y="336"/>
                </a:cubicBezTo>
                <a:cubicBezTo>
                  <a:pt x="2431" y="240"/>
                  <a:pt x="2648" y="70"/>
                  <a:pt x="2736" y="0"/>
                </a:cubicBezTo>
              </a:path>
            </a:pathLst>
          </a:custGeom>
          <a:noFill/>
          <a:ln w="381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3" name="Freeform 13"/>
          <p:cNvSpPr>
            <a:spLocks/>
          </p:cNvSpPr>
          <p:nvPr/>
        </p:nvSpPr>
        <p:spPr bwMode="auto">
          <a:xfrm>
            <a:off x="1676400" y="4006850"/>
            <a:ext cx="4584700" cy="1377950"/>
          </a:xfrm>
          <a:custGeom>
            <a:avLst/>
            <a:gdLst>
              <a:gd name="T0" fmla="*/ 0 w 2888"/>
              <a:gd name="T1" fmla="*/ 2147483646 h 868"/>
              <a:gd name="T2" fmla="*/ 2147483646 w 2888"/>
              <a:gd name="T3" fmla="*/ 2147483646 h 868"/>
              <a:gd name="T4" fmla="*/ 2147483646 w 2888"/>
              <a:gd name="T5" fmla="*/ 2147483646 h 868"/>
              <a:gd name="T6" fmla="*/ 2147483646 w 2888"/>
              <a:gd name="T7" fmla="*/ 2147483646 h 868"/>
              <a:gd name="T8" fmla="*/ 2147483646 w 2888"/>
              <a:gd name="T9" fmla="*/ 2147483646 h 868"/>
              <a:gd name="T10" fmla="*/ 2147483646 w 2888"/>
              <a:gd name="T11" fmla="*/ 2147483646 h 868"/>
              <a:gd name="T12" fmla="*/ 2147483646 w 2888"/>
              <a:gd name="T13" fmla="*/ 2147483646 h 868"/>
              <a:gd name="T14" fmla="*/ 2147483646 w 2888"/>
              <a:gd name="T15" fmla="*/ 2147483646 h 868"/>
              <a:gd name="T16" fmla="*/ 2147483646 w 2888"/>
              <a:gd name="T17" fmla="*/ 2147483646 h 8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8"/>
              <a:gd name="T28" fmla="*/ 0 h 868"/>
              <a:gd name="T29" fmla="*/ 2888 w 2888"/>
              <a:gd name="T30" fmla="*/ 868 h 8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8" h="868">
                <a:moveTo>
                  <a:pt x="0" y="828"/>
                </a:moveTo>
                <a:cubicBezTo>
                  <a:pt x="88" y="757"/>
                  <a:pt x="389" y="516"/>
                  <a:pt x="528" y="412"/>
                </a:cubicBezTo>
                <a:cubicBezTo>
                  <a:pt x="667" y="308"/>
                  <a:pt x="751" y="262"/>
                  <a:pt x="835" y="203"/>
                </a:cubicBezTo>
                <a:cubicBezTo>
                  <a:pt x="919" y="144"/>
                  <a:pt x="953" y="93"/>
                  <a:pt x="1032" y="60"/>
                </a:cubicBezTo>
                <a:cubicBezTo>
                  <a:pt x="1111" y="27"/>
                  <a:pt x="1207" y="0"/>
                  <a:pt x="1307" y="3"/>
                </a:cubicBezTo>
                <a:cubicBezTo>
                  <a:pt x="1407" y="6"/>
                  <a:pt x="1522" y="40"/>
                  <a:pt x="1632" y="76"/>
                </a:cubicBezTo>
                <a:cubicBezTo>
                  <a:pt x="1742" y="112"/>
                  <a:pt x="1848" y="153"/>
                  <a:pt x="1968" y="220"/>
                </a:cubicBezTo>
                <a:cubicBezTo>
                  <a:pt x="2088" y="287"/>
                  <a:pt x="2199" y="368"/>
                  <a:pt x="2352" y="476"/>
                </a:cubicBezTo>
                <a:cubicBezTo>
                  <a:pt x="2505" y="584"/>
                  <a:pt x="2776" y="786"/>
                  <a:pt x="2888" y="868"/>
                </a:cubicBezTo>
              </a:path>
            </a:pathLst>
          </a:custGeom>
          <a:noFill/>
          <a:ln w="381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44044" name="Object 0"/>
          <p:cNvGraphicFramePr>
            <a:graphicFrameLocks noChangeAspect="1"/>
          </p:cNvGraphicFramePr>
          <p:nvPr/>
        </p:nvGraphicFramePr>
        <p:xfrm>
          <a:off x="7086600" y="2438400"/>
          <a:ext cx="1473200" cy="762000"/>
        </p:xfrm>
        <a:graphic>
          <a:graphicData uri="http://schemas.openxmlformats.org/presentationml/2006/ole">
            <mc:AlternateContent xmlns:mc="http://schemas.openxmlformats.org/markup-compatibility/2006">
              <mc:Choice xmlns:v="urn:schemas-microsoft-com:vml" Requires="v">
                <p:oleObj spid="_x0000_s44073" name="Equation" r:id="rId3" imgW="1473200" imgH="762000" progId="Equation.DSMT4">
                  <p:embed/>
                </p:oleObj>
              </mc:Choice>
              <mc:Fallback>
                <p:oleObj name="Equation" r:id="rId3" imgW="1473200" imgH="7620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438400"/>
                        <a:ext cx="14732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5" name="Object 1"/>
          <p:cNvGraphicFramePr>
            <a:graphicFrameLocks noChangeAspect="1"/>
          </p:cNvGraphicFramePr>
          <p:nvPr/>
        </p:nvGraphicFramePr>
        <p:xfrm>
          <a:off x="6705600" y="3429000"/>
          <a:ext cx="2044700" cy="901700"/>
        </p:xfrm>
        <a:graphic>
          <a:graphicData uri="http://schemas.openxmlformats.org/presentationml/2006/ole">
            <mc:AlternateContent xmlns:mc="http://schemas.openxmlformats.org/markup-compatibility/2006">
              <mc:Choice xmlns:v="urn:schemas-microsoft-com:vml" Requires="v">
                <p:oleObj spid="_x0000_s44074" name="Equation" r:id="rId5" imgW="2044700" imgH="901700" progId="Equation.DSMT4">
                  <p:embed/>
                </p:oleObj>
              </mc:Choice>
              <mc:Fallback>
                <p:oleObj name="Equation" r:id="rId5" imgW="2044700" imgH="9017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429000"/>
                        <a:ext cx="204470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46" name="Text Box 16"/>
          <p:cNvSpPr txBox="1">
            <a:spLocks noChangeArrowheads="1"/>
          </p:cNvSpPr>
          <p:nvPr/>
        </p:nvSpPr>
        <p:spPr bwMode="auto">
          <a:xfrm>
            <a:off x="6629400" y="4572000"/>
            <a:ext cx="2133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As x -&gt; infinity,</a:t>
            </a:r>
          </a:p>
          <a:p>
            <a:pPr algn="ctr">
              <a:spcBef>
                <a:spcPct val="50000"/>
              </a:spcBef>
            </a:pPr>
            <a:r>
              <a:rPr lang="en-US" altLang="en-US" sz="1800"/>
              <a:t>Y-&gt; X. a/b, where a/b is the slope of the asymptote</a:t>
            </a:r>
          </a:p>
        </p:txBody>
      </p:sp>
      <p:sp>
        <p:nvSpPr>
          <p:cNvPr id="44047" name="Text Box 17"/>
          <p:cNvSpPr txBox="1">
            <a:spLocks noChangeArrowheads="1"/>
          </p:cNvSpPr>
          <p:nvPr/>
        </p:nvSpPr>
        <p:spPr bwMode="auto">
          <a:xfrm>
            <a:off x="5029200" y="2971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x</a:t>
            </a:r>
            <a:endParaRPr lang="en-US" altLang="en-US" sz="1800"/>
          </a:p>
        </p:txBody>
      </p:sp>
      <p:sp>
        <p:nvSpPr>
          <p:cNvPr id="44048" name="Text Box 18"/>
          <p:cNvSpPr txBox="1">
            <a:spLocks noChangeArrowheads="1"/>
          </p:cNvSpPr>
          <p:nvPr/>
        </p:nvSpPr>
        <p:spPr bwMode="auto">
          <a:xfrm rot="-2553492">
            <a:off x="4495800" y="2057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asymptote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762000" y="242889"/>
            <a:ext cx="609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Reflection between a single layer and a half-space below</a:t>
            </a:r>
            <a:endParaRPr lang="en-US" altLang="en-US" sz="2400" dirty="0">
              <a:latin typeface="Times New Roman" panose="02020603050405020304" pitchFamily="18" charset="0"/>
            </a:endParaRPr>
          </a:p>
        </p:txBody>
      </p:sp>
      <p:sp>
        <p:nvSpPr>
          <p:cNvPr id="45059" name="Line 14"/>
          <p:cNvSpPr>
            <a:spLocks noChangeShapeType="1"/>
          </p:cNvSpPr>
          <p:nvPr/>
        </p:nvSpPr>
        <p:spPr bwMode="auto">
          <a:xfrm>
            <a:off x="838200" y="23622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0" name="Line 15"/>
          <p:cNvSpPr>
            <a:spLocks noChangeShapeType="1"/>
          </p:cNvSpPr>
          <p:nvPr/>
        </p:nvSpPr>
        <p:spPr bwMode="auto">
          <a:xfrm>
            <a:off x="838200" y="34290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1" name="Line 16"/>
          <p:cNvSpPr>
            <a:spLocks noChangeShapeType="1"/>
          </p:cNvSpPr>
          <p:nvPr/>
        </p:nvSpPr>
        <p:spPr bwMode="auto">
          <a:xfrm>
            <a:off x="3810000" y="1981200"/>
            <a:ext cx="0" cy="2209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2" name="Line 17"/>
          <p:cNvSpPr>
            <a:spLocks noChangeShapeType="1"/>
          </p:cNvSpPr>
          <p:nvPr/>
        </p:nvSpPr>
        <p:spPr bwMode="auto">
          <a:xfrm>
            <a:off x="2133600" y="2362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3" name="Line 18"/>
          <p:cNvSpPr>
            <a:spLocks noChangeShapeType="1"/>
          </p:cNvSpPr>
          <p:nvPr/>
        </p:nvSpPr>
        <p:spPr bwMode="auto">
          <a:xfrm flipV="1">
            <a:off x="3810000" y="2362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4" name="Text Box 19"/>
          <p:cNvSpPr txBox="1">
            <a:spLocks noChangeArrowheads="1"/>
          </p:cNvSpPr>
          <p:nvPr/>
        </p:nvSpPr>
        <p:spPr bwMode="auto">
          <a:xfrm>
            <a:off x="3733800" y="3581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P</a:t>
            </a:r>
            <a:endParaRPr lang="en-US" altLang="en-US" sz="1800"/>
          </a:p>
        </p:txBody>
      </p:sp>
      <p:sp>
        <p:nvSpPr>
          <p:cNvPr id="45065" name="Text Box 20"/>
          <p:cNvSpPr txBox="1">
            <a:spLocks noChangeArrowheads="1"/>
          </p:cNvSpPr>
          <p:nvPr/>
        </p:nvSpPr>
        <p:spPr bwMode="auto">
          <a:xfrm>
            <a:off x="1905000" y="190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O</a:t>
            </a:r>
            <a:endParaRPr lang="en-US" altLang="en-US" sz="1800"/>
          </a:p>
        </p:txBody>
      </p:sp>
      <p:sp>
        <p:nvSpPr>
          <p:cNvPr id="45066" name="Line 21"/>
          <p:cNvSpPr>
            <a:spLocks noChangeShapeType="1"/>
          </p:cNvSpPr>
          <p:nvPr/>
        </p:nvSpPr>
        <p:spPr bwMode="auto">
          <a:xfrm>
            <a:off x="1371600" y="2362200"/>
            <a:ext cx="0" cy="106680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7" name="Line 23"/>
          <p:cNvSpPr>
            <a:spLocks noChangeShapeType="1"/>
          </p:cNvSpPr>
          <p:nvPr/>
        </p:nvSpPr>
        <p:spPr bwMode="auto">
          <a:xfrm rot="-160164">
            <a:off x="2822575" y="27940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8" name="Line 24"/>
          <p:cNvSpPr>
            <a:spLocks noChangeShapeType="1"/>
          </p:cNvSpPr>
          <p:nvPr/>
        </p:nvSpPr>
        <p:spPr bwMode="auto">
          <a:xfrm rot="-4284786">
            <a:off x="4337050" y="2959100"/>
            <a:ext cx="1905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9" name="Text Box 25"/>
          <p:cNvSpPr txBox="1">
            <a:spLocks noChangeArrowheads="1"/>
          </p:cNvSpPr>
          <p:nvPr/>
        </p:nvSpPr>
        <p:spPr bwMode="auto">
          <a:xfrm>
            <a:off x="2590800" y="2133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45070" name="Text Box 27"/>
          <p:cNvSpPr txBox="1">
            <a:spLocks noChangeArrowheads="1"/>
          </p:cNvSpPr>
          <p:nvPr/>
        </p:nvSpPr>
        <p:spPr bwMode="auto">
          <a:xfrm>
            <a:off x="2841625" y="2081213"/>
            <a:ext cx="560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600"/>
              <a:t>X/2</a:t>
            </a:r>
            <a:endParaRPr lang="en-US" altLang="en-US" sz="1800"/>
          </a:p>
        </p:txBody>
      </p:sp>
      <p:sp>
        <p:nvSpPr>
          <p:cNvPr id="45071" name="Text Box 28"/>
          <p:cNvSpPr txBox="1">
            <a:spLocks noChangeArrowheads="1"/>
          </p:cNvSpPr>
          <p:nvPr/>
        </p:nvSpPr>
        <p:spPr bwMode="auto">
          <a:xfrm>
            <a:off x="4064000" y="2081213"/>
            <a:ext cx="560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600"/>
              <a:t>X/2</a:t>
            </a:r>
            <a:endParaRPr lang="en-US" altLang="en-US" sz="1800"/>
          </a:p>
        </p:txBody>
      </p:sp>
      <p:sp>
        <p:nvSpPr>
          <p:cNvPr id="45072" name="Text Box 29"/>
          <p:cNvSpPr txBox="1">
            <a:spLocks noChangeArrowheads="1"/>
          </p:cNvSpPr>
          <p:nvPr/>
        </p:nvSpPr>
        <p:spPr bwMode="auto">
          <a:xfrm>
            <a:off x="1295400" y="2819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h</a:t>
            </a:r>
          </a:p>
        </p:txBody>
      </p:sp>
      <p:sp>
        <p:nvSpPr>
          <p:cNvPr id="45073" name="Text Box 30"/>
          <p:cNvSpPr txBox="1">
            <a:spLocks noChangeArrowheads="1"/>
          </p:cNvSpPr>
          <p:nvPr/>
        </p:nvSpPr>
        <p:spPr bwMode="auto">
          <a:xfrm>
            <a:off x="5867400" y="2590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a:t>
            </a:r>
            <a:r>
              <a:rPr lang="en-US" altLang="en-US" sz="1200"/>
              <a:t>1</a:t>
            </a:r>
            <a:endParaRPr lang="en-US" altLang="en-US" sz="1800"/>
          </a:p>
        </p:txBody>
      </p:sp>
      <p:sp>
        <p:nvSpPr>
          <p:cNvPr id="45074" name="Freeform 33"/>
          <p:cNvSpPr>
            <a:spLocks/>
          </p:cNvSpPr>
          <p:nvPr/>
        </p:nvSpPr>
        <p:spPr bwMode="auto">
          <a:xfrm>
            <a:off x="5943600" y="1511300"/>
            <a:ext cx="457200" cy="177800"/>
          </a:xfrm>
          <a:custGeom>
            <a:avLst/>
            <a:gdLst>
              <a:gd name="T0" fmla="*/ 0 w 288"/>
              <a:gd name="T1" fmla="*/ 2147483646 h 112"/>
              <a:gd name="T2" fmla="*/ 2147483646 w 288"/>
              <a:gd name="T3" fmla="*/ 2147483646 h 112"/>
              <a:gd name="T4" fmla="*/ 2147483646 w 288"/>
              <a:gd name="T5" fmla="*/ 2147483646 h 112"/>
              <a:gd name="T6" fmla="*/ 2147483646 w 288"/>
              <a:gd name="T7" fmla="*/ 2147483646 h 112"/>
              <a:gd name="T8" fmla="*/ 2147483646 w 288"/>
              <a:gd name="T9" fmla="*/ 2147483646 h 112"/>
              <a:gd name="T10" fmla="*/ 0 60000 65536"/>
              <a:gd name="T11" fmla="*/ 0 60000 65536"/>
              <a:gd name="T12" fmla="*/ 0 60000 65536"/>
              <a:gd name="T13" fmla="*/ 0 60000 65536"/>
              <a:gd name="T14" fmla="*/ 0 60000 65536"/>
              <a:gd name="T15" fmla="*/ 0 w 288"/>
              <a:gd name="T16" fmla="*/ 0 h 112"/>
              <a:gd name="T17" fmla="*/ 288 w 288"/>
              <a:gd name="T18" fmla="*/ 112 h 112"/>
            </a:gdLst>
            <a:ahLst/>
            <a:cxnLst>
              <a:cxn ang="T10">
                <a:pos x="T0" y="T1"/>
              </a:cxn>
              <a:cxn ang="T11">
                <a:pos x="T2" y="T3"/>
              </a:cxn>
              <a:cxn ang="T12">
                <a:pos x="T4" y="T5"/>
              </a:cxn>
              <a:cxn ang="T13">
                <a:pos x="T6" y="T7"/>
              </a:cxn>
              <a:cxn ang="T14">
                <a:pos x="T8" y="T9"/>
              </a:cxn>
            </a:cxnLst>
            <a:rect l="T15" t="T16" r="T17" b="T18"/>
            <a:pathLst>
              <a:path w="288" h="112">
                <a:moveTo>
                  <a:pt x="0" y="56"/>
                </a:moveTo>
                <a:cubicBezTo>
                  <a:pt x="36" y="28"/>
                  <a:pt x="72" y="0"/>
                  <a:pt x="96" y="8"/>
                </a:cubicBezTo>
                <a:cubicBezTo>
                  <a:pt x="120" y="16"/>
                  <a:pt x="128" y="96"/>
                  <a:pt x="144" y="104"/>
                </a:cubicBezTo>
                <a:cubicBezTo>
                  <a:pt x="160" y="112"/>
                  <a:pt x="168" y="56"/>
                  <a:pt x="192" y="56"/>
                </a:cubicBezTo>
                <a:cubicBezTo>
                  <a:pt x="216" y="56"/>
                  <a:pt x="272" y="96"/>
                  <a:pt x="288" y="1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75" name="Freeform 34"/>
          <p:cNvSpPr>
            <a:spLocks/>
          </p:cNvSpPr>
          <p:nvPr/>
        </p:nvSpPr>
        <p:spPr bwMode="auto">
          <a:xfrm>
            <a:off x="6172200" y="1676400"/>
            <a:ext cx="457200" cy="177800"/>
          </a:xfrm>
          <a:custGeom>
            <a:avLst/>
            <a:gdLst>
              <a:gd name="T0" fmla="*/ 0 w 288"/>
              <a:gd name="T1" fmla="*/ 2147483646 h 112"/>
              <a:gd name="T2" fmla="*/ 2147483646 w 288"/>
              <a:gd name="T3" fmla="*/ 2147483646 h 112"/>
              <a:gd name="T4" fmla="*/ 2147483646 w 288"/>
              <a:gd name="T5" fmla="*/ 2147483646 h 112"/>
              <a:gd name="T6" fmla="*/ 2147483646 w 288"/>
              <a:gd name="T7" fmla="*/ 2147483646 h 112"/>
              <a:gd name="T8" fmla="*/ 2147483646 w 288"/>
              <a:gd name="T9" fmla="*/ 2147483646 h 112"/>
              <a:gd name="T10" fmla="*/ 0 60000 65536"/>
              <a:gd name="T11" fmla="*/ 0 60000 65536"/>
              <a:gd name="T12" fmla="*/ 0 60000 65536"/>
              <a:gd name="T13" fmla="*/ 0 60000 65536"/>
              <a:gd name="T14" fmla="*/ 0 60000 65536"/>
              <a:gd name="T15" fmla="*/ 0 w 288"/>
              <a:gd name="T16" fmla="*/ 0 h 112"/>
              <a:gd name="T17" fmla="*/ 288 w 288"/>
              <a:gd name="T18" fmla="*/ 112 h 112"/>
            </a:gdLst>
            <a:ahLst/>
            <a:cxnLst>
              <a:cxn ang="T10">
                <a:pos x="T0" y="T1"/>
              </a:cxn>
              <a:cxn ang="T11">
                <a:pos x="T2" y="T3"/>
              </a:cxn>
              <a:cxn ang="T12">
                <a:pos x="T4" y="T5"/>
              </a:cxn>
              <a:cxn ang="T13">
                <a:pos x="T6" y="T7"/>
              </a:cxn>
              <a:cxn ang="T14">
                <a:pos x="T8" y="T9"/>
              </a:cxn>
            </a:cxnLst>
            <a:rect l="T15" t="T16" r="T17" b="T18"/>
            <a:pathLst>
              <a:path w="288" h="112">
                <a:moveTo>
                  <a:pt x="0" y="56"/>
                </a:moveTo>
                <a:cubicBezTo>
                  <a:pt x="36" y="28"/>
                  <a:pt x="72" y="0"/>
                  <a:pt x="96" y="8"/>
                </a:cubicBezTo>
                <a:cubicBezTo>
                  <a:pt x="120" y="16"/>
                  <a:pt x="128" y="96"/>
                  <a:pt x="144" y="104"/>
                </a:cubicBezTo>
                <a:cubicBezTo>
                  <a:pt x="160" y="112"/>
                  <a:pt x="168" y="56"/>
                  <a:pt x="192" y="56"/>
                </a:cubicBezTo>
                <a:cubicBezTo>
                  <a:pt x="216" y="56"/>
                  <a:pt x="272" y="96"/>
                  <a:pt x="288" y="1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76" name="Text Box 35"/>
          <p:cNvSpPr txBox="1">
            <a:spLocks noChangeArrowheads="1"/>
          </p:cNvSpPr>
          <p:nvPr/>
        </p:nvSpPr>
        <p:spPr bwMode="auto">
          <a:xfrm>
            <a:off x="2057400" y="4267200"/>
            <a:ext cx="3124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Travel distance  = ?</a:t>
            </a:r>
          </a:p>
          <a:p>
            <a:pPr algn="ctr">
              <a:spcBef>
                <a:spcPct val="50000"/>
              </a:spcBef>
            </a:pPr>
            <a:r>
              <a:rPr lang="en-US" altLang="en-US" sz="1800"/>
              <a:t>Travel time   =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685800" y="265907"/>
            <a:ext cx="609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Reflection between a single layer and a half-space below</a:t>
            </a:r>
            <a:endParaRPr lang="en-US" altLang="en-US" sz="2400" dirty="0">
              <a:latin typeface="Times New Roman" panose="02020603050405020304" pitchFamily="18" charset="0"/>
            </a:endParaRPr>
          </a:p>
        </p:txBody>
      </p:sp>
      <p:sp>
        <p:nvSpPr>
          <p:cNvPr id="46083" name="Line 4"/>
          <p:cNvSpPr>
            <a:spLocks noChangeShapeType="1"/>
          </p:cNvSpPr>
          <p:nvPr/>
        </p:nvSpPr>
        <p:spPr bwMode="auto">
          <a:xfrm>
            <a:off x="838200" y="23622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5"/>
          <p:cNvSpPr>
            <a:spLocks noChangeShapeType="1"/>
          </p:cNvSpPr>
          <p:nvPr/>
        </p:nvSpPr>
        <p:spPr bwMode="auto">
          <a:xfrm>
            <a:off x="838200" y="34290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6"/>
          <p:cNvSpPr>
            <a:spLocks noChangeShapeType="1"/>
          </p:cNvSpPr>
          <p:nvPr/>
        </p:nvSpPr>
        <p:spPr bwMode="auto">
          <a:xfrm>
            <a:off x="3810000" y="1981200"/>
            <a:ext cx="0" cy="2209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7"/>
          <p:cNvSpPr>
            <a:spLocks noChangeShapeType="1"/>
          </p:cNvSpPr>
          <p:nvPr/>
        </p:nvSpPr>
        <p:spPr bwMode="auto">
          <a:xfrm>
            <a:off x="2133600" y="2362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Line 8"/>
          <p:cNvSpPr>
            <a:spLocks noChangeShapeType="1"/>
          </p:cNvSpPr>
          <p:nvPr/>
        </p:nvSpPr>
        <p:spPr bwMode="auto">
          <a:xfrm flipV="1">
            <a:off x="3810000" y="2362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8" name="Text Box 9"/>
          <p:cNvSpPr txBox="1">
            <a:spLocks noChangeArrowheads="1"/>
          </p:cNvSpPr>
          <p:nvPr/>
        </p:nvSpPr>
        <p:spPr bwMode="auto">
          <a:xfrm>
            <a:off x="3733800" y="3581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P</a:t>
            </a:r>
            <a:endParaRPr lang="en-US" altLang="en-US" sz="1800"/>
          </a:p>
        </p:txBody>
      </p:sp>
      <p:sp>
        <p:nvSpPr>
          <p:cNvPr id="46089" name="Text Box 10"/>
          <p:cNvSpPr txBox="1">
            <a:spLocks noChangeArrowheads="1"/>
          </p:cNvSpPr>
          <p:nvPr/>
        </p:nvSpPr>
        <p:spPr bwMode="auto">
          <a:xfrm>
            <a:off x="1905000" y="190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O</a:t>
            </a:r>
            <a:endParaRPr lang="en-US" altLang="en-US" sz="1800"/>
          </a:p>
        </p:txBody>
      </p:sp>
      <p:sp>
        <p:nvSpPr>
          <p:cNvPr id="46090" name="Line 11"/>
          <p:cNvSpPr>
            <a:spLocks noChangeShapeType="1"/>
          </p:cNvSpPr>
          <p:nvPr/>
        </p:nvSpPr>
        <p:spPr bwMode="auto">
          <a:xfrm>
            <a:off x="1371600" y="2362200"/>
            <a:ext cx="0" cy="106680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2"/>
          <p:cNvSpPr>
            <a:spLocks noChangeShapeType="1"/>
          </p:cNvSpPr>
          <p:nvPr/>
        </p:nvSpPr>
        <p:spPr bwMode="auto">
          <a:xfrm rot="-160164">
            <a:off x="2822575" y="27940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rot="-4284786">
            <a:off x="4337050" y="2959100"/>
            <a:ext cx="1905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3" name="Text Box 14"/>
          <p:cNvSpPr txBox="1">
            <a:spLocks noChangeArrowheads="1"/>
          </p:cNvSpPr>
          <p:nvPr/>
        </p:nvSpPr>
        <p:spPr bwMode="auto">
          <a:xfrm>
            <a:off x="2590800" y="2133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46094" name="Text Box 15"/>
          <p:cNvSpPr txBox="1">
            <a:spLocks noChangeArrowheads="1"/>
          </p:cNvSpPr>
          <p:nvPr/>
        </p:nvSpPr>
        <p:spPr bwMode="auto">
          <a:xfrm>
            <a:off x="2841625" y="2081213"/>
            <a:ext cx="560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600"/>
              <a:t>X/2</a:t>
            </a:r>
            <a:endParaRPr lang="en-US" altLang="en-US" sz="1800"/>
          </a:p>
        </p:txBody>
      </p:sp>
      <p:sp>
        <p:nvSpPr>
          <p:cNvPr id="46095" name="Text Box 16"/>
          <p:cNvSpPr txBox="1">
            <a:spLocks noChangeArrowheads="1"/>
          </p:cNvSpPr>
          <p:nvPr/>
        </p:nvSpPr>
        <p:spPr bwMode="auto">
          <a:xfrm>
            <a:off x="4064000" y="2081213"/>
            <a:ext cx="560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600"/>
              <a:t>X/2</a:t>
            </a:r>
            <a:endParaRPr lang="en-US" altLang="en-US" sz="1800"/>
          </a:p>
        </p:txBody>
      </p:sp>
      <p:sp>
        <p:nvSpPr>
          <p:cNvPr id="46096" name="Text Box 17"/>
          <p:cNvSpPr txBox="1">
            <a:spLocks noChangeArrowheads="1"/>
          </p:cNvSpPr>
          <p:nvPr/>
        </p:nvSpPr>
        <p:spPr bwMode="auto">
          <a:xfrm>
            <a:off x="1295400" y="2819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h</a:t>
            </a:r>
          </a:p>
        </p:txBody>
      </p:sp>
      <p:sp>
        <p:nvSpPr>
          <p:cNvPr id="46097" name="Text Box 18"/>
          <p:cNvSpPr txBox="1">
            <a:spLocks noChangeArrowheads="1"/>
          </p:cNvSpPr>
          <p:nvPr/>
        </p:nvSpPr>
        <p:spPr bwMode="auto">
          <a:xfrm>
            <a:off x="5867400" y="2590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a:t>
            </a:r>
            <a:r>
              <a:rPr lang="en-US" altLang="en-US" sz="1200"/>
              <a:t>1</a:t>
            </a:r>
            <a:endParaRPr lang="en-US" altLang="en-US" sz="1800"/>
          </a:p>
        </p:txBody>
      </p:sp>
      <p:sp>
        <p:nvSpPr>
          <p:cNvPr id="46098" name="Freeform 19"/>
          <p:cNvSpPr>
            <a:spLocks/>
          </p:cNvSpPr>
          <p:nvPr/>
        </p:nvSpPr>
        <p:spPr bwMode="auto">
          <a:xfrm>
            <a:off x="5943600" y="1511300"/>
            <a:ext cx="457200" cy="177800"/>
          </a:xfrm>
          <a:custGeom>
            <a:avLst/>
            <a:gdLst>
              <a:gd name="T0" fmla="*/ 0 w 288"/>
              <a:gd name="T1" fmla="*/ 2147483646 h 112"/>
              <a:gd name="T2" fmla="*/ 2147483646 w 288"/>
              <a:gd name="T3" fmla="*/ 2147483646 h 112"/>
              <a:gd name="T4" fmla="*/ 2147483646 w 288"/>
              <a:gd name="T5" fmla="*/ 2147483646 h 112"/>
              <a:gd name="T6" fmla="*/ 2147483646 w 288"/>
              <a:gd name="T7" fmla="*/ 2147483646 h 112"/>
              <a:gd name="T8" fmla="*/ 2147483646 w 288"/>
              <a:gd name="T9" fmla="*/ 2147483646 h 112"/>
              <a:gd name="T10" fmla="*/ 0 60000 65536"/>
              <a:gd name="T11" fmla="*/ 0 60000 65536"/>
              <a:gd name="T12" fmla="*/ 0 60000 65536"/>
              <a:gd name="T13" fmla="*/ 0 60000 65536"/>
              <a:gd name="T14" fmla="*/ 0 60000 65536"/>
              <a:gd name="T15" fmla="*/ 0 w 288"/>
              <a:gd name="T16" fmla="*/ 0 h 112"/>
              <a:gd name="T17" fmla="*/ 288 w 288"/>
              <a:gd name="T18" fmla="*/ 112 h 112"/>
            </a:gdLst>
            <a:ahLst/>
            <a:cxnLst>
              <a:cxn ang="T10">
                <a:pos x="T0" y="T1"/>
              </a:cxn>
              <a:cxn ang="T11">
                <a:pos x="T2" y="T3"/>
              </a:cxn>
              <a:cxn ang="T12">
                <a:pos x="T4" y="T5"/>
              </a:cxn>
              <a:cxn ang="T13">
                <a:pos x="T6" y="T7"/>
              </a:cxn>
              <a:cxn ang="T14">
                <a:pos x="T8" y="T9"/>
              </a:cxn>
            </a:cxnLst>
            <a:rect l="T15" t="T16" r="T17" b="T18"/>
            <a:pathLst>
              <a:path w="288" h="112">
                <a:moveTo>
                  <a:pt x="0" y="56"/>
                </a:moveTo>
                <a:cubicBezTo>
                  <a:pt x="36" y="28"/>
                  <a:pt x="72" y="0"/>
                  <a:pt x="96" y="8"/>
                </a:cubicBezTo>
                <a:cubicBezTo>
                  <a:pt x="120" y="16"/>
                  <a:pt x="128" y="96"/>
                  <a:pt x="144" y="104"/>
                </a:cubicBezTo>
                <a:cubicBezTo>
                  <a:pt x="160" y="112"/>
                  <a:pt x="168" y="56"/>
                  <a:pt x="192" y="56"/>
                </a:cubicBezTo>
                <a:cubicBezTo>
                  <a:pt x="216" y="56"/>
                  <a:pt x="272" y="96"/>
                  <a:pt x="288" y="1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9" name="Freeform 20"/>
          <p:cNvSpPr>
            <a:spLocks/>
          </p:cNvSpPr>
          <p:nvPr/>
        </p:nvSpPr>
        <p:spPr bwMode="auto">
          <a:xfrm>
            <a:off x="6172200" y="1676400"/>
            <a:ext cx="457200" cy="177800"/>
          </a:xfrm>
          <a:custGeom>
            <a:avLst/>
            <a:gdLst>
              <a:gd name="T0" fmla="*/ 0 w 288"/>
              <a:gd name="T1" fmla="*/ 2147483646 h 112"/>
              <a:gd name="T2" fmla="*/ 2147483646 w 288"/>
              <a:gd name="T3" fmla="*/ 2147483646 h 112"/>
              <a:gd name="T4" fmla="*/ 2147483646 w 288"/>
              <a:gd name="T5" fmla="*/ 2147483646 h 112"/>
              <a:gd name="T6" fmla="*/ 2147483646 w 288"/>
              <a:gd name="T7" fmla="*/ 2147483646 h 112"/>
              <a:gd name="T8" fmla="*/ 2147483646 w 288"/>
              <a:gd name="T9" fmla="*/ 2147483646 h 112"/>
              <a:gd name="T10" fmla="*/ 0 60000 65536"/>
              <a:gd name="T11" fmla="*/ 0 60000 65536"/>
              <a:gd name="T12" fmla="*/ 0 60000 65536"/>
              <a:gd name="T13" fmla="*/ 0 60000 65536"/>
              <a:gd name="T14" fmla="*/ 0 60000 65536"/>
              <a:gd name="T15" fmla="*/ 0 w 288"/>
              <a:gd name="T16" fmla="*/ 0 h 112"/>
              <a:gd name="T17" fmla="*/ 288 w 288"/>
              <a:gd name="T18" fmla="*/ 112 h 112"/>
            </a:gdLst>
            <a:ahLst/>
            <a:cxnLst>
              <a:cxn ang="T10">
                <a:pos x="T0" y="T1"/>
              </a:cxn>
              <a:cxn ang="T11">
                <a:pos x="T2" y="T3"/>
              </a:cxn>
              <a:cxn ang="T12">
                <a:pos x="T4" y="T5"/>
              </a:cxn>
              <a:cxn ang="T13">
                <a:pos x="T6" y="T7"/>
              </a:cxn>
              <a:cxn ang="T14">
                <a:pos x="T8" y="T9"/>
              </a:cxn>
            </a:cxnLst>
            <a:rect l="T15" t="T16" r="T17" b="T18"/>
            <a:pathLst>
              <a:path w="288" h="112">
                <a:moveTo>
                  <a:pt x="0" y="56"/>
                </a:moveTo>
                <a:cubicBezTo>
                  <a:pt x="36" y="28"/>
                  <a:pt x="72" y="0"/>
                  <a:pt x="96" y="8"/>
                </a:cubicBezTo>
                <a:cubicBezTo>
                  <a:pt x="120" y="16"/>
                  <a:pt x="128" y="96"/>
                  <a:pt x="144" y="104"/>
                </a:cubicBezTo>
                <a:cubicBezTo>
                  <a:pt x="160" y="112"/>
                  <a:pt x="168" y="56"/>
                  <a:pt x="192" y="56"/>
                </a:cubicBezTo>
                <a:cubicBezTo>
                  <a:pt x="216" y="56"/>
                  <a:pt x="272" y="96"/>
                  <a:pt x="288" y="1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00" name="Text Box 21"/>
          <p:cNvSpPr txBox="1">
            <a:spLocks noChangeArrowheads="1"/>
          </p:cNvSpPr>
          <p:nvPr/>
        </p:nvSpPr>
        <p:spPr bwMode="auto">
          <a:xfrm>
            <a:off x="2057400" y="4267200"/>
            <a:ext cx="3124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Travel distance  = ?</a:t>
            </a:r>
          </a:p>
          <a:p>
            <a:pPr algn="ctr">
              <a:spcBef>
                <a:spcPct val="50000"/>
              </a:spcBef>
            </a:pPr>
            <a:r>
              <a:rPr lang="en-US" altLang="en-US" sz="1800"/>
              <a:t>Travel time   = ?</a:t>
            </a:r>
          </a:p>
        </p:txBody>
      </p:sp>
      <p:sp>
        <p:nvSpPr>
          <p:cNvPr id="46101" name="Text Box 22"/>
          <p:cNvSpPr txBox="1">
            <a:spLocks noChangeArrowheads="1"/>
          </p:cNvSpPr>
          <p:nvPr/>
        </p:nvSpPr>
        <p:spPr bwMode="auto">
          <a:xfrm>
            <a:off x="1066800" y="5410200"/>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Consider the reflecting ray……. as follows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685800" y="203201"/>
            <a:ext cx="609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Reflection between a single layer and a half-space below</a:t>
            </a:r>
            <a:endParaRPr lang="en-US" altLang="en-US" sz="2400" dirty="0">
              <a:latin typeface="Times New Roman" panose="02020603050405020304" pitchFamily="18" charset="0"/>
            </a:endParaRPr>
          </a:p>
        </p:txBody>
      </p:sp>
      <p:sp>
        <p:nvSpPr>
          <p:cNvPr id="47107" name="Line 4"/>
          <p:cNvSpPr>
            <a:spLocks noChangeShapeType="1"/>
          </p:cNvSpPr>
          <p:nvPr/>
        </p:nvSpPr>
        <p:spPr bwMode="auto">
          <a:xfrm>
            <a:off x="838200" y="23622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08" name="Line 5"/>
          <p:cNvSpPr>
            <a:spLocks noChangeShapeType="1"/>
          </p:cNvSpPr>
          <p:nvPr/>
        </p:nvSpPr>
        <p:spPr bwMode="auto">
          <a:xfrm>
            <a:off x="838200" y="34290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09" name="Line 6"/>
          <p:cNvSpPr>
            <a:spLocks noChangeShapeType="1"/>
          </p:cNvSpPr>
          <p:nvPr/>
        </p:nvSpPr>
        <p:spPr bwMode="auto">
          <a:xfrm>
            <a:off x="3810000" y="1981200"/>
            <a:ext cx="0" cy="2209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0" name="Line 7"/>
          <p:cNvSpPr>
            <a:spLocks noChangeShapeType="1"/>
          </p:cNvSpPr>
          <p:nvPr/>
        </p:nvSpPr>
        <p:spPr bwMode="auto">
          <a:xfrm>
            <a:off x="2133600" y="2362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1" name="Line 8"/>
          <p:cNvSpPr>
            <a:spLocks noChangeShapeType="1"/>
          </p:cNvSpPr>
          <p:nvPr/>
        </p:nvSpPr>
        <p:spPr bwMode="auto">
          <a:xfrm flipV="1">
            <a:off x="3810000" y="2362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2" name="Text Box 9"/>
          <p:cNvSpPr txBox="1">
            <a:spLocks noChangeArrowheads="1"/>
          </p:cNvSpPr>
          <p:nvPr/>
        </p:nvSpPr>
        <p:spPr bwMode="auto">
          <a:xfrm>
            <a:off x="3733800" y="3581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P</a:t>
            </a:r>
            <a:endParaRPr lang="en-US" altLang="en-US" sz="1800"/>
          </a:p>
        </p:txBody>
      </p:sp>
      <p:sp>
        <p:nvSpPr>
          <p:cNvPr id="47113" name="Text Box 10"/>
          <p:cNvSpPr txBox="1">
            <a:spLocks noChangeArrowheads="1"/>
          </p:cNvSpPr>
          <p:nvPr/>
        </p:nvSpPr>
        <p:spPr bwMode="auto">
          <a:xfrm>
            <a:off x="1905000" y="190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O</a:t>
            </a:r>
            <a:endParaRPr lang="en-US" altLang="en-US" sz="1800"/>
          </a:p>
        </p:txBody>
      </p:sp>
      <p:sp>
        <p:nvSpPr>
          <p:cNvPr id="47114" name="Line 11"/>
          <p:cNvSpPr>
            <a:spLocks noChangeShapeType="1"/>
          </p:cNvSpPr>
          <p:nvPr/>
        </p:nvSpPr>
        <p:spPr bwMode="auto">
          <a:xfrm>
            <a:off x="1371600" y="2362200"/>
            <a:ext cx="0" cy="106680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5" name="Line 12"/>
          <p:cNvSpPr>
            <a:spLocks noChangeShapeType="1"/>
          </p:cNvSpPr>
          <p:nvPr/>
        </p:nvSpPr>
        <p:spPr bwMode="auto">
          <a:xfrm rot="-160164">
            <a:off x="2822575" y="27940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6" name="Line 13"/>
          <p:cNvSpPr>
            <a:spLocks noChangeShapeType="1"/>
          </p:cNvSpPr>
          <p:nvPr/>
        </p:nvSpPr>
        <p:spPr bwMode="auto">
          <a:xfrm rot="-4284786">
            <a:off x="4337050" y="2959100"/>
            <a:ext cx="1905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7" name="Text Box 14"/>
          <p:cNvSpPr txBox="1">
            <a:spLocks noChangeArrowheads="1"/>
          </p:cNvSpPr>
          <p:nvPr/>
        </p:nvSpPr>
        <p:spPr bwMode="auto">
          <a:xfrm>
            <a:off x="2590800" y="2133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47118" name="Text Box 15"/>
          <p:cNvSpPr txBox="1">
            <a:spLocks noChangeArrowheads="1"/>
          </p:cNvSpPr>
          <p:nvPr/>
        </p:nvSpPr>
        <p:spPr bwMode="auto">
          <a:xfrm>
            <a:off x="2841625" y="2081213"/>
            <a:ext cx="560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600"/>
              <a:t>X/2</a:t>
            </a:r>
            <a:endParaRPr lang="en-US" altLang="en-US" sz="1800"/>
          </a:p>
        </p:txBody>
      </p:sp>
      <p:sp>
        <p:nvSpPr>
          <p:cNvPr id="47119" name="Text Box 16"/>
          <p:cNvSpPr txBox="1">
            <a:spLocks noChangeArrowheads="1"/>
          </p:cNvSpPr>
          <p:nvPr/>
        </p:nvSpPr>
        <p:spPr bwMode="auto">
          <a:xfrm>
            <a:off x="4064000" y="2081213"/>
            <a:ext cx="560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600"/>
              <a:t>X/2</a:t>
            </a:r>
            <a:endParaRPr lang="en-US" altLang="en-US" sz="1800"/>
          </a:p>
        </p:txBody>
      </p:sp>
      <p:sp>
        <p:nvSpPr>
          <p:cNvPr id="47120" name="Text Box 17"/>
          <p:cNvSpPr txBox="1">
            <a:spLocks noChangeArrowheads="1"/>
          </p:cNvSpPr>
          <p:nvPr/>
        </p:nvSpPr>
        <p:spPr bwMode="auto">
          <a:xfrm>
            <a:off x="1295400" y="2819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h</a:t>
            </a:r>
          </a:p>
        </p:txBody>
      </p:sp>
      <p:sp>
        <p:nvSpPr>
          <p:cNvPr id="47121" name="Text Box 18"/>
          <p:cNvSpPr txBox="1">
            <a:spLocks noChangeArrowheads="1"/>
          </p:cNvSpPr>
          <p:nvPr/>
        </p:nvSpPr>
        <p:spPr bwMode="auto">
          <a:xfrm>
            <a:off x="5867400" y="2590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a:t>
            </a:r>
            <a:r>
              <a:rPr lang="en-US" altLang="en-US" sz="1200"/>
              <a:t>1</a:t>
            </a:r>
            <a:endParaRPr lang="en-US" altLang="en-US" sz="1800"/>
          </a:p>
        </p:txBody>
      </p:sp>
      <p:sp>
        <p:nvSpPr>
          <p:cNvPr id="47122" name="Freeform 19"/>
          <p:cNvSpPr>
            <a:spLocks/>
          </p:cNvSpPr>
          <p:nvPr/>
        </p:nvSpPr>
        <p:spPr bwMode="auto">
          <a:xfrm>
            <a:off x="5943600" y="1511300"/>
            <a:ext cx="457200" cy="177800"/>
          </a:xfrm>
          <a:custGeom>
            <a:avLst/>
            <a:gdLst>
              <a:gd name="T0" fmla="*/ 0 w 288"/>
              <a:gd name="T1" fmla="*/ 2147483646 h 112"/>
              <a:gd name="T2" fmla="*/ 2147483646 w 288"/>
              <a:gd name="T3" fmla="*/ 2147483646 h 112"/>
              <a:gd name="T4" fmla="*/ 2147483646 w 288"/>
              <a:gd name="T5" fmla="*/ 2147483646 h 112"/>
              <a:gd name="T6" fmla="*/ 2147483646 w 288"/>
              <a:gd name="T7" fmla="*/ 2147483646 h 112"/>
              <a:gd name="T8" fmla="*/ 2147483646 w 288"/>
              <a:gd name="T9" fmla="*/ 2147483646 h 112"/>
              <a:gd name="T10" fmla="*/ 0 60000 65536"/>
              <a:gd name="T11" fmla="*/ 0 60000 65536"/>
              <a:gd name="T12" fmla="*/ 0 60000 65536"/>
              <a:gd name="T13" fmla="*/ 0 60000 65536"/>
              <a:gd name="T14" fmla="*/ 0 60000 65536"/>
              <a:gd name="T15" fmla="*/ 0 w 288"/>
              <a:gd name="T16" fmla="*/ 0 h 112"/>
              <a:gd name="T17" fmla="*/ 288 w 288"/>
              <a:gd name="T18" fmla="*/ 112 h 112"/>
            </a:gdLst>
            <a:ahLst/>
            <a:cxnLst>
              <a:cxn ang="T10">
                <a:pos x="T0" y="T1"/>
              </a:cxn>
              <a:cxn ang="T11">
                <a:pos x="T2" y="T3"/>
              </a:cxn>
              <a:cxn ang="T12">
                <a:pos x="T4" y="T5"/>
              </a:cxn>
              <a:cxn ang="T13">
                <a:pos x="T6" y="T7"/>
              </a:cxn>
              <a:cxn ang="T14">
                <a:pos x="T8" y="T9"/>
              </a:cxn>
            </a:cxnLst>
            <a:rect l="T15" t="T16" r="T17" b="T18"/>
            <a:pathLst>
              <a:path w="288" h="112">
                <a:moveTo>
                  <a:pt x="0" y="56"/>
                </a:moveTo>
                <a:cubicBezTo>
                  <a:pt x="36" y="28"/>
                  <a:pt x="72" y="0"/>
                  <a:pt x="96" y="8"/>
                </a:cubicBezTo>
                <a:cubicBezTo>
                  <a:pt x="120" y="16"/>
                  <a:pt x="128" y="96"/>
                  <a:pt x="144" y="104"/>
                </a:cubicBezTo>
                <a:cubicBezTo>
                  <a:pt x="160" y="112"/>
                  <a:pt x="168" y="56"/>
                  <a:pt x="192" y="56"/>
                </a:cubicBezTo>
                <a:cubicBezTo>
                  <a:pt x="216" y="56"/>
                  <a:pt x="272" y="96"/>
                  <a:pt x="288" y="1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23" name="Freeform 20"/>
          <p:cNvSpPr>
            <a:spLocks/>
          </p:cNvSpPr>
          <p:nvPr/>
        </p:nvSpPr>
        <p:spPr bwMode="auto">
          <a:xfrm>
            <a:off x="6172200" y="1676400"/>
            <a:ext cx="457200" cy="177800"/>
          </a:xfrm>
          <a:custGeom>
            <a:avLst/>
            <a:gdLst>
              <a:gd name="T0" fmla="*/ 0 w 288"/>
              <a:gd name="T1" fmla="*/ 2147483646 h 112"/>
              <a:gd name="T2" fmla="*/ 2147483646 w 288"/>
              <a:gd name="T3" fmla="*/ 2147483646 h 112"/>
              <a:gd name="T4" fmla="*/ 2147483646 w 288"/>
              <a:gd name="T5" fmla="*/ 2147483646 h 112"/>
              <a:gd name="T6" fmla="*/ 2147483646 w 288"/>
              <a:gd name="T7" fmla="*/ 2147483646 h 112"/>
              <a:gd name="T8" fmla="*/ 2147483646 w 288"/>
              <a:gd name="T9" fmla="*/ 2147483646 h 112"/>
              <a:gd name="T10" fmla="*/ 0 60000 65536"/>
              <a:gd name="T11" fmla="*/ 0 60000 65536"/>
              <a:gd name="T12" fmla="*/ 0 60000 65536"/>
              <a:gd name="T13" fmla="*/ 0 60000 65536"/>
              <a:gd name="T14" fmla="*/ 0 60000 65536"/>
              <a:gd name="T15" fmla="*/ 0 w 288"/>
              <a:gd name="T16" fmla="*/ 0 h 112"/>
              <a:gd name="T17" fmla="*/ 288 w 288"/>
              <a:gd name="T18" fmla="*/ 112 h 112"/>
            </a:gdLst>
            <a:ahLst/>
            <a:cxnLst>
              <a:cxn ang="T10">
                <a:pos x="T0" y="T1"/>
              </a:cxn>
              <a:cxn ang="T11">
                <a:pos x="T2" y="T3"/>
              </a:cxn>
              <a:cxn ang="T12">
                <a:pos x="T4" y="T5"/>
              </a:cxn>
              <a:cxn ang="T13">
                <a:pos x="T6" y="T7"/>
              </a:cxn>
              <a:cxn ang="T14">
                <a:pos x="T8" y="T9"/>
              </a:cxn>
            </a:cxnLst>
            <a:rect l="T15" t="T16" r="T17" b="T18"/>
            <a:pathLst>
              <a:path w="288" h="112">
                <a:moveTo>
                  <a:pt x="0" y="56"/>
                </a:moveTo>
                <a:cubicBezTo>
                  <a:pt x="36" y="28"/>
                  <a:pt x="72" y="0"/>
                  <a:pt x="96" y="8"/>
                </a:cubicBezTo>
                <a:cubicBezTo>
                  <a:pt x="120" y="16"/>
                  <a:pt x="128" y="96"/>
                  <a:pt x="144" y="104"/>
                </a:cubicBezTo>
                <a:cubicBezTo>
                  <a:pt x="160" y="112"/>
                  <a:pt x="168" y="56"/>
                  <a:pt x="192" y="56"/>
                </a:cubicBezTo>
                <a:cubicBezTo>
                  <a:pt x="216" y="56"/>
                  <a:pt x="272" y="96"/>
                  <a:pt x="288" y="1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24" name="Text Box 21"/>
          <p:cNvSpPr txBox="1">
            <a:spLocks noChangeArrowheads="1"/>
          </p:cNvSpPr>
          <p:nvPr/>
        </p:nvSpPr>
        <p:spPr bwMode="auto">
          <a:xfrm>
            <a:off x="1600200" y="4267200"/>
            <a:ext cx="3124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Travel distance  =</a:t>
            </a:r>
            <a:endParaRPr lang="en-US" altLang="en-US" sz="1800"/>
          </a:p>
          <a:p>
            <a:pPr algn="ctr">
              <a:spcBef>
                <a:spcPct val="50000"/>
              </a:spcBef>
            </a:pPr>
            <a:r>
              <a:rPr lang="en-US" altLang="en-US" sz="2400"/>
              <a:t>Travel time   =</a:t>
            </a:r>
            <a:r>
              <a:rPr lang="en-US" altLang="en-US" sz="1800"/>
              <a:t> </a:t>
            </a:r>
          </a:p>
        </p:txBody>
      </p:sp>
      <p:graphicFrame>
        <p:nvGraphicFramePr>
          <p:cNvPr id="47125" name="Object 1024"/>
          <p:cNvGraphicFramePr>
            <a:graphicFrameLocks noChangeAspect="1"/>
          </p:cNvGraphicFramePr>
          <p:nvPr/>
        </p:nvGraphicFramePr>
        <p:xfrm>
          <a:off x="4724400" y="4114800"/>
          <a:ext cx="800100" cy="381000"/>
        </p:xfrm>
        <a:graphic>
          <a:graphicData uri="http://schemas.openxmlformats.org/presentationml/2006/ole">
            <mc:AlternateContent xmlns:mc="http://schemas.openxmlformats.org/markup-compatibility/2006">
              <mc:Choice xmlns:v="urn:schemas-microsoft-com:vml" Requires="v">
                <p:oleObj spid="_x0000_s47151" name="Equation" r:id="rId3" imgW="799753" imgH="380835" progId="Equation.DSMT4">
                  <p:embed/>
                </p:oleObj>
              </mc:Choice>
              <mc:Fallback>
                <p:oleObj name="Equation" r:id="rId3" imgW="799753" imgH="380835"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14800"/>
                        <a:ext cx="8001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6" name="Object 1025"/>
          <p:cNvGraphicFramePr>
            <a:graphicFrameLocks noChangeAspect="1"/>
          </p:cNvGraphicFramePr>
          <p:nvPr/>
        </p:nvGraphicFramePr>
        <p:xfrm>
          <a:off x="4540250" y="4902200"/>
          <a:ext cx="1181100" cy="811213"/>
        </p:xfrm>
        <a:graphic>
          <a:graphicData uri="http://schemas.openxmlformats.org/presentationml/2006/ole">
            <mc:AlternateContent xmlns:mc="http://schemas.openxmlformats.org/markup-compatibility/2006">
              <mc:Choice xmlns:v="urn:schemas-microsoft-com:vml" Requires="v">
                <p:oleObj spid="_x0000_s47152" name="Equation" r:id="rId5" imgW="1180588" imgH="812447" progId="Equation.DSMT4">
                  <p:embed/>
                </p:oleObj>
              </mc:Choice>
              <mc:Fallback>
                <p:oleObj name="Equation" r:id="rId5" imgW="1180588" imgH="812447"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250" y="4902200"/>
                        <a:ext cx="1181100"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914400" y="2482850"/>
            <a:ext cx="609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A few NEW and OLD </a:t>
            </a:r>
            <a:r>
              <a:rPr lang="en-US" altLang="en-US" sz="2800" u="sng"/>
              <a:t>idealizations</a:t>
            </a:r>
            <a:r>
              <a:rPr lang="en-US" altLang="en-US" sz="2800"/>
              <a:t> used by applied seismologists…..</a:t>
            </a:r>
            <a:endParaRPr lang="en-US" altLang="en-US" sz="2400">
              <a:latin typeface="Times New Roman" panose="02020603050405020304" pitchFamily="18" charset="0"/>
            </a:endParaRPr>
          </a:p>
        </p:txBody>
      </p:sp>
      <p:sp>
        <p:nvSpPr>
          <p:cNvPr id="9219" name="Text Box 6"/>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9220" name="Text Box 8"/>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762000" y="252664"/>
            <a:ext cx="609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Reflection between a single layer and a half-space below</a:t>
            </a:r>
            <a:endParaRPr lang="en-US" altLang="en-US" sz="2400" dirty="0">
              <a:latin typeface="Times New Roman" panose="02020603050405020304" pitchFamily="18" charset="0"/>
            </a:endParaRPr>
          </a:p>
        </p:txBody>
      </p:sp>
      <p:graphicFrame>
        <p:nvGraphicFramePr>
          <p:cNvPr id="48131" name="Object 1024"/>
          <p:cNvGraphicFramePr>
            <a:graphicFrameLocks noChangeAspect="1"/>
          </p:cNvGraphicFramePr>
          <p:nvPr/>
        </p:nvGraphicFramePr>
        <p:xfrm>
          <a:off x="3810000" y="2133600"/>
          <a:ext cx="1638300" cy="1333500"/>
        </p:xfrm>
        <a:graphic>
          <a:graphicData uri="http://schemas.openxmlformats.org/presentationml/2006/ole">
            <mc:AlternateContent xmlns:mc="http://schemas.openxmlformats.org/markup-compatibility/2006">
              <mc:Choice xmlns:v="urn:schemas-microsoft-com:vml" Requires="v">
                <p:oleObj spid="_x0000_s48185" name="Equation" r:id="rId3" imgW="1638300" imgH="1333500" progId="Equation.DSMT4">
                  <p:embed/>
                </p:oleObj>
              </mc:Choice>
              <mc:Fallback>
                <p:oleObj name="Equation" r:id="rId3" imgW="1638300" imgH="13335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133600"/>
                        <a:ext cx="163830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2" name="Text Box 24"/>
          <p:cNvSpPr txBox="1">
            <a:spLocks noChangeArrowheads="1"/>
          </p:cNvSpPr>
          <p:nvPr/>
        </p:nvSpPr>
        <p:spPr bwMode="auto">
          <a:xfrm>
            <a:off x="1600200" y="243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Traveltime</a:t>
            </a:r>
            <a:r>
              <a:rPr lang="en-US" altLang="en-US" sz="1800"/>
              <a:t>  = </a:t>
            </a:r>
          </a:p>
        </p:txBody>
      </p:sp>
      <p:graphicFrame>
        <p:nvGraphicFramePr>
          <p:cNvPr id="48133" name="Object 1025"/>
          <p:cNvGraphicFramePr>
            <a:graphicFrameLocks noChangeAspect="1"/>
          </p:cNvGraphicFramePr>
          <p:nvPr/>
        </p:nvGraphicFramePr>
        <p:xfrm>
          <a:off x="3048000" y="3505200"/>
          <a:ext cx="2362200" cy="977900"/>
        </p:xfrm>
        <a:graphic>
          <a:graphicData uri="http://schemas.openxmlformats.org/presentationml/2006/ole">
            <mc:AlternateContent xmlns:mc="http://schemas.openxmlformats.org/markup-compatibility/2006">
              <mc:Choice xmlns:v="urn:schemas-microsoft-com:vml" Requires="v">
                <p:oleObj spid="_x0000_s48186" name="Equation" r:id="rId5" imgW="2362200" imgH="977900" progId="Equation.DSMT4">
                  <p:embed/>
                </p:oleObj>
              </mc:Choice>
              <mc:Fallback>
                <p:oleObj name="Equation" r:id="rId5" imgW="2362200" imgH="9779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505200"/>
                        <a:ext cx="23622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4" name="Object 1026"/>
          <p:cNvGraphicFramePr>
            <a:graphicFrameLocks noChangeAspect="1"/>
          </p:cNvGraphicFramePr>
          <p:nvPr/>
        </p:nvGraphicFramePr>
        <p:xfrm>
          <a:off x="3276600" y="4648200"/>
          <a:ext cx="1905000" cy="876300"/>
        </p:xfrm>
        <a:graphic>
          <a:graphicData uri="http://schemas.openxmlformats.org/presentationml/2006/ole">
            <mc:AlternateContent xmlns:mc="http://schemas.openxmlformats.org/markup-compatibility/2006">
              <mc:Choice xmlns:v="urn:schemas-microsoft-com:vml" Requires="v">
                <p:oleObj spid="_x0000_s48187" name="Equation" r:id="rId7" imgW="1905000" imgH="876300" progId="Equation.DSMT4">
                  <p:embed/>
                </p:oleObj>
              </mc:Choice>
              <mc:Fallback>
                <p:oleObj name="Equation" r:id="rId7" imgW="1905000" imgH="876300"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648200"/>
                        <a:ext cx="190500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5" name="Object 1027"/>
          <p:cNvGraphicFramePr>
            <a:graphicFrameLocks noChangeAspect="1"/>
          </p:cNvGraphicFramePr>
          <p:nvPr/>
        </p:nvGraphicFramePr>
        <p:xfrm>
          <a:off x="3276600" y="5638800"/>
          <a:ext cx="1778000" cy="876300"/>
        </p:xfrm>
        <a:graphic>
          <a:graphicData uri="http://schemas.openxmlformats.org/presentationml/2006/ole">
            <mc:AlternateContent xmlns:mc="http://schemas.openxmlformats.org/markup-compatibility/2006">
              <mc:Choice xmlns:v="urn:schemas-microsoft-com:vml" Requires="v">
                <p:oleObj spid="_x0000_s48188" name="Equation" r:id="rId9" imgW="1778000" imgH="876300" progId="Equation.DSMT4">
                  <p:embed/>
                </p:oleObj>
              </mc:Choice>
              <mc:Fallback>
                <p:oleObj name="Equation" r:id="rId9" imgW="1778000" imgH="8763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5638800"/>
                        <a:ext cx="177800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6" name="Text Box 30"/>
          <p:cNvSpPr txBox="1">
            <a:spLocks noChangeArrowheads="1"/>
          </p:cNvSpPr>
          <p:nvPr/>
        </p:nvSpPr>
        <p:spPr bwMode="auto">
          <a:xfrm>
            <a:off x="6400800" y="5715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(6)</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38101" y="193656"/>
            <a:ext cx="79676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dirty="0"/>
              <a:t>Reflection between a single layer and a half-space below and D-wave </a:t>
            </a:r>
            <a:r>
              <a:rPr lang="en-US" altLang="en-US" sz="2800" dirty="0" err="1"/>
              <a:t>traveltime</a:t>
            </a:r>
            <a:r>
              <a:rPr lang="en-US" altLang="en-US" sz="2800" dirty="0"/>
              <a:t> curves</a:t>
            </a:r>
            <a:endParaRPr lang="en-US" altLang="en-US" sz="2400" dirty="0">
              <a:latin typeface="Times New Roman" panose="02020603050405020304" pitchFamily="18" charset="0"/>
            </a:endParaRPr>
          </a:p>
        </p:txBody>
      </p:sp>
      <p:pic>
        <p:nvPicPr>
          <p:cNvPr id="49155" name="Picture 9" descr="C:\Documents and Settings\jlorenzo\Desktop\class\hyperbolaDwav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19250"/>
            <a:ext cx="48577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10"/>
          <p:cNvSpPr txBox="1">
            <a:spLocks noChangeArrowheads="1"/>
          </p:cNvSpPr>
          <p:nvPr/>
        </p:nvSpPr>
        <p:spPr bwMode="auto">
          <a:xfrm>
            <a:off x="6726238" y="3062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sz="1800"/>
          </a:p>
        </p:txBody>
      </p:sp>
      <p:sp>
        <p:nvSpPr>
          <p:cNvPr id="49157" name="Rectangle 11"/>
          <p:cNvSpPr>
            <a:spLocks noChangeArrowheads="1"/>
          </p:cNvSpPr>
          <p:nvPr/>
        </p:nvSpPr>
        <p:spPr bwMode="auto">
          <a:xfrm rot="3522075">
            <a:off x="3117850" y="2825750"/>
            <a:ext cx="1293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solidFill>
                  <a:srgbClr val="000000"/>
                </a:solidFill>
              </a:rPr>
              <a:t>asymptote</a:t>
            </a:r>
          </a:p>
        </p:txBody>
      </p:sp>
      <p:sp>
        <p:nvSpPr>
          <p:cNvPr id="49158" name="Freeform 52"/>
          <p:cNvSpPr>
            <a:spLocks/>
          </p:cNvSpPr>
          <p:nvPr/>
        </p:nvSpPr>
        <p:spPr bwMode="auto">
          <a:xfrm>
            <a:off x="7329488" y="32004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9" name="Freeform 53"/>
          <p:cNvSpPr>
            <a:spLocks/>
          </p:cNvSpPr>
          <p:nvPr/>
        </p:nvSpPr>
        <p:spPr bwMode="auto">
          <a:xfrm>
            <a:off x="6948488" y="3352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0" name="Line 54"/>
          <p:cNvSpPr>
            <a:spLocks noChangeShapeType="1"/>
          </p:cNvSpPr>
          <p:nvPr/>
        </p:nvSpPr>
        <p:spPr bwMode="auto">
          <a:xfrm flipH="1">
            <a:off x="5653088"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1" name="Line 55"/>
          <p:cNvSpPr>
            <a:spLocks noChangeShapeType="1"/>
          </p:cNvSpPr>
          <p:nvPr/>
        </p:nvSpPr>
        <p:spPr bwMode="auto">
          <a:xfrm flipH="1">
            <a:off x="5757863"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2" name="Line 56"/>
          <p:cNvSpPr>
            <a:spLocks noChangeShapeType="1"/>
          </p:cNvSpPr>
          <p:nvPr/>
        </p:nvSpPr>
        <p:spPr bwMode="auto">
          <a:xfrm flipH="1">
            <a:off x="5862638"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3" name="Line 57"/>
          <p:cNvSpPr>
            <a:spLocks noChangeShapeType="1"/>
          </p:cNvSpPr>
          <p:nvPr/>
        </p:nvSpPr>
        <p:spPr bwMode="auto">
          <a:xfrm flipH="1">
            <a:off x="5967413"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4" name="Line 58"/>
          <p:cNvSpPr>
            <a:spLocks noChangeShapeType="1"/>
          </p:cNvSpPr>
          <p:nvPr/>
        </p:nvSpPr>
        <p:spPr bwMode="auto">
          <a:xfrm flipH="1">
            <a:off x="6076950"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5" name="Line 59"/>
          <p:cNvSpPr>
            <a:spLocks noChangeShapeType="1"/>
          </p:cNvSpPr>
          <p:nvPr/>
        </p:nvSpPr>
        <p:spPr bwMode="auto">
          <a:xfrm flipH="1">
            <a:off x="618172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6" name="Line 60"/>
          <p:cNvSpPr>
            <a:spLocks noChangeShapeType="1"/>
          </p:cNvSpPr>
          <p:nvPr/>
        </p:nvSpPr>
        <p:spPr bwMode="auto">
          <a:xfrm flipH="1">
            <a:off x="6286500"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7" name="Line 61"/>
          <p:cNvSpPr>
            <a:spLocks noChangeShapeType="1"/>
          </p:cNvSpPr>
          <p:nvPr/>
        </p:nvSpPr>
        <p:spPr bwMode="auto">
          <a:xfrm flipH="1">
            <a:off x="639127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8" name="Line 62"/>
          <p:cNvSpPr>
            <a:spLocks noChangeShapeType="1"/>
          </p:cNvSpPr>
          <p:nvPr/>
        </p:nvSpPr>
        <p:spPr bwMode="auto">
          <a:xfrm flipH="1">
            <a:off x="648652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63"/>
          <p:cNvSpPr>
            <a:spLocks noChangeShapeType="1"/>
          </p:cNvSpPr>
          <p:nvPr/>
        </p:nvSpPr>
        <p:spPr bwMode="auto">
          <a:xfrm flipH="1">
            <a:off x="6591300"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64"/>
          <p:cNvSpPr>
            <a:spLocks noChangeShapeType="1"/>
          </p:cNvSpPr>
          <p:nvPr/>
        </p:nvSpPr>
        <p:spPr bwMode="auto">
          <a:xfrm flipH="1">
            <a:off x="669607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1" name="Line 65"/>
          <p:cNvSpPr>
            <a:spLocks noChangeShapeType="1"/>
          </p:cNvSpPr>
          <p:nvPr/>
        </p:nvSpPr>
        <p:spPr bwMode="auto">
          <a:xfrm flipH="1">
            <a:off x="6800850"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2" name="Line 66"/>
          <p:cNvSpPr>
            <a:spLocks noChangeShapeType="1"/>
          </p:cNvSpPr>
          <p:nvPr/>
        </p:nvSpPr>
        <p:spPr bwMode="auto">
          <a:xfrm flipH="1">
            <a:off x="691038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3" name="Line 67"/>
          <p:cNvSpPr>
            <a:spLocks noChangeShapeType="1"/>
          </p:cNvSpPr>
          <p:nvPr/>
        </p:nvSpPr>
        <p:spPr bwMode="auto">
          <a:xfrm flipH="1">
            <a:off x="7015163"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4" name="Line 68"/>
          <p:cNvSpPr>
            <a:spLocks noChangeShapeType="1"/>
          </p:cNvSpPr>
          <p:nvPr/>
        </p:nvSpPr>
        <p:spPr bwMode="auto">
          <a:xfrm flipH="1">
            <a:off x="711993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5" name="Line 69"/>
          <p:cNvSpPr>
            <a:spLocks noChangeShapeType="1"/>
          </p:cNvSpPr>
          <p:nvPr/>
        </p:nvSpPr>
        <p:spPr bwMode="auto">
          <a:xfrm flipH="1">
            <a:off x="7224713"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6" name="Line 70"/>
          <p:cNvSpPr>
            <a:spLocks noChangeShapeType="1"/>
          </p:cNvSpPr>
          <p:nvPr/>
        </p:nvSpPr>
        <p:spPr bwMode="auto">
          <a:xfrm flipH="1">
            <a:off x="7334250"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7" name="Line 71"/>
          <p:cNvSpPr>
            <a:spLocks noChangeShapeType="1"/>
          </p:cNvSpPr>
          <p:nvPr/>
        </p:nvSpPr>
        <p:spPr bwMode="auto">
          <a:xfrm flipH="1">
            <a:off x="743902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8" name="Line 72"/>
          <p:cNvSpPr>
            <a:spLocks noChangeShapeType="1"/>
          </p:cNvSpPr>
          <p:nvPr/>
        </p:nvSpPr>
        <p:spPr bwMode="auto">
          <a:xfrm flipH="1">
            <a:off x="7543800"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9" name="Line 73"/>
          <p:cNvSpPr>
            <a:spLocks noChangeShapeType="1"/>
          </p:cNvSpPr>
          <p:nvPr/>
        </p:nvSpPr>
        <p:spPr bwMode="auto">
          <a:xfrm flipH="1">
            <a:off x="7648575"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0" name="Line 74"/>
          <p:cNvSpPr>
            <a:spLocks noChangeShapeType="1"/>
          </p:cNvSpPr>
          <p:nvPr/>
        </p:nvSpPr>
        <p:spPr bwMode="auto">
          <a:xfrm flipH="1">
            <a:off x="7758113"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1" name="Line 75"/>
          <p:cNvSpPr>
            <a:spLocks noChangeShapeType="1"/>
          </p:cNvSpPr>
          <p:nvPr/>
        </p:nvSpPr>
        <p:spPr bwMode="auto">
          <a:xfrm flipH="1">
            <a:off x="786288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2" name="Line 76"/>
          <p:cNvSpPr>
            <a:spLocks noChangeShapeType="1"/>
          </p:cNvSpPr>
          <p:nvPr/>
        </p:nvSpPr>
        <p:spPr bwMode="auto">
          <a:xfrm flipH="1">
            <a:off x="7967663" y="42862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3" name="Line 77"/>
          <p:cNvSpPr>
            <a:spLocks noChangeShapeType="1"/>
          </p:cNvSpPr>
          <p:nvPr/>
        </p:nvSpPr>
        <p:spPr bwMode="auto">
          <a:xfrm flipH="1">
            <a:off x="807243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4" name="Line 78"/>
          <p:cNvSpPr>
            <a:spLocks noChangeShapeType="1"/>
          </p:cNvSpPr>
          <p:nvPr/>
        </p:nvSpPr>
        <p:spPr bwMode="auto">
          <a:xfrm flipH="1">
            <a:off x="816768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5" name="Line 79"/>
          <p:cNvSpPr>
            <a:spLocks noChangeShapeType="1"/>
          </p:cNvSpPr>
          <p:nvPr/>
        </p:nvSpPr>
        <p:spPr bwMode="auto">
          <a:xfrm flipH="1">
            <a:off x="8272463"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6" name="Line 80"/>
          <p:cNvSpPr>
            <a:spLocks noChangeShapeType="1"/>
          </p:cNvSpPr>
          <p:nvPr/>
        </p:nvSpPr>
        <p:spPr bwMode="auto">
          <a:xfrm flipH="1">
            <a:off x="8377238"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7" name="Line 81"/>
          <p:cNvSpPr>
            <a:spLocks noChangeShapeType="1"/>
          </p:cNvSpPr>
          <p:nvPr/>
        </p:nvSpPr>
        <p:spPr bwMode="auto">
          <a:xfrm flipH="1">
            <a:off x="8482013"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8" name="Line 82"/>
          <p:cNvSpPr>
            <a:spLocks noChangeShapeType="1"/>
          </p:cNvSpPr>
          <p:nvPr/>
        </p:nvSpPr>
        <p:spPr bwMode="auto">
          <a:xfrm flipH="1">
            <a:off x="8591550"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9" name="Line 83"/>
          <p:cNvSpPr>
            <a:spLocks noChangeShapeType="1"/>
          </p:cNvSpPr>
          <p:nvPr/>
        </p:nvSpPr>
        <p:spPr bwMode="auto">
          <a:xfrm flipH="1">
            <a:off x="8696325"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0" name="Line 84"/>
          <p:cNvSpPr>
            <a:spLocks noChangeShapeType="1"/>
          </p:cNvSpPr>
          <p:nvPr/>
        </p:nvSpPr>
        <p:spPr bwMode="auto">
          <a:xfrm flipH="1">
            <a:off x="8801100" y="42910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1" name="Line 85"/>
          <p:cNvSpPr>
            <a:spLocks noChangeShapeType="1"/>
          </p:cNvSpPr>
          <p:nvPr/>
        </p:nvSpPr>
        <p:spPr bwMode="auto">
          <a:xfrm flipH="1">
            <a:off x="8905875" y="42957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2" name="Line 86"/>
          <p:cNvSpPr>
            <a:spLocks noChangeShapeType="1"/>
          </p:cNvSpPr>
          <p:nvPr/>
        </p:nvSpPr>
        <p:spPr bwMode="auto">
          <a:xfrm>
            <a:off x="5576888" y="42672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3" name="Line 87"/>
          <p:cNvSpPr>
            <a:spLocks noChangeShapeType="1"/>
          </p:cNvSpPr>
          <p:nvPr/>
        </p:nvSpPr>
        <p:spPr bwMode="auto">
          <a:xfrm>
            <a:off x="5500688" y="4800600"/>
            <a:ext cx="3733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4" name="AutoShape 88"/>
          <p:cNvSpPr>
            <a:spLocks noChangeArrowheads="1"/>
          </p:cNvSpPr>
          <p:nvPr/>
        </p:nvSpPr>
        <p:spPr bwMode="auto">
          <a:xfrm>
            <a:off x="6262688" y="4114800"/>
            <a:ext cx="381000" cy="304800"/>
          </a:xfrm>
          <a:prstGeom prst="irregularSeal2">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49195" name="Line 89"/>
          <p:cNvSpPr>
            <a:spLocks noChangeShapeType="1"/>
          </p:cNvSpPr>
          <p:nvPr/>
        </p:nvSpPr>
        <p:spPr bwMode="auto">
          <a:xfrm>
            <a:off x="6491288" y="4267200"/>
            <a:ext cx="228600" cy="5048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96" name="Text Box 90"/>
          <p:cNvSpPr txBox="1">
            <a:spLocks noChangeArrowheads="1"/>
          </p:cNvSpPr>
          <p:nvPr/>
        </p:nvSpPr>
        <p:spPr bwMode="auto">
          <a:xfrm>
            <a:off x="7177088" y="4495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49197" name="Object 1024"/>
          <p:cNvGraphicFramePr>
            <a:graphicFrameLocks noChangeAspect="1"/>
          </p:cNvGraphicFramePr>
          <p:nvPr/>
        </p:nvGraphicFramePr>
        <p:xfrm>
          <a:off x="5105400" y="4343400"/>
          <a:ext cx="290513" cy="430213"/>
        </p:xfrm>
        <a:graphic>
          <a:graphicData uri="http://schemas.openxmlformats.org/presentationml/2006/ole">
            <mc:AlternateContent xmlns:mc="http://schemas.openxmlformats.org/markup-compatibility/2006">
              <mc:Choice xmlns:v="urn:schemas-microsoft-com:vml" Requires="v">
                <p:oleObj spid="_x0000_s49237" name="Equation" r:id="rId4" imgW="291973" imgH="431613" progId="Equation.DSMT4">
                  <p:embed/>
                </p:oleObj>
              </mc:Choice>
              <mc:Fallback>
                <p:oleObj name="Equation" r:id="rId4" imgW="291973" imgH="431613"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343400"/>
                        <a:ext cx="2905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98" name="Text Box 92"/>
          <p:cNvSpPr txBox="1">
            <a:spLocks noChangeArrowheads="1"/>
          </p:cNvSpPr>
          <p:nvPr/>
        </p:nvSpPr>
        <p:spPr bwMode="auto">
          <a:xfrm>
            <a:off x="5410200" y="3962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49199" name="Object 1025"/>
          <p:cNvGraphicFramePr>
            <a:graphicFrameLocks noChangeAspect="1"/>
          </p:cNvGraphicFramePr>
          <p:nvPr/>
        </p:nvGraphicFramePr>
        <p:xfrm>
          <a:off x="6477000" y="5334000"/>
          <a:ext cx="1320800" cy="430213"/>
        </p:xfrm>
        <a:graphic>
          <a:graphicData uri="http://schemas.openxmlformats.org/presentationml/2006/ole">
            <mc:AlternateContent xmlns:mc="http://schemas.openxmlformats.org/markup-compatibility/2006">
              <mc:Choice xmlns:v="urn:schemas-microsoft-com:vml" Requires="v">
                <p:oleObj spid="_x0000_s49238" name="Equation" r:id="rId6" imgW="1320227" imgH="431613" progId="Equation.DSMT4">
                  <p:embed/>
                </p:oleObj>
              </mc:Choice>
              <mc:Fallback>
                <p:oleObj name="Equation" r:id="rId6" imgW="1320227" imgH="431613" progId="Equation.DSMT4">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5334000"/>
                        <a:ext cx="1320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200" name="Line 94"/>
          <p:cNvSpPr>
            <a:spLocks noChangeShapeType="1"/>
          </p:cNvSpPr>
          <p:nvPr/>
        </p:nvSpPr>
        <p:spPr bwMode="auto">
          <a:xfrm rot="-4029050">
            <a:off x="7240588" y="3152775"/>
            <a:ext cx="952500" cy="22383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201" name="Line 95"/>
          <p:cNvSpPr>
            <a:spLocks noChangeShapeType="1"/>
          </p:cNvSpPr>
          <p:nvPr/>
        </p:nvSpPr>
        <p:spPr bwMode="auto">
          <a:xfrm flipV="1">
            <a:off x="6715125" y="4267200"/>
            <a:ext cx="219075" cy="4953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202" name="Line 96"/>
          <p:cNvSpPr>
            <a:spLocks noChangeShapeType="1"/>
          </p:cNvSpPr>
          <p:nvPr/>
        </p:nvSpPr>
        <p:spPr bwMode="auto">
          <a:xfrm rot="-881665">
            <a:off x="6575425" y="4254500"/>
            <a:ext cx="295275" cy="609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203" name="Line 97"/>
          <p:cNvSpPr>
            <a:spLocks noChangeShapeType="1"/>
          </p:cNvSpPr>
          <p:nvPr/>
        </p:nvSpPr>
        <p:spPr bwMode="auto">
          <a:xfrm rot="881665" flipV="1">
            <a:off x="7004050" y="4240213"/>
            <a:ext cx="238125" cy="6064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204" name="Line 98"/>
          <p:cNvSpPr>
            <a:spLocks noChangeShapeType="1"/>
          </p:cNvSpPr>
          <p:nvPr/>
        </p:nvSpPr>
        <p:spPr bwMode="auto">
          <a:xfrm rot="-2386154">
            <a:off x="6916738" y="4006850"/>
            <a:ext cx="676275" cy="1143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205" name="Line 99"/>
          <p:cNvSpPr>
            <a:spLocks noChangeShapeType="1"/>
          </p:cNvSpPr>
          <p:nvPr/>
        </p:nvSpPr>
        <p:spPr bwMode="auto">
          <a:xfrm rot="2386154" flipV="1">
            <a:off x="8077200" y="3962400"/>
            <a:ext cx="676275" cy="1143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206" name="AutoShape 101"/>
          <p:cNvSpPr>
            <a:spLocks noChangeArrowheads="1"/>
          </p:cNvSpPr>
          <p:nvPr/>
        </p:nvSpPr>
        <p:spPr bwMode="auto">
          <a:xfrm flipV="1">
            <a:off x="6858000" y="41148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49207" name="AutoShape 102"/>
          <p:cNvSpPr>
            <a:spLocks noChangeArrowheads="1"/>
          </p:cNvSpPr>
          <p:nvPr/>
        </p:nvSpPr>
        <p:spPr bwMode="auto">
          <a:xfrm flipV="1">
            <a:off x="7239000" y="41148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49208" name="AutoShape 103"/>
          <p:cNvSpPr>
            <a:spLocks noChangeArrowheads="1"/>
          </p:cNvSpPr>
          <p:nvPr/>
        </p:nvSpPr>
        <p:spPr bwMode="auto">
          <a:xfrm flipV="1">
            <a:off x="8458200" y="41148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49209" name="AutoShape 104"/>
          <p:cNvSpPr>
            <a:spLocks noChangeArrowheads="1"/>
          </p:cNvSpPr>
          <p:nvPr/>
        </p:nvSpPr>
        <p:spPr bwMode="auto">
          <a:xfrm flipV="1">
            <a:off x="3048000" y="18288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49210" name="AutoShape 105"/>
          <p:cNvSpPr>
            <a:spLocks noChangeArrowheads="1"/>
          </p:cNvSpPr>
          <p:nvPr/>
        </p:nvSpPr>
        <p:spPr bwMode="auto">
          <a:xfrm flipV="1">
            <a:off x="3429000" y="18288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49211" name="AutoShape 106"/>
          <p:cNvSpPr>
            <a:spLocks noChangeArrowheads="1"/>
          </p:cNvSpPr>
          <p:nvPr/>
        </p:nvSpPr>
        <p:spPr bwMode="auto">
          <a:xfrm flipV="1">
            <a:off x="4648200" y="18288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49212" name="Text Box 110"/>
          <p:cNvSpPr txBox="1">
            <a:spLocks noChangeArrowheads="1"/>
          </p:cNvSpPr>
          <p:nvPr/>
        </p:nvSpPr>
        <p:spPr bwMode="auto">
          <a:xfrm>
            <a:off x="5715000" y="61864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hlinkClick r:id="rId8"/>
              </a:rPr>
              <a:t>Matlab code</a:t>
            </a:r>
            <a:endParaRPr lang="en-US" altLang="en-US" sz="2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120"/>
          <p:cNvSpPr>
            <a:spLocks noChangeArrowheads="1"/>
          </p:cNvSpPr>
          <p:nvPr/>
        </p:nvSpPr>
        <p:spPr bwMode="auto">
          <a:xfrm>
            <a:off x="2743200" y="4343400"/>
            <a:ext cx="136525" cy="1365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solidFill>
            <a:srgbClr val="FF0000"/>
          </a:solidFill>
          <a:ln w="146050">
            <a:solidFill>
              <a:srgbClr val="FF0000"/>
            </a:solidFill>
            <a:round/>
            <a:headEnd/>
            <a:tailEnd/>
          </a:ln>
        </p:spPr>
        <p:txBody>
          <a:bodyPr wrap="none" anchor="ctr"/>
          <a:lstStyle/>
          <a:p>
            <a:endParaRPr lang="en-US"/>
          </a:p>
        </p:txBody>
      </p:sp>
      <p:sp>
        <p:nvSpPr>
          <p:cNvPr id="50179" name="Text Box 4"/>
          <p:cNvSpPr txBox="1">
            <a:spLocks noChangeArrowheads="1"/>
          </p:cNvSpPr>
          <p:nvPr/>
        </p:nvSpPr>
        <p:spPr bwMode="auto">
          <a:xfrm>
            <a:off x="457200" y="1600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#1 At X=0, T=</a:t>
            </a:r>
            <a:r>
              <a:rPr lang="en-US" altLang="en-US" sz="2400"/>
              <a:t>2h</a:t>
            </a:r>
            <a:r>
              <a:rPr lang="en-US" altLang="en-US" sz="1800"/>
              <a:t>/V</a:t>
            </a:r>
            <a:r>
              <a:rPr lang="en-US" altLang="en-US" sz="1200"/>
              <a:t>1</a:t>
            </a:r>
            <a:r>
              <a:rPr lang="en-US" altLang="en-US" sz="1800"/>
              <a:t> </a:t>
            </a:r>
          </a:p>
        </p:txBody>
      </p:sp>
      <p:sp>
        <p:nvSpPr>
          <p:cNvPr id="50180" name="Rectangle 5"/>
          <p:cNvSpPr>
            <a:spLocks noChangeArrowheads="1"/>
          </p:cNvSpPr>
          <p:nvPr/>
        </p:nvSpPr>
        <p:spPr bwMode="auto">
          <a:xfrm>
            <a:off x="533400" y="196850"/>
            <a:ext cx="6813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800"/>
              <a:t>Two important places on the traveltime </a:t>
            </a:r>
          </a:p>
          <a:p>
            <a:pPr algn="ctr"/>
            <a:r>
              <a:rPr lang="en-US" altLang="en-US" sz="2800"/>
              <a:t>hyperbola</a:t>
            </a:r>
          </a:p>
        </p:txBody>
      </p:sp>
      <p:sp>
        <p:nvSpPr>
          <p:cNvPr id="50181" name="Text Box 59"/>
          <p:cNvSpPr txBox="1">
            <a:spLocks noChangeAspect="1" noChangeArrowheads="1"/>
          </p:cNvSpPr>
          <p:nvPr/>
        </p:nvSpPr>
        <p:spPr bwMode="auto">
          <a:xfrm>
            <a:off x="3344863" y="1676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sz="1800"/>
          </a:p>
        </p:txBody>
      </p:sp>
      <p:sp>
        <p:nvSpPr>
          <p:cNvPr id="50182" name="Freeform 60"/>
          <p:cNvSpPr>
            <a:spLocks noChangeAspect="1"/>
          </p:cNvSpPr>
          <p:nvPr/>
        </p:nvSpPr>
        <p:spPr bwMode="auto">
          <a:xfrm>
            <a:off x="4076700" y="1892300"/>
            <a:ext cx="666750" cy="358775"/>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3" name="Freeform 61"/>
          <p:cNvSpPr>
            <a:spLocks noChangeAspect="1"/>
          </p:cNvSpPr>
          <p:nvPr/>
        </p:nvSpPr>
        <p:spPr bwMode="auto">
          <a:xfrm>
            <a:off x="3600450" y="2132013"/>
            <a:ext cx="666750" cy="357187"/>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4" name="Line 62"/>
          <p:cNvSpPr>
            <a:spLocks noChangeAspect="1" noChangeShapeType="1"/>
          </p:cNvSpPr>
          <p:nvPr/>
        </p:nvSpPr>
        <p:spPr bwMode="auto">
          <a:xfrm flipH="1">
            <a:off x="1979613" y="3592513"/>
            <a:ext cx="96837" cy="209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5" name="Line 63"/>
          <p:cNvSpPr>
            <a:spLocks noChangeAspect="1" noChangeShapeType="1"/>
          </p:cNvSpPr>
          <p:nvPr/>
        </p:nvSpPr>
        <p:spPr bwMode="auto">
          <a:xfrm flipH="1">
            <a:off x="2111375"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6" name="Line 64"/>
          <p:cNvSpPr>
            <a:spLocks noChangeAspect="1" noChangeShapeType="1"/>
          </p:cNvSpPr>
          <p:nvPr/>
        </p:nvSpPr>
        <p:spPr bwMode="auto">
          <a:xfrm flipH="1">
            <a:off x="2243138" y="3592513"/>
            <a:ext cx="95250" cy="209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7" name="Line 65"/>
          <p:cNvSpPr>
            <a:spLocks noChangeAspect="1" noChangeShapeType="1"/>
          </p:cNvSpPr>
          <p:nvPr/>
        </p:nvSpPr>
        <p:spPr bwMode="auto">
          <a:xfrm flipH="1">
            <a:off x="2373313"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8" name="Line 66"/>
          <p:cNvSpPr>
            <a:spLocks noChangeAspect="1" noChangeShapeType="1"/>
          </p:cNvSpPr>
          <p:nvPr/>
        </p:nvSpPr>
        <p:spPr bwMode="auto">
          <a:xfrm flipH="1">
            <a:off x="2509838" y="3592513"/>
            <a:ext cx="95250" cy="209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9" name="Line 67"/>
          <p:cNvSpPr>
            <a:spLocks noChangeAspect="1" noChangeShapeType="1"/>
          </p:cNvSpPr>
          <p:nvPr/>
        </p:nvSpPr>
        <p:spPr bwMode="auto">
          <a:xfrm flipH="1">
            <a:off x="2641600"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0" name="Line 68"/>
          <p:cNvSpPr>
            <a:spLocks noChangeAspect="1" noChangeShapeType="1"/>
          </p:cNvSpPr>
          <p:nvPr/>
        </p:nvSpPr>
        <p:spPr bwMode="auto">
          <a:xfrm flipH="1">
            <a:off x="2773363" y="3592513"/>
            <a:ext cx="95250" cy="209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Line 69"/>
          <p:cNvSpPr>
            <a:spLocks noChangeAspect="1" noChangeShapeType="1"/>
          </p:cNvSpPr>
          <p:nvPr/>
        </p:nvSpPr>
        <p:spPr bwMode="auto">
          <a:xfrm flipH="1">
            <a:off x="2903538"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2" name="Line 70"/>
          <p:cNvSpPr>
            <a:spLocks noChangeAspect="1" noChangeShapeType="1"/>
          </p:cNvSpPr>
          <p:nvPr/>
        </p:nvSpPr>
        <p:spPr bwMode="auto">
          <a:xfrm flipH="1">
            <a:off x="3022600"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3" name="Line 71"/>
          <p:cNvSpPr>
            <a:spLocks noChangeAspect="1" noChangeShapeType="1"/>
          </p:cNvSpPr>
          <p:nvPr/>
        </p:nvSpPr>
        <p:spPr bwMode="auto">
          <a:xfrm flipH="1">
            <a:off x="3154363" y="3608388"/>
            <a:ext cx="95250" cy="2079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4" name="Line 72"/>
          <p:cNvSpPr>
            <a:spLocks noChangeAspect="1" noChangeShapeType="1"/>
          </p:cNvSpPr>
          <p:nvPr/>
        </p:nvSpPr>
        <p:spPr bwMode="auto">
          <a:xfrm flipH="1">
            <a:off x="3284538"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5" name="Line 73"/>
          <p:cNvSpPr>
            <a:spLocks noChangeAspect="1" noChangeShapeType="1"/>
          </p:cNvSpPr>
          <p:nvPr/>
        </p:nvSpPr>
        <p:spPr bwMode="auto">
          <a:xfrm flipH="1">
            <a:off x="3416300" y="3608388"/>
            <a:ext cx="95250" cy="2079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74"/>
          <p:cNvSpPr>
            <a:spLocks noChangeAspect="1" noChangeShapeType="1"/>
          </p:cNvSpPr>
          <p:nvPr/>
        </p:nvSpPr>
        <p:spPr bwMode="auto">
          <a:xfrm flipH="1">
            <a:off x="3552825"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7" name="Line 75"/>
          <p:cNvSpPr>
            <a:spLocks noChangeAspect="1" noChangeShapeType="1"/>
          </p:cNvSpPr>
          <p:nvPr/>
        </p:nvSpPr>
        <p:spPr bwMode="auto">
          <a:xfrm flipH="1">
            <a:off x="3684588" y="3608388"/>
            <a:ext cx="95250" cy="2079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8" name="Line 76"/>
          <p:cNvSpPr>
            <a:spLocks noChangeAspect="1" noChangeShapeType="1"/>
          </p:cNvSpPr>
          <p:nvPr/>
        </p:nvSpPr>
        <p:spPr bwMode="auto">
          <a:xfrm flipH="1">
            <a:off x="3814763"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9" name="Line 77"/>
          <p:cNvSpPr>
            <a:spLocks noChangeAspect="1" noChangeShapeType="1"/>
          </p:cNvSpPr>
          <p:nvPr/>
        </p:nvSpPr>
        <p:spPr bwMode="auto">
          <a:xfrm flipH="1">
            <a:off x="3946525" y="3608388"/>
            <a:ext cx="95250" cy="2079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0" name="Line 78"/>
          <p:cNvSpPr>
            <a:spLocks noChangeAspect="1" noChangeShapeType="1"/>
          </p:cNvSpPr>
          <p:nvPr/>
        </p:nvSpPr>
        <p:spPr bwMode="auto">
          <a:xfrm flipH="1">
            <a:off x="4083050" y="3592513"/>
            <a:ext cx="95250" cy="209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1" name="Line 79"/>
          <p:cNvSpPr>
            <a:spLocks noChangeAspect="1" noChangeShapeType="1"/>
          </p:cNvSpPr>
          <p:nvPr/>
        </p:nvSpPr>
        <p:spPr bwMode="auto">
          <a:xfrm flipH="1">
            <a:off x="4213225" y="3600450"/>
            <a:ext cx="96838"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2" name="Line 80"/>
          <p:cNvSpPr>
            <a:spLocks noChangeAspect="1" noChangeShapeType="1"/>
          </p:cNvSpPr>
          <p:nvPr/>
        </p:nvSpPr>
        <p:spPr bwMode="auto">
          <a:xfrm flipH="1">
            <a:off x="4344988" y="3592513"/>
            <a:ext cx="95250" cy="209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3" name="Line 81"/>
          <p:cNvSpPr>
            <a:spLocks noChangeAspect="1" noChangeShapeType="1"/>
          </p:cNvSpPr>
          <p:nvPr/>
        </p:nvSpPr>
        <p:spPr bwMode="auto">
          <a:xfrm flipH="1">
            <a:off x="4476750"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4" name="Line 82"/>
          <p:cNvSpPr>
            <a:spLocks noChangeAspect="1" noChangeShapeType="1"/>
          </p:cNvSpPr>
          <p:nvPr/>
        </p:nvSpPr>
        <p:spPr bwMode="auto">
          <a:xfrm flipH="1">
            <a:off x="4613275" y="3592513"/>
            <a:ext cx="95250" cy="209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5" name="Line 83"/>
          <p:cNvSpPr>
            <a:spLocks noChangeAspect="1" noChangeShapeType="1"/>
          </p:cNvSpPr>
          <p:nvPr/>
        </p:nvSpPr>
        <p:spPr bwMode="auto">
          <a:xfrm flipH="1">
            <a:off x="4743450"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6" name="Line 84"/>
          <p:cNvSpPr>
            <a:spLocks noChangeAspect="1" noChangeShapeType="1"/>
          </p:cNvSpPr>
          <p:nvPr/>
        </p:nvSpPr>
        <p:spPr bwMode="auto">
          <a:xfrm flipH="1">
            <a:off x="4875213" y="3592513"/>
            <a:ext cx="95250" cy="209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7" name="Line 85"/>
          <p:cNvSpPr>
            <a:spLocks noChangeAspect="1" noChangeShapeType="1"/>
          </p:cNvSpPr>
          <p:nvPr/>
        </p:nvSpPr>
        <p:spPr bwMode="auto">
          <a:xfrm flipH="1">
            <a:off x="5006975"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8" name="Line 86"/>
          <p:cNvSpPr>
            <a:spLocks noChangeAspect="1" noChangeShapeType="1"/>
          </p:cNvSpPr>
          <p:nvPr/>
        </p:nvSpPr>
        <p:spPr bwMode="auto">
          <a:xfrm flipH="1">
            <a:off x="5126038"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9" name="Line 87"/>
          <p:cNvSpPr>
            <a:spLocks noChangeAspect="1" noChangeShapeType="1"/>
          </p:cNvSpPr>
          <p:nvPr/>
        </p:nvSpPr>
        <p:spPr bwMode="auto">
          <a:xfrm flipH="1">
            <a:off x="5256213" y="3608388"/>
            <a:ext cx="95250" cy="2079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0" name="Line 88"/>
          <p:cNvSpPr>
            <a:spLocks noChangeAspect="1" noChangeShapeType="1"/>
          </p:cNvSpPr>
          <p:nvPr/>
        </p:nvSpPr>
        <p:spPr bwMode="auto">
          <a:xfrm flipH="1">
            <a:off x="5387975"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1" name="Line 89"/>
          <p:cNvSpPr>
            <a:spLocks noChangeAspect="1" noChangeShapeType="1"/>
          </p:cNvSpPr>
          <p:nvPr/>
        </p:nvSpPr>
        <p:spPr bwMode="auto">
          <a:xfrm flipH="1">
            <a:off x="5518150" y="3608388"/>
            <a:ext cx="95250" cy="2079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2" name="Line 90"/>
          <p:cNvSpPr>
            <a:spLocks noChangeAspect="1" noChangeShapeType="1"/>
          </p:cNvSpPr>
          <p:nvPr/>
        </p:nvSpPr>
        <p:spPr bwMode="auto">
          <a:xfrm flipH="1">
            <a:off x="5654675" y="3600450"/>
            <a:ext cx="96838"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3" name="Line 91"/>
          <p:cNvSpPr>
            <a:spLocks noChangeAspect="1" noChangeShapeType="1"/>
          </p:cNvSpPr>
          <p:nvPr/>
        </p:nvSpPr>
        <p:spPr bwMode="auto">
          <a:xfrm flipH="1">
            <a:off x="5786438" y="3608388"/>
            <a:ext cx="95250" cy="2079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4" name="Line 92"/>
          <p:cNvSpPr>
            <a:spLocks noChangeAspect="1" noChangeShapeType="1"/>
          </p:cNvSpPr>
          <p:nvPr/>
        </p:nvSpPr>
        <p:spPr bwMode="auto">
          <a:xfrm flipH="1">
            <a:off x="5918200" y="3600450"/>
            <a:ext cx="95250"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5" name="Line 93"/>
          <p:cNvSpPr>
            <a:spLocks noChangeAspect="1" noChangeShapeType="1"/>
          </p:cNvSpPr>
          <p:nvPr/>
        </p:nvSpPr>
        <p:spPr bwMode="auto">
          <a:xfrm flipH="1">
            <a:off x="6048375" y="3608388"/>
            <a:ext cx="95250" cy="2079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6" name="Line 94"/>
          <p:cNvSpPr>
            <a:spLocks noChangeAspect="1" noChangeShapeType="1"/>
          </p:cNvSpPr>
          <p:nvPr/>
        </p:nvSpPr>
        <p:spPr bwMode="auto">
          <a:xfrm>
            <a:off x="1884363" y="3562350"/>
            <a:ext cx="4479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7" name="Line 95"/>
          <p:cNvSpPr>
            <a:spLocks noChangeAspect="1" noChangeShapeType="1"/>
          </p:cNvSpPr>
          <p:nvPr/>
        </p:nvSpPr>
        <p:spPr bwMode="auto">
          <a:xfrm>
            <a:off x="1789113" y="4398963"/>
            <a:ext cx="4670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8" name="Line 97"/>
          <p:cNvSpPr>
            <a:spLocks noChangeAspect="1" noChangeShapeType="1"/>
          </p:cNvSpPr>
          <p:nvPr/>
        </p:nvSpPr>
        <p:spPr bwMode="auto">
          <a:xfrm rot="1205352">
            <a:off x="2667000" y="3562350"/>
            <a:ext cx="285750" cy="7905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219" name="Text Box 98"/>
          <p:cNvSpPr txBox="1">
            <a:spLocks noChangeAspect="1" noChangeArrowheads="1"/>
          </p:cNvSpPr>
          <p:nvPr/>
        </p:nvSpPr>
        <p:spPr bwMode="auto">
          <a:xfrm>
            <a:off x="3886200" y="3921125"/>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50220" name="Text Box 100"/>
          <p:cNvSpPr txBox="1">
            <a:spLocks noChangeAspect="1" noChangeArrowheads="1"/>
          </p:cNvSpPr>
          <p:nvPr/>
        </p:nvSpPr>
        <p:spPr bwMode="auto">
          <a:xfrm>
            <a:off x="1676400" y="3086100"/>
            <a:ext cx="295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50221" name="Object 1024"/>
          <p:cNvGraphicFramePr>
            <a:graphicFrameLocks noChangeAspect="1"/>
          </p:cNvGraphicFramePr>
          <p:nvPr/>
        </p:nvGraphicFramePr>
        <p:xfrm>
          <a:off x="533400" y="3657600"/>
          <a:ext cx="1651000" cy="673100"/>
        </p:xfrm>
        <a:graphic>
          <a:graphicData uri="http://schemas.openxmlformats.org/presentationml/2006/ole">
            <mc:AlternateContent xmlns:mc="http://schemas.openxmlformats.org/markup-compatibility/2006">
              <mc:Choice xmlns:v="urn:schemas-microsoft-com:vml" Requires="v">
                <p:oleObj spid="_x0000_s50244" name="Equation" r:id="rId3" imgW="1320227" imgH="431613" progId="Equation.DSMT4">
                  <p:embed/>
                </p:oleObj>
              </mc:Choice>
              <mc:Fallback>
                <p:oleObj name="Equation" r:id="rId3" imgW="1320227" imgH="431613"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57600"/>
                        <a:ext cx="16510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22" name="AutoShape 108"/>
          <p:cNvSpPr>
            <a:spLocks noChangeAspect="1" noChangeArrowheads="1"/>
          </p:cNvSpPr>
          <p:nvPr/>
        </p:nvSpPr>
        <p:spPr bwMode="auto">
          <a:xfrm flipV="1">
            <a:off x="2730500" y="3279775"/>
            <a:ext cx="190500" cy="238125"/>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50223" name="Line 112"/>
          <p:cNvSpPr>
            <a:spLocks noChangeAspect="1" noChangeShapeType="1"/>
          </p:cNvSpPr>
          <p:nvPr/>
        </p:nvSpPr>
        <p:spPr bwMode="auto">
          <a:xfrm rot="20394648" flipV="1">
            <a:off x="2743200" y="3552825"/>
            <a:ext cx="285750" cy="7905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224" name="Text Box 113"/>
          <p:cNvSpPr txBox="1">
            <a:spLocks noChangeArrowheads="1"/>
          </p:cNvSpPr>
          <p:nvPr/>
        </p:nvSpPr>
        <p:spPr bwMode="auto">
          <a:xfrm>
            <a:off x="2671763" y="3429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solidFill>
                  <a:srgbClr val="000000"/>
                </a:solidFill>
              </a:rPr>
              <a:t>*</a:t>
            </a:r>
            <a:endParaRPr lang="en-US" altLang="en-US" sz="1800"/>
          </a:p>
        </p:txBody>
      </p:sp>
      <p:pic>
        <p:nvPicPr>
          <p:cNvPr id="50225" name="Picture 114" descr="C:\Documents and Settings\jlorenzo\Desktop\class\hyperbolaDwave.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905000"/>
            <a:ext cx="48577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50226" name="AutoShape 115"/>
          <p:cNvSpPr>
            <a:spLocks noChangeAspect="1" noChangeArrowheads="1"/>
          </p:cNvSpPr>
          <p:nvPr/>
        </p:nvSpPr>
        <p:spPr bwMode="auto">
          <a:xfrm flipV="1">
            <a:off x="6019800" y="2057400"/>
            <a:ext cx="190500" cy="238125"/>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50227" name="AutoShape 118"/>
          <p:cNvSpPr>
            <a:spLocks noChangeArrowheads="1"/>
          </p:cNvSpPr>
          <p:nvPr/>
        </p:nvSpPr>
        <p:spPr bwMode="auto">
          <a:xfrm>
            <a:off x="6000750" y="3633788"/>
            <a:ext cx="136525" cy="1365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solidFill>
            <a:srgbClr val="FF0000"/>
          </a:solidFill>
          <a:ln w="146050">
            <a:solidFill>
              <a:srgbClr val="FF0000"/>
            </a:solidFill>
            <a:round/>
            <a:headEnd/>
            <a:tailEnd/>
          </a:ln>
        </p:spPr>
        <p:txBody>
          <a:bodyPr wrap="none" anchor="ctr"/>
          <a:lstStyle/>
          <a:p>
            <a:endParaRPr lang="en-US"/>
          </a:p>
        </p:txBody>
      </p:sp>
      <p:sp>
        <p:nvSpPr>
          <p:cNvPr id="50228" name="Line 121"/>
          <p:cNvSpPr>
            <a:spLocks noChangeShapeType="1"/>
          </p:cNvSpPr>
          <p:nvPr/>
        </p:nvSpPr>
        <p:spPr bwMode="auto">
          <a:xfrm>
            <a:off x="6096000" y="2362200"/>
            <a:ext cx="0" cy="13716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229" name="Text Box 122"/>
          <p:cNvSpPr txBox="1">
            <a:spLocks noChangeArrowheads="1"/>
          </p:cNvSpPr>
          <p:nvPr/>
        </p:nvSpPr>
        <p:spPr bwMode="auto">
          <a:xfrm>
            <a:off x="5943600" y="2819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T</a:t>
            </a:r>
            <a:r>
              <a:rPr lang="en-US" altLang="en-US" sz="1200">
                <a:solidFill>
                  <a:srgbClr val="000000"/>
                </a:solidFill>
              </a:rPr>
              <a:t>0</a:t>
            </a:r>
            <a:r>
              <a:rPr lang="en-US" altLang="en-US" sz="1800">
                <a:solidFill>
                  <a:srgbClr val="000000"/>
                </a:solidFill>
              </a:rPr>
              <a:t>=2h/V</a:t>
            </a:r>
            <a:r>
              <a:rPr lang="en-US" altLang="en-US" sz="1200">
                <a:solidFill>
                  <a:srgbClr val="000000"/>
                </a:solidFill>
              </a:rPr>
              <a:t>1</a:t>
            </a:r>
            <a:endParaRPr lang="en-US" altLang="en-US" sz="1800"/>
          </a:p>
        </p:txBody>
      </p:sp>
      <p:sp>
        <p:nvSpPr>
          <p:cNvPr id="50230" name="Text Box 123"/>
          <p:cNvSpPr txBox="1">
            <a:spLocks noChangeArrowheads="1"/>
          </p:cNvSpPr>
          <p:nvPr/>
        </p:nvSpPr>
        <p:spPr bwMode="auto">
          <a:xfrm>
            <a:off x="2971800" y="3810000"/>
            <a:ext cx="315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t>h</a:t>
            </a:r>
          </a:p>
        </p:txBody>
      </p:sp>
      <p:sp>
        <p:nvSpPr>
          <p:cNvPr id="50231" name="Text Box 124"/>
          <p:cNvSpPr txBox="1">
            <a:spLocks noChangeArrowheads="1"/>
          </p:cNvSpPr>
          <p:nvPr/>
        </p:nvSpPr>
        <p:spPr bwMode="auto">
          <a:xfrm>
            <a:off x="1066800" y="61864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hlinkClick r:id="rId6"/>
              </a:rPr>
              <a:t>Matlab code</a:t>
            </a:r>
            <a:endParaRPr lang="en-US" altLang="en-US" sz="2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028"/>
          <p:cNvSpPr txBox="1">
            <a:spLocks noChangeArrowheads="1"/>
          </p:cNvSpPr>
          <p:nvPr/>
        </p:nvSpPr>
        <p:spPr bwMode="auto">
          <a:xfrm>
            <a:off x="685800" y="2209800"/>
            <a:ext cx="7848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#1As X--&gt; very large values, and X&gt;&gt;h ,</a:t>
            </a:r>
          </a:p>
          <a:p>
            <a:pPr>
              <a:spcBef>
                <a:spcPct val="50000"/>
              </a:spcBef>
            </a:pPr>
            <a:r>
              <a:rPr lang="en-US" altLang="en-US" sz="2400"/>
              <a:t>then (6) simplifies into the equation of straight line with slope dx/dT = V</a:t>
            </a:r>
            <a:r>
              <a:rPr lang="en-US" altLang="en-US" sz="1400"/>
              <a:t>1</a:t>
            </a:r>
            <a:endParaRPr lang="en-US" altLang="en-US" sz="2400"/>
          </a:p>
        </p:txBody>
      </p:sp>
      <p:sp>
        <p:nvSpPr>
          <p:cNvPr id="51203" name="Text Box 1030"/>
          <p:cNvSpPr txBox="1">
            <a:spLocks noChangeAspect="1" noChangeArrowheads="1"/>
          </p:cNvSpPr>
          <p:nvPr/>
        </p:nvSpPr>
        <p:spPr bwMode="auto">
          <a:xfrm>
            <a:off x="3344863" y="1676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sz="1800"/>
          </a:p>
        </p:txBody>
      </p:sp>
      <p:sp>
        <p:nvSpPr>
          <p:cNvPr id="51204" name="Text Box 1069"/>
          <p:cNvSpPr txBox="1">
            <a:spLocks noChangeAspect="1" noChangeArrowheads="1"/>
          </p:cNvSpPr>
          <p:nvPr/>
        </p:nvSpPr>
        <p:spPr bwMode="auto">
          <a:xfrm>
            <a:off x="685800" y="3962400"/>
            <a:ext cx="295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51205" name="Object 1024"/>
          <p:cNvGraphicFramePr>
            <a:graphicFrameLocks noChangeAspect="1"/>
          </p:cNvGraphicFramePr>
          <p:nvPr/>
        </p:nvGraphicFramePr>
        <p:xfrm>
          <a:off x="3886200" y="3848100"/>
          <a:ext cx="1778000" cy="876300"/>
        </p:xfrm>
        <a:graphic>
          <a:graphicData uri="http://schemas.openxmlformats.org/presentationml/2006/ole">
            <mc:AlternateContent xmlns:mc="http://schemas.openxmlformats.org/markup-compatibility/2006">
              <mc:Choice xmlns:v="urn:schemas-microsoft-com:vml" Requires="v">
                <p:oleObj spid="_x0000_s51234" name="Equation" r:id="rId3" imgW="1778000" imgH="876300" progId="Equation.DSMT4">
                  <p:embed/>
                </p:oleObj>
              </mc:Choice>
              <mc:Fallback>
                <p:oleObj name="Equation" r:id="rId3" imgW="1778000" imgH="8763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48100"/>
                        <a:ext cx="177800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6" name="Text Box 1081"/>
          <p:cNvSpPr txBox="1">
            <a:spLocks noChangeArrowheads="1"/>
          </p:cNvSpPr>
          <p:nvPr/>
        </p:nvSpPr>
        <p:spPr bwMode="auto">
          <a:xfrm>
            <a:off x="6629400" y="40528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(6)</a:t>
            </a:r>
          </a:p>
        </p:txBody>
      </p:sp>
      <p:graphicFrame>
        <p:nvGraphicFramePr>
          <p:cNvPr id="51207" name="Object 1025"/>
          <p:cNvGraphicFramePr>
            <a:graphicFrameLocks noChangeAspect="1"/>
          </p:cNvGraphicFramePr>
          <p:nvPr/>
        </p:nvGraphicFramePr>
        <p:xfrm>
          <a:off x="5638800" y="5257800"/>
          <a:ext cx="952500" cy="457200"/>
        </p:xfrm>
        <a:graphic>
          <a:graphicData uri="http://schemas.openxmlformats.org/presentationml/2006/ole">
            <mc:AlternateContent xmlns:mc="http://schemas.openxmlformats.org/markup-compatibility/2006">
              <mc:Choice xmlns:v="urn:schemas-microsoft-com:vml" Requires="v">
                <p:oleObj spid="_x0000_s51235" name="Equation" r:id="rId5" imgW="952500" imgH="457200" progId="Equation.DSMT4">
                  <p:embed/>
                </p:oleObj>
              </mc:Choice>
              <mc:Fallback>
                <p:oleObj name="Equation" r:id="rId5" imgW="952500" imgH="4572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952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8" name="Rectangle 1084"/>
          <p:cNvSpPr>
            <a:spLocks noChangeArrowheads="1"/>
          </p:cNvSpPr>
          <p:nvPr/>
        </p:nvSpPr>
        <p:spPr bwMode="auto">
          <a:xfrm>
            <a:off x="776288" y="3962400"/>
            <a:ext cx="250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If we start with</a:t>
            </a:r>
          </a:p>
        </p:txBody>
      </p:sp>
      <p:sp>
        <p:nvSpPr>
          <p:cNvPr id="51209" name="Text Box 1085"/>
          <p:cNvSpPr txBox="1">
            <a:spLocks noChangeArrowheads="1"/>
          </p:cNvSpPr>
          <p:nvPr/>
        </p:nvSpPr>
        <p:spPr bwMode="auto">
          <a:xfrm>
            <a:off x="838200" y="480060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as the thickness becomes insignificant with respect to the source-receiver distance</a:t>
            </a:r>
            <a:endParaRPr lang="en-US" altLang="en-US" sz="1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029"/>
          <p:cNvSpPr txBox="1">
            <a:spLocks noChangeAspect="1" noChangeArrowheads="1"/>
          </p:cNvSpPr>
          <p:nvPr/>
        </p:nvSpPr>
        <p:spPr bwMode="auto">
          <a:xfrm>
            <a:off x="3344863" y="1676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sz="1800"/>
          </a:p>
        </p:txBody>
      </p:sp>
      <p:graphicFrame>
        <p:nvGraphicFramePr>
          <p:cNvPr id="52227" name="Object 1024"/>
          <p:cNvGraphicFramePr>
            <a:graphicFrameLocks noChangeAspect="1"/>
          </p:cNvGraphicFramePr>
          <p:nvPr/>
        </p:nvGraphicFramePr>
        <p:xfrm>
          <a:off x="2743200" y="1905000"/>
          <a:ext cx="1143000" cy="876300"/>
        </p:xfrm>
        <a:graphic>
          <a:graphicData uri="http://schemas.openxmlformats.org/presentationml/2006/ole">
            <mc:AlternateContent xmlns:mc="http://schemas.openxmlformats.org/markup-compatibility/2006">
              <mc:Choice xmlns:v="urn:schemas-microsoft-com:vml" Requires="v">
                <p:oleObj spid="_x0000_s52267" name="Equation" r:id="rId3" imgW="1143000" imgH="876300" progId="Equation.DSMT4">
                  <p:embed/>
                </p:oleObj>
              </mc:Choice>
              <mc:Fallback>
                <p:oleObj name="Equation" r:id="rId3" imgW="1143000" imgH="8763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114300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8" name="Object 1025"/>
          <p:cNvGraphicFramePr>
            <a:graphicFrameLocks noChangeAspect="1"/>
          </p:cNvGraphicFramePr>
          <p:nvPr/>
        </p:nvGraphicFramePr>
        <p:xfrm>
          <a:off x="2895600" y="3048000"/>
          <a:ext cx="862013" cy="736600"/>
        </p:xfrm>
        <a:graphic>
          <a:graphicData uri="http://schemas.openxmlformats.org/presentationml/2006/ole">
            <mc:AlternateContent xmlns:mc="http://schemas.openxmlformats.org/markup-compatibility/2006">
              <mc:Choice xmlns:v="urn:schemas-microsoft-com:vml" Requires="v">
                <p:oleObj spid="_x0000_s52268" name="Equation" r:id="rId5" imgW="863225" imgH="736280" progId="Equation.DSMT4">
                  <p:embed/>
                </p:oleObj>
              </mc:Choice>
              <mc:Fallback>
                <p:oleObj name="Equation" r:id="rId5" imgW="863225" imgH="73628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048000"/>
                        <a:ext cx="862013"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9" name="Object 1026"/>
          <p:cNvGraphicFramePr>
            <a:graphicFrameLocks noChangeAspect="1"/>
          </p:cNvGraphicFramePr>
          <p:nvPr/>
        </p:nvGraphicFramePr>
        <p:xfrm>
          <a:off x="2794000" y="3930650"/>
          <a:ext cx="1066800" cy="800100"/>
        </p:xfrm>
        <a:graphic>
          <a:graphicData uri="http://schemas.openxmlformats.org/presentationml/2006/ole">
            <mc:AlternateContent xmlns:mc="http://schemas.openxmlformats.org/markup-compatibility/2006">
              <mc:Choice xmlns:v="urn:schemas-microsoft-com:vml" Requires="v">
                <p:oleObj spid="_x0000_s52269" name="Equation" r:id="rId7" imgW="1066800" imgH="800100" progId="Equation.DSMT4">
                  <p:embed/>
                </p:oleObj>
              </mc:Choice>
              <mc:Fallback>
                <p:oleObj name="Equation" r:id="rId7" imgW="1066800" imgH="800100"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4000" y="3930650"/>
                        <a:ext cx="1066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0" name="Text Box 1038"/>
          <p:cNvSpPr txBox="1">
            <a:spLocks noChangeArrowheads="1"/>
          </p:cNvSpPr>
          <p:nvPr/>
        </p:nvSpPr>
        <p:spPr bwMode="auto">
          <a:xfrm>
            <a:off x="914400" y="5029200"/>
            <a:ext cx="7010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By analogy with the parametric equation for a hyperbola, the slope of this line is 1/V</a:t>
            </a:r>
            <a:r>
              <a:rPr lang="en-US" altLang="en-US" sz="1400"/>
              <a:t>1 </a:t>
            </a:r>
            <a:r>
              <a:rPr lang="en-US" altLang="en-US" sz="2400"/>
              <a:t>i.e. </a:t>
            </a:r>
          </a:p>
          <a:p>
            <a:pPr algn="ctr">
              <a:spcBef>
                <a:spcPct val="50000"/>
              </a:spcBef>
            </a:pPr>
            <a:r>
              <a:rPr lang="en-US" altLang="en-US" sz="2400"/>
              <a:t>a/b = 1/V</a:t>
            </a:r>
            <a:r>
              <a:rPr lang="en-US" altLang="en-US" sz="1400"/>
              <a:t>1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2" descr="C:\Documents and Settings\jlorenzo\Desktop\class\hyperbolae_test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63627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838200" y="457200"/>
            <a:ext cx="541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What can we tell from the relative shape of the hyperbola?</a:t>
            </a:r>
            <a:endParaRPr lang="en-US" altLang="en-US" sz="1800"/>
          </a:p>
        </p:txBody>
      </p:sp>
      <p:sp>
        <p:nvSpPr>
          <p:cNvPr id="53252" name="Text Box 8"/>
          <p:cNvSpPr txBox="1">
            <a:spLocks noChangeArrowheads="1"/>
          </p:cNvSpPr>
          <p:nvPr/>
        </p:nvSpPr>
        <p:spPr bwMode="auto">
          <a:xfrm>
            <a:off x="3048000" y="2590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Increasing velocity (m/s)</a:t>
            </a:r>
            <a:endParaRPr lang="en-US" altLang="en-US" sz="1800"/>
          </a:p>
        </p:txBody>
      </p:sp>
      <p:sp>
        <p:nvSpPr>
          <p:cNvPr id="53253" name="Line 9"/>
          <p:cNvSpPr>
            <a:spLocks noChangeShapeType="1"/>
          </p:cNvSpPr>
          <p:nvPr/>
        </p:nvSpPr>
        <p:spPr bwMode="auto">
          <a:xfrm flipV="1">
            <a:off x="4114800" y="2209800"/>
            <a:ext cx="76200" cy="38100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4" name="Line 10"/>
          <p:cNvSpPr>
            <a:spLocks noChangeShapeType="1"/>
          </p:cNvSpPr>
          <p:nvPr/>
        </p:nvSpPr>
        <p:spPr bwMode="auto">
          <a:xfrm flipH="1" flipV="1">
            <a:off x="3657600" y="2209800"/>
            <a:ext cx="228600" cy="30480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5" name="Line 11"/>
          <p:cNvSpPr>
            <a:spLocks noChangeShapeType="1"/>
          </p:cNvSpPr>
          <p:nvPr/>
        </p:nvSpPr>
        <p:spPr bwMode="auto">
          <a:xfrm flipV="1">
            <a:off x="4343400" y="2514600"/>
            <a:ext cx="304800" cy="15240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6" name="Line 12"/>
          <p:cNvSpPr>
            <a:spLocks noChangeShapeType="1"/>
          </p:cNvSpPr>
          <p:nvPr/>
        </p:nvSpPr>
        <p:spPr bwMode="auto">
          <a:xfrm flipH="1" flipV="1">
            <a:off x="3200400" y="2438400"/>
            <a:ext cx="304800" cy="15240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7" name="Text Box 13"/>
          <p:cNvSpPr txBox="1">
            <a:spLocks noChangeArrowheads="1"/>
          </p:cNvSpPr>
          <p:nvPr/>
        </p:nvSpPr>
        <p:spPr bwMode="auto">
          <a:xfrm>
            <a:off x="3124200" y="44196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Increasing thickness (m)</a:t>
            </a:r>
            <a:endParaRPr lang="en-US" altLang="en-US" sz="1800"/>
          </a:p>
        </p:txBody>
      </p:sp>
      <p:sp>
        <p:nvSpPr>
          <p:cNvPr id="53258" name="Line 14"/>
          <p:cNvSpPr>
            <a:spLocks noChangeShapeType="1"/>
          </p:cNvSpPr>
          <p:nvPr/>
        </p:nvSpPr>
        <p:spPr bwMode="auto">
          <a:xfrm flipH="1">
            <a:off x="2895600" y="4953000"/>
            <a:ext cx="457200" cy="38100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9" name="Line 15"/>
          <p:cNvSpPr>
            <a:spLocks noChangeShapeType="1"/>
          </p:cNvSpPr>
          <p:nvPr/>
        </p:nvSpPr>
        <p:spPr bwMode="auto">
          <a:xfrm>
            <a:off x="3733800" y="5029200"/>
            <a:ext cx="0" cy="38100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0" name="Line 16"/>
          <p:cNvSpPr>
            <a:spLocks noChangeShapeType="1"/>
          </p:cNvSpPr>
          <p:nvPr/>
        </p:nvSpPr>
        <p:spPr bwMode="auto">
          <a:xfrm>
            <a:off x="4343400" y="5029200"/>
            <a:ext cx="152400" cy="38100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1" name="Line 17"/>
          <p:cNvSpPr>
            <a:spLocks noChangeShapeType="1"/>
          </p:cNvSpPr>
          <p:nvPr/>
        </p:nvSpPr>
        <p:spPr bwMode="auto">
          <a:xfrm>
            <a:off x="4648200" y="5029200"/>
            <a:ext cx="457200" cy="30480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2" name="Text Box 18"/>
          <p:cNvSpPr txBox="1">
            <a:spLocks noChangeArrowheads="1"/>
          </p:cNvSpPr>
          <p:nvPr/>
        </p:nvSpPr>
        <p:spPr bwMode="auto">
          <a:xfrm rot="2308678">
            <a:off x="4876800" y="2667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1000</a:t>
            </a:r>
          </a:p>
        </p:txBody>
      </p:sp>
      <p:sp>
        <p:nvSpPr>
          <p:cNvPr id="53263" name="Text Box 19"/>
          <p:cNvSpPr txBox="1">
            <a:spLocks noChangeArrowheads="1"/>
          </p:cNvSpPr>
          <p:nvPr/>
        </p:nvSpPr>
        <p:spPr bwMode="auto">
          <a:xfrm rot="1010082">
            <a:off x="5334000" y="2209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3000</a:t>
            </a:r>
          </a:p>
        </p:txBody>
      </p:sp>
      <p:sp>
        <p:nvSpPr>
          <p:cNvPr id="53264" name="Text Box 20"/>
          <p:cNvSpPr txBox="1">
            <a:spLocks noChangeArrowheads="1"/>
          </p:cNvSpPr>
          <p:nvPr/>
        </p:nvSpPr>
        <p:spPr bwMode="auto">
          <a:xfrm>
            <a:off x="3657600" y="411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50</a:t>
            </a:r>
            <a:endParaRPr lang="en-US" altLang="en-US" sz="1800"/>
          </a:p>
        </p:txBody>
      </p:sp>
      <p:sp>
        <p:nvSpPr>
          <p:cNvPr id="53265" name="Text Box 21"/>
          <p:cNvSpPr txBox="1">
            <a:spLocks noChangeArrowheads="1"/>
          </p:cNvSpPr>
          <p:nvPr/>
        </p:nvSpPr>
        <p:spPr bwMode="auto">
          <a:xfrm>
            <a:off x="3581400" y="5105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250</a:t>
            </a:r>
            <a:endParaRPr lang="en-US" altLang="en-US" sz="1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1600200" y="2819400"/>
            <a:ext cx="5715000" cy="12446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a:t>
            </a:r>
            <a:r>
              <a:rPr lang="en-US" altLang="en-US" sz="2400"/>
              <a:t>Greater velocities, and greater thicknesses flatten the shape of the hyperbola, all else remaining constant</a:t>
            </a:r>
            <a:r>
              <a:rPr lang="en-US" altLang="en-US" sz="180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 descr="C:\Documents and Settings\jlorenzo\Desktop\class\dipping layer hyperbol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1143000" y="838200"/>
            <a:ext cx="5356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Reflections from a dipping interface</a:t>
            </a:r>
          </a:p>
        </p:txBody>
      </p:sp>
      <p:sp>
        <p:nvSpPr>
          <p:cNvPr id="55300" name="Text Box 4"/>
          <p:cNvSpPr txBox="1">
            <a:spLocks noChangeArrowheads="1"/>
          </p:cNvSpPr>
          <p:nvPr/>
        </p:nvSpPr>
        <p:spPr bwMode="auto">
          <a:xfrm>
            <a:off x="1295400" y="1828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#In 2-D</a:t>
            </a:r>
          </a:p>
        </p:txBody>
      </p:sp>
      <p:sp>
        <p:nvSpPr>
          <p:cNvPr id="55301" name="Text Box 6"/>
          <p:cNvSpPr txBox="1">
            <a:spLocks noChangeArrowheads="1"/>
          </p:cNvSpPr>
          <p:nvPr/>
        </p:nvSpPr>
        <p:spPr bwMode="auto">
          <a:xfrm>
            <a:off x="6934200" y="6096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hlinkClick r:id="rId3"/>
              </a:rPr>
              <a:t>Matlab code</a:t>
            </a:r>
            <a:endParaRPr lang="en-US" altLang="en-US" sz="2400"/>
          </a:p>
        </p:txBody>
      </p:sp>
      <p:sp>
        <p:nvSpPr>
          <p:cNvPr id="55302" name="Text Box 7"/>
          <p:cNvSpPr txBox="1">
            <a:spLocks noChangeArrowheads="1"/>
          </p:cNvSpPr>
          <p:nvPr/>
        </p:nvSpPr>
        <p:spPr bwMode="auto">
          <a:xfrm>
            <a:off x="3390900" y="2895600"/>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solidFill>
                  <a:srgbClr val="000000"/>
                </a:solidFill>
              </a:rPr>
              <a:t>Direct waves</a:t>
            </a:r>
          </a:p>
        </p:txBody>
      </p:sp>
      <p:sp>
        <p:nvSpPr>
          <p:cNvPr id="55303" name="Text Box 8"/>
          <p:cNvSpPr txBox="1">
            <a:spLocks noChangeArrowheads="1"/>
          </p:cNvSpPr>
          <p:nvPr/>
        </p:nvSpPr>
        <p:spPr bwMode="auto">
          <a:xfrm rot="-2040426">
            <a:off x="4903788" y="4038600"/>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solidFill>
                  <a:srgbClr val="000000"/>
                </a:solidFill>
              </a:rPr>
              <a:t>10</a:t>
            </a:r>
            <a:endParaRPr lang="en-US" altLang="en-US" sz="2400"/>
          </a:p>
        </p:txBody>
      </p:sp>
      <p:sp>
        <p:nvSpPr>
          <p:cNvPr id="55304" name="Text Box 9"/>
          <p:cNvSpPr txBox="1">
            <a:spLocks noChangeArrowheads="1"/>
          </p:cNvSpPr>
          <p:nvPr/>
        </p:nvSpPr>
        <p:spPr bwMode="auto">
          <a:xfrm rot="-2040426">
            <a:off x="5387975" y="3581400"/>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solidFill>
                  <a:srgbClr val="000000"/>
                </a:solidFill>
              </a:rPr>
              <a:t>30</a:t>
            </a:r>
            <a:endParaRPr lang="en-US" altLang="en-US" sz="2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896938" y="838200"/>
            <a:ext cx="5853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Reflections from a 2D dipping interface</a:t>
            </a:r>
          </a:p>
        </p:txBody>
      </p:sp>
      <p:sp>
        <p:nvSpPr>
          <p:cNvPr id="56323" name="Text Box 4"/>
          <p:cNvSpPr txBox="1">
            <a:spLocks noChangeArrowheads="1"/>
          </p:cNvSpPr>
          <p:nvPr/>
        </p:nvSpPr>
        <p:spPr bwMode="auto">
          <a:xfrm>
            <a:off x="1295400" y="1828800"/>
            <a:ext cx="5410200" cy="1792288"/>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#In 2-D:</a:t>
            </a:r>
          </a:p>
          <a:p>
            <a:pPr>
              <a:spcBef>
                <a:spcPct val="50000"/>
              </a:spcBef>
            </a:pPr>
            <a:r>
              <a:rPr lang="en-US" altLang="en-US" sz="2400"/>
              <a:t>“The apex of the hyperbola moves in the geological, updip direction to lesser times as the dip increases”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10"/>
          <p:cNvSpPr>
            <a:spLocks noChangeArrowheads="1"/>
          </p:cNvSpPr>
          <p:nvPr/>
        </p:nvSpPr>
        <p:spPr bwMode="auto">
          <a:xfrm>
            <a:off x="1371600" y="3429000"/>
            <a:ext cx="5638800" cy="2209800"/>
          </a:xfrm>
          <a:prstGeom prst="parallelogram">
            <a:avLst>
              <a:gd name="adj" fmla="val 63793"/>
            </a:avLst>
          </a:prstGeom>
          <a:solidFill>
            <a:schemeClr val="accent1"/>
          </a:solidFill>
          <a:ln w="9525">
            <a:solidFill>
              <a:schemeClr val="tx1"/>
            </a:solidFill>
            <a:miter lim="800000"/>
            <a:headEnd/>
            <a:tailEnd/>
          </a:ln>
          <a:effectLst>
            <a:prstShdw prst="shdw12">
              <a:schemeClr val="bg2"/>
            </a:prstShdw>
          </a:effec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57347" name="Text Box 3"/>
          <p:cNvSpPr txBox="1">
            <a:spLocks noChangeArrowheads="1"/>
          </p:cNvSpPr>
          <p:nvPr/>
        </p:nvSpPr>
        <p:spPr bwMode="auto">
          <a:xfrm>
            <a:off x="896938" y="838200"/>
            <a:ext cx="5853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Reflections from a 3D dipping interface</a:t>
            </a:r>
          </a:p>
        </p:txBody>
      </p:sp>
      <p:sp>
        <p:nvSpPr>
          <p:cNvPr id="57348" name="Text Box 4"/>
          <p:cNvSpPr txBox="1">
            <a:spLocks noChangeArrowheads="1"/>
          </p:cNvSpPr>
          <p:nvPr/>
        </p:nvSpPr>
        <p:spPr bwMode="auto">
          <a:xfrm>
            <a:off x="1295400" y="1828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#In 3-D</a:t>
            </a:r>
          </a:p>
        </p:txBody>
      </p:sp>
      <p:sp>
        <p:nvSpPr>
          <p:cNvPr id="57349" name="Line 11"/>
          <p:cNvSpPr>
            <a:spLocks noChangeShapeType="1"/>
          </p:cNvSpPr>
          <p:nvPr/>
        </p:nvSpPr>
        <p:spPr bwMode="auto">
          <a:xfrm flipH="1">
            <a:off x="2057400" y="3810000"/>
            <a:ext cx="609600" cy="990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0" name="Line 12"/>
          <p:cNvSpPr>
            <a:spLocks noChangeShapeType="1"/>
          </p:cNvSpPr>
          <p:nvPr/>
        </p:nvSpPr>
        <p:spPr bwMode="auto">
          <a:xfrm flipH="1">
            <a:off x="1371600" y="3429000"/>
            <a:ext cx="1371600" cy="460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1" name="Line 13"/>
          <p:cNvSpPr>
            <a:spLocks noChangeShapeType="1"/>
          </p:cNvSpPr>
          <p:nvPr/>
        </p:nvSpPr>
        <p:spPr bwMode="auto">
          <a:xfrm flipH="1">
            <a:off x="1371600" y="3886200"/>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2" name="Line 14"/>
          <p:cNvSpPr>
            <a:spLocks noChangeShapeType="1"/>
          </p:cNvSpPr>
          <p:nvPr/>
        </p:nvSpPr>
        <p:spPr bwMode="auto">
          <a:xfrm>
            <a:off x="2819400" y="3429000"/>
            <a:ext cx="274320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3" name="Line 15"/>
          <p:cNvSpPr>
            <a:spLocks noChangeShapeType="1"/>
          </p:cNvSpPr>
          <p:nvPr/>
        </p:nvSpPr>
        <p:spPr bwMode="auto">
          <a:xfrm flipH="1">
            <a:off x="5580063" y="3894138"/>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7354" name="Group 25"/>
          <p:cNvGrpSpPr>
            <a:grpSpLocks/>
          </p:cNvGrpSpPr>
          <p:nvPr/>
        </p:nvGrpSpPr>
        <p:grpSpPr bwMode="auto">
          <a:xfrm rot="-639627">
            <a:off x="4495800" y="3352800"/>
            <a:ext cx="838200" cy="381000"/>
            <a:chOff x="2400" y="2016"/>
            <a:chExt cx="528" cy="240"/>
          </a:xfrm>
        </p:grpSpPr>
        <p:sp>
          <p:nvSpPr>
            <p:cNvPr id="57362" name="Freeform 17"/>
            <p:cNvSpPr>
              <a:spLocks/>
            </p:cNvSpPr>
            <p:nvPr/>
          </p:nvSpPr>
          <p:spPr bwMode="auto">
            <a:xfrm rot="825990">
              <a:off x="2400" y="2160"/>
              <a:ext cx="528" cy="96"/>
            </a:xfrm>
            <a:custGeom>
              <a:avLst/>
              <a:gdLst>
                <a:gd name="T0" fmla="*/ 0 w 528"/>
                <a:gd name="T1" fmla="*/ 0 h 144"/>
                <a:gd name="T2" fmla="*/ 0 w 528"/>
                <a:gd name="T3" fmla="*/ 1 h 144"/>
                <a:gd name="T4" fmla="*/ 96 w 528"/>
                <a:gd name="T5" fmla="*/ 1 h 144"/>
                <a:gd name="T6" fmla="*/ 240 w 528"/>
                <a:gd name="T7" fmla="*/ 1 h 144"/>
                <a:gd name="T8" fmla="*/ 384 w 528"/>
                <a:gd name="T9" fmla="*/ 1 h 144"/>
                <a:gd name="T10" fmla="*/ 432 w 528"/>
                <a:gd name="T11" fmla="*/ 1 h 144"/>
                <a:gd name="T12" fmla="*/ 528 w 528"/>
                <a:gd name="T13" fmla="*/ 0 h 144"/>
                <a:gd name="T14" fmla="*/ 0 w 528"/>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144"/>
                <a:gd name="T26" fmla="*/ 528 w 528"/>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144">
                  <a:moveTo>
                    <a:pt x="0" y="0"/>
                  </a:moveTo>
                  <a:lnTo>
                    <a:pt x="0" y="96"/>
                  </a:lnTo>
                  <a:lnTo>
                    <a:pt x="96" y="144"/>
                  </a:lnTo>
                  <a:lnTo>
                    <a:pt x="240" y="144"/>
                  </a:lnTo>
                  <a:lnTo>
                    <a:pt x="384" y="144"/>
                  </a:lnTo>
                  <a:lnTo>
                    <a:pt x="432" y="96"/>
                  </a:lnTo>
                  <a:lnTo>
                    <a:pt x="528" y="0"/>
                  </a:lnTo>
                  <a:lnTo>
                    <a:pt x="0" y="0"/>
                  </a:lnTo>
                  <a:close/>
                </a:path>
              </a:pathLst>
            </a:custGeom>
            <a:solidFill>
              <a:srgbClr val="000000"/>
            </a:solidFill>
            <a:ln w="9525">
              <a:solidFill>
                <a:srgbClr val="000000"/>
              </a:solidFill>
              <a:round/>
              <a:headEnd/>
              <a:tailEnd/>
            </a:ln>
          </p:spPr>
          <p:txBody>
            <a:bodyPr wrap="none" anchor="ctr"/>
            <a:lstStyle/>
            <a:p>
              <a:endParaRPr lang="en-US"/>
            </a:p>
          </p:txBody>
        </p:sp>
        <p:sp>
          <p:nvSpPr>
            <p:cNvPr id="57363" name="Line 23"/>
            <p:cNvSpPr>
              <a:spLocks noChangeShapeType="1"/>
            </p:cNvSpPr>
            <p:nvPr/>
          </p:nvSpPr>
          <p:spPr bwMode="auto">
            <a:xfrm rot="877253">
              <a:off x="2688" y="2016"/>
              <a:ext cx="1"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4" name="AutoShape 24"/>
            <p:cNvSpPr>
              <a:spLocks noChangeArrowheads="1"/>
            </p:cNvSpPr>
            <p:nvPr/>
          </p:nvSpPr>
          <p:spPr bwMode="auto">
            <a:xfrm rot="813853">
              <a:off x="2544" y="2112"/>
              <a:ext cx="240" cy="48"/>
            </a:xfrm>
            <a:prstGeom prst="roundRect">
              <a:avLst>
                <a:gd name="adj" fmla="val 16667"/>
              </a:avLst>
            </a:prstGeom>
            <a:solidFill>
              <a:srgbClr val="000000"/>
            </a:solidFill>
            <a:ln w="9525">
              <a:solidFill>
                <a:srgbClr val="000000"/>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grpSp>
      <p:sp>
        <p:nvSpPr>
          <p:cNvPr id="57355" name="Freeform 27"/>
          <p:cNvSpPr>
            <a:spLocks/>
          </p:cNvSpPr>
          <p:nvPr/>
        </p:nvSpPr>
        <p:spPr bwMode="auto">
          <a:xfrm>
            <a:off x="4038600" y="2667000"/>
            <a:ext cx="635000" cy="838200"/>
          </a:xfrm>
          <a:custGeom>
            <a:avLst/>
            <a:gdLst>
              <a:gd name="T0" fmla="*/ 2147483646 w 400"/>
              <a:gd name="T1" fmla="*/ 2147483646 h 528"/>
              <a:gd name="T2" fmla="*/ 2147483646 w 400"/>
              <a:gd name="T3" fmla="*/ 2147483646 h 528"/>
              <a:gd name="T4" fmla="*/ 0 w 400"/>
              <a:gd name="T5" fmla="*/ 0 h 528"/>
              <a:gd name="T6" fmla="*/ 0 60000 65536"/>
              <a:gd name="T7" fmla="*/ 0 60000 65536"/>
              <a:gd name="T8" fmla="*/ 0 60000 65536"/>
              <a:gd name="T9" fmla="*/ 0 w 400"/>
              <a:gd name="T10" fmla="*/ 0 h 528"/>
              <a:gd name="T11" fmla="*/ 400 w 400"/>
              <a:gd name="T12" fmla="*/ 528 h 528"/>
            </a:gdLst>
            <a:ahLst/>
            <a:cxnLst>
              <a:cxn ang="T6">
                <a:pos x="T0" y="T1"/>
              </a:cxn>
              <a:cxn ang="T7">
                <a:pos x="T2" y="T3"/>
              </a:cxn>
              <a:cxn ang="T8">
                <a:pos x="T4" y="T5"/>
              </a:cxn>
            </a:cxnLst>
            <a:rect l="T9" t="T10" r="T11" b="T12"/>
            <a:pathLst>
              <a:path w="400" h="528">
                <a:moveTo>
                  <a:pt x="96" y="528"/>
                </a:moveTo>
                <a:cubicBezTo>
                  <a:pt x="248" y="356"/>
                  <a:pt x="400" y="184"/>
                  <a:pt x="384" y="96"/>
                </a:cubicBezTo>
                <a:cubicBezTo>
                  <a:pt x="368" y="8"/>
                  <a:pt x="184" y="4"/>
                  <a:pt x="0" y="0"/>
                </a:cubicBezTo>
              </a:path>
            </a:pathLst>
          </a:custGeom>
          <a:noFill/>
          <a:ln w="952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56" name="Text Box 28"/>
          <p:cNvSpPr txBox="1">
            <a:spLocks noChangeArrowheads="1"/>
          </p:cNvSpPr>
          <p:nvPr/>
        </p:nvSpPr>
        <p:spPr bwMode="auto">
          <a:xfrm>
            <a:off x="1905000" y="2514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Azimuth (phi)</a:t>
            </a:r>
          </a:p>
        </p:txBody>
      </p:sp>
      <p:sp>
        <p:nvSpPr>
          <p:cNvPr id="57357" name="Text Box 29"/>
          <p:cNvSpPr txBox="1">
            <a:spLocks noChangeArrowheads="1"/>
          </p:cNvSpPr>
          <p:nvPr/>
        </p:nvSpPr>
        <p:spPr bwMode="auto">
          <a:xfrm rot="-3441443">
            <a:off x="1000919" y="4055269"/>
            <a:ext cx="184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Dip(theta)</a:t>
            </a:r>
          </a:p>
        </p:txBody>
      </p:sp>
      <p:sp>
        <p:nvSpPr>
          <p:cNvPr id="57358" name="Freeform 30"/>
          <p:cNvSpPr>
            <a:spLocks/>
          </p:cNvSpPr>
          <p:nvPr/>
        </p:nvSpPr>
        <p:spPr bwMode="auto">
          <a:xfrm>
            <a:off x="2368550" y="3562350"/>
            <a:ext cx="146050" cy="323850"/>
          </a:xfrm>
          <a:custGeom>
            <a:avLst/>
            <a:gdLst>
              <a:gd name="T0" fmla="*/ 0 w 92"/>
              <a:gd name="T1" fmla="*/ 0 h 204"/>
              <a:gd name="T2" fmla="*/ 2147483646 w 92"/>
              <a:gd name="T3" fmla="*/ 2147483646 h 204"/>
              <a:gd name="T4" fmla="*/ 2147483646 w 92"/>
              <a:gd name="T5" fmla="*/ 2147483646 h 204"/>
              <a:gd name="T6" fmla="*/ 2147483646 w 92"/>
              <a:gd name="T7" fmla="*/ 2147483646 h 204"/>
              <a:gd name="T8" fmla="*/ 0 60000 65536"/>
              <a:gd name="T9" fmla="*/ 0 60000 65536"/>
              <a:gd name="T10" fmla="*/ 0 60000 65536"/>
              <a:gd name="T11" fmla="*/ 0 60000 65536"/>
              <a:gd name="T12" fmla="*/ 0 w 92"/>
              <a:gd name="T13" fmla="*/ 0 h 204"/>
              <a:gd name="T14" fmla="*/ 92 w 92"/>
              <a:gd name="T15" fmla="*/ 204 h 204"/>
            </a:gdLst>
            <a:ahLst/>
            <a:cxnLst>
              <a:cxn ang="T8">
                <a:pos x="T0" y="T1"/>
              </a:cxn>
              <a:cxn ang="T9">
                <a:pos x="T2" y="T3"/>
              </a:cxn>
              <a:cxn ang="T10">
                <a:pos x="T4" y="T5"/>
              </a:cxn>
              <a:cxn ang="T11">
                <a:pos x="T6" y="T7"/>
              </a:cxn>
            </a:cxnLst>
            <a:rect l="T12" t="T13" r="T14" b="T15"/>
            <a:pathLst>
              <a:path w="92" h="204">
                <a:moveTo>
                  <a:pt x="0" y="0"/>
                </a:moveTo>
                <a:cubicBezTo>
                  <a:pt x="1" y="15"/>
                  <a:pt x="1" y="65"/>
                  <a:pt x="8" y="92"/>
                </a:cubicBezTo>
                <a:cubicBezTo>
                  <a:pt x="15" y="119"/>
                  <a:pt x="26" y="141"/>
                  <a:pt x="40" y="160"/>
                </a:cubicBezTo>
                <a:cubicBezTo>
                  <a:pt x="54" y="179"/>
                  <a:pt x="81" y="195"/>
                  <a:pt x="92" y="204"/>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59" name="Freeform 31"/>
          <p:cNvSpPr>
            <a:spLocks/>
          </p:cNvSpPr>
          <p:nvPr/>
        </p:nvSpPr>
        <p:spPr bwMode="auto">
          <a:xfrm>
            <a:off x="4038600" y="3438525"/>
            <a:ext cx="96838" cy="219075"/>
          </a:xfrm>
          <a:custGeom>
            <a:avLst/>
            <a:gdLst>
              <a:gd name="T0" fmla="*/ 2147483646 w 61"/>
              <a:gd name="T1" fmla="*/ 0 h 138"/>
              <a:gd name="T2" fmla="*/ 2147483646 w 61"/>
              <a:gd name="T3" fmla="*/ 2147483646 h 138"/>
              <a:gd name="T4" fmla="*/ 2147483646 w 61"/>
              <a:gd name="T5" fmla="*/ 2147483646 h 138"/>
              <a:gd name="T6" fmla="*/ 0 w 61"/>
              <a:gd name="T7" fmla="*/ 2147483646 h 138"/>
              <a:gd name="T8" fmla="*/ 0 60000 65536"/>
              <a:gd name="T9" fmla="*/ 0 60000 65536"/>
              <a:gd name="T10" fmla="*/ 0 60000 65536"/>
              <a:gd name="T11" fmla="*/ 0 60000 65536"/>
              <a:gd name="T12" fmla="*/ 0 w 61"/>
              <a:gd name="T13" fmla="*/ 0 h 138"/>
              <a:gd name="T14" fmla="*/ 61 w 61"/>
              <a:gd name="T15" fmla="*/ 138 h 138"/>
            </a:gdLst>
            <a:ahLst/>
            <a:cxnLst>
              <a:cxn ang="T8">
                <a:pos x="T0" y="T1"/>
              </a:cxn>
              <a:cxn ang="T9">
                <a:pos x="T2" y="T3"/>
              </a:cxn>
              <a:cxn ang="T10">
                <a:pos x="T4" y="T5"/>
              </a:cxn>
              <a:cxn ang="T11">
                <a:pos x="T6" y="T7"/>
              </a:cxn>
            </a:cxnLst>
            <a:rect l="T12" t="T13" r="T14" b="T15"/>
            <a:pathLst>
              <a:path w="61" h="138">
                <a:moveTo>
                  <a:pt x="57" y="0"/>
                </a:moveTo>
                <a:cubicBezTo>
                  <a:pt x="58" y="6"/>
                  <a:pt x="61" y="23"/>
                  <a:pt x="60" y="36"/>
                </a:cubicBezTo>
                <a:cubicBezTo>
                  <a:pt x="59" y="49"/>
                  <a:pt x="61" y="64"/>
                  <a:pt x="51" y="81"/>
                </a:cubicBezTo>
                <a:cubicBezTo>
                  <a:pt x="41" y="98"/>
                  <a:pt x="11" y="126"/>
                  <a:pt x="0" y="13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60" name="Text Box 32"/>
          <p:cNvSpPr txBox="1">
            <a:spLocks noChangeArrowheads="1"/>
          </p:cNvSpPr>
          <p:nvPr/>
        </p:nvSpPr>
        <p:spPr bwMode="auto">
          <a:xfrm>
            <a:off x="5791200" y="2971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strike</a:t>
            </a:r>
          </a:p>
        </p:txBody>
      </p:sp>
      <p:sp>
        <p:nvSpPr>
          <p:cNvPr id="57361" name="Line 33"/>
          <p:cNvSpPr>
            <a:spLocks noChangeShapeType="1"/>
          </p:cNvSpPr>
          <p:nvPr/>
        </p:nvSpPr>
        <p:spPr bwMode="auto">
          <a:xfrm>
            <a:off x="5867400" y="3429000"/>
            <a:ext cx="1295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914400" y="2482850"/>
            <a:ext cx="6096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“Acoustic waves can travel in either a constant velocity full space, a half-space, a quarter space or a layered half-space” </a:t>
            </a:r>
            <a:endParaRPr lang="en-US" altLang="en-US" sz="2400">
              <a:latin typeface="Times New Roman" panose="02020603050405020304" pitchFamily="18" charset="0"/>
            </a:endParaRPr>
          </a:p>
        </p:txBody>
      </p:sp>
      <p:sp>
        <p:nvSpPr>
          <p:cNvPr id="10243"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0244" name="Text Box 5"/>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0245" name="Text Box 6"/>
          <p:cNvSpPr txBox="1">
            <a:spLocks noChangeArrowheads="1"/>
          </p:cNvSpPr>
          <p:nvPr/>
        </p:nvSpPr>
        <p:spPr bwMode="auto">
          <a:xfrm>
            <a:off x="914400" y="12954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IDEALIZATION #1:</a:t>
            </a:r>
            <a:r>
              <a:rPr lang="en-US" altLang="en-US" sz="180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036" descr="C:\Documents and Settings\jlorenzo\Desktop\class\dipping layer hyperbola3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1027"/>
          <p:cNvSpPr txBox="1">
            <a:spLocks noChangeArrowheads="1"/>
          </p:cNvSpPr>
          <p:nvPr/>
        </p:nvSpPr>
        <p:spPr bwMode="auto">
          <a:xfrm>
            <a:off x="896938" y="838200"/>
            <a:ext cx="5853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Reflections from a 3D dipping interface</a:t>
            </a:r>
          </a:p>
        </p:txBody>
      </p:sp>
      <p:sp>
        <p:nvSpPr>
          <p:cNvPr id="58372" name="Text Box 1028"/>
          <p:cNvSpPr txBox="1">
            <a:spLocks noChangeArrowheads="1"/>
          </p:cNvSpPr>
          <p:nvPr/>
        </p:nvSpPr>
        <p:spPr bwMode="auto">
          <a:xfrm>
            <a:off x="1295400" y="1828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#In 3-D</a:t>
            </a:r>
          </a:p>
        </p:txBody>
      </p:sp>
      <p:sp>
        <p:nvSpPr>
          <p:cNvPr id="58373" name="Text Box 1030"/>
          <p:cNvSpPr txBox="1">
            <a:spLocks noChangeArrowheads="1"/>
          </p:cNvSpPr>
          <p:nvPr/>
        </p:nvSpPr>
        <p:spPr bwMode="auto">
          <a:xfrm>
            <a:off x="6934200" y="6096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hlinkClick r:id="rId3"/>
              </a:rPr>
              <a:t>Matlab code</a:t>
            </a:r>
            <a:endParaRPr lang="en-US" altLang="en-US" sz="2400"/>
          </a:p>
        </p:txBody>
      </p:sp>
      <p:sp>
        <p:nvSpPr>
          <p:cNvPr id="58374" name="Text Box 1031"/>
          <p:cNvSpPr txBox="1">
            <a:spLocks noChangeArrowheads="1"/>
          </p:cNvSpPr>
          <p:nvPr/>
        </p:nvSpPr>
        <p:spPr bwMode="auto">
          <a:xfrm>
            <a:off x="3200400" y="2667000"/>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solidFill>
                  <a:srgbClr val="000000"/>
                </a:solidFill>
              </a:rPr>
              <a:t>Direct waves</a:t>
            </a:r>
          </a:p>
        </p:txBody>
      </p:sp>
      <p:sp>
        <p:nvSpPr>
          <p:cNvPr id="58375" name="Text Box 1032"/>
          <p:cNvSpPr txBox="1">
            <a:spLocks noChangeArrowheads="1"/>
          </p:cNvSpPr>
          <p:nvPr/>
        </p:nvSpPr>
        <p:spPr bwMode="auto">
          <a:xfrm rot="8625">
            <a:off x="4125913" y="35814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solidFill>
                  <a:srgbClr val="000000"/>
                </a:solidFill>
              </a:rPr>
              <a:t>0</a:t>
            </a:r>
            <a:endParaRPr lang="en-US" altLang="en-US" sz="2400"/>
          </a:p>
        </p:txBody>
      </p:sp>
      <p:sp>
        <p:nvSpPr>
          <p:cNvPr id="58376" name="Text Box 1033"/>
          <p:cNvSpPr txBox="1">
            <a:spLocks noChangeArrowheads="1"/>
          </p:cNvSpPr>
          <p:nvPr/>
        </p:nvSpPr>
        <p:spPr bwMode="auto">
          <a:xfrm rot="-2040426">
            <a:off x="4800600" y="3276600"/>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solidFill>
                  <a:srgbClr val="000000"/>
                </a:solidFill>
              </a:rPr>
              <a:t>90</a:t>
            </a:r>
            <a:endParaRPr lang="en-US" altLang="en-US" sz="2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027"/>
          <p:cNvSpPr txBox="1">
            <a:spLocks noChangeArrowheads="1"/>
          </p:cNvSpPr>
          <p:nvPr/>
        </p:nvSpPr>
        <p:spPr bwMode="auto">
          <a:xfrm>
            <a:off x="896938" y="838200"/>
            <a:ext cx="5853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Reflections from a 2D dipping interface</a:t>
            </a:r>
          </a:p>
        </p:txBody>
      </p:sp>
      <p:sp>
        <p:nvSpPr>
          <p:cNvPr id="59395" name="Text Box 1028"/>
          <p:cNvSpPr txBox="1">
            <a:spLocks noChangeArrowheads="1"/>
          </p:cNvSpPr>
          <p:nvPr/>
        </p:nvSpPr>
        <p:spPr bwMode="auto">
          <a:xfrm>
            <a:off x="1295400" y="1828800"/>
            <a:ext cx="5410200" cy="2522538"/>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#In 3-D:</a:t>
            </a:r>
          </a:p>
          <a:p>
            <a:pPr>
              <a:spcBef>
                <a:spcPct val="50000"/>
              </a:spcBef>
            </a:pPr>
            <a:r>
              <a:rPr lang="en-US" altLang="en-US" sz="2400"/>
              <a:t>“The apparent dip of a dipping interface grows from 0 toward the maximum dip as we  increase the azimuth with respect to the strike of the dipping interface”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a:t>
            </a:r>
            <a:endParaRPr lang="en-US" altLang="en-US" sz="2400">
              <a:latin typeface="Times New Roman" panose="02020603050405020304" pitchFamily="18" charset="0"/>
            </a:endParaRPr>
          </a:p>
        </p:txBody>
      </p:sp>
      <p:sp>
        <p:nvSpPr>
          <p:cNvPr id="60419"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60420" name="Text Box 5"/>
          <p:cNvSpPr txBox="1">
            <a:spLocks noChangeArrowheads="1"/>
          </p:cNvSpPr>
          <p:nvPr/>
        </p:nvSpPr>
        <p:spPr bwMode="auto">
          <a:xfrm>
            <a:off x="838200" y="1752600"/>
            <a:ext cx="6400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Full space, half space and quarter space</a:t>
            </a:r>
            <a:endParaRPr lang="en-US" altLang="en-US" sz="2400"/>
          </a:p>
          <a:p>
            <a:pPr>
              <a:spcBef>
                <a:spcPct val="50000"/>
              </a:spcBef>
              <a:buFontTx/>
              <a:buChar char="•"/>
            </a:pPr>
            <a:r>
              <a:rPr lang="en-US" altLang="en-US" sz="2400">
                <a:solidFill>
                  <a:schemeClr val="folHlink"/>
                </a:solidFill>
              </a:rPr>
              <a:t>Traveltime curves of direct ground- and air- waves and rays</a:t>
            </a:r>
          </a:p>
          <a:p>
            <a:pPr>
              <a:spcBef>
                <a:spcPct val="50000"/>
              </a:spcBef>
              <a:buFontTx/>
              <a:buChar char="•"/>
            </a:pPr>
            <a:r>
              <a:rPr lang="en-US" altLang="en-US" sz="2400">
                <a:solidFill>
                  <a:schemeClr val="folHlink"/>
                </a:solidFill>
              </a:rPr>
              <a:t>Error analysis of direct waves and rays</a:t>
            </a:r>
          </a:p>
          <a:p>
            <a:pPr>
              <a:spcBef>
                <a:spcPct val="50000"/>
              </a:spcBef>
              <a:buFontTx/>
              <a:buChar char="•"/>
            </a:pPr>
            <a:r>
              <a:rPr lang="en-US" altLang="en-US" sz="2400">
                <a:solidFill>
                  <a:schemeClr val="folHlink"/>
                </a:solidFill>
              </a:rPr>
              <a:t>Constant-velocity-layered half-space</a:t>
            </a:r>
          </a:p>
          <a:p>
            <a:pPr>
              <a:spcBef>
                <a:spcPct val="50000"/>
              </a:spcBef>
              <a:buFontTx/>
              <a:buChar char="•"/>
            </a:pPr>
            <a:r>
              <a:rPr lang="en-US" altLang="en-US" sz="2400">
                <a:solidFill>
                  <a:schemeClr val="folHlink"/>
                </a:solidFill>
              </a:rPr>
              <a:t>Constant-velocity versus Gradient layers</a:t>
            </a:r>
          </a:p>
          <a:p>
            <a:pPr>
              <a:spcBef>
                <a:spcPct val="50000"/>
              </a:spcBef>
              <a:buFontTx/>
              <a:buChar char="•"/>
            </a:pPr>
            <a:r>
              <a:rPr lang="en-US" altLang="en-US" sz="2400">
                <a:solidFill>
                  <a:schemeClr val="folHlink"/>
                </a:solidFill>
              </a:rPr>
              <a:t>Reflections</a:t>
            </a:r>
          </a:p>
          <a:p>
            <a:pPr>
              <a:spcBef>
                <a:spcPct val="50000"/>
              </a:spcBef>
              <a:buFontTx/>
              <a:buChar char="•"/>
            </a:pPr>
            <a:r>
              <a:rPr lang="en-US" altLang="en-US" sz="2400"/>
              <a:t>Scattering Coefficients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1935163" y="261938"/>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Amplitude of a traveling wave is affected by….</a:t>
            </a:r>
          </a:p>
        </p:txBody>
      </p:sp>
      <p:sp>
        <p:nvSpPr>
          <p:cNvPr id="61443" name="Text Box 4"/>
          <p:cNvSpPr txBox="1">
            <a:spLocks noChangeArrowheads="1"/>
          </p:cNvSpPr>
          <p:nvPr/>
        </p:nvSpPr>
        <p:spPr bwMode="auto">
          <a:xfrm>
            <a:off x="1676400" y="2514600"/>
            <a:ext cx="46482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u="sng"/>
              <a:t>Scattering Coefficient</a:t>
            </a:r>
            <a:endParaRPr lang="en-US" altLang="en-US" sz="2400"/>
          </a:p>
          <a:p>
            <a:pPr algn="ctr">
              <a:spcBef>
                <a:spcPct val="50000"/>
              </a:spcBef>
            </a:pPr>
            <a:r>
              <a:rPr lang="en-US" altLang="en-US" sz="2400"/>
              <a:t>Amp = Amp(change in Acoustic Impedance (I))</a:t>
            </a:r>
          </a:p>
          <a:p>
            <a:pPr>
              <a:spcBef>
                <a:spcPct val="50000"/>
              </a:spcBef>
              <a:buFontTx/>
              <a:buChar char="•"/>
            </a:pPr>
            <a:r>
              <a:rPr lang="en-US" altLang="en-US" sz="1800"/>
              <a:t>Geometric spreading</a:t>
            </a:r>
          </a:p>
          <a:p>
            <a:pPr algn="ctr">
              <a:spcBef>
                <a:spcPct val="50000"/>
              </a:spcBef>
            </a:pPr>
            <a:r>
              <a:rPr lang="en-US" altLang="en-US" sz="1800"/>
              <a:t>Amp = Amp(r)</a:t>
            </a:r>
          </a:p>
          <a:p>
            <a:pPr>
              <a:spcBef>
                <a:spcPct val="50000"/>
              </a:spcBef>
              <a:buFontTx/>
              <a:buChar char="•"/>
            </a:pPr>
            <a:r>
              <a:rPr lang="en-US" altLang="en-US" sz="1800"/>
              <a:t>Attenuation  (inelastic, frictional loss of energy)</a:t>
            </a:r>
          </a:p>
          <a:p>
            <a:pPr algn="ctr">
              <a:spcBef>
                <a:spcPct val="50000"/>
              </a:spcBef>
            </a:pPr>
            <a:r>
              <a:rPr lang="en-US" altLang="en-US" sz="1800"/>
              <a:t>Amp = Amp(r,f)</a:t>
            </a:r>
            <a:endParaRPr lang="en-US" altLang="en-US" sz="2400"/>
          </a:p>
          <a:p>
            <a:pPr>
              <a:spcBef>
                <a:spcPct val="50000"/>
              </a:spcBef>
              <a:buFontTx/>
              <a:buChar char="•"/>
            </a:pPr>
            <a:endParaRPr lang="en-US" altLang="en-US" sz="2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524000" y="381000"/>
            <a:ext cx="5709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dirty="0"/>
              <a:t>Partitioning of energy at a reflecting interface at </a:t>
            </a:r>
            <a:r>
              <a:rPr lang="en-US" altLang="en-US" sz="2400" u="sng" dirty="0"/>
              <a:t>Normal Incidence</a:t>
            </a:r>
          </a:p>
        </p:txBody>
      </p:sp>
      <p:sp>
        <p:nvSpPr>
          <p:cNvPr id="62467" name="Text Box 15"/>
          <p:cNvSpPr txBox="1">
            <a:spLocks noChangeArrowheads="1"/>
          </p:cNvSpPr>
          <p:nvPr/>
        </p:nvSpPr>
        <p:spPr bwMode="auto">
          <a:xfrm>
            <a:off x="457200" y="4495800"/>
            <a:ext cx="8305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Incident Amplitude      =  Reflected Amplitude  + Transmitted Amplitude</a:t>
            </a:r>
          </a:p>
          <a:p>
            <a:pPr>
              <a:spcBef>
                <a:spcPct val="50000"/>
              </a:spcBef>
            </a:pPr>
            <a:r>
              <a:rPr lang="en-US" altLang="en-US" sz="1800"/>
              <a:t>Reflected Amplitude    =  Incident Amplitude    x Reflection Coefficient</a:t>
            </a:r>
          </a:p>
          <a:p>
            <a:pPr>
              <a:spcBef>
                <a:spcPct val="50000"/>
              </a:spcBef>
            </a:pPr>
            <a:r>
              <a:rPr lang="en-US" altLang="en-US" sz="1800"/>
              <a:t>TransmittedAmplitude =  Incident Amplitude    x Transmission Coefficient</a:t>
            </a:r>
          </a:p>
        </p:txBody>
      </p:sp>
      <p:sp>
        <p:nvSpPr>
          <p:cNvPr id="62468" name="Line 18"/>
          <p:cNvSpPr>
            <a:spLocks noChangeShapeType="1"/>
          </p:cNvSpPr>
          <p:nvPr/>
        </p:nvSpPr>
        <p:spPr bwMode="auto">
          <a:xfrm>
            <a:off x="2438400" y="31242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69" name="Line 19"/>
          <p:cNvSpPr>
            <a:spLocks noChangeShapeType="1"/>
          </p:cNvSpPr>
          <p:nvPr/>
        </p:nvSpPr>
        <p:spPr bwMode="auto">
          <a:xfrm>
            <a:off x="3429000" y="2133600"/>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0" name="Line 20"/>
          <p:cNvSpPr>
            <a:spLocks noChangeShapeType="1"/>
          </p:cNvSpPr>
          <p:nvPr/>
        </p:nvSpPr>
        <p:spPr bwMode="auto">
          <a:xfrm flipV="1">
            <a:off x="3657600" y="2133600"/>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1" name="Line 21"/>
          <p:cNvSpPr>
            <a:spLocks noChangeShapeType="1"/>
          </p:cNvSpPr>
          <p:nvPr/>
        </p:nvSpPr>
        <p:spPr bwMode="auto">
          <a:xfrm>
            <a:off x="3429000" y="31242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2" name="Text Box 22"/>
          <p:cNvSpPr txBox="1">
            <a:spLocks noChangeArrowheads="1"/>
          </p:cNvSpPr>
          <p:nvPr/>
        </p:nvSpPr>
        <p:spPr bwMode="auto">
          <a:xfrm>
            <a:off x="2046288" y="2255838"/>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Incident</a:t>
            </a:r>
          </a:p>
        </p:txBody>
      </p:sp>
      <p:sp>
        <p:nvSpPr>
          <p:cNvPr id="62473" name="Text Box 23"/>
          <p:cNvSpPr txBox="1">
            <a:spLocks noChangeArrowheads="1"/>
          </p:cNvSpPr>
          <p:nvPr/>
        </p:nvSpPr>
        <p:spPr bwMode="auto">
          <a:xfrm>
            <a:off x="3886200" y="21336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Reflected</a:t>
            </a:r>
          </a:p>
        </p:txBody>
      </p:sp>
      <p:sp>
        <p:nvSpPr>
          <p:cNvPr id="62474" name="Text Box 24"/>
          <p:cNvSpPr txBox="1">
            <a:spLocks noChangeArrowheads="1"/>
          </p:cNvSpPr>
          <p:nvPr/>
        </p:nvSpPr>
        <p:spPr bwMode="auto">
          <a:xfrm>
            <a:off x="3505200" y="3352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Transmitted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2052"/>
          <p:cNvSpPr txBox="1">
            <a:spLocks noChangeArrowheads="1"/>
          </p:cNvSpPr>
          <p:nvPr/>
        </p:nvSpPr>
        <p:spPr bwMode="auto">
          <a:xfrm>
            <a:off x="457200" y="36576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Scattering Coefficients  depend on the </a:t>
            </a:r>
            <a:r>
              <a:rPr lang="en-US" altLang="en-US" sz="1800" u="sng"/>
              <a:t>Acoustic Impedance</a:t>
            </a:r>
            <a:r>
              <a:rPr lang="en-US" altLang="en-US" sz="1800"/>
              <a:t> changes across a boundary)</a:t>
            </a:r>
            <a:endParaRPr lang="en-US" altLang="en-US" sz="2400"/>
          </a:p>
        </p:txBody>
      </p:sp>
      <p:sp>
        <p:nvSpPr>
          <p:cNvPr id="63492" name="Text Box 2053"/>
          <p:cNvSpPr txBox="1">
            <a:spLocks noChangeArrowheads="1"/>
          </p:cNvSpPr>
          <p:nvPr/>
        </p:nvSpPr>
        <p:spPr bwMode="auto">
          <a:xfrm>
            <a:off x="838200" y="4876800"/>
            <a:ext cx="609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Acoustic Impedance of a layer (I) = density * Vp</a:t>
            </a:r>
          </a:p>
        </p:txBody>
      </p:sp>
      <p:sp>
        <p:nvSpPr>
          <p:cNvPr id="63493" name="Line 2054"/>
          <p:cNvSpPr>
            <a:spLocks noChangeShapeType="1"/>
          </p:cNvSpPr>
          <p:nvPr/>
        </p:nvSpPr>
        <p:spPr bwMode="auto">
          <a:xfrm>
            <a:off x="2601913" y="2544763"/>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4" name="Line 2055"/>
          <p:cNvSpPr>
            <a:spLocks noChangeShapeType="1"/>
          </p:cNvSpPr>
          <p:nvPr/>
        </p:nvSpPr>
        <p:spPr bwMode="auto">
          <a:xfrm>
            <a:off x="3592513" y="1554163"/>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2056"/>
          <p:cNvSpPr>
            <a:spLocks noChangeShapeType="1"/>
          </p:cNvSpPr>
          <p:nvPr/>
        </p:nvSpPr>
        <p:spPr bwMode="auto">
          <a:xfrm flipV="1">
            <a:off x="3821113" y="1554163"/>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2057"/>
          <p:cNvSpPr>
            <a:spLocks noChangeShapeType="1"/>
          </p:cNvSpPr>
          <p:nvPr/>
        </p:nvSpPr>
        <p:spPr bwMode="auto">
          <a:xfrm>
            <a:off x="3592513" y="2544763"/>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7" name="Text Box 2058"/>
          <p:cNvSpPr txBox="1">
            <a:spLocks noChangeArrowheads="1"/>
          </p:cNvSpPr>
          <p:nvPr/>
        </p:nvSpPr>
        <p:spPr bwMode="auto">
          <a:xfrm>
            <a:off x="2209800" y="16764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Incident</a:t>
            </a:r>
          </a:p>
        </p:txBody>
      </p:sp>
      <p:sp>
        <p:nvSpPr>
          <p:cNvPr id="63498" name="Text Box 2059"/>
          <p:cNvSpPr txBox="1">
            <a:spLocks noChangeArrowheads="1"/>
          </p:cNvSpPr>
          <p:nvPr/>
        </p:nvSpPr>
        <p:spPr bwMode="auto">
          <a:xfrm>
            <a:off x="4191000" y="1828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Reflected</a:t>
            </a:r>
          </a:p>
        </p:txBody>
      </p:sp>
      <p:sp>
        <p:nvSpPr>
          <p:cNvPr id="63499" name="Text Box 2060"/>
          <p:cNvSpPr txBox="1">
            <a:spLocks noChangeArrowheads="1"/>
          </p:cNvSpPr>
          <p:nvPr/>
        </p:nvSpPr>
        <p:spPr bwMode="auto">
          <a:xfrm>
            <a:off x="3668713" y="2773363"/>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Transmitted</a:t>
            </a:r>
          </a:p>
        </p:txBody>
      </p:sp>
      <p:sp>
        <p:nvSpPr>
          <p:cNvPr id="12" name="Text Box 3"/>
          <p:cNvSpPr txBox="1">
            <a:spLocks noChangeArrowheads="1"/>
          </p:cNvSpPr>
          <p:nvPr/>
        </p:nvSpPr>
        <p:spPr bwMode="auto">
          <a:xfrm>
            <a:off x="1524000" y="381000"/>
            <a:ext cx="5709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dirty="0"/>
              <a:t>Partitioning of energy at a reflecting interface at </a:t>
            </a:r>
            <a:r>
              <a:rPr lang="en-US" altLang="en-US" sz="2400" u="sng" dirty="0"/>
              <a:t>Normal Incidence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1485900" y="322384"/>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dirty="0"/>
              <a:t>Nomenclature for labeling reflecting and transmitted rays</a:t>
            </a:r>
          </a:p>
        </p:txBody>
      </p:sp>
      <p:sp>
        <p:nvSpPr>
          <p:cNvPr id="64515" name="Line 5"/>
          <p:cNvSpPr>
            <a:spLocks noChangeShapeType="1"/>
          </p:cNvSpPr>
          <p:nvPr/>
        </p:nvSpPr>
        <p:spPr bwMode="auto">
          <a:xfrm>
            <a:off x="2133600" y="41910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6" name="Line 6"/>
          <p:cNvSpPr>
            <a:spLocks noChangeShapeType="1"/>
          </p:cNvSpPr>
          <p:nvPr/>
        </p:nvSpPr>
        <p:spPr bwMode="auto">
          <a:xfrm>
            <a:off x="2133600" y="5334000"/>
            <a:ext cx="358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Line 8"/>
          <p:cNvSpPr>
            <a:spLocks noChangeShapeType="1"/>
          </p:cNvSpPr>
          <p:nvPr/>
        </p:nvSpPr>
        <p:spPr bwMode="auto">
          <a:xfrm>
            <a:off x="2514600" y="3048000"/>
            <a:ext cx="614363"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8" name="Line 9"/>
          <p:cNvSpPr>
            <a:spLocks noChangeShapeType="1"/>
          </p:cNvSpPr>
          <p:nvPr/>
        </p:nvSpPr>
        <p:spPr bwMode="auto">
          <a:xfrm flipV="1">
            <a:off x="3128963" y="3048000"/>
            <a:ext cx="614362"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9" name="Line 10"/>
          <p:cNvSpPr>
            <a:spLocks noChangeShapeType="1"/>
          </p:cNvSpPr>
          <p:nvPr/>
        </p:nvSpPr>
        <p:spPr bwMode="auto">
          <a:xfrm>
            <a:off x="3128963" y="4191000"/>
            <a:ext cx="614362"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11"/>
          <p:cNvSpPr>
            <a:spLocks noChangeShapeType="1"/>
          </p:cNvSpPr>
          <p:nvPr/>
        </p:nvSpPr>
        <p:spPr bwMode="auto">
          <a:xfrm flipV="1">
            <a:off x="3743325" y="4191000"/>
            <a:ext cx="614363"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1" name="Line 12"/>
          <p:cNvSpPr>
            <a:spLocks noChangeShapeType="1"/>
          </p:cNvSpPr>
          <p:nvPr/>
        </p:nvSpPr>
        <p:spPr bwMode="auto">
          <a:xfrm>
            <a:off x="4357688" y="4191000"/>
            <a:ext cx="614362"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2" name="Line 13"/>
          <p:cNvSpPr>
            <a:spLocks noChangeShapeType="1"/>
          </p:cNvSpPr>
          <p:nvPr/>
        </p:nvSpPr>
        <p:spPr bwMode="auto">
          <a:xfrm flipV="1">
            <a:off x="4357688" y="3048000"/>
            <a:ext cx="614362"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3" name="Text Box 16"/>
          <p:cNvSpPr txBox="1">
            <a:spLocks noChangeArrowheads="1"/>
          </p:cNvSpPr>
          <p:nvPr/>
        </p:nvSpPr>
        <p:spPr bwMode="auto">
          <a:xfrm>
            <a:off x="6400800" y="3048000"/>
            <a:ext cx="2286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N.B. </a:t>
            </a:r>
            <a:r>
              <a:rPr lang="en-US" altLang="en-US" sz="2400" u="sng"/>
              <a:t>No refraction, normal incidence</a:t>
            </a:r>
          </a:p>
        </p:txBody>
      </p:sp>
      <p:sp>
        <p:nvSpPr>
          <p:cNvPr id="64524" name="Text Box 19"/>
          <p:cNvSpPr txBox="1">
            <a:spLocks noChangeArrowheads="1"/>
          </p:cNvSpPr>
          <p:nvPr/>
        </p:nvSpPr>
        <p:spPr bwMode="auto">
          <a:xfrm>
            <a:off x="3124200" y="3429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2400"/>
          </a:p>
        </p:txBody>
      </p:sp>
      <p:sp>
        <p:nvSpPr>
          <p:cNvPr id="64525" name="Text Box 21"/>
          <p:cNvSpPr txBox="1">
            <a:spLocks noChangeArrowheads="1"/>
          </p:cNvSpPr>
          <p:nvPr/>
        </p:nvSpPr>
        <p:spPr bwMode="auto">
          <a:xfrm>
            <a:off x="2133600" y="3429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P</a:t>
            </a:r>
            <a:r>
              <a:rPr lang="en-US" altLang="en-US" sz="1800"/>
              <a:t>1</a:t>
            </a:r>
            <a:r>
              <a:rPr lang="en-US" altLang="en-US" sz="2400"/>
              <a:t>`</a:t>
            </a:r>
          </a:p>
        </p:txBody>
      </p:sp>
      <p:sp>
        <p:nvSpPr>
          <p:cNvPr id="64526" name="Text Box 25"/>
          <p:cNvSpPr txBox="1">
            <a:spLocks noChangeArrowheads="1"/>
          </p:cNvSpPr>
          <p:nvPr/>
        </p:nvSpPr>
        <p:spPr bwMode="auto">
          <a:xfrm>
            <a:off x="3124200" y="2590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P</a:t>
            </a:r>
            <a:r>
              <a:rPr lang="en-US" altLang="en-US" sz="1800"/>
              <a:t>1</a:t>
            </a:r>
            <a:r>
              <a:rPr lang="en-US" altLang="en-US" sz="2400"/>
              <a:t>` P</a:t>
            </a:r>
            <a:r>
              <a:rPr lang="en-US" altLang="en-US" sz="1800"/>
              <a:t>1</a:t>
            </a:r>
            <a:r>
              <a:rPr lang="en-US" altLang="en-US" sz="2400"/>
              <a:t>’</a:t>
            </a:r>
          </a:p>
        </p:txBody>
      </p:sp>
      <p:sp>
        <p:nvSpPr>
          <p:cNvPr id="64527" name="Text Box 26"/>
          <p:cNvSpPr txBox="1">
            <a:spLocks noChangeArrowheads="1"/>
          </p:cNvSpPr>
          <p:nvPr/>
        </p:nvSpPr>
        <p:spPr bwMode="auto">
          <a:xfrm>
            <a:off x="2057400" y="4343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P</a:t>
            </a:r>
            <a:r>
              <a:rPr lang="en-US" altLang="en-US" sz="1800"/>
              <a:t>1</a:t>
            </a:r>
            <a:r>
              <a:rPr lang="en-US" altLang="en-US" sz="2400"/>
              <a:t>`P</a:t>
            </a:r>
            <a:r>
              <a:rPr lang="en-US" altLang="en-US" sz="1800"/>
              <a:t>2</a:t>
            </a:r>
            <a:r>
              <a:rPr lang="en-US" altLang="en-US" sz="2400"/>
              <a:t>`</a:t>
            </a:r>
          </a:p>
        </p:txBody>
      </p:sp>
      <p:sp>
        <p:nvSpPr>
          <p:cNvPr id="64528" name="Text Box 27"/>
          <p:cNvSpPr txBox="1">
            <a:spLocks noChangeArrowheads="1"/>
          </p:cNvSpPr>
          <p:nvPr/>
        </p:nvSpPr>
        <p:spPr bwMode="auto">
          <a:xfrm>
            <a:off x="3200400" y="4495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P</a:t>
            </a:r>
            <a:r>
              <a:rPr lang="en-US" altLang="en-US" sz="1800"/>
              <a:t>1</a:t>
            </a:r>
            <a:r>
              <a:rPr lang="en-US" altLang="en-US" sz="2400"/>
              <a:t>`P</a:t>
            </a:r>
            <a:r>
              <a:rPr lang="en-US" altLang="en-US" sz="1800"/>
              <a:t>2</a:t>
            </a:r>
            <a:r>
              <a:rPr lang="en-US" altLang="en-US" sz="2400"/>
              <a:t>`P</a:t>
            </a:r>
            <a:r>
              <a:rPr lang="en-US" altLang="en-US" sz="1800"/>
              <a:t>2</a:t>
            </a:r>
            <a:r>
              <a:rPr lang="en-US" altLang="en-US" sz="2400"/>
              <a:t>’</a:t>
            </a:r>
          </a:p>
        </p:txBody>
      </p:sp>
      <p:sp>
        <p:nvSpPr>
          <p:cNvPr id="64529" name="Text Box 28"/>
          <p:cNvSpPr txBox="1">
            <a:spLocks noChangeArrowheads="1"/>
          </p:cNvSpPr>
          <p:nvPr/>
        </p:nvSpPr>
        <p:spPr bwMode="auto">
          <a:xfrm>
            <a:off x="4038600" y="3429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P</a:t>
            </a:r>
            <a:r>
              <a:rPr lang="en-US" altLang="en-US" sz="1800"/>
              <a:t>1</a:t>
            </a:r>
            <a:r>
              <a:rPr lang="en-US" altLang="en-US" sz="2400"/>
              <a:t>`P</a:t>
            </a:r>
            <a:r>
              <a:rPr lang="en-US" altLang="en-US" sz="1800"/>
              <a:t>2</a:t>
            </a:r>
            <a:r>
              <a:rPr lang="en-US" altLang="en-US" sz="2400"/>
              <a:t>`P</a:t>
            </a:r>
            <a:r>
              <a:rPr lang="en-US" altLang="en-US" sz="1800"/>
              <a:t>2</a:t>
            </a:r>
            <a:r>
              <a:rPr lang="en-US" altLang="en-US" sz="2400"/>
              <a:t>’P</a:t>
            </a:r>
            <a:r>
              <a:rPr lang="en-US" altLang="en-US" sz="1800"/>
              <a:t>1</a:t>
            </a:r>
            <a:r>
              <a:rPr lang="en-US" altLang="en-US" sz="2400"/>
              <a:t>’</a:t>
            </a:r>
            <a:endParaRPr lang="en-US" altLang="en-US" sz="1800"/>
          </a:p>
        </p:txBody>
      </p:sp>
      <p:sp>
        <p:nvSpPr>
          <p:cNvPr id="64530" name="Text Box 29"/>
          <p:cNvSpPr txBox="1">
            <a:spLocks noChangeArrowheads="1"/>
          </p:cNvSpPr>
          <p:nvPr/>
        </p:nvSpPr>
        <p:spPr bwMode="auto">
          <a:xfrm>
            <a:off x="4648200" y="4343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P</a:t>
            </a:r>
            <a:r>
              <a:rPr lang="en-US" altLang="en-US" sz="1800"/>
              <a:t>1</a:t>
            </a:r>
            <a:r>
              <a:rPr lang="en-US" altLang="en-US" sz="2400"/>
              <a:t>`P</a:t>
            </a:r>
            <a:r>
              <a:rPr lang="en-US" altLang="en-US" sz="1800"/>
              <a:t>2</a:t>
            </a:r>
            <a:r>
              <a:rPr lang="en-US" altLang="en-US" sz="2400"/>
              <a:t>`P</a:t>
            </a:r>
            <a:r>
              <a:rPr lang="en-US" altLang="en-US" sz="1800"/>
              <a:t>2</a:t>
            </a:r>
            <a:r>
              <a:rPr lang="en-US" altLang="en-US" sz="2400"/>
              <a:t>’ P</a:t>
            </a:r>
            <a:r>
              <a:rPr lang="en-US" altLang="en-US" sz="1800"/>
              <a:t>2</a:t>
            </a:r>
            <a:r>
              <a:rPr lang="en-US" altLang="en-US" sz="240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027"/>
          <p:cNvSpPr txBox="1">
            <a:spLocks noChangeArrowheads="1"/>
          </p:cNvSpPr>
          <p:nvPr/>
        </p:nvSpPr>
        <p:spPr bwMode="auto">
          <a:xfrm>
            <a:off x="1465385" y="1114425"/>
            <a:ext cx="5486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dirty="0"/>
              <a:t>Amplitude calculations depend on transmission and reflection coefficients which depend on whether ray is traveling </a:t>
            </a:r>
            <a:r>
              <a:rPr lang="en-US" altLang="en-US" sz="2400" u="sng" dirty="0"/>
              <a:t>down</a:t>
            </a:r>
            <a:r>
              <a:rPr lang="en-US" altLang="en-US" sz="2400" dirty="0"/>
              <a:t> or </a:t>
            </a:r>
            <a:r>
              <a:rPr lang="en-US" altLang="en-US" sz="2400" u="sng" dirty="0"/>
              <a:t>up</a:t>
            </a:r>
            <a:endParaRPr lang="en-US" altLang="en-US" sz="2400" dirty="0"/>
          </a:p>
        </p:txBody>
      </p:sp>
      <p:sp>
        <p:nvSpPr>
          <p:cNvPr id="65539" name="Line 1028"/>
          <p:cNvSpPr>
            <a:spLocks noChangeShapeType="1"/>
          </p:cNvSpPr>
          <p:nvPr/>
        </p:nvSpPr>
        <p:spPr bwMode="auto">
          <a:xfrm>
            <a:off x="2133600" y="41910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0" name="Line 1029"/>
          <p:cNvSpPr>
            <a:spLocks noChangeShapeType="1"/>
          </p:cNvSpPr>
          <p:nvPr/>
        </p:nvSpPr>
        <p:spPr bwMode="auto">
          <a:xfrm>
            <a:off x="2133600" y="5334000"/>
            <a:ext cx="358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1" name="Line 1030"/>
          <p:cNvSpPr>
            <a:spLocks noChangeShapeType="1"/>
          </p:cNvSpPr>
          <p:nvPr/>
        </p:nvSpPr>
        <p:spPr bwMode="auto">
          <a:xfrm>
            <a:off x="2514600" y="3048000"/>
            <a:ext cx="614363"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2" name="Line 1031"/>
          <p:cNvSpPr>
            <a:spLocks noChangeShapeType="1"/>
          </p:cNvSpPr>
          <p:nvPr/>
        </p:nvSpPr>
        <p:spPr bwMode="auto">
          <a:xfrm flipV="1">
            <a:off x="3128963" y="3048000"/>
            <a:ext cx="614362"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3" name="Line 1032"/>
          <p:cNvSpPr>
            <a:spLocks noChangeShapeType="1"/>
          </p:cNvSpPr>
          <p:nvPr/>
        </p:nvSpPr>
        <p:spPr bwMode="auto">
          <a:xfrm>
            <a:off x="3128963" y="4191000"/>
            <a:ext cx="614362"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4" name="Line 1033"/>
          <p:cNvSpPr>
            <a:spLocks noChangeShapeType="1"/>
          </p:cNvSpPr>
          <p:nvPr/>
        </p:nvSpPr>
        <p:spPr bwMode="auto">
          <a:xfrm flipV="1">
            <a:off x="3743325" y="4191000"/>
            <a:ext cx="614363"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1034"/>
          <p:cNvSpPr>
            <a:spLocks noChangeShapeType="1"/>
          </p:cNvSpPr>
          <p:nvPr/>
        </p:nvSpPr>
        <p:spPr bwMode="auto">
          <a:xfrm>
            <a:off x="4357688" y="4191000"/>
            <a:ext cx="614362"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1035"/>
          <p:cNvSpPr>
            <a:spLocks noChangeShapeType="1"/>
          </p:cNvSpPr>
          <p:nvPr/>
        </p:nvSpPr>
        <p:spPr bwMode="auto">
          <a:xfrm flipV="1">
            <a:off x="4357688" y="3048000"/>
            <a:ext cx="614362"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Text Box 1036"/>
          <p:cNvSpPr txBox="1">
            <a:spLocks noChangeArrowheads="1"/>
          </p:cNvSpPr>
          <p:nvPr/>
        </p:nvSpPr>
        <p:spPr bwMode="auto">
          <a:xfrm>
            <a:off x="6400800" y="3048000"/>
            <a:ext cx="2286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N.B. No refraction, normal incidence</a:t>
            </a:r>
          </a:p>
        </p:txBody>
      </p:sp>
      <p:sp>
        <p:nvSpPr>
          <p:cNvPr id="65548" name="Text Box 1037"/>
          <p:cNvSpPr txBox="1">
            <a:spLocks noChangeArrowheads="1"/>
          </p:cNvSpPr>
          <p:nvPr/>
        </p:nvSpPr>
        <p:spPr bwMode="auto">
          <a:xfrm>
            <a:off x="3124200" y="3429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2400"/>
          </a:p>
        </p:txBody>
      </p:sp>
      <p:sp>
        <p:nvSpPr>
          <p:cNvPr id="65549" name="Text Box 1038"/>
          <p:cNvSpPr txBox="1">
            <a:spLocks noChangeArrowheads="1"/>
          </p:cNvSpPr>
          <p:nvPr/>
        </p:nvSpPr>
        <p:spPr bwMode="auto">
          <a:xfrm>
            <a:off x="2133600" y="3429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1</a:t>
            </a:r>
          </a:p>
        </p:txBody>
      </p:sp>
      <p:sp>
        <p:nvSpPr>
          <p:cNvPr id="65550" name="Text Box 1039"/>
          <p:cNvSpPr txBox="1">
            <a:spLocks noChangeArrowheads="1"/>
          </p:cNvSpPr>
          <p:nvPr/>
        </p:nvSpPr>
        <p:spPr bwMode="auto">
          <a:xfrm>
            <a:off x="3124200" y="2590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12</a:t>
            </a:r>
            <a:endParaRPr lang="en-US" altLang="en-US" sz="2400"/>
          </a:p>
        </p:txBody>
      </p:sp>
      <p:sp>
        <p:nvSpPr>
          <p:cNvPr id="65551" name="Text Box 1040"/>
          <p:cNvSpPr txBox="1">
            <a:spLocks noChangeArrowheads="1"/>
          </p:cNvSpPr>
          <p:nvPr/>
        </p:nvSpPr>
        <p:spPr bwMode="auto">
          <a:xfrm>
            <a:off x="2057400" y="4343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12</a:t>
            </a:r>
            <a:endParaRPr lang="en-US" altLang="en-US" sz="2400"/>
          </a:p>
        </p:txBody>
      </p:sp>
      <p:sp>
        <p:nvSpPr>
          <p:cNvPr id="65552" name="Text Box 1041"/>
          <p:cNvSpPr txBox="1">
            <a:spLocks noChangeArrowheads="1"/>
          </p:cNvSpPr>
          <p:nvPr/>
        </p:nvSpPr>
        <p:spPr bwMode="auto">
          <a:xfrm>
            <a:off x="3200400" y="4572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12</a:t>
            </a:r>
            <a:r>
              <a:rPr lang="en-US" altLang="en-US" sz="2400"/>
              <a:t> R</a:t>
            </a:r>
            <a:r>
              <a:rPr lang="en-US" altLang="en-US" sz="1800"/>
              <a:t>23</a:t>
            </a:r>
            <a:endParaRPr lang="en-US" altLang="en-US" sz="2400"/>
          </a:p>
        </p:txBody>
      </p:sp>
      <p:sp>
        <p:nvSpPr>
          <p:cNvPr id="65553" name="Text Box 1042"/>
          <p:cNvSpPr txBox="1">
            <a:spLocks noChangeArrowheads="1"/>
          </p:cNvSpPr>
          <p:nvPr/>
        </p:nvSpPr>
        <p:spPr bwMode="auto">
          <a:xfrm>
            <a:off x="4038600" y="3429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12</a:t>
            </a:r>
            <a:r>
              <a:rPr lang="en-US" altLang="en-US" sz="2400"/>
              <a:t> R</a:t>
            </a:r>
            <a:r>
              <a:rPr lang="en-US" altLang="en-US" sz="1800"/>
              <a:t>23 </a:t>
            </a:r>
            <a:r>
              <a:rPr lang="en-US" altLang="en-US" sz="2400"/>
              <a:t>T</a:t>
            </a:r>
            <a:r>
              <a:rPr lang="en-US" altLang="en-US" sz="1800"/>
              <a:t>21</a:t>
            </a:r>
          </a:p>
        </p:txBody>
      </p:sp>
      <p:sp>
        <p:nvSpPr>
          <p:cNvPr id="65554" name="Text Box 1044"/>
          <p:cNvSpPr txBox="1">
            <a:spLocks noChangeArrowheads="1"/>
          </p:cNvSpPr>
          <p:nvPr/>
        </p:nvSpPr>
        <p:spPr bwMode="auto">
          <a:xfrm>
            <a:off x="838200" y="3429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Layer 1</a:t>
            </a:r>
          </a:p>
        </p:txBody>
      </p:sp>
      <p:sp>
        <p:nvSpPr>
          <p:cNvPr id="65555" name="Rectangle 1045"/>
          <p:cNvSpPr>
            <a:spLocks noChangeArrowheads="1"/>
          </p:cNvSpPr>
          <p:nvPr/>
        </p:nvSpPr>
        <p:spPr bwMode="auto">
          <a:xfrm>
            <a:off x="838200" y="4343400"/>
            <a:ext cx="989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t>Layer 2</a:t>
            </a:r>
          </a:p>
        </p:txBody>
      </p:sp>
      <p:sp>
        <p:nvSpPr>
          <p:cNvPr id="65556" name="Rectangle 1046"/>
          <p:cNvSpPr>
            <a:spLocks noChangeArrowheads="1"/>
          </p:cNvSpPr>
          <p:nvPr/>
        </p:nvSpPr>
        <p:spPr bwMode="auto">
          <a:xfrm>
            <a:off x="838200" y="5562600"/>
            <a:ext cx="989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t>Layer 3</a:t>
            </a:r>
          </a:p>
        </p:txBody>
      </p:sp>
      <p:sp>
        <p:nvSpPr>
          <p:cNvPr id="65557" name="Text Box 1047"/>
          <p:cNvSpPr txBox="1">
            <a:spLocks noChangeArrowheads="1"/>
          </p:cNvSpPr>
          <p:nvPr/>
        </p:nvSpPr>
        <p:spPr bwMode="auto">
          <a:xfrm>
            <a:off x="4648200" y="4267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12</a:t>
            </a:r>
            <a:r>
              <a:rPr lang="en-US" altLang="en-US" sz="2400"/>
              <a:t> R</a:t>
            </a:r>
            <a:r>
              <a:rPr lang="en-US" altLang="en-US" sz="1800"/>
              <a:t>23 </a:t>
            </a:r>
            <a:r>
              <a:rPr lang="en-US" altLang="en-US" sz="2400"/>
              <a:t>R</a:t>
            </a:r>
            <a:r>
              <a:rPr lang="en-US" altLang="en-US" sz="1800"/>
              <a:t>21</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047"/>
          <p:cNvSpPr txBox="1">
            <a:spLocks noChangeArrowheads="1"/>
          </p:cNvSpPr>
          <p:nvPr/>
        </p:nvSpPr>
        <p:spPr bwMode="auto">
          <a:xfrm>
            <a:off x="1143000" y="22098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12 </a:t>
            </a:r>
            <a:r>
              <a:rPr lang="en-US" altLang="en-US" sz="2400"/>
              <a:t>= (I</a:t>
            </a:r>
            <a:r>
              <a:rPr lang="en-US" altLang="en-US" sz="1800"/>
              <a:t>2</a:t>
            </a:r>
            <a:r>
              <a:rPr lang="en-US" altLang="en-US" sz="2400"/>
              <a:t>-I</a:t>
            </a:r>
            <a:r>
              <a:rPr lang="en-US" altLang="en-US" sz="1800"/>
              <a:t>1</a:t>
            </a:r>
            <a:r>
              <a:rPr lang="en-US" altLang="en-US" sz="2400"/>
              <a:t>) / (I</a:t>
            </a:r>
            <a:r>
              <a:rPr lang="en-US" altLang="en-US" sz="1800"/>
              <a:t>1</a:t>
            </a:r>
            <a:r>
              <a:rPr lang="en-US" altLang="en-US" sz="2400"/>
              <a:t>+I</a:t>
            </a:r>
            <a:r>
              <a:rPr lang="en-US" altLang="en-US" sz="1800"/>
              <a:t>2</a:t>
            </a:r>
            <a:r>
              <a:rPr lang="en-US" altLang="en-US" sz="2400"/>
              <a:t>)</a:t>
            </a:r>
          </a:p>
        </p:txBody>
      </p:sp>
      <p:sp>
        <p:nvSpPr>
          <p:cNvPr id="66563" name="Text Box 1048"/>
          <p:cNvSpPr txBox="1">
            <a:spLocks noChangeArrowheads="1"/>
          </p:cNvSpPr>
          <p:nvPr/>
        </p:nvSpPr>
        <p:spPr bwMode="auto">
          <a:xfrm>
            <a:off x="990600" y="45720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12 </a:t>
            </a:r>
            <a:r>
              <a:rPr lang="en-US" altLang="en-US" sz="2400"/>
              <a:t>= 2I</a:t>
            </a:r>
            <a:r>
              <a:rPr lang="en-US" altLang="en-US" sz="1800"/>
              <a:t>1</a:t>
            </a:r>
            <a:r>
              <a:rPr lang="en-US" altLang="en-US" sz="2400"/>
              <a:t> / (I</a:t>
            </a:r>
            <a:r>
              <a:rPr lang="en-US" altLang="en-US" sz="1800"/>
              <a:t>1</a:t>
            </a:r>
            <a:r>
              <a:rPr lang="en-US" altLang="en-US" sz="2400"/>
              <a:t>+I</a:t>
            </a:r>
            <a:r>
              <a:rPr lang="en-US" altLang="en-US" sz="1800"/>
              <a:t>2</a:t>
            </a:r>
            <a:r>
              <a:rPr lang="en-US" altLang="en-US" sz="2400"/>
              <a:t>)</a:t>
            </a:r>
          </a:p>
        </p:txBody>
      </p:sp>
      <p:sp>
        <p:nvSpPr>
          <p:cNvPr id="66564" name="Text Box 1049"/>
          <p:cNvSpPr txBox="1">
            <a:spLocks noChangeArrowheads="1"/>
          </p:cNvSpPr>
          <p:nvPr/>
        </p:nvSpPr>
        <p:spPr bwMode="auto">
          <a:xfrm>
            <a:off x="1143000" y="27432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21 </a:t>
            </a:r>
            <a:r>
              <a:rPr lang="en-US" altLang="en-US" sz="2400"/>
              <a:t>= (I</a:t>
            </a:r>
            <a:r>
              <a:rPr lang="en-US" altLang="en-US" sz="1800"/>
              <a:t>1</a:t>
            </a:r>
            <a:r>
              <a:rPr lang="en-US" altLang="en-US" sz="2400"/>
              <a:t>-I</a:t>
            </a:r>
            <a:r>
              <a:rPr lang="en-US" altLang="en-US" sz="1800"/>
              <a:t>2</a:t>
            </a:r>
            <a:r>
              <a:rPr lang="en-US" altLang="en-US" sz="2400"/>
              <a:t>) / (I</a:t>
            </a:r>
            <a:r>
              <a:rPr lang="en-US" altLang="en-US" sz="1800"/>
              <a:t>2</a:t>
            </a:r>
            <a:r>
              <a:rPr lang="en-US" altLang="en-US" sz="2400"/>
              <a:t>+I</a:t>
            </a:r>
            <a:r>
              <a:rPr lang="en-US" altLang="en-US" sz="1800"/>
              <a:t>1</a:t>
            </a:r>
            <a:r>
              <a:rPr lang="en-US" altLang="en-US" sz="2400"/>
              <a:t>)</a:t>
            </a:r>
          </a:p>
        </p:txBody>
      </p:sp>
      <p:sp>
        <p:nvSpPr>
          <p:cNvPr id="66565" name="Text Box 1050"/>
          <p:cNvSpPr txBox="1">
            <a:spLocks noChangeArrowheads="1"/>
          </p:cNvSpPr>
          <p:nvPr/>
        </p:nvSpPr>
        <p:spPr bwMode="auto">
          <a:xfrm>
            <a:off x="990600" y="51054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21 </a:t>
            </a:r>
            <a:r>
              <a:rPr lang="en-US" altLang="en-US" sz="2400"/>
              <a:t>= 2I</a:t>
            </a:r>
            <a:r>
              <a:rPr lang="en-US" altLang="en-US" sz="1800"/>
              <a:t>2</a:t>
            </a:r>
            <a:r>
              <a:rPr lang="en-US" altLang="en-US" sz="2400"/>
              <a:t> / (I</a:t>
            </a:r>
            <a:r>
              <a:rPr lang="en-US" altLang="en-US" sz="1800"/>
              <a:t>2</a:t>
            </a:r>
            <a:r>
              <a:rPr lang="en-US" altLang="en-US" sz="2400"/>
              <a:t>+I</a:t>
            </a:r>
            <a:r>
              <a:rPr lang="en-US" altLang="en-US" sz="1800"/>
              <a:t>1</a:t>
            </a:r>
            <a:r>
              <a:rPr lang="en-US" altLang="en-US" sz="2400"/>
              <a:t>)</a:t>
            </a:r>
          </a:p>
        </p:txBody>
      </p:sp>
      <p:sp>
        <p:nvSpPr>
          <p:cNvPr id="66566" name="Text Box 1051"/>
          <p:cNvSpPr txBox="1">
            <a:spLocks noChangeArrowheads="1"/>
          </p:cNvSpPr>
          <p:nvPr/>
        </p:nvSpPr>
        <p:spPr bwMode="auto">
          <a:xfrm>
            <a:off x="1752600" y="14478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u="sng"/>
              <a:t>Reflection Coefficients</a:t>
            </a:r>
            <a:endParaRPr lang="en-US" altLang="en-US" sz="1800"/>
          </a:p>
        </p:txBody>
      </p:sp>
      <p:sp>
        <p:nvSpPr>
          <p:cNvPr id="66567" name="Text Box 1052"/>
          <p:cNvSpPr txBox="1">
            <a:spLocks noChangeArrowheads="1"/>
          </p:cNvSpPr>
          <p:nvPr/>
        </p:nvSpPr>
        <p:spPr bwMode="auto">
          <a:xfrm>
            <a:off x="1828800" y="38862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u="sng"/>
              <a:t>Transmission Coefficients</a:t>
            </a:r>
            <a:endParaRPr lang="en-US" altLang="en-US" sz="1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028700" y="770732"/>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dirty="0"/>
              <a:t>Example of Air-water reflection</a:t>
            </a:r>
            <a:endParaRPr lang="en-US" altLang="en-US" sz="1800" dirty="0"/>
          </a:p>
        </p:txBody>
      </p:sp>
      <p:sp>
        <p:nvSpPr>
          <p:cNvPr id="67587" name="Text Box 4"/>
          <p:cNvSpPr txBox="1">
            <a:spLocks noChangeArrowheads="1"/>
          </p:cNvSpPr>
          <p:nvPr/>
        </p:nvSpPr>
        <p:spPr bwMode="auto">
          <a:xfrm>
            <a:off x="1828800" y="1676400"/>
            <a:ext cx="3657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 density =0; Vp=330 m/s</a:t>
            </a:r>
          </a:p>
          <a:p>
            <a:pPr algn="ctr">
              <a:spcBef>
                <a:spcPct val="50000"/>
              </a:spcBef>
            </a:pPr>
            <a:r>
              <a:rPr lang="en-US" altLang="en-US" sz="1800"/>
              <a:t>water: density =1; Vp=1500m/s</a:t>
            </a:r>
          </a:p>
        </p:txBody>
      </p:sp>
      <p:sp>
        <p:nvSpPr>
          <p:cNvPr id="67588" name="Line 5"/>
          <p:cNvSpPr>
            <a:spLocks noChangeShapeType="1"/>
          </p:cNvSpPr>
          <p:nvPr/>
        </p:nvSpPr>
        <p:spPr bwMode="auto">
          <a:xfrm>
            <a:off x="1676400" y="38862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89" name="Text Box 6"/>
          <p:cNvSpPr txBox="1">
            <a:spLocks noChangeArrowheads="1"/>
          </p:cNvSpPr>
          <p:nvPr/>
        </p:nvSpPr>
        <p:spPr bwMode="auto">
          <a:xfrm>
            <a:off x="5562600" y="2971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a:t>
            </a:r>
          </a:p>
        </p:txBody>
      </p:sp>
      <p:sp>
        <p:nvSpPr>
          <p:cNvPr id="67590" name="Text Box 7"/>
          <p:cNvSpPr txBox="1">
            <a:spLocks noChangeArrowheads="1"/>
          </p:cNvSpPr>
          <p:nvPr/>
        </p:nvSpPr>
        <p:spPr bwMode="auto">
          <a:xfrm>
            <a:off x="5181600" y="44196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Water</a:t>
            </a:r>
          </a:p>
        </p:txBody>
      </p:sp>
      <p:sp>
        <p:nvSpPr>
          <p:cNvPr id="67591" name="Freeform 8"/>
          <p:cNvSpPr>
            <a:spLocks/>
          </p:cNvSpPr>
          <p:nvPr/>
        </p:nvSpPr>
        <p:spPr bwMode="auto">
          <a:xfrm>
            <a:off x="6096000" y="2743200"/>
            <a:ext cx="685800" cy="330200"/>
          </a:xfrm>
          <a:custGeom>
            <a:avLst/>
            <a:gdLst>
              <a:gd name="T0" fmla="*/ 0 w 432"/>
              <a:gd name="T1" fmla="*/ 2147483646 h 208"/>
              <a:gd name="T2" fmla="*/ 2147483646 w 432"/>
              <a:gd name="T3" fmla="*/ 2147483646 h 208"/>
              <a:gd name="T4" fmla="*/ 2147483646 w 432"/>
              <a:gd name="T5" fmla="*/ 2147483646 h 208"/>
              <a:gd name="T6" fmla="*/ 2147483646 w 432"/>
              <a:gd name="T7" fmla="*/ 2147483646 h 208"/>
              <a:gd name="T8" fmla="*/ 2147483646 w 432"/>
              <a:gd name="T9" fmla="*/ 2147483646 h 208"/>
              <a:gd name="T10" fmla="*/ 0 60000 65536"/>
              <a:gd name="T11" fmla="*/ 0 60000 65536"/>
              <a:gd name="T12" fmla="*/ 0 60000 65536"/>
              <a:gd name="T13" fmla="*/ 0 60000 65536"/>
              <a:gd name="T14" fmla="*/ 0 60000 65536"/>
              <a:gd name="T15" fmla="*/ 0 w 432"/>
              <a:gd name="T16" fmla="*/ 0 h 208"/>
              <a:gd name="T17" fmla="*/ 432 w 432"/>
              <a:gd name="T18" fmla="*/ 208 h 208"/>
            </a:gdLst>
            <a:ahLst/>
            <a:cxnLst>
              <a:cxn ang="T10">
                <a:pos x="T0" y="T1"/>
              </a:cxn>
              <a:cxn ang="T11">
                <a:pos x="T2" y="T3"/>
              </a:cxn>
              <a:cxn ang="T12">
                <a:pos x="T4" y="T5"/>
              </a:cxn>
              <a:cxn ang="T13">
                <a:pos x="T6" y="T7"/>
              </a:cxn>
              <a:cxn ang="T14">
                <a:pos x="T8" y="T9"/>
              </a:cxn>
            </a:cxnLst>
            <a:rect l="T15" t="T16" r="T17" b="T18"/>
            <a:pathLst>
              <a:path w="432" h="208">
                <a:moveTo>
                  <a:pt x="0" y="16"/>
                </a:moveTo>
                <a:cubicBezTo>
                  <a:pt x="76" y="8"/>
                  <a:pt x="152" y="0"/>
                  <a:pt x="192" y="16"/>
                </a:cubicBezTo>
                <a:cubicBezTo>
                  <a:pt x="232" y="32"/>
                  <a:pt x="208" y="96"/>
                  <a:pt x="240" y="112"/>
                </a:cubicBezTo>
                <a:cubicBezTo>
                  <a:pt x="272" y="128"/>
                  <a:pt x="352" y="96"/>
                  <a:pt x="384" y="112"/>
                </a:cubicBezTo>
                <a:cubicBezTo>
                  <a:pt x="416" y="128"/>
                  <a:pt x="424" y="168"/>
                  <a:pt x="432" y="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2" name="Freeform 9"/>
          <p:cNvSpPr>
            <a:spLocks/>
          </p:cNvSpPr>
          <p:nvPr/>
        </p:nvSpPr>
        <p:spPr bwMode="auto">
          <a:xfrm>
            <a:off x="6400800" y="5181600"/>
            <a:ext cx="492125" cy="261938"/>
          </a:xfrm>
          <a:custGeom>
            <a:avLst/>
            <a:gdLst>
              <a:gd name="T0" fmla="*/ 2147483646 w 310"/>
              <a:gd name="T1" fmla="*/ 2147483646 h 165"/>
              <a:gd name="T2" fmla="*/ 2147483646 w 310"/>
              <a:gd name="T3" fmla="*/ 2147483646 h 165"/>
              <a:gd name="T4" fmla="*/ 2147483646 w 310"/>
              <a:gd name="T5" fmla="*/ 2147483646 h 165"/>
              <a:gd name="T6" fmla="*/ 2147483646 w 310"/>
              <a:gd name="T7" fmla="*/ 2147483646 h 165"/>
              <a:gd name="T8" fmla="*/ 2147483646 w 310"/>
              <a:gd name="T9" fmla="*/ 2147483646 h 165"/>
              <a:gd name="T10" fmla="*/ 2147483646 w 310"/>
              <a:gd name="T11" fmla="*/ 2147483646 h 165"/>
              <a:gd name="T12" fmla="*/ 2147483646 w 310"/>
              <a:gd name="T13" fmla="*/ 2147483646 h 165"/>
              <a:gd name="T14" fmla="*/ 2147483646 w 310"/>
              <a:gd name="T15" fmla="*/ 2147483646 h 165"/>
              <a:gd name="T16" fmla="*/ 2147483646 w 310"/>
              <a:gd name="T17" fmla="*/ 2147483646 h 165"/>
              <a:gd name="T18" fmla="*/ 2147483646 w 310"/>
              <a:gd name="T19" fmla="*/ 2147483646 h 165"/>
              <a:gd name="T20" fmla="*/ 2147483646 w 310"/>
              <a:gd name="T21" fmla="*/ 2147483646 h 165"/>
              <a:gd name="T22" fmla="*/ 2147483646 w 310"/>
              <a:gd name="T23" fmla="*/ 2147483646 h 165"/>
              <a:gd name="T24" fmla="*/ 2147483646 w 310"/>
              <a:gd name="T25" fmla="*/ 2147483646 h 165"/>
              <a:gd name="T26" fmla="*/ 2147483646 w 310"/>
              <a:gd name="T27" fmla="*/ 2147483646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0"/>
              <a:gd name="T43" fmla="*/ 0 h 165"/>
              <a:gd name="T44" fmla="*/ 310 w 310"/>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0" h="165">
                <a:moveTo>
                  <a:pt x="243" y="128"/>
                </a:moveTo>
                <a:cubicBezTo>
                  <a:pt x="216" y="55"/>
                  <a:pt x="256" y="147"/>
                  <a:pt x="206" y="83"/>
                </a:cubicBezTo>
                <a:cubicBezTo>
                  <a:pt x="200" y="75"/>
                  <a:pt x="204" y="62"/>
                  <a:pt x="197" y="55"/>
                </a:cubicBezTo>
                <a:cubicBezTo>
                  <a:pt x="182" y="40"/>
                  <a:pt x="143" y="19"/>
                  <a:pt x="143" y="19"/>
                </a:cubicBezTo>
                <a:cubicBezTo>
                  <a:pt x="103" y="22"/>
                  <a:pt x="52" y="0"/>
                  <a:pt x="24" y="28"/>
                </a:cubicBezTo>
                <a:cubicBezTo>
                  <a:pt x="0" y="52"/>
                  <a:pt x="3" y="112"/>
                  <a:pt x="33" y="128"/>
                </a:cubicBezTo>
                <a:cubicBezTo>
                  <a:pt x="81" y="153"/>
                  <a:pt x="142" y="122"/>
                  <a:pt x="197" y="119"/>
                </a:cubicBezTo>
                <a:cubicBezTo>
                  <a:pt x="200" y="104"/>
                  <a:pt x="195" y="85"/>
                  <a:pt x="206" y="74"/>
                </a:cubicBezTo>
                <a:cubicBezTo>
                  <a:pt x="220" y="60"/>
                  <a:pt x="243" y="61"/>
                  <a:pt x="261" y="55"/>
                </a:cubicBezTo>
                <a:cubicBezTo>
                  <a:pt x="270" y="52"/>
                  <a:pt x="288" y="46"/>
                  <a:pt x="288" y="46"/>
                </a:cubicBezTo>
                <a:cubicBezTo>
                  <a:pt x="294" y="37"/>
                  <a:pt x="305" y="8"/>
                  <a:pt x="306" y="19"/>
                </a:cubicBezTo>
                <a:cubicBezTo>
                  <a:pt x="310" y="64"/>
                  <a:pt x="310" y="112"/>
                  <a:pt x="297" y="155"/>
                </a:cubicBezTo>
                <a:cubicBezTo>
                  <a:pt x="294" y="165"/>
                  <a:pt x="280" y="142"/>
                  <a:pt x="270" y="137"/>
                </a:cubicBezTo>
                <a:cubicBezTo>
                  <a:pt x="262" y="133"/>
                  <a:pt x="243" y="128"/>
                  <a:pt x="243" y="128"/>
                </a:cubicBezTo>
                <a:close/>
              </a:path>
            </a:pathLst>
          </a:custGeom>
          <a:solidFill>
            <a:schemeClr val="accent2"/>
          </a:solidFill>
          <a:ln w="9525">
            <a:solidFill>
              <a:schemeClr val="tx1"/>
            </a:solidFill>
            <a:round/>
            <a:headEnd/>
            <a:tailEnd/>
          </a:ln>
        </p:spPr>
        <p:txBody>
          <a:bodyPr wrap="none" anchor="ctr"/>
          <a:lstStyle/>
          <a:p>
            <a:endParaRPr lang="en-US"/>
          </a:p>
        </p:txBody>
      </p:sp>
      <p:sp>
        <p:nvSpPr>
          <p:cNvPr id="67593" name="Text Box 10"/>
          <p:cNvSpPr txBox="1">
            <a:spLocks noChangeArrowheads="1"/>
          </p:cNvSpPr>
          <p:nvPr/>
        </p:nvSpPr>
        <p:spPr bwMode="auto">
          <a:xfrm>
            <a:off x="2133600" y="3276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Layer 1</a:t>
            </a:r>
          </a:p>
        </p:txBody>
      </p:sp>
      <p:sp>
        <p:nvSpPr>
          <p:cNvPr id="67594" name="Text Box 11"/>
          <p:cNvSpPr txBox="1">
            <a:spLocks noChangeArrowheads="1"/>
          </p:cNvSpPr>
          <p:nvPr/>
        </p:nvSpPr>
        <p:spPr bwMode="auto">
          <a:xfrm>
            <a:off x="2057400" y="4419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Layer 2</a:t>
            </a:r>
          </a:p>
        </p:txBody>
      </p:sp>
      <p:sp>
        <p:nvSpPr>
          <p:cNvPr id="67595" name="Line 12"/>
          <p:cNvSpPr>
            <a:spLocks noChangeShapeType="1"/>
          </p:cNvSpPr>
          <p:nvPr/>
        </p:nvSpPr>
        <p:spPr bwMode="auto">
          <a:xfrm>
            <a:off x="3429000" y="28956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13"/>
          <p:cNvSpPr>
            <a:spLocks noChangeShapeType="1"/>
          </p:cNvSpPr>
          <p:nvPr/>
        </p:nvSpPr>
        <p:spPr bwMode="auto">
          <a:xfrm flipV="1">
            <a:off x="3810000" y="28956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14"/>
          <p:cNvSpPr>
            <a:spLocks noChangeShapeType="1"/>
          </p:cNvSpPr>
          <p:nvPr/>
        </p:nvSpPr>
        <p:spPr bwMode="auto">
          <a:xfrm>
            <a:off x="3810000" y="38862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2291" name="Text Box 5"/>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2292" name="Line 7"/>
          <p:cNvSpPr>
            <a:spLocks noChangeShapeType="1"/>
          </p:cNvSpPr>
          <p:nvPr/>
        </p:nvSpPr>
        <p:spPr bwMode="auto">
          <a:xfrm flipV="1">
            <a:off x="4038600" y="2528888"/>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8"/>
          <p:cNvSpPr>
            <a:spLocks noChangeShapeType="1"/>
          </p:cNvSpPr>
          <p:nvPr/>
        </p:nvSpPr>
        <p:spPr bwMode="auto">
          <a:xfrm>
            <a:off x="4038600" y="3671888"/>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9"/>
          <p:cNvSpPr>
            <a:spLocks noChangeShapeType="1"/>
          </p:cNvSpPr>
          <p:nvPr/>
        </p:nvSpPr>
        <p:spPr bwMode="auto">
          <a:xfrm>
            <a:off x="4038600" y="3671888"/>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10"/>
          <p:cNvSpPr>
            <a:spLocks noChangeShapeType="1"/>
          </p:cNvSpPr>
          <p:nvPr/>
        </p:nvSpPr>
        <p:spPr bwMode="auto">
          <a:xfrm flipH="1">
            <a:off x="2971800" y="3671888"/>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6" name="Text Box 11"/>
          <p:cNvSpPr txBox="1">
            <a:spLocks noChangeArrowheads="1"/>
          </p:cNvSpPr>
          <p:nvPr/>
        </p:nvSpPr>
        <p:spPr bwMode="auto">
          <a:xfrm>
            <a:off x="5410200" y="351948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X</a:t>
            </a:r>
          </a:p>
        </p:txBody>
      </p:sp>
      <p:sp>
        <p:nvSpPr>
          <p:cNvPr id="12297" name="Text Box 12"/>
          <p:cNvSpPr txBox="1">
            <a:spLocks noChangeArrowheads="1"/>
          </p:cNvSpPr>
          <p:nvPr/>
        </p:nvSpPr>
        <p:spPr bwMode="auto">
          <a:xfrm>
            <a:off x="2286000" y="35194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-X</a:t>
            </a:r>
          </a:p>
        </p:txBody>
      </p:sp>
      <p:sp>
        <p:nvSpPr>
          <p:cNvPr id="12298" name="Text Box 13"/>
          <p:cNvSpPr txBox="1">
            <a:spLocks noChangeArrowheads="1"/>
          </p:cNvSpPr>
          <p:nvPr/>
        </p:nvSpPr>
        <p:spPr bwMode="auto">
          <a:xfrm>
            <a:off x="3886200" y="48148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z</a:t>
            </a:r>
          </a:p>
        </p:txBody>
      </p:sp>
      <p:sp>
        <p:nvSpPr>
          <p:cNvPr id="12299" name="Text Box 14"/>
          <p:cNvSpPr txBox="1">
            <a:spLocks noChangeArrowheads="1"/>
          </p:cNvSpPr>
          <p:nvPr/>
        </p:nvSpPr>
        <p:spPr bwMode="auto">
          <a:xfrm>
            <a:off x="4038600" y="245268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-z</a:t>
            </a:r>
          </a:p>
        </p:txBody>
      </p:sp>
      <p:sp>
        <p:nvSpPr>
          <p:cNvPr id="12300" name="Text Box 15"/>
          <p:cNvSpPr txBox="1">
            <a:spLocks noChangeArrowheads="1"/>
          </p:cNvSpPr>
          <p:nvPr/>
        </p:nvSpPr>
        <p:spPr bwMode="auto">
          <a:xfrm>
            <a:off x="1600200" y="685800"/>
            <a:ext cx="510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A full space is infinite in all directions</a:t>
            </a:r>
            <a:endParaRPr lang="en-US" altLang="en-US" sz="2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990600" y="694532"/>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dirty="0"/>
              <a:t>Example of Air-water reflection</a:t>
            </a:r>
            <a:endParaRPr lang="en-US" altLang="en-US" sz="1800" dirty="0"/>
          </a:p>
        </p:txBody>
      </p:sp>
      <p:sp>
        <p:nvSpPr>
          <p:cNvPr id="68611" name="Text Box 4"/>
          <p:cNvSpPr txBox="1">
            <a:spLocks noChangeArrowheads="1"/>
          </p:cNvSpPr>
          <p:nvPr/>
        </p:nvSpPr>
        <p:spPr bwMode="auto">
          <a:xfrm>
            <a:off x="1828800" y="1676400"/>
            <a:ext cx="3657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 density =0; Vp=330 m/s</a:t>
            </a:r>
          </a:p>
          <a:p>
            <a:pPr algn="ctr">
              <a:spcBef>
                <a:spcPct val="50000"/>
              </a:spcBef>
            </a:pPr>
            <a:r>
              <a:rPr lang="en-US" altLang="en-US" sz="1800"/>
              <a:t>water: density =1; Vp=1500m/s</a:t>
            </a:r>
          </a:p>
        </p:txBody>
      </p:sp>
      <p:sp>
        <p:nvSpPr>
          <p:cNvPr id="68612" name="Text Box 16"/>
          <p:cNvSpPr txBox="1">
            <a:spLocks noChangeArrowheads="1"/>
          </p:cNvSpPr>
          <p:nvPr/>
        </p:nvSpPr>
        <p:spPr bwMode="auto">
          <a:xfrm>
            <a:off x="990600" y="30480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12 </a:t>
            </a:r>
            <a:r>
              <a:rPr lang="en-US" altLang="en-US" sz="2400"/>
              <a:t>= (I</a:t>
            </a:r>
            <a:r>
              <a:rPr lang="en-US" altLang="en-US" sz="1800"/>
              <a:t>2</a:t>
            </a:r>
            <a:r>
              <a:rPr lang="en-US" altLang="en-US" sz="2400"/>
              <a:t>-I</a:t>
            </a:r>
            <a:r>
              <a:rPr lang="en-US" altLang="en-US" sz="1800"/>
              <a:t>1</a:t>
            </a:r>
            <a:r>
              <a:rPr lang="en-US" altLang="en-US" sz="2400"/>
              <a:t>) / (I</a:t>
            </a:r>
            <a:r>
              <a:rPr lang="en-US" altLang="en-US" sz="1800"/>
              <a:t>1</a:t>
            </a:r>
            <a:r>
              <a:rPr lang="en-US" altLang="en-US" sz="2400"/>
              <a:t>+I</a:t>
            </a:r>
            <a:r>
              <a:rPr lang="en-US" altLang="en-US" sz="1800"/>
              <a:t>2</a:t>
            </a:r>
            <a:r>
              <a:rPr lang="en-US" altLang="en-US" sz="240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027"/>
          <p:cNvSpPr txBox="1">
            <a:spLocks noChangeArrowheads="1"/>
          </p:cNvSpPr>
          <p:nvPr/>
        </p:nvSpPr>
        <p:spPr bwMode="auto">
          <a:xfrm>
            <a:off x="1049215" y="694532"/>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dirty="0"/>
              <a:t>Example of Air-water reflection</a:t>
            </a:r>
            <a:endParaRPr lang="en-US" altLang="en-US" sz="1800" dirty="0"/>
          </a:p>
        </p:txBody>
      </p:sp>
      <p:sp>
        <p:nvSpPr>
          <p:cNvPr id="69635" name="Text Box 1028"/>
          <p:cNvSpPr txBox="1">
            <a:spLocks noChangeArrowheads="1"/>
          </p:cNvSpPr>
          <p:nvPr/>
        </p:nvSpPr>
        <p:spPr bwMode="auto">
          <a:xfrm>
            <a:off x="1828800" y="1676400"/>
            <a:ext cx="3657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 density =0; Vp=330 m/s</a:t>
            </a:r>
          </a:p>
          <a:p>
            <a:pPr algn="ctr">
              <a:spcBef>
                <a:spcPct val="50000"/>
              </a:spcBef>
            </a:pPr>
            <a:r>
              <a:rPr lang="en-US" altLang="en-US" sz="1800"/>
              <a:t>water: density =1; Vp=1500m/s</a:t>
            </a:r>
          </a:p>
        </p:txBody>
      </p:sp>
      <p:sp>
        <p:nvSpPr>
          <p:cNvPr id="69636" name="Text Box 1029"/>
          <p:cNvSpPr txBox="1">
            <a:spLocks noChangeArrowheads="1"/>
          </p:cNvSpPr>
          <p:nvPr/>
        </p:nvSpPr>
        <p:spPr bwMode="auto">
          <a:xfrm>
            <a:off x="533400" y="3733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AirWater </a:t>
            </a:r>
            <a:r>
              <a:rPr lang="en-US" altLang="en-US" sz="2400"/>
              <a:t>= (I</a:t>
            </a:r>
            <a:r>
              <a:rPr lang="en-US" altLang="en-US" sz="1800"/>
              <a:t>Water</a:t>
            </a:r>
            <a:r>
              <a:rPr lang="en-US" altLang="en-US" sz="2400"/>
              <a:t>-I</a:t>
            </a:r>
            <a:r>
              <a:rPr lang="en-US" altLang="en-US" sz="1800"/>
              <a:t>Air</a:t>
            </a:r>
            <a:r>
              <a:rPr lang="en-US" altLang="en-US" sz="2400"/>
              <a:t>) / (I</a:t>
            </a:r>
            <a:r>
              <a:rPr lang="en-US" altLang="en-US" sz="1800"/>
              <a:t>Air</a:t>
            </a:r>
            <a:r>
              <a:rPr lang="en-US" altLang="en-US" sz="2400"/>
              <a:t>+I</a:t>
            </a:r>
            <a:r>
              <a:rPr lang="en-US" altLang="en-US" sz="1800"/>
              <a:t>Water</a:t>
            </a:r>
            <a:r>
              <a:rPr lang="en-US" altLang="en-US" sz="2400"/>
              <a:t>)</a:t>
            </a:r>
          </a:p>
        </p:txBody>
      </p:sp>
      <p:sp>
        <p:nvSpPr>
          <p:cNvPr id="69637" name="Rectangle 1031"/>
          <p:cNvSpPr>
            <a:spLocks noChangeArrowheads="1"/>
          </p:cNvSpPr>
          <p:nvPr/>
        </p:nvSpPr>
        <p:spPr bwMode="auto">
          <a:xfrm>
            <a:off x="2041525" y="3048000"/>
            <a:ext cx="314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a:t>
            </a:r>
            <a:r>
              <a:rPr lang="en-US" altLang="en-US" sz="1800"/>
              <a:t>12 </a:t>
            </a:r>
            <a:r>
              <a:rPr lang="en-US" altLang="en-US" sz="2400"/>
              <a:t>= (I</a:t>
            </a:r>
            <a:r>
              <a:rPr lang="en-US" altLang="en-US" sz="1800"/>
              <a:t>2</a:t>
            </a:r>
            <a:r>
              <a:rPr lang="en-US" altLang="en-US" sz="2400"/>
              <a:t>-I</a:t>
            </a:r>
            <a:r>
              <a:rPr lang="en-US" altLang="en-US" sz="1800"/>
              <a:t>1</a:t>
            </a:r>
            <a:r>
              <a:rPr lang="en-US" altLang="en-US" sz="2400"/>
              <a:t>) / (I</a:t>
            </a:r>
            <a:r>
              <a:rPr lang="en-US" altLang="en-US" sz="1800"/>
              <a:t>1</a:t>
            </a:r>
            <a:r>
              <a:rPr lang="en-US" altLang="en-US" sz="2400"/>
              <a:t>+I</a:t>
            </a:r>
            <a:r>
              <a:rPr lang="en-US" altLang="en-US" sz="1800"/>
              <a:t>2</a:t>
            </a:r>
            <a:r>
              <a:rPr lang="en-US" altLang="en-US" sz="2400"/>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3"/>
          <p:cNvSpPr txBox="1">
            <a:spLocks noChangeArrowheads="1"/>
          </p:cNvSpPr>
          <p:nvPr/>
        </p:nvSpPr>
        <p:spPr bwMode="auto">
          <a:xfrm>
            <a:off x="1072662" y="694532"/>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dirty="0"/>
              <a:t>Example of Air-water reflection</a:t>
            </a:r>
            <a:endParaRPr lang="en-US" altLang="en-US" sz="1800" dirty="0"/>
          </a:p>
        </p:txBody>
      </p:sp>
      <p:sp>
        <p:nvSpPr>
          <p:cNvPr id="70659" name="Text Box 4"/>
          <p:cNvSpPr txBox="1">
            <a:spLocks noChangeArrowheads="1"/>
          </p:cNvSpPr>
          <p:nvPr/>
        </p:nvSpPr>
        <p:spPr bwMode="auto">
          <a:xfrm>
            <a:off x="1828800" y="1676400"/>
            <a:ext cx="3657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 density =0; Vp=330 m/s</a:t>
            </a:r>
          </a:p>
          <a:p>
            <a:pPr algn="ctr">
              <a:spcBef>
                <a:spcPct val="50000"/>
              </a:spcBef>
            </a:pPr>
            <a:r>
              <a:rPr lang="en-US" altLang="en-US" sz="1800"/>
              <a:t>water: density =1; Vp=1500m/s</a:t>
            </a:r>
          </a:p>
        </p:txBody>
      </p:sp>
      <p:sp>
        <p:nvSpPr>
          <p:cNvPr id="70660" name="Text Box 5"/>
          <p:cNvSpPr txBox="1">
            <a:spLocks noChangeArrowheads="1"/>
          </p:cNvSpPr>
          <p:nvPr/>
        </p:nvSpPr>
        <p:spPr bwMode="auto">
          <a:xfrm>
            <a:off x="533400" y="3733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AirWater </a:t>
            </a:r>
            <a:r>
              <a:rPr lang="en-US" altLang="en-US" sz="2400"/>
              <a:t>= (I</a:t>
            </a:r>
            <a:r>
              <a:rPr lang="en-US" altLang="en-US" sz="1800"/>
              <a:t>Water</a:t>
            </a:r>
            <a:r>
              <a:rPr lang="en-US" altLang="en-US" sz="2400"/>
              <a:t>-I</a:t>
            </a:r>
            <a:r>
              <a:rPr lang="en-US" altLang="en-US" sz="1800"/>
              <a:t>Air</a:t>
            </a:r>
            <a:r>
              <a:rPr lang="en-US" altLang="en-US" sz="2400"/>
              <a:t>) / (I</a:t>
            </a:r>
            <a:r>
              <a:rPr lang="en-US" altLang="en-US" sz="1800"/>
              <a:t>Air</a:t>
            </a:r>
            <a:r>
              <a:rPr lang="en-US" altLang="en-US" sz="2400"/>
              <a:t>+I</a:t>
            </a:r>
            <a:r>
              <a:rPr lang="en-US" altLang="en-US" sz="1800"/>
              <a:t>Water</a:t>
            </a:r>
            <a:r>
              <a:rPr lang="en-US" altLang="en-US" sz="2400"/>
              <a:t>)</a:t>
            </a:r>
          </a:p>
        </p:txBody>
      </p:sp>
      <p:sp>
        <p:nvSpPr>
          <p:cNvPr id="70661" name="Rectangle 6"/>
          <p:cNvSpPr>
            <a:spLocks noChangeArrowheads="1"/>
          </p:cNvSpPr>
          <p:nvPr/>
        </p:nvSpPr>
        <p:spPr bwMode="auto">
          <a:xfrm>
            <a:off x="2041525" y="3048000"/>
            <a:ext cx="314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a:t>
            </a:r>
            <a:r>
              <a:rPr lang="en-US" altLang="en-US" sz="1800"/>
              <a:t>12 </a:t>
            </a:r>
            <a:r>
              <a:rPr lang="en-US" altLang="en-US" sz="2400"/>
              <a:t>= (I</a:t>
            </a:r>
            <a:r>
              <a:rPr lang="en-US" altLang="en-US" sz="1800"/>
              <a:t>2</a:t>
            </a:r>
            <a:r>
              <a:rPr lang="en-US" altLang="en-US" sz="2400"/>
              <a:t>-I</a:t>
            </a:r>
            <a:r>
              <a:rPr lang="en-US" altLang="en-US" sz="1800"/>
              <a:t>1</a:t>
            </a:r>
            <a:r>
              <a:rPr lang="en-US" altLang="en-US" sz="2400"/>
              <a:t>) / (I</a:t>
            </a:r>
            <a:r>
              <a:rPr lang="en-US" altLang="en-US" sz="1800"/>
              <a:t>2</a:t>
            </a:r>
            <a:r>
              <a:rPr lang="en-US" altLang="en-US" sz="2400"/>
              <a:t>+I</a:t>
            </a:r>
            <a:r>
              <a:rPr lang="en-US" altLang="en-US" sz="1800"/>
              <a:t>1</a:t>
            </a:r>
            <a:r>
              <a:rPr lang="en-US" altLang="en-US" sz="2400"/>
              <a:t>)</a:t>
            </a:r>
          </a:p>
        </p:txBody>
      </p:sp>
      <p:sp>
        <p:nvSpPr>
          <p:cNvPr id="70662" name="Text Box 8"/>
          <p:cNvSpPr txBox="1">
            <a:spLocks noChangeArrowheads="1"/>
          </p:cNvSpPr>
          <p:nvPr/>
        </p:nvSpPr>
        <p:spPr bwMode="auto">
          <a:xfrm>
            <a:off x="533400" y="42672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AirWater </a:t>
            </a:r>
            <a:r>
              <a:rPr lang="en-US" altLang="en-US" sz="2400"/>
              <a:t>= (I</a:t>
            </a:r>
            <a:r>
              <a:rPr lang="en-US" altLang="en-US" sz="1800"/>
              <a:t>Water</a:t>
            </a:r>
            <a:r>
              <a:rPr lang="en-US" altLang="en-US" sz="2400"/>
              <a:t>-0) / (0+I</a:t>
            </a:r>
            <a:r>
              <a:rPr lang="en-US" altLang="en-US" sz="1800"/>
              <a:t>Water</a:t>
            </a:r>
            <a:r>
              <a:rPr lang="en-US" altLang="en-US" sz="2400"/>
              <a:t>)</a:t>
            </a:r>
          </a:p>
        </p:txBody>
      </p:sp>
      <p:sp>
        <p:nvSpPr>
          <p:cNvPr id="70663" name="Text Box 9"/>
          <p:cNvSpPr txBox="1">
            <a:spLocks noChangeArrowheads="1"/>
          </p:cNvSpPr>
          <p:nvPr/>
        </p:nvSpPr>
        <p:spPr bwMode="auto">
          <a:xfrm>
            <a:off x="533400" y="4953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AirWater </a:t>
            </a:r>
            <a:r>
              <a:rPr lang="en-US" altLang="en-US" sz="2400"/>
              <a:t>= 1</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990600" y="770732"/>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dirty="0"/>
              <a:t>Example of Water-air reflection</a:t>
            </a:r>
            <a:endParaRPr lang="en-US" altLang="en-US" sz="1800" dirty="0"/>
          </a:p>
        </p:txBody>
      </p:sp>
      <p:sp>
        <p:nvSpPr>
          <p:cNvPr id="71683" name="Text Box 4"/>
          <p:cNvSpPr txBox="1">
            <a:spLocks noChangeArrowheads="1"/>
          </p:cNvSpPr>
          <p:nvPr/>
        </p:nvSpPr>
        <p:spPr bwMode="auto">
          <a:xfrm>
            <a:off x="1828800" y="1676400"/>
            <a:ext cx="3657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 density =0; Vp=330 m/s</a:t>
            </a:r>
          </a:p>
          <a:p>
            <a:pPr algn="ctr">
              <a:spcBef>
                <a:spcPct val="50000"/>
              </a:spcBef>
            </a:pPr>
            <a:r>
              <a:rPr lang="en-US" altLang="en-US" sz="1800"/>
              <a:t>water: density =1; Vp=1500m/s</a:t>
            </a:r>
          </a:p>
        </p:txBody>
      </p:sp>
      <p:sp>
        <p:nvSpPr>
          <p:cNvPr id="71684" name="Line 5"/>
          <p:cNvSpPr>
            <a:spLocks noChangeShapeType="1"/>
          </p:cNvSpPr>
          <p:nvPr/>
        </p:nvSpPr>
        <p:spPr bwMode="auto">
          <a:xfrm>
            <a:off x="1676400" y="38862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85" name="Text Box 6"/>
          <p:cNvSpPr txBox="1">
            <a:spLocks noChangeArrowheads="1"/>
          </p:cNvSpPr>
          <p:nvPr/>
        </p:nvSpPr>
        <p:spPr bwMode="auto">
          <a:xfrm>
            <a:off x="5562600" y="2971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a:t>
            </a:r>
          </a:p>
        </p:txBody>
      </p:sp>
      <p:sp>
        <p:nvSpPr>
          <p:cNvPr id="71686" name="Text Box 7"/>
          <p:cNvSpPr txBox="1">
            <a:spLocks noChangeArrowheads="1"/>
          </p:cNvSpPr>
          <p:nvPr/>
        </p:nvSpPr>
        <p:spPr bwMode="auto">
          <a:xfrm>
            <a:off x="5181600" y="44196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Water</a:t>
            </a:r>
          </a:p>
        </p:txBody>
      </p:sp>
      <p:sp>
        <p:nvSpPr>
          <p:cNvPr id="71687" name="Freeform 8"/>
          <p:cNvSpPr>
            <a:spLocks/>
          </p:cNvSpPr>
          <p:nvPr/>
        </p:nvSpPr>
        <p:spPr bwMode="auto">
          <a:xfrm>
            <a:off x="6096000" y="2743200"/>
            <a:ext cx="685800" cy="330200"/>
          </a:xfrm>
          <a:custGeom>
            <a:avLst/>
            <a:gdLst>
              <a:gd name="T0" fmla="*/ 0 w 432"/>
              <a:gd name="T1" fmla="*/ 2147483646 h 208"/>
              <a:gd name="T2" fmla="*/ 2147483646 w 432"/>
              <a:gd name="T3" fmla="*/ 2147483646 h 208"/>
              <a:gd name="T4" fmla="*/ 2147483646 w 432"/>
              <a:gd name="T5" fmla="*/ 2147483646 h 208"/>
              <a:gd name="T6" fmla="*/ 2147483646 w 432"/>
              <a:gd name="T7" fmla="*/ 2147483646 h 208"/>
              <a:gd name="T8" fmla="*/ 2147483646 w 432"/>
              <a:gd name="T9" fmla="*/ 2147483646 h 208"/>
              <a:gd name="T10" fmla="*/ 0 60000 65536"/>
              <a:gd name="T11" fmla="*/ 0 60000 65536"/>
              <a:gd name="T12" fmla="*/ 0 60000 65536"/>
              <a:gd name="T13" fmla="*/ 0 60000 65536"/>
              <a:gd name="T14" fmla="*/ 0 60000 65536"/>
              <a:gd name="T15" fmla="*/ 0 w 432"/>
              <a:gd name="T16" fmla="*/ 0 h 208"/>
              <a:gd name="T17" fmla="*/ 432 w 432"/>
              <a:gd name="T18" fmla="*/ 208 h 208"/>
            </a:gdLst>
            <a:ahLst/>
            <a:cxnLst>
              <a:cxn ang="T10">
                <a:pos x="T0" y="T1"/>
              </a:cxn>
              <a:cxn ang="T11">
                <a:pos x="T2" y="T3"/>
              </a:cxn>
              <a:cxn ang="T12">
                <a:pos x="T4" y="T5"/>
              </a:cxn>
              <a:cxn ang="T13">
                <a:pos x="T6" y="T7"/>
              </a:cxn>
              <a:cxn ang="T14">
                <a:pos x="T8" y="T9"/>
              </a:cxn>
            </a:cxnLst>
            <a:rect l="T15" t="T16" r="T17" b="T18"/>
            <a:pathLst>
              <a:path w="432" h="208">
                <a:moveTo>
                  <a:pt x="0" y="16"/>
                </a:moveTo>
                <a:cubicBezTo>
                  <a:pt x="76" y="8"/>
                  <a:pt x="152" y="0"/>
                  <a:pt x="192" y="16"/>
                </a:cubicBezTo>
                <a:cubicBezTo>
                  <a:pt x="232" y="32"/>
                  <a:pt x="208" y="96"/>
                  <a:pt x="240" y="112"/>
                </a:cubicBezTo>
                <a:cubicBezTo>
                  <a:pt x="272" y="128"/>
                  <a:pt x="352" y="96"/>
                  <a:pt x="384" y="112"/>
                </a:cubicBezTo>
                <a:cubicBezTo>
                  <a:pt x="416" y="128"/>
                  <a:pt x="424" y="168"/>
                  <a:pt x="432" y="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88" name="Freeform 9"/>
          <p:cNvSpPr>
            <a:spLocks/>
          </p:cNvSpPr>
          <p:nvPr/>
        </p:nvSpPr>
        <p:spPr bwMode="auto">
          <a:xfrm>
            <a:off x="6400800" y="5181600"/>
            <a:ext cx="492125" cy="261938"/>
          </a:xfrm>
          <a:custGeom>
            <a:avLst/>
            <a:gdLst>
              <a:gd name="T0" fmla="*/ 2147483646 w 310"/>
              <a:gd name="T1" fmla="*/ 2147483646 h 165"/>
              <a:gd name="T2" fmla="*/ 2147483646 w 310"/>
              <a:gd name="T3" fmla="*/ 2147483646 h 165"/>
              <a:gd name="T4" fmla="*/ 2147483646 w 310"/>
              <a:gd name="T5" fmla="*/ 2147483646 h 165"/>
              <a:gd name="T6" fmla="*/ 2147483646 w 310"/>
              <a:gd name="T7" fmla="*/ 2147483646 h 165"/>
              <a:gd name="T8" fmla="*/ 2147483646 w 310"/>
              <a:gd name="T9" fmla="*/ 2147483646 h 165"/>
              <a:gd name="T10" fmla="*/ 2147483646 w 310"/>
              <a:gd name="T11" fmla="*/ 2147483646 h 165"/>
              <a:gd name="T12" fmla="*/ 2147483646 w 310"/>
              <a:gd name="T13" fmla="*/ 2147483646 h 165"/>
              <a:gd name="T14" fmla="*/ 2147483646 w 310"/>
              <a:gd name="T15" fmla="*/ 2147483646 h 165"/>
              <a:gd name="T16" fmla="*/ 2147483646 w 310"/>
              <a:gd name="T17" fmla="*/ 2147483646 h 165"/>
              <a:gd name="T18" fmla="*/ 2147483646 w 310"/>
              <a:gd name="T19" fmla="*/ 2147483646 h 165"/>
              <a:gd name="T20" fmla="*/ 2147483646 w 310"/>
              <a:gd name="T21" fmla="*/ 2147483646 h 165"/>
              <a:gd name="T22" fmla="*/ 2147483646 w 310"/>
              <a:gd name="T23" fmla="*/ 2147483646 h 165"/>
              <a:gd name="T24" fmla="*/ 2147483646 w 310"/>
              <a:gd name="T25" fmla="*/ 2147483646 h 165"/>
              <a:gd name="T26" fmla="*/ 2147483646 w 310"/>
              <a:gd name="T27" fmla="*/ 2147483646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0"/>
              <a:gd name="T43" fmla="*/ 0 h 165"/>
              <a:gd name="T44" fmla="*/ 310 w 310"/>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0" h="165">
                <a:moveTo>
                  <a:pt x="243" y="128"/>
                </a:moveTo>
                <a:cubicBezTo>
                  <a:pt x="216" y="55"/>
                  <a:pt x="256" y="147"/>
                  <a:pt x="206" y="83"/>
                </a:cubicBezTo>
                <a:cubicBezTo>
                  <a:pt x="200" y="75"/>
                  <a:pt x="204" y="62"/>
                  <a:pt x="197" y="55"/>
                </a:cubicBezTo>
                <a:cubicBezTo>
                  <a:pt x="182" y="40"/>
                  <a:pt x="143" y="19"/>
                  <a:pt x="143" y="19"/>
                </a:cubicBezTo>
                <a:cubicBezTo>
                  <a:pt x="103" y="22"/>
                  <a:pt x="52" y="0"/>
                  <a:pt x="24" y="28"/>
                </a:cubicBezTo>
                <a:cubicBezTo>
                  <a:pt x="0" y="52"/>
                  <a:pt x="3" y="112"/>
                  <a:pt x="33" y="128"/>
                </a:cubicBezTo>
                <a:cubicBezTo>
                  <a:pt x="81" y="153"/>
                  <a:pt x="142" y="122"/>
                  <a:pt x="197" y="119"/>
                </a:cubicBezTo>
                <a:cubicBezTo>
                  <a:pt x="200" y="104"/>
                  <a:pt x="195" y="85"/>
                  <a:pt x="206" y="74"/>
                </a:cubicBezTo>
                <a:cubicBezTo>
                  <a:pt x="220" y="60"/>
                  <a:pt x="243" y="61"/>
                  <a:pt x="261" y="55"/>
                </a:cubicBezTo>
                <a:cubicBezTo>
                  <a:pt x="270" y="52"/>
                  <a:pt x="288" y="46"/>
                  <a:pt x="288" y="46"/>
                </a:cubicBezTo>
                <a:cubicBezTo>
                  <a:pt x="294" y="37"/>
                  <a:pt x="305" y="8"/>
                  <a:pt x="306" y="19"/>
                </a:cubicBezTo>
                <a:cubicBezTo>
                  <a:pt x="310" y="64"/>
                  <a:pt x="310" y="112"/>
                  <a:pt x="297" y="155"/>
                </a:cubicBezTo>
                <a:cubicBezTo>
                  <a:pt x="294" y="165"/>
                  <a:pt x="280" y="142"/>
                  <a:pt x="270" y="137"/>
                </a:cubicBezTo>
                <a:cubicBezTo>
                  <a:pt x="262" y="133"/>
                  <a:pt x="243" y="128"/>
                  <a:pt x="243" y="128"/>
                </a:cubicBezTo>
                <a:close/>
              </a:path>
            </a:pathLst>
          </a:custGeom>
          <a:solidFill>
            <a:schemeClr val="accent2"/>
          </a:solidFill>
          <a:ln w="9525">
            <a:solidFill>
              <a:schemeClr val="tx1"/>
            </a:solidFill>
            <a:round/>
            <a:headEnd/>
            <a:tailEnd/>
          </a:ln>
        </p:spPr>
        <p:txBody>
          <a:bodyPr wrap="none" anchor="ctr"/>
          <a:lstStyle/>
          <a:p>
            <a:endParaRPr lang="en-US"/>
          </a:p>
        </p:txBody>
      </p:sp>
      <p:sp>
        <p:nvSpPr>
          <p:cNvPr id="71689" name="Text Box 10"/>
          <p:cNvSpPr txBox="1">
            <a:spLocks noChangeArrowheads="1"/>
          </p:cNvSpPr>
          <p:nvPr/>
        </p:nvSpPr>
        <p:spPr bwMode="auto">
          <a:xfrm>
            <a:off x="2133600" y="3276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Layer 1</a:t>
            </a:r>
          </a:p>
        </p:txBody>
      </p:sp>
      <p:sp>
        <p:nvSpPr>
          <p:cNvPr id="71690" name="Text Box 11"/>
          <p:cNvSpPr txBox="1">
            <a:spLocks noChangeArrowheads="1"/>
          </p:cNvSpPr>
          <p:nvPr/>
        </p:nvSpPr>
        <p:spPr bwMode="auto">
          <a:xfrm>
            <a:off x="2057400" y="4419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Layer 2</a:t>
            </a:r>
          </a:p>
        </p:txBody>
      </p:sp>
      <p:sp>
        <p:nvSpPr>
          <p:cNvPr id="71691" name="Line 12"/>
          <p:cNvSpPr>
            <a:spLocks noChangeShapeType="1"/>
          </p:cNvSpPr>
          <p:nvPr/>
        </p:nvSpPr>
        <p:spPr bwMode="auto">
          <a:xfrm>
            <a:off x="3810000" y="38862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92" name="Line 13"/>
          <p:cNvSpPr>
            <a:spLocks noChangeShapeType="1"/>
          </p:cNvSpPr>
          <p:nvPr/>
        </p:nvSpPr>
        <p:spPr bwMode="auto">
          <a:xfrm flipV="1">
            <a:off x="3810000" y="28956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93" name="Line 14"/>
          <p:cNvSpPr>
            <a:spLocks noChangeShapeType="1"/>
          </p:cNvSpPr>
          <p:nvPr/>
        </p:nvSpPr>
        <p:spPr bwMode="auto">
          <a:xfrm flipV="1">
            <a:off x="3429000" y="38862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990600" y="694532"/>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dirty="0"/>
              <a:t>Example of Water-air reflection</a:t>
            </a:r>
            <a:endParaRPr lang="en-US" altLang="en-US" sz="1800" dirty="0"/>
          </a:p>
        </p:txBody>
      </p:sp>
      <p:sp>
        <p:nvSpPr>
          <p:cNvPr id="72707" name="Text Box 4"/>
          <p:cNvSpPr txBox="1">
            <a:spLocks noChangeArrowheads="1"/>
          </p:cNvSpPr>
          <p:nvPr/>
        </p:nvSpPr>
        <p:spPr bwMode="auto">
          <a:xfrm>
            <a:off x="1828800" y="1676400"/>
            <a:ext cx="3657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 density =0; Vp=330 m/s</a:t>
            </a:r>
          </a:p>
          <a:p>
            <a:pPr algn="ctr">
              <a:spcBef>
                <a:spcPct val="50000"/>
              </a:spcBef>
            </a:pPr>
            <a:r>
              <a:rPr lang="en-US" altLang="en-US" sz="1800"/>
              <a:t>water: density =1; Vp=1500m/s</a:t>
            </a:r>
          </a:p>
        </p:txBody>
      </p:sp>
      <p:sp>
        <p:nvSpPr>
          <p:cNvPr id="72708" name="Text Box 5"/>
          <p:cNvSpPr txBox="1">
            <a:spLocks noChangeArrowheads="1"/>
          </p:cNvSpPr>
          <p:nvPr/>
        </p:nvSpPr>
        <p:spPr bwMode="auto">
          <a:xfrm>
            <a:off x="990600" y="30480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21 </a:t>
            </a:r>
            <a:r>
              <a:rPr lang="en-US" altLang="en-US" sz="2400"/>
              <a:t>= (I</a:t>
            </a:r>
            <a:r>
              <a:rPr lang="en-US" altLang="en-US" sz="1800"/>
              <a:t>1</a:t>
            </a:r>
            <a:r>
              <a:rPr lang="en-US" altLang="en-US" sz="2400"/>
              <a:t>-I</a:t>
            </a:r>
            <a:r>
              <a:rPr lang="en-US" altLang="en-US" sz="1800"/>
              <a:t>2</a:t>
            </a:r>
            <a:r>
              <a:rPr lang="en-US" altLang="en-US" sz="2400"/>
              <a:t>) / (I</a:t>
            </a:r>
            <a:r>
              <a:rPr lang="en-US" altLang="en-US" sz="1800"/>
              <a:t>1</a:t>
            </a:r>
            <a:r>
              <a:rPr lang="en-US" altLang="en-US" sz="2400"/>
              <a:t>+I</a:t>
            </a:r>
            <a:r>
              <a:rPr lang="en-US" altLang="en-US" sz="1800"/>
              <a:t>2</a:t>
            </a:r>
            <a:r>
              <a:rPr lang="en-US" altLang="en-US" sz="2400"/>
              <a: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1049216" y="694532"/>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dirty="0"/>
              <a:t>Example of Water-air reflection</a:t>
            </a:r>
          </a:p>
        </p:txBody>
      </p:sp>
      <p:sp>
        <p:nvSpPr>
          <p:cNvPr id="73731" name="Text Box 4"/>
          <p:cNvSpPr txBox="1">
            <a:spLocks noChangeArrowheads="1"/>
          </p:cNvSpPr>
          <p:nvPr/>
        </p:nvSpPr>
        <p:spPr bwMode="auto">
          <a:xfrm>
            <a:off x="1828800" y="1676400"/>
            <a:ext cx="3657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 density =0; Vp=330 m/s</a:t>
            </a:r>
          </a:p>
          <a:p>
            <a:pPr algn="ctr">
              <a:spcBef>
                <a:spcPct val="50000"/>
              </a:spcBef>
            </a:pPr>
            <a:r>
              <a:rPr lang="en-US" altLang="en-US" sz="1800"/>
              <a:t>water: density =1; Vp=1500m/s</a:t>
            </a:r>
          </a:p>
        </p:txBody>
      </p:sp>
      <p:sp>
        <p:nvSpPr>
          <p:cNvPr id="73732" name="Text Box 5"/>
          <p:cNvSpPr txBox="1">
            <a:spLocks noChangeArrowheads="1"/>
          </p:cNvSpPr>
          <p:nvPr/>
        </p:nvSpPr>
        <p:spPr bwMode="auto">
          <a:xfrm>
            <a:off x="533400" y="3733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WaterAir </a:t>
            </a:r>
            <a:r>
              <a:rPr lang="en-US" altLang="en-US" sz="2400"/>
              <a:t>= (I</a:t>
            </a:r>
            <a:r>
              <a:rPr lang="en-US" altLang="en-US" sz="1800"/>
              <a:t>Air</a:t>
            </a:r>
            <a:r>
              <a:rPr lang="en-US" altLang="en-US" sz="2400"/>
              <a:t>-I</a:t>
            </a:r>
            <a:r>
              <a:rPr lang="en-US" altLang="en-US" sz="1800"/>
              <a:t>Water</a:t>
            </a:r>
            <a:r>
              <a:rPr lang="en-US" altLang="en-US" sz="2400"/>
              <a:t>) / (I</a:t>
            </a:r>
            <a:r>
              <a:rPr lang="en-US" altLang="en-US" sz="1800"/>
              <a:t>Air</a:t>
            </a:r>
            <a:r>
              <a:rPr lang="en-US" altLang="en-US" sz="2400"/>
              <a:t>+I</a:t>
            </a:r>
            <a:r>
              <a:rPr lang="en-US" altLang="en-US" sz="1800"/>
              <a:t>Water</a:t>
            </a:r>
            <a:r>
              <a:rPr lang="en-US" altLang="en-US" sz="2400"/>
              <a:t>)</a:t>
            </a:r>
          </a:p>
        </p:txBody>
      </p:sp>
      <p:sp>
        <p:nvSpPr>
          <p:cNvPr id="73733" name="Rectangle 6"/>
          <p:cNvSpPr>
            <a:spLocks noChangeArrowheads="1"/>
          </p:cNvSpPr>
          <p:nvPr/>
        </p:nvSpPr>
        <p:spPr bwMode="auto">
          <a:xfrm>
            <a:off x="2024063" y="3048000"/>
            <a:ext cx="317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a:t>
            </a:r>
            <a:r>
              <a:rPr lang="en-US" altLang="en-US" sz="1800"/>
              <a:t>22 </a:t>
            </a:r>
            <a:r>
              <a:rPr lang="en-US" altLang="en-US" sz="2400"/>
              <a:t>= (I</a:t>
            </a:r>
            <a:r>
              <a:rPr lang="en-US" altLang="en-US" sz="1800"/>
              <a:t>1</a:t>
            </a:r>
            <a:r>
              <a:rPr lang="en-US" altLang="en-US" sz="2400"/>
              <a:t>-I</a:t>
            </a:r>
            <a:r>
              <a:rPr lang="en-US" altLang="en-US" sz="1800"/>
              <a:t>2</a:t>
            </a:r>
            <a:r>
              <a:rPr lang="en-US" altLang="en-US" sz="2400"/>
              <a:t>) / (I</a:t>
            </a:r>
            <a:r>
              <a:rPr lang="en-US" altLang="en-US" sz="1800"/>
              <a:t>1</a:t>
            </a:r>
            <a:r>
              <a:rPr lang="en-US" altLang="en-US" sz="2400"/>
              <a:t>+I</a:t>
            </a:r>
            <a:r>
              <a:rPr lang="en-US" altLang="en-US" sz="1800"/>
              <a:t>2</a:t>
            </a:r>
            <a:r>
              <a:rPr lang="en-US" altLang="en-US" sz="2400"/>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1060939" y="694532"/>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dirty="0"/>
              <a:t>Example of Water-air reflection</a:t>
            </a:r>
          </a:p>
        </p:txBody>
      </p:sp>
      <p:sp>
        <p:nvSpPr>
          <p:cNvPr id="74755" name="Text Box 4"/>
          <p:cNvSpPr txBox="1">
            <a:spLocks noChangeArrowheads="1"/>
          </p:cNvSpPr>
          <p:nvPr/>
        </p:nvSpPr>
        <p:spPr bwMode="auto">
          <a:xfrm>
            <a:off x="1828800" y="1676400"/>
            <a:ext cx="3657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 density =0; Vp=330 m/s</a:t>
            </a:r>
          </a:p>
          <a:p>
            <a:pPr algn="ctr">
              <a:spcBef>
                <a:spcPct val="50000"/>
              </a:spcBef>
            </a:pPr>
            <a:r>
              <a:rPr lang="en-US" altLang="en-US" sz="1800"/>
              <a:t>water: density =1; Vp=1500m/s</a:t>
            </a:r>
          </a:p>
        </p:txBody>
      </p:sp>
      <p:sp>
        <p:nvSpPr>
          <p:cNvPr id="74756" name="Text Box 5"/>
          <p:cNvSpPr txBox="1">
            <a:spLocks noChangeArrowheads="1"/>
          </p:cNvSpPr>
          <p:nvPr/>
        </p:nvSpPr>
        <p:spPr bwMode="auto">
          <a:xfrm>
            <a:off x="533400" y="3733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WaterAir </a:t>
            </a:r>
            <a:r>
              <a:rPr lang="en-US" altLang="en-US" sz="2400"/>
              <a:t>= (I</a:t>
            </a:r>
            <a:r>
              <a:rPr lang="en-US" altLang="en-US" sz="1800"/>
              <a:t>Air</a:t>
            </a:r>
            <a:r>
              <a:rPr lang="en-US" altLang="en-US" sz="2400"/>
              <a:t>-I</a:t>
            </a:r>
            <a:r>
              <a:rPr lang="en-US" altLang="en-US" sz="1800"/>
              <a:t>Water</a:t>
            </a:r>
            <a:r>
              <a:rPr lang="en-US" altLang="en-US" sz="2400"/>
              <a:t>) / (I</a:t>
            </a:r>
            <a:r>
              <a:rPr lang="en-US" altLang="en-US" sz="1800"/>
              <a:t>Air</a:t>
            </a:r>
            <a:r>
              <a:rPr lang="en-US" altLang="en-US" sz="2400"/>
              <a:t>+I</a:t>
            </a:r>
            <a:r>
              <a:rPr lang="en-US" altLang="en-US" sz="1800"/>
              <a:t>Water</a:t>
            </a:r>
            <a:r>
              <a:rPr lang="en-US" altLang="en-US" sz="2400"/>
              <a:t>)</a:t>
            </a:r>
          </a:p>
        </p:txBody>
      </p:sp>
      <p:sp>
        <p:nvSpPr>
          <p:cNvPr id="74757" name="Rectangle 6"/>
          <p:cNvSpPr>
            <a:spLocks noChangeArrowheads="1"/>
          </p:cNvSpPr>
          <p:nvPr/>
        </p:nvSpPr>
        <p:spPr bwMode="auto">
          <a:xfrm>
            <a:off x="2041525" y="3048000"/>
            <a:ext cx="314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a:t>
            </a:r>
            <a:r>
              <a:rPr lang="en-US" altLang="en-US" sz="1800"/>
              <a:t>21 </a:t>
            </a:r>
            <a:r>
              <a:rPr lang="en-US" altLang="en-US" sz="2400"/>
              <a:t>= (I</a:t>
            </a:r>
            <a:r>
              <a:rPr lang="en-US" altLang="en-US" sz="1800"/>
              <a:t>1</a:t>
            </a:r>
            <a:r>
              <a:rPr lang="en-US" altLang="en-US" sz="2400"/>
              <a:t>-I</a:t>
            </a:r>
            <a:r>
              <a:rPr lang="en-US" altLang="en-US" sz="1800"/>
              <a:t>2</a:t>
            </a:r>
            <a:r>
              <a:rPr lang="en-US" altLang="en-US" sz="2400"/>
              <a:t>) / (I</a:t>
            </a:r>
            <a:r>
              <a:rPr lang="en-US" altLang="en-US" sz="1800"/>
              <a:t>1</a:t>
            </a:r>
            <a:r>
              <a:rPr lang="en-US" altLang="en-US" sz="2400"/>
              <a:t>+I</a:t>
            </a:r>
            <a:r>
              <a:rPr lang="en-US" altLang="en-US" sz="1800"/>
              <a:t>2</a:t>
            </a:r>
            <a:r>
              <a:rPr lang="en-US" altLang="en-US" sz="2400"/>
              <a:t>)</a:t>
            </a:r>
          </a:p>
        </p:txBody>
      </p:sp>
      <p:sp>
        <p:nvSpPr>
          <p:cNvPr id="74758" name="Text Box 7"/>
          <p:cNvSpPr txBox="1">
            <a:spLocks noChangeArrowheads="1"/>
          </p:cNvSpPr>
          <p:nvPr/>
        </p:nvSpPr>
        <p:spPr bwMode="auto">
          <a:xfrm>
            <a:off x="533400" y="42672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WaterAir </a:t>
            </a:r>
            <a:r>
              <a:rPr lang="en-US" altLang="en-US" sz="2400"/>
              <a:t>= (0-I</a:t>
            </a:r>
            <a:r>
              <a:rPr lang="en-US" altLang="en-US" sz="1800"/>
              <a:t>Water</a:t>
            </a:r>
            <a:r>
              <a:rPr lang="en-US" altLang="en-US" sz="2400"/>
              <a:t>) / (0+I</a:t>
            </a:r>
            <a:r>
              <a:rPr lang="en-US" altLang="en-US" sz="1800"/>
              <a:t>Water</a:t>
            </a:r>
            <a:r>
              <a:rPr lang="en-US" altLang="en-US" sz="2400"/>
              <a:t>)</a:t>
            </a:r>
          </a:p>
        </p:txBody>
      </p:sp>
      <p:sp>
        <p:nvSpPr>
          <p:cNvPr id="74759" name="Text Box 8"/>
          <p:cNvSpPr txBox="1">
            <a:spLocks noChangeArrowheads="1"/>
          </p:cNvSpPr>
          <p:nvPr/>
        </p:nvSpPr>
        <p:spPr bwMode="auto">
          <a:xfrm>
            <a:off x="533400" y="4953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WaterAir </a:t>
            </a:r>
            <a:r>
              <a:rPr lang="en-US" altLang="en-US" sz="2400"/>
              <a:t>= -1 ( A negative reflection coefficient)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1143000" y="307975"/>
            <a:ext cx="556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Effect of Negative Reflection Coefficient on a reflected pulse</a:t>
            </a:r>
          </a:p>
        </p:txBody>
      </p:sp>
      <p:sp>
        <p:nvSpPr>
          <p:cNvPr id="75779" name="Freeform 4"/>
          <p:cNvSpPr>
            <a:spLocks/>
          </p:cNvSpPr>
          <p:nvPr/>
        </p:nvSpPr>
        <p:spPr bwMode="auto">
          <a:xfrm>
            <a:off x="3122613" y="1293813"/>
            <a:ext cx="2743200" cy="1620837"/>
          </a:xfrm>
          <a:custGeom>
            <a:avLst/>
            <a:gdLst>
              <a:gd name="T0" fmla="*/ 0 w 1728"/>
              <a:gd name="T1" fmla="*/ 2147483646 h 1021"/>
              <a:gd name="T2" fmla="*/ 2147483646 w 1728"/>
              <a:gd name="T3" fmla="*/ 2147483646 h 1021"/>
              <a:gd name="T4" fmla="*/ 2147483646 w 1728"/>
              <a:gd name="T5" fmla="*/ 2147483646 h 1021"/>
              <a:gd name="T6" fmla="*/ 2147483646 w 1728"/>
              <a:gd name="T7" fmla="*/ 2147483646 h 1021"/>
              <a:gd name="T8" fmla="*/ 2147483646 w 1728"/>
              <a:gd name="T9" fmla="*/ 0 h 1021"/>
              <a:gd name="T10" fmla="*/ 2147483646 w 1728"/>
              <a:gd name="T11" fmla="*/ 2147483646 h 1021"/>
              <a:gd name="T12" fmla="*/ 2147483646 w 1728"/>
              <a:gd name="T13" fmla="*/ 2147483646 h 1021"/>
              <a:gd name="T14" fmla="*/ 2147483646 w 1728"/>
              <a:gd name="T15" fmla="*/ 2147483646 h 1021"/>
              <a:gd name="T16" fmla="*/ 2147483646 w 1728"/>
              <a:gd name="T17" fmla="*/ 2147483646 h 10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1021"/>
              <a:gd name="T29" fmla="*/ 1728 w 1728"/>
              <a:gd name="T30" fmla="*/ 1021 h 10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1021">
                <a:moveTo>
                  <a:pt x="0" y="672"/>
                </a:moveTo>
                <a:lnTo>
                  <a:pt x="576" y="672"/>
                </a:lnTo>
                <a:lnTo>
                  <a:pt x="576" y="816"/>
                </a:lnTo>
                <a:lnTo>
                  <a:pt x="628" y="1008"/>
                </a:lnTo>
                <a:lnTo>
                  <a:pt x="733" y="0"/>
                </a:lnTo>
                <a:lnTo>
                  <a:pt x="787" y="1021"/>
                </a:lnTo>
                <a:lnTo>
                  <a:pt x="890" y="432"/>
                </a:lnTo>
                <a:lnTo>
                  <a:pt x="995" y="672"/>
                </a:lnTo>
                <a:lnTo>
                  <a:pt x="1728" y="672"/>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780" name="Freeform 5"/>
          <p:cNvSpPr>
            <a:spLocks/>
          </p:cNvSpPr>
          <p:nvPr/>
        </p:nvSpPr>
        <p:spPr bwMode="auto">
          <a:xfrm>
            <a:off x="3048000" y="4191000"/>
            <a:ext cx="2819400" cy="1274763"/>
          </a:xfrm>
          <a:custGeom>
            <a:avLst/>
            <a:gdLst>
              <a:gd name="T0" fmla="*/ 2147483646 w 1776"/>
              <a:gd name="T1" fmla="*/ 2147483646 h 803"/>
              <a:gd name="T2" fmla="*/ 2147483646 w 1776"/>
              <a:gd name="T3" fmla="*/ 2147483646 h 803"/>
              <a:gd name="T4" fmla="*/ 2147483646 w 1776"/>
              <a:gd name="T5" fmla="*/ 2147483646 h 803"/>
              <a:gd name="T6" fmla="*/ 2147483646 w 1776"/>
              <a:gd name="T7" fmla="*/ 2147483646 h 803"/>
              <a:gd name="T8" fmla="*/ 2147483646 w 1776"/>
              <a:gd name="T9" fmla="*/ 2147483646 h 803"/>
              <a:gd name="T10" fmla="*/ 2147483646 w 1776"/>
              <a:gd name="T11" fmla="*/ 0 h 803"/>
              <a:gd name="T12" fmla="*/ 2147483646 w 1776"/>
              <a:gd name="T13" fmla="*/ 2147483646 h 803"/>
              <a:gd name="T14" fmla="*/ 2147483646 w 1776"/>
              <a:gd name="T15" fmla="*/ 2147483646 h 803"/>
              <a:gd name="T16" fmla="*/ 0 w 1776"/>
              <a:gd name="T17" fmla="*/ 2147483646 h 8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803"/>
              <a:gd name="T29" fmla="*/ 1776 w 1776"/>
              <a:gd name="T30" fmla="*/ 803 h 8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803">
                <a:moveTo>
                  <a:pt x="1776" y="280"/>
                </a:moveTo>
                <a:lnTo>
                  <a:pt x="1184" y="280"/>
                </a:lnTo>
                <a:lnTo>
                  <a:pt x="1184" y="168"/>
                </a:lnTo>
                <a:lnTo>
                  <a:pt x="1130" y="19"/>
                </a:lnTo>
                <a:lnTo>
                  <a:pt x="1023" y="803"/>
                </a:lnTo>
                <a:lnTo>
                  <a:pt x="963" y="0"/>
                </a:lnTo>
                <a:lnTo>
                  <a:pt x="861" y="467"/>
                </a:lnTo>
                <a:lnTo>
                  <a:pt x="753" y="280"/>
                </a:lnTo>
                <a:lnTo>
                  <a:pt x="0" y="280"/>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781" name="Line 7"/>
          <p:cNvSpPr>
            <a:spLocks noChangeShapeType="1"/>
          </p:cNvSpPr>
          <p:nvPr/>
        </p:nvSpPr>
        <p:spPr bwMode="auto">
          <a:xfrm>
            <a:off x="5867400" y="12192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82" name="Line 8"/>
          <p:cNvSpPr>
            <a:spLocks noChangeShapeType="1"/>
          </p:cNvSpPr>
          <p:nvPr/>
        </p:nvSpPr>
        <p:spPr bwMode="auto">
          <a:xfrm>
            <a:off x="5867400" y="1219200"/>
            <a:ext cx="0" cy="228600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83" name="Line 9"/>
          <p:cNvSpPr>
            <a:spLocks noChangeShapeType="1"/>
          </p:cNvSpPr>
          <p:nvPr/>
        </p:nvSpPr>
        <p:spPr bwMode="auto">
          <a:xfrm>
            <a:off x="5867400" y="3810000"/>
            <a:ext cx="0" cy="228600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266700" y="5362575"/>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Positive Reflection Coefficient (~0.5)</a:t>
            </a:r>
          </a:p>
        </p:txBody>
      </p:sp>
      <p:sp>
        <p:nvSpPr>
          <p:cNvPr id="76803" name="Freeform 4"/>
          <p:cNvSpPr>
            <a:spLocks/>
          </p:cNvSpPr>
          <p:nvPr/>
        </p:nvSpPr>
        <p:spPr bwMode="auto">
          <a:xfrm>
            <a:off x="3122613" y="1293813"/>
            <a:ext cx="2743200" cy="1606550"/>
          </a:xfrm>
          <a:custGeom>
            <a:avLst/>
            <a:gdLst>
              <a:gd name="T0" fmla="*/ 0 w 1728"/>
              <a:gd name="T1" fmla="*/ 2147483646 h 1012"/>
              <a:gd name="T2" fmla="*/ 2147483646 w 1728"/>
              <a:gd name="T3" fmla="*/ 2147483646 h 1012"/>
              <a:gd name="T4" fmla="*/ 2147483646 w 1728"/>
              <a:gd name="T5" fmla="*/ 2147483646 h 1012"/>
              <a:gd name="T6" fmla="*/ 2147483646 w 1728"/>
              <a:gd name="T7" fmla="*/ 2147483646 h 1012"/>
              <a:gd name="T8" fmla="*/ 2147483646 w 1728"/>
              <a:gd name="T9" fmla="*/ 0 h 1012"/>
              <a:gd name="T10" fmla="*/ 2147483646 w 1728"/>
              <a:gd name="T11" fmla="*/ 2147483646 h 1012"/>
              <a:gd name="T12" fmla="*/ 2147483646 w 1728"/>
              <a:gd name="T13" fmla="*/ 2147483646 h 1012"/>
              <a:gd name="T14" fmla="*/ 2147483646 w 1728"/>
              <a:gd name="T15" fmla="*/ 2147483646 h 1012"/>
              <a:gd name="T16" fmla="*/ 2147483646 w 1728"/>
              <a:gd name="T17" fmla="*/ 2147483646 h 10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1012"/>
              <a:gd name="T29" fmla="*/ 1728 w 1728"/>
              <a:gd name="T30" fmla="*/ 1012 h 10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1012">
                <a:moveTo>
                  <a:pt x="0" y="672"/>
                </a:moveTo>
                <a:lnTo>
                  <a:pt x="576" y="672"/>
                </a:lnTo>
                <a:lnTo>
                  <a:pt x="576" y="816"/>
                </a:lnTo>
                <a:lnTo>
                  <a:pt x="628" y="1008"/>
                </a:lnTo>
                <a:lnTo>
                  <a:pt x="733" y="0"/>
                </a:lnTo>
                <a:lnTo>
                  <a:pt x="787" y="1012"/>
                </a:lnTo>
                <a:lnTo>
                  <a:pt x="890" y="432"/>
                </a:lnTo>
                <a:lnTo>
                  <a:pt x="995" y="672"/>
                </a:lnTo>
                <a:lnTo>
                  <a:pt x="1728" y="672"/>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804" name="Freeform 5"/>
          <p:cNvSpPr>
            <a:spLocks/>
          </p:cNvSpPr>
          <p:nvPr/>
        </p:nvSpPr>
        <p:spPr bwMode="auto">
          <a:xfrm>
            <a:off x="3048000" y="3810000"/>
            <a:ext cx="2819400" cy="1082675"/>
          </a:xfrm>
          <a:custGeom>
            <a:avLst/>
            <a:gdLst>
              <a:gd name="T0" fmla="*/ 2147483646 w 1776"/>
              <a:gd name="T1" fmla="*/ 2147483646 h 682"/>
              <a:gd name="T2" fmla="*/ 2147483646 w 1776"/>
              <a:gd name="T3" fmla="*/ 2147483646 h 682"/>
              <a:gd name="T4" fmla="*/ 2147483646 w 1776"/>
              <a:gd name="T5" fmla="*/ 2147483646 h 682"/>
              <a:gd name="T6" fmla="*/ 2147483646 w 1776"/>
              <a:gd name="T7" fmla="*/ 2147483646 h 682"/>
              <a:gd name="T8" fmla="*/ 2147483646 w 1776"/>
              <a:gd name="T9" fmla="*/ 0 h 682"/>
              <a:gd name="T10" fmla="*/ 2147483646 w 1776"/>
              <a:gd name="T11" fmla="*/ 2147483646 h 682"/>
              <a:gd name="T12" fmla="*/ 2147483646 w 1776"/>
              <a:gd name="T13" fmla="*/ 2147483646 h 682"/>
              <a:gd name="T14" fmla="*/ 2147483646 w 1776"/>
              <a:gd name="T15" fmla="*/ 2147483646 h 682"/>
              <a:gd name="T16" fmla="*/ 0 w 1776"/>
              <a:gd name="T17" fmla="*/ 2147483646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682"/>
              <a:gd name="T29" fmla="*/ 1776 w 1776"/>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682">
                <a:moveTo>
                  <a:pt x="1776" y="481"/>
                </a:moveTo>
                <a:lnTo>
                  <a:pt x="1184" y="481"/>
                </a:lnTo>
                <a:lnTo>
                  <a:pt x="1184" y="567"/>
                </a:lnTo>
                <a:lnTo>
                  <a:pt x="1130" y="680"/>
                </a:lnTo>
                <a:lnTo>
                  <a:pt x="1026" y="0"/>
                </a:lnTo>
                <a:lnTo>
                  <a:pt x="972" y="682"/>
                </a:lnTo>
                <a:lnTo>
                  <a:pt x="861" y="339"/>
                </a:lnTo>
                <a:lnTo>
                  <a:pt x="753" y="481"/>
                </a:lnTo>
                <a:lnTo>
                  <a:pt x="0" y="481"/>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805" name="Line 6"/>
          <p:cNvSpPr>
            <a:spLocks noChangeShapeType="1"/>
          </p:cNvSpPr>
          <p:nvPr/>
        </p:nvSpPr>
        <p:spPr bwMode="auto">
          <a:xfrm>
            <a:off x="5867400" y="1219200"/>
            <a:ext cx="0" cy="228600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6" name="Line 7"/>
          <p:cNvSpPr>
            <a:spLocks noChangeShapeType="1"/>
          </p:cNvSpPr>
          <p:nvPr/>
        </p:nvSpPr>
        <p:spPr bwMode="auto">
          <a:xfrm>
            <a:off x="5867400" y="3810000"/>
            <a:ext cx="0" cy="228600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1828800" y="2362200"/>
            <a:ext cx="4419600" cy="6985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“Water-air interface is a near-perfect reflector”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3315" name="Line 6"/>
          <p:cNvSpPr>
            <a:spLocks noChangeShapeType="1"/>
          </p:cNvSpPr>
          <p:nvPr/>
        </p:nvSpPr>
        <p:spPr bwMode="auto">
          <a:xfrm>
            <a:off x="4038600" y="36576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6" name="Line 7"/>
          <p:cNvSpPr>
            <a:spLocks noChangeShapeType="1"/>
          </p:cNvSpPr>
          <p:nvPr/>
        </p:nvSpPr>
        <p:spPr bwMode="auto">
          <a:xfrm>
            <a:off x="4038600" y="3671888"/>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7" name="Line 8"/>
          <p:cNvSpPr>
            <a:spLocks noChangeShapeType="1"/>
          </p:cNvSpPr>
          <p:nvPr/>
        </p:nvSpPr>
        <p:spPr bwMode="auto">
          <a:xfrm flipH="1">
            <a:off x="2971800" y="3657600"/>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8" name="Text Box 10"/>
          <p:cNvSpPr txBox="1">
            <a:spLocks noChangeArrowheads="1"/>
          </p:cNvSpPr>
          <p:nvPr/>
        </p:nvSpPr>
        <p:spPr bwMode="auto">
          <a:xfrm>
            <a:off x="2286000" y="35194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-X</a:t>
            </a:r>
          </a:p>
        </p:txBody>
      </p:sp>
      <p:sp>
        <p:nvSpPr>
          <p:cNvPr id="13319" name="Text Box 11"/>
          <p:cNvSpPr txBox="1">
            <a:spLocks noChangeArrowheads="1"/>
          </p:cNvSpPr>
          <p:nvPr/>
        </p:nvSpPr>
        <p:spPr bwMode="auto">
          <a:xfrm>
            <a:off x="3886200" y="48148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z</a:t>
            </a:r>
            <a:endParaRPr lang="en-US" altLang="en-US" sz="2400"/>
          </a:p>
        </p:txBody>
      </p:sp>
      <p:sp>
        <p:nvSpPr>
          <p:cNvPr id="13320" name="Text Box 13"/>
          <p:cNvSpPr txBox="1">
            <a:spLocks noChangeArrowheads="1"/>
          </p:cNvSpPr>
          <p:nvPr/>
        </p:nvSpPr>
        <p:spPr bwMode="auto">
          <a:xfrm>
            <a:off x="1600200" y="10668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A half-space is semi-infinite</a:t>
            </a:r>
            <a:endParaRPr lang="en-US" altLang="en-US" sz="2400"/>
          </a:p>
        </p:txBody>
      </p:sp>
      <p:sp>
        <p:nvSpPr>
          <p:cNvPr id="13321" name="Freeform 14"/>
          <p:cNvSpPr>
            <a:spLocks/>
          </p:cNvSpPr>
          <p:nvPr/>
        </p:nvSpPr>
        <p:spPr bwMode="auto">
          <a:xfrm>
            <a:off x="4953000" y="2590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2" name="Freeform 15"/>
          <p:cNvSpPr>
            <a:spLocks/>
          </p:cNvSpPr>
          <p:nvPr/>
        </p:nvSpPr>
        <p:spPr bwMode="auto">
          <a:xfrm>
            <a:off x="4572000" y="27432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3" name="Line 17"/>
          <p:cNvSpPr>
            <a:spLocks noChangeShapeType="1"/>
          </p:cNvSpPr>
          <p:nvPr/>
        </p:nvSpPr>
        <p:spPr bwMode="auto">
          <a:xfrm flipH="1">
            <a:off x="327660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4" name="Line 18"/>
          <p:cNvSpPr>
            <a:spLocks noChangeShapeType="1"/>
          </p:cNvSpPr>
          <p:nvPr/>
        </p:nvSpPr>
        <p:spPr bwMode="auto">
          <a:xfrm flipH="1">
            <a:off x="338137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5" name="Line 20"/>
          <p:cNvSpPr>
            <a:spLocks noChangeShapeType="1"/>
          </p:cNvSpPr>
          <p:nvPr/>
        </p:nvSpPr>
        <p:spPr bwMode="auto">
          <a:xfrm flipH="1">
            <a:off x="3486150"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6" name="Line 21"/>
          <p:cNvSpPr>
            <a:spLocks noChangeShapeType="1"/>
          </p:cNvSpPr>
          <p:nvPr/>
        </p:nvSpPr>
        <p:spPr bwMode="auto">
          <a:xfrm flipH="1">
            <a:off x="3590925"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22"/>
          <p:cNvSpPr>
            <a:spLocks noChangeShapeType="1"/>
          </p:cNvSpPr>
          <p:nvPr/>
        </p:nvSpPr>
        <p:spPr bwMode="auto">
          <a:xfrm flipH="1">
            <a:off x="37004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23"/>
          <p:cNvSpPr>
            <a:spLocks noChangeShapeType="1"/>
          </p:cNvSpPr>
          <p:nvPr/>
        </p:nvSpPr>
        <p:spPr bwMode="auto">
          <a:xfrm flipH="1">
            <a:off x="38052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24"/>
          <p:cNvSpPr>
            <a:spLocks noChangeShapeType="1"/>
          </p:cNvSpPr>
          <p:nvPr/>
        </p:nvSpPr>
        <p:spPr bwMode="auto">
          <a:xfrm flipH="1">
            <a:off x="39100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5"/>
          <p:cNvSpPr>
            <a:spLocks noChangeShapeType="1"/>
          </p:cNvSpPr>
          <p:nvPr/>
        </p:nvSpPr>
        <p:spPr bwMode="auto">
          <a:xfrm flipH="1">
            <a:off x="40147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6"/>
          <p:cNvSpPr>
            <a:spLocks noChangeShapeType="1"/>
          </p:cNvSpPr>
          <p:nvPr/>
        </p:nvSpPr>
        <p:spPr bwMode="auto">
          <a:xfrm flipH="1">
            <a:off x="41100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7"/>
          <p:cNvSpPr>
            <a:spLocks noChangeShapeType="1"/>
          </p:cNvSpPr>
          <p:nvPr/>
        </p:nvSpPr>
        <p:spPr bwMode="auto">
          <a:xfrm flipH="1">
            <a:off x="421481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8"/>
          <p:cNvSpPr>
            <a:spLocks noChangeShapeType="1"/>
          </p:cNvSpPr>
          <p:nvPr/>
        </p:nvSpPr>
        <p:spPr bwMode="auto">
          <a:xfrm flipH="1">
            <a:off x="43195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9"/>
          <p:cNvSpPr>
            <a:spLocks noChangeShapeType="1"/>
          </p:cNvSpPr>
          <p:nvPr/>
        </p:nvSpPr>
        <p:spPr bwMode="auto">
          <a:xfrm flipH="1">
            <a:off x="4424363"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5" name="Line 30"/>
          <p:cNvSpPr>
            <a:spLocks noChangeShapeType="1"/>
          </p:cNvSpPr>
          <p:nvPr/>
        </p:nvSpPr>
        <p:spPr bwMode="auto">
          <a:xfrm flipH="1">
            <a:off x="45339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31"/>
          <p:cNvSpPr>
            <a:spLocks noChangeShapeType="1"/>
          </p:cNvSpPr>
          <p:nvPr/>
        </p:nvSpPr>
        <p:spPr bwMode="auto">
          <a:xfrm flipH="1">
            <a:off x="46386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32"/>
          <p:cNvSpPr>
            <a:spLocks noChangeShapeType="1"/>
          </p:cNvSpPr>
          <p:nvPr/>
        </p:nvSpPr>
        <p:spPr bwMode="auto">
          <a:xfrm flipH="1">
            <a:off x="47434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33"/>
          <p:cNvSpPr>
            <a:spLocks noChangeShapeType="1"/>
          </p:cNvSpPr>
          <p:nvPr/>
        </p:nvSpPr>
        <p:spPr bwMode="auto">
          <a:xfrm flipH="1">
            <a:off x="48482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34"/>
          <p:cNvSpPr>
            <a:spLocks noChangeShapeType="1"/>
          </p:cNvSpPr>
          <p:nvPr/>
        </p:nvSpPr>
        <p:spPr bwMode="auto">
          <a:xfrm flipH="1">
            <a:off x="495776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35"/>
          <p:cNvSpPr>
            <a:spLocks noChangeShapeType="1"/>
          </p:cNvSpPr>
          <p:nvPr/>
        </p:nvSpPr>
        <p:spPr bwMode="auto">
          <a:xfrm flipH="1">
            <a:off x="506253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36"/>
          <p:cNvSpPr>
            <a:spLocks noChangeShapeType="1"/>
          </p:cNvSpPr>
          <p:nvPr/>
        </p:nvSpPr>
        <p:spPr bwMode="auto">
          <a:xfrm flipH="1">
            <a:off x="5167313"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2" name="Line 37"/>
          <p:cNvSpPr>
            <a:spLocks noChangeShapeType="1"/>
          </p:cNvSpPr>
          <p:nvPr/>
        </p:nvSpPr>
        <p:spPr bwMode="auto">
          <a:xfrm flipH="1">
            <a:off x="5272088"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3" name="Line 38"/>
          <p:cNvSpPr>
            <a:spLocks noChangeShapeType="1"/>
          </p:cNvSpPr>
          <p:nvPr/>
        </p:nvSpPr>
        <p:spPr bwMode="auto">
          <a:xfrm flipH="1">
            <a:off x="538162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4" name="Line 39"/>
          <p:cNvSpPr>
            <a:spLocks noChangeShapeType="1"/>
          </p:cNvSpPr>
          <p:nvPr/>
        </p:nvSpPr>
        <p:spPr bwMode="auto">
          <a:xfrm flipH="1">
            <a:off x="54864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5" name="Line 40"/>
          <p:cNvSpPr>
            <a:spLocks noChangeShapeType="1"/>
          </p:cNvSpPr>
          <p:nvPr/>
        </p:nvSpPr>
        <p:spPr bwMode="auto">
          <a:xfrm flipH="1">
            <a:off x="5591175" y="367665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6" name="Line 41"/>
          <p:cNvSpPr>
            <a:spLocks noChangeShapeType="1"/>
          </p:cNvSpPr>
          <p:nvPr/>
        </p:nvSpPr>
        <p:spPr bwMode="auto">
          <a:xfrm flipH="1">
            <a:off x="56959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7" name="Line 42"/>
          <p:cNvSpPr>
            <a:spLocks noChangeShapeType="1"/>
          </p:cNvSpPr>
          <p:nvPr/>
        </p:nvSpPr>
        <p:spPr bwMode="auto">
          <a:xfrm flipH="1">
            <a:off x="579120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8" name="Line 43"/>
          <p:cNvSpPr>
            <a:spLocks noChangeShapeType="1"/>
          </p:cNvSpPr>
          <p:nvPr/>
        </p:nvSpPr>
        <p:spPr bwMode="auto">
          <a:xfrm flipH="1">
            <a:off x="589597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9" name="Line 44"/>
          <p:cNvSpPr>
            <a:spLocks noChangeShapeType="1"/>
          </p:cNvSpPr>
          <p:nvPr/>
        </p:nvSpPr>
        <p:spPr bwMode="auto">
          <a:xfrm flipH="1">
            <a:off x="6000750"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0" name="Line 45"/>
          <p:cNvSpPr>
            <a:spLocks noChangeShapeType="1"/>
          </p:cNvSpPr>
          <p:nvPr/>
        </p:nvSpPr>
        <p:spPr bwMode="auto">
          <a:xfrm flipH="1">
            <a:off x="6105525"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1" name="Line 46"/>
          <p:cNvSpPr>
            <a:spLocks noChangeShapeType="1"/>
          </p:cNvSpPr>
          <p:nvPr/>
        </p:nvSpPr>
        <p:spPr bwMode="auto">
          <a:xfrm flipH="1">
            <a:off x="621506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2" name="Line 47"/>
          <p:cNvSpPr>
            <a:spLocks noChangeShapeType="1"/>
          </p:cNvSpPr>
          <p:nvPr/>
        </p:nvSpPr>
        <p:spPr bwMode="auto">
          <a:xfrm flipH="1">
            <a:off x="631983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3" name="Line 48"/>
          <p:cNvSpPr>
            <a:spLocks noChangeShapeType="1"/>
          </p:cNvSpPr>
          <p:nvPr/>
        </p:nvSpPr>
        <p:spPr bwMode="auto">
          <a:xfrm flipH="1">
            <a:off x="6424613" y="36814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4" name="Line 49"/>
          <p:cNvSpPr>
            <a:spLocks noChangeShapeType="1"/>
          </p:cNvSpPr>
          <p:nvPr/>
        </p:nvSpPr>
        <p:spPr bwMode="auto">
          <a:xfrm flipH="1">
            <a:off x="6529388" y="368617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5" name="Line 50"/>
          <p:cNvSpPr>
            <a:spLocks noChangeShapeType="1"/>
          </p:cNvSpPr>
          <p:nvPr/>
        </p:nvSpPr>
        <p:spPr bwMode="auto">
          <a:xfrm>
            <a:off x="3200400" y="3657600"/>
            <a:ext cx="358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6" name="Text Box 9"/>
          <p:cNvSpPr txBox="1">
            <a:spLocks noChangeArrowheads="1"/>
          </p:cNvSpPr>
          <p:nvPr/>
        </p:nvSpPr>
        <p:spPr bwMode="auto">
          <a:xfrm>
            <a:off x="5334000" y="3505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X</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1524000" y="609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u="sng"/>
              <a:t>In-class Quiz</a:t>
            </a:r>
            <a:endParaRPr lang="en-US" altLang="en-US" sz="1800"/>
          </a:p>
        </p:txBody>
      </p:sp>
      <p:sp>
        <p:nvSpPr>
          <p:cNvPr id="78851" name="Line 4"/>
          <p:cNvSpPr>
            <a:spLocks noChangeShapeType="1"/>
          </p:cNvSpPr>
          <p:nvPr/>
        </p:nvSpPr>
        <p:spPr bwMode="auto">
          <a:xfrm>
            <a:off x="1371600" y="2667000"/>
            <a:ext cx="5410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52" name="Text Box 5"/>
          <p:cNvSpPr txBox="1">
            <a:spLocks noChangeArrowheads="1"/>
          </p:cNvSpPr>
          <p:nvPr/>
        </p:nvSpPr>
        <p:spPr bwMode="auto">
          <a:xfrm>
            <a:off x="5334000" y="2100263"/>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Air</a:t>
            </a:r>
          </a:p>
        </p:txBody>
      </p:sp>
      <p:sp>
        <p:nvSpPr>
          <p:cNvPr id="78853" name="Text Box 6"/>
          <p:cNvSpPr txBox="1">
            <a:spLocks noChangeArrowheads="1"/>
          </p:cNvSpPr>
          <p:nvPr/>
        </p:nvSpPr>
        <p:spPr bwMode="auto">
          <a:xfrm>
            <a:off x="4953000" y="3548063"/>
            <a:ext cx="274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Water</a:t>
            </a:r>
          </a:p>
        </p:txBody>
      </p:sp>
      <p:sp>
        <p:nvSpPr>
          <p:cNvPr id="78854" name="Freeform 7"/>
          <p:cNvSpPr>
            <a:spLocks/>
          </p:cNvSpPr>
          <p:nvPr/>
        </p:nvSpPr>
        <p:spPr bwMode="auto">
          <a:xfrm>
            <a:off x="5867400" y="1871663"/>
            <a:ext cx="685800" cy="330200"/>
          </a:xfrm>
          <a:custGeom>
            <a:avLst/>
            <a:gdLst>
              <a:gd name="T0" fmla="*/ 0 w 432"/>
              <a:gd name="T1" fmla="*/ 2147483646 h 208"/>
              <a:gd name="T2" fmla="*/ 2147483646 w 432"/>
              <a:gd name="T3" fmla="*/ 2147483646 h 208"/>
              <a:gd name="T4" fmla="*/ 2147483646 w 432"/>
              <a:gd name="T5" fmla="*/ 2147483646 h 208"/>
              <a:gd name="T6" fmla="*/ 2147483646 w 432"/>
              <a:gd name="T7" fmla="*/ 2147483646 h 208"/>
              <a:gd name="T8" fmla="*/ 2147483646 w 432"/>
              <a:gd name="T9" fmla="*/ 2147483646 h 208"/>
              <a:gd name="T10" fmla="*/ 0 60000 65536"/>
              <a:gd name="T11" fmla="*/ 0 60000 65536"/>
              <a:gd name="T12" fmla="*/ 0 60000 65536"/>
              <a:gd name="T13" fmla="*/ 0 60000 65536"/>
              <a:gd name="T14" fmla="*/ 0 60000 65536"/>
              <a:gd name="T15" fmla="*/ 0 w 432"/>
              <a:gd name="T16" fmla="*/ 0 h 208"/>
              <a:gd name="T17" fmla="*/ 432 w 432"/>
              <a:gd name="T18" fmla="*/ 208 h 208"/>
            </a:gdLst>
            <a:ahLst/>
            <a:cxnLst>
              <a:cxn ang="T10">
                <a:pos x="T0" y="T1"/>
              </a:cxn>
              <a:cxn ang="T11">
                <a:pos x="T2" y="T3"/>
              </a:cxn>
              <a:cxn ang="T12">
                <a:pos x="T4" y="T5"/>
              </a:cxn>
              <a:cxn ang="T13">
                <a:pos x="T6" y="T7"/>
              </a:cxn>
              <a:cxn ang="T14">
                <a:pos x="T8" y="T9"/>
              </a:cxn>
            </a:cxnLst>
            <a:rect l="T15" t="T16" r="T17" b="T18"/>
            <a:pathLst>
              <a:path w="432" h="208">
                <a:moveTo>
                  <a:pt x="0" y="16"/>
                </a:moveTo>
                <a:cubicBezTo>
                  <a:pt x="76" y="8"/>
                  <a:pt x="152" y="0"/>
                  <a:pt x="192" y="16"/>
                </a:cubicBezTo>
                <a:cubicBezTo>
                  <a:pt x="232" y="32"/>
                  <a:pt x="208" y="96"/>
                  <a:pt x="240" y="112"/>
                </a:cubicBezTo>
                <a:cubicBezTo>
                  <a:pt x="272" y="128"/>
                  <a:pt x="352" y="96"/>
                  <a:pt x="384" y="112"/>
                </a:cubicBezTo>
                <a:cubicBezTo>
                  <a:pt x="416" y="128"/>
                  <a:pt x="424" y="168"/>
                  <a:pt x="432" y="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55" name="Freeform 8"/>
          <p:cNvSpPr>
            <a:spLocks/>
          </p:cNvSpPr>
          <p:nvPr/>
        </p:nvSpPr>
        <p:spPr bwMode="auto">
          <a:xfrm>
            <a:off x="6172200" y="4310063"/>
            <a:ext cx="492125" cy="261937"/>
          </a:xfrm>
          <a:custGeom>
            <a:avLst/>
            <a:gdLst>
              <a:gd name="T0" fmla="*/ 2147483646 w 310"/>
              <a:gd name="T1" fmla="*/ 2147483646 h 165"/>
              <a:gd name="T2" fmla="*/ 2147483646 w 310"/>
              <a:gd name="T3" fmla="*/ 2147483646 h 165"/>
              <a:gd name="T4" fmla="*/ 2147483646 w 310"/>
              <a:gd name="T5" fmla="*/ 2147483646 h 165"/>
              <a:gd name="T6" fmla="*/ 2147483646 w 310"/>
              <a:gd name="T7" fmla="*/ 2147483646 h 165"/>
              <a:gd name="T8" fmla="*/ 2147483646 w 310"/>
              <a:gd name="T9" fmla="*/ 2147483646 h 165"/>
              <a:gd name="T10" fmla="*/ 2147483646 w 310"/>
              <a:gd name="T11" fmla="*/ 2147483646 h 165"/>
              <a:gd name="T12" fmla="*/ 2147483646 w 310"/>
              <a:gd name="T13" fmla="*/ 2147483646 h 165"/>
              <a:gd name="T14" fmla="*/ 2147483646 w 310"/>
              <a:gd name="T15" fmla="*/ 2147483646 h 165"/>
              <a:gd name="T16" fmla="*/ 2147483646 w 310"/>
              <a:gd name="T17" fmla="*/ 2147483646 h 165"/>
              <a:gd name="T18" fmla="*/ 2147483646 w 310"/>
              <a:gd name="T19" fmla="*/ 2147483646 h 165"/>
              <a:gd name="T20" fmla="*/ 2147483646 w 310"/>
              <a:gd name="T21" fmla="*/ 2147483646 h 165"/>
              <a:gd name="T22" fmla="*/ 2147483646 w 310"/>
              <a:gd name="T23" fmla="*/ 2147483646 h 165"/>
              <a:gd name="T24" fmla="*/ 2147483646 w 310"/>
              <a:gd name="T25" fmla="*/ 2147483646 h 165"/>
              <a:gd name="T26" fmla="*/ 2147483646 w 310"/>
              <a:gd name="T27" fmla="*/ 2147483646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0"/>
              <a:gd name="T43" fmla="*/ 0 h 165"/>
              <a:gd name="T44" fmla="*/ 310 w 310"/>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0" h="165">
                <a:moveTo>
                  <a:pt x="243" y="128"/>
                </a:moveTo>
                <a:cubicBezTo>
                  <a:pt x="216" y="55"/>
                  <a:pt x="256" y="147"/>
                  <a:pt x="206" y="83"/>
                </a:cubicBezTo>
                <a:cubicBezTo>
                  <a:pt x="200" y="75"/>
                  <a:pt x="204" y="62"/>
                  <a:pt x="197" y="55"/>
                </a:cubicBezTo>
                <a:cubicBezTo>
                  <a:pt x="182" y="40"/>
                  <a:pt x="143" y="19"/>
                  <a:pt x="143" y="19"/>
                </a:cubicBezTo>
                <a:cubicBezTo>
                  <a:pt x="103" y="22"/>
                  <a:pt x="52" y="0"/>
                  <a:pt x="24" y="28"/>
                </a:cubicBezTo>
                <a:cubicBezTo>
                  <a:pt x="0" y="52"/>
                  <a:pt x="3" y="112"/>
                  <a:pt x="33" y="128"/>
                </a:cubicBezTo>
                <a:cubicBezTo>
                  <a:pt x="81" y="153"/>
                  <a:pt x="142" y="122"/>
                  <a:pt x="197" y="119"/>
                </a:cubicBezTo>
                <a:cubicBezTo>
                  <a:pt x="200" y="104"/>
                  <a:pt x="195" y="85"/>
                  <a:pt x="206" y="74"/>
                </a:cubicBezTo>
                <a:cubicBezTo>
                  <a:pt x="220" y="60"/>
                  <a:pt x="243" y="61"/>
                  <a:pt x="261" y="55"/>
                </a:cubicBezTo>
                <a:cubicBezTo>
                  <a:pt x="270" y="52"/>
                  <a:pt x="288" y="46"/>
                  <a:pt x="288" y="46"/>
                </a:cubicBezTo>
                <a:cubicBezTo>
                  <a:pt x="294" y="37"/>
                  <a:pt x="305" y="8"/>
                  <a:pt x="306" y="19"/>
                </a:cubicBezTo>
                <a:cubicBezTo>
                  <a:pt x="310" y="64"/>
                  <a:pt x="310" y="112"/>
                  <a:pt x="297" y="155"/>
                </a:cubicBezTo>
                <a:cubicBezTo>
                  <a:pt x="294" y="165"/>
                  <a:pt x="280" y="142"/>
                  <a:pt x="270" y="137"/>
                </a:cubicBezTo>
                <a:cubicBezTo>
                  <a:pt x="262" y="133"/>
                  <a:pt x="243" y="128"/>
                  <a:pt x="243" y="128"/>
                </a:cubicBezTo>
                <a:close/>
              </a:path>
            </a:pathLst>
          </a:custGeom>
          <a:solidFill>
            <a:schemeClr val="accent2"/>
          </a:solidFill>
          <a:ln w="9525">
            <a:solidFill>
              <a:schemeClr val="tx1"/>
            </a:solidFill>
            <a:round/>
            <a:headEnd/>
            <a:tailEnd/>
          </a:ln>
        </p:spPr>
        <p:txBody>
          <a:bodyPr wrap="none" anchor="ctr"/>
          <a:lstStyle/>
          <a:p>
            <a:endParaRPr lang="en-US"/>
          </a:p>
        </p:txBody>
      </p:sp>
      <p:sp>
        <p:nvSpPr>
          <p:cNvPr id="78856" name="Line 9"/>
          <p:cNvSpPr>
            <a:spLocks noChangeShapeType="1"/>
          </p:cNvSpPr>
          <p:nvPr/>
        </p:nvSpPr>
        <p:spPr bwMode="auto">
          <a:xfrm>
            <a:off x="1066800" y="4191000"/>
            <a:ext cx="6248400" cy="0"/>
          </a:xfrm>
          <a:prstGeom prst="line">
            <a:avLst/>
          </a:prstGeom>
          <a:noFill/>
          <a:ln w="38100" cmpd="dbl">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57" name="Text Box 10"/>
          <p:cNvSpPr txBox="1">
            <a:spLocks noChangeArrowheads="1"/>
          </p:cNvSpPr>
          <p:nvPr/>
        </p:nvSpPr>
        <p:spPr bwMode="auto">
          <a:xfrm>
            <a:off x="1487488" y="3810000"/>
            <a:ext cx="1865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t>0.1m steel plate</a:t>
            </a:r>
          </a:p>
        </p:txBody>
      </p:sp>
      <p:sp>
        <p:nvSpPr>
          <p:cNvPr id="78858" name="AutoShape 11"/>
          <p:cNvSpPr>
            <a:spLocks noChangeArrowheads="1"/>
          </p:cNvSpPr>
          <p:nvPr/>
        </p:nvSpPr>
        <p:spPr bwMode="auto">
          <a:xfrm>
            <a:off x="3581400" y="2667000"/>
            <a:ext cx="457200" cy="381000"/>
          </a:xfrm>
          <a:prstGeom prst="irregularSeal2">
            <a:avLst/>
          </a:prstGeom>
          <a:solidFill>
            <a:srgbClr val="FF0000"/>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78859" name="Line 12"/>
          <p:cNvSpPr>
            <a:spLocks noChangeShapeType="1"/>
          </p:cNvSpPr>
          <p:nvPr/>
        </p:nvSpPr>
        <p:spPr bwMode="auto">
          <a:xfrm>
            <a:off x="38100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60" name="AutoShape 14"/>
          <p:cNvSpPr>
            <a:spLocks noChangeAspect="1" noChangeArrowheads="1"/>
          </p:cNvSpPr>
          <p:nvPr/>
        </p:nvSpPr>
        <p:spPr bwMode="auto">
          <a:xfrm flipH="1" flipV="1">
            <a:off x="3694113" y="2703513"/>
            <a:ext cx="192087" cy="192087"/>
          </a:xfrm>
          <a:prstGeom prst="triangle">
            <a:avLst>
              <a:gd name="adj" fmla="val 50000"/>
            </a:avLst>
          </a:prstGeom>
          <a:solidFill>
            <a:schemeClr val="accent2"/>
          </a:solidFill>
          <a:ln w="9525">
            <a:solidFill>
              <a:schemeClr val="tx1"/>
            </a:solidFill>
            <a:miter lim="800000"/>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78861" name="Text Box 15"/>
          <p:cNvSpPr txBox="1">
            <a:spLocks noChangeArrowheads="1"/>
          </p:cNvSpPr>
          <p:nvPr/>
        </p:nvSpPr>
        <p:spPr bwMode="auto">
          <a:xfrm>
            <a:off x="1600200" y="5181600"/>
            <a:ext cx="5867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What signal is received back from the steel plate by the hydrophone (triangle) in the water after the explosion?</a:t>
            </a:r>
          </a:p>
        </p:txBody>
      </p:sp>
      <p:sp>
        <p:nvSpPr>
          <p:cNvPr id="78862" name="Line 16"/>
          <p:cNvSpPr>
            <a:spLocks noChangeShapeType="1"/>
          </p:cNvSpPr>
          <p:nvPr/>
        </p:nvSpPr>
        <p:spPr bwMode="auto">
          <a:xfrm>
            <a:off x="6781800" y="2667000"/>
            <a:ext cx="0" cy="1524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63" name="Text Box 17"/>
          <p:cNvSpPr txBox="1">
            <a:spLocks noChangeArrowheads="1"/>
          </p:cNvSpPr>
          <p:nvPr/>
        </p:nvSpPr>
        <p:spPr bwMode="auto">
          <a:xfrm>
            <a:off x="6781800" y="30622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1 km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027"/>
          <p:cNvSpPr txBox="1">
            <a:spLocks noChangeArrowheads="1"/>
          </p:cNvSpPr>
          <p:nvPr/>
        </p:nvSpPr>
        <p:spPr bwMode="auto">
          <a:xfrm>
            <a:off x="1524000" y="609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u="sng"/>
              <a:t>In-class Quiz</a:t>
            </a:r>
            <a:endParaRPr lang="en-US" altLang="en-US" sz="1800"/>
          </a:p>
        </p:txBody>
      </p:sp>
      <p:sp>
        <p:nvSpPr>
          <p:cNvPr id="79875" name="Text Box 1030"/>
          <p:cNvSpPr txBox="1">
            <a:spLocks noChangeArrowheads="1"/>
          </p:cNvSpPr>
          <p:nvPr/>
        </p:nvSpPr>
        <p:spPr bwMode="auto">
          <a:xfrm>
            <a:off x="4038600" y="36576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Water</a:t>
            </a:r>
          </a:p>
        </p:txBody>
      </p:sp>
      <p:sp>
        <p:nvSpPr>
          <p:cNvPr id="79876" name="Freeform 1032"/>
          <p:cNvSpPr>
            <a:spLocks/>
          </p:cNvSpPr>
          <p:nvPr/>
        </p:nvSpPr>
        <p:spPr bwMode="auto">
          <a:xfrm>
            <a:off x="6553200" y="3657600"/>
            <a:ext cx="492125" cy="261938"/>
          </a:xfrm>
          <a:custGeom>
            <a:avLst/>
            <a:gdLst>
              <a:gd name="T0" fmla="*/ 2147483646 w 310"/>
              <a:gd name="T1" fmla="*/ 2147483646 h 165"/>
              <a:gd name="T2" fmla="*/ 2147483646 w 310"/>
              <a:gd name="T3" fmla="*/ 2147483646 h 165"/>
              <a:gd name="T4" fmla="*/ 2147483646 w 310"/>
              <a:gd name="T5" fmla="*/ 2147483646 h 165"/>
              <a:gd name="T6" fmla="*/ 2147483646 w 310"/>
              <a:gd name="T7" fmla="*/ 2147483646 h 165"/>
              <a:gd name="T8" fmla="*/ 2147483646 w 310"/>
              <a:gd name="T9" fmla="*/ 2147483646 h 165"/>
              <a:gd name="T10" fmla="*/ 2147483646 w 310"/>
              <a:gd name="T11" fmla="*/ 2147483646 h 165"/>
              <a:gd name="T12" fmla="*/ 2147483646 w 310"/>
              <a:gd name="T13" fmla="*/ 2147483646 h 165"/>
              <a:gd name="T14" fmla="*/ 2147483646 w 310"/>
              <a:gd name="T15" fmla="*/ 2147483646 h 165"/>
              <a:gd name="T16" fmla="*/ 2147483646 w 310"/>
              <a:gd name="T17" fmla="*/ 2147483646 h 165"/>
              <a:gd name="T18" fmla="*/ 2147483646 w 310"/>
              <a:gd name="T19" fmla="*/ 2147483646 h 165"/>
              <a:gd name="T20" fmla="*/ 2147483646 w 310"/>
              <a:gd name="T21" fmla="*/ 2147483646 h 165"/>
              <a:gd name="T22" fmla="*/ 2147483646 w 310"/>
              <a:gd name="T23" fmla="*/ 2147483646 h 165"/>
              <a:gd name="T24" fmla="*/ 2147483646 w 310"/>
              <a:gd name="T25" fmla="*/ 2147483646 h 165"/>
              <a:gd name="T26" fmla="*/ 2147483646 w 310"/>
              <a:gd name="T27" fmla="*/ 2147483646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0"/>
              <a:gd name="T43" fmla="*/ 0 h 165"/>
              <a:gd name="T44" fmla="*/ 310 w 310"/>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0" h="165">
                <a:moveTo>
                  <a:pt x="243" y="128"/>
                </a:moveTo>
                <a:cubicBezTo>
                  <a:pt x="216" y="55"/>
                  <a:pt x="256" y="147"/>
                  <a:pt x="206" y="83"/>
                </a:cubicBezTo>
                <a:cubicBezTo>
                  <a:pt x="200" y="75"/>
                  <a:pt x="204" y="62"/>
                  <a:pt x="197" y="55"/>
                </a:cubicBezTo>
                <a:cubicBezTo>
                  <a:pt x="182" y="40"/>
                  <a:pt x="143" y="19"/>
                  <a:pt x="143" y="19"/>
                </a:cubicBezTo>
                <a:cubicBezTo>
                  <a:pt x="103" y="22"/>
                  <a:pt x="52" y="0"/>
                  <a:pt x="24" y="28"/>
                </a:cubicBezTo>
                <a:cubicBezTo>
                  <a:pt x="0" y="52"/>
                  <a:pt x="3" y="112"/>
                  <a:pt x="33" y="128"/>
                </a:cubicBezTo>
                <a:cubicBezTo>
                  <a:pt x="81" y="153"/>
                  <a:pt x="142" y="122"/>
                  <a:pt x="197" y="119"/>
                </a:cubicBezTo>
                <a:cubicBezTo>
                  <a:pt x="200" y="104"/>
                  <a:pt x="195" y="85"/>
                  <a:pt x="206" y="74"/>
                </a:cubicBezTo>
                <a:cubicBezTo>
                  <a:pt x="220" y="60"/>
                  <a:pt x="243" y="61"/>
                  <a:pt x="261" y="55"/>
                </a:cubicBezTo>
                <a:cubicBezTo>
                  <a:pt x="270" y="52"/>
                  <a:pt x="288" y="46"/>
                  <a:pt x="288" y="46"/>
                </a:cubicBezTo>
                <a:cubicBezTo>
                  <a:pt x="294" y="37"/>
                  <a:pt x="305" y="8"/>
                  <a:pt x="306" y="19"/>
                </a:cubicBezTo>
                <a:cubicBezTo>
                  <a:pt x="310" y="64"/>
                  <a:pt x="310" y="112"/>
                  <a:pt x="297" y="155"/>
                </a:cubicBezTo>
                <a:cubicBezTo>
                  <a:pt x="294" y="165"/>
                  <a:pt x="280" y="142"/>
                  <a:pt x="270" y="137"/>
                </a:cubicBezTo>
                <a:cubicBezTo>
                  <a:pt x="262" y="133"/>
                  <a:pt x="243" y="128"/>
                  <a:pt x="243" y="128"/>
                </a:cubicBezTo>
                <a:close/>
              </a:path>
            </a:pathLst>
          </a:custGeom>
          <a:solidFill>
            <a:schemeClr val="accent2"/>
          </a:solidFill>
          <a:ln w="9525">
            <a:solidFill>
              <a:schemeClr val="tx1"/>
            </a:solidFill>
            <a:round/>
            <a:headEnd/>
            <a:tailEnd/>
          </a:ln>
        </p:spPr>
        <p:txBody>
          <a:bodyPr wrap="none" anchor="ctr"/>
          <a:lstStyle/>
          <a:p>
            <a:endParaRPr lang="en-US"/>
          </a:p>
        </p:txBody>
      </p:sp>
      <p:sp>
        <p:nvSpPr>
          <p:cNvPr id="79877" name="Line 1036"/>
          <p:cNvSpPr>
            <a:spLocks noChangeShapeType="1"/>
          </p:cNvSpPr>
          <p:nvPr/>
        </p:nvSpPr>
        <p:spPr bwMode="auto">
          <a:xfrm>
            <a:off x="3657600" y="3429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78" name="Line 1041"/>
          <p:cNvSpPr>
            <a:spLocks noChangeShapeType="1"/>
          </p:cNvSpPr>
          <p:nvPr/>
        </p:nvSpPr>
        <p:spPr bwMode="auto">
          <a:xfrm>
            <a:off x="1447800" y="4343400"/>
            <a:ext cx="6400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79" name="Line 1042"/>
          <p:cNvSpPr>
            <a:spLocks noChangeShapeType="1"/>
          </p:cNvSpPr>
          <p:nvPr/>
        </p:nvSpPr>
        <p:spPr bwMode="auto">
          <a:xfrm>
            <a:off x="1447800" y="5105400"/>
            <a:ext cx="6400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0" name="Line 1043"/>
          <p:cNvSpPr>
            <a:spLocks noChangeShapeType="1"/>
          </p:cNvSpPr>
          <p:nvPr/>
        </p:nvSpPr>
        <p:spPr bwMode="auto">
          <a:xfrm>
            <a:off x="3352800" y="43434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1" name="Line 1044"/>
          <p:cNvSpPr>
            <a:spLocks noChangeShapeType="1"/>
          </p:cNvSpPr>
          <p:nvPr/>
        </p:nvSpPr>
        <p:spPr bwMode="auto">
          <a:xfrm flipV="1">
            <a:off x="3200400" y="38100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2" name="Line 1045"/>
          <p:cNvSpPr>
            <a:spLocks noChangeShapeType="1"/>
          </p:cNvSpPr>
          <p:nvPr/>
        </p:nvSpPr>
        <p:spPr bwMode="auto">
          <a:xfrm flipV="1">
            <a:off x="3783013" y="3405188"/>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3" name="Text Box 1046"/>
          <p:cNvSpPr txBox="1">
            <a:spLocks noChangeArrowheads="1"/>
          </p:cNvSpPr>
          <p:nvPr/>
        </p:nvSpPr>
        <p:spPr bwMode="auto">
          <a:xfrm>
            <a:off x="1066800" y="3733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Layer 1</a:t>
            </a:r>
          </a:p>
        </p:txBody>
      </p:sp>
      <p:sp>
        <p:nvSpPr>
          <p:cNvPr id="79884" name="Text Box 1047"/>
          <p:cNvSpPr txBox="1">
            <a:spLocks noChangeArrowheads="1"/>
          </p:cNvSpPr>
          <p:nvPr/>
        </p:nvSpPr>
        <p:spPr bwMode="auto">
          <a:xfrm>
            <a:off x="1066800" y="45720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Layer 2</a:t>
            </a:r>
          </a:p>
        </p:txBody>
      </p:sp>
      <p:sp>
        <p:nvSpPr>
          <p:cNvPr id="79885" name="Text Box 1048"/>
          <p:cNvSpPr txBox="1">
            <a:spLocks noChangeArrowheads="1"/>
          </p:cNvSpPr>
          <p:nvPr/>
        </p:nvSpPr>
        <p:spPr bwMode="auto">
          <a:xfrm>
            <a:off x="1143000" y="54102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Layer 3</a:t>
            </a:r>
          </a:p>
        </p:txBody>
      </p:sp>
      <p:sp>
        <p:nvSpPr>
          <p:cNvPr id="79886" name="Text Box 1049"/>
          <p:cNvSpPr txBox="1">
            <a:spLocks noChangeArrowheads="1"/>
          </p:cNvSpPr>
          <p:nvPr/>
        </p:nvSpPr>
        <p:spPr bwMode="auto">
          <a:xfrm>
            <a:off x="4038600" y="2514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12 at time </a:t>
            </a:r>
            <a:r>
              <a:rPr lang="en-US" altLang="en-US" sz="2400"/>
              <a:t>t</a:t>
            </a:r>
            <a:r>
              <a:rPr lang="en-US" altLang="en-US" sz="1800"/>
              <a:t>1</a:t>
            </a:r>
          </a:p>
        </p:txBody>
      </p:sp>
      <p:sp>
        <p:nvSpPr>
          <p:cNvPr id="79887" name="Text Box 1050"/>
          <p:cNvSpPr txBox="1">
            <a:spLocks noChangeArrowheads="1"/>
          </p:cNvSpPr>
          <p:nvPr/>
        </p:nvSpPr>
        <p:spPr bwMode="auto">
          <a:xfrm>
            <a:off x="1600200" y="243840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12 </a:t>
            </a:r>
            <a:r>
              <a:rPr lang="en-US" altLang="en-US" sz="2400"/>
              <a:t>R</a:t>
            </a:r>
            <a:r>
              <a:rPr lang="en-US" altLang="en-US" sz="1800"/>
              <a:t>23 </a:t>
            </a:r>
            <a:r>
              <a:rPr lang="en-US" altLang="en-US" sz="2400"/>
              <a:t>T</a:t>
            </a:r>
            <a:r>
              <a:rPr lang="en-US" altLang="en-US" sz="1800"/>
              <a:t>21 at time </a:t>
            </a:r>
            <a:r>
              <a:rPr lang="en-US" altLang="en-US" sz="2400"/>
              <a:t>t</a:t>
            </a:r>
            <a:r>
              <a:rPr lang="en-US" altLang="en-US" sz="1800"/>
              <a:t>2</a:t>
            </a:r>
          </a:p>
        </p:txBody>
      </p:sp>
      <p:cxnSp>
        <p:nvCxnSpPr>
          <p:cNvPr id="79888" name="Straight Arrow Connector 2"/>
          <p:cNvCxnSpPr>
            <a:cxnSpLocks noChangeShapeType="1"/>
          </p:cNvCxnSpPr>
          <p:nvPr/>
        </p:nvCxnSpPr>
        <p:spPr bwMode="auto">
          <a:xfrm>
            <a:off x="7324725" y="4343400"/>
            <a:ext cx="9525" cy="762000"/>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9889" name="Text Box 1034"/>
          <p:cNvSpPr txBox="1">
            <a:spLocks noChangeArrowheads="1"/>
          </p:cNvSpPr>
          <p:nvPr/>
        </p:nvSpPr>
        <p:spPr bwMode="auto">
          <a:xfrm>
            <a:off x="6781800" y="4572000"/>
            <a:ext cx="1865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t>0.1m steel plate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028"/>
          <p:cNvSpPr txBox="1">
            <a:spLocks noChangeArrowheads="1"/>
          </p:cNvSpPr>
          <p:nvPr/>
        </p:nvSpPr>
        <p:spPr bwMode="auto">
          <a:xfrm>
            <a:off x="1828800" y="1676400"/>
            <a:ext cx="3657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Steel: density = 8; Vp=6000 m/s</a:t>
            </a:r>
          </a:p>
          <a:p>
            <a:pPr algn="ctr">
              <a:spcBef>
                <a:spcPct val="50000"/>
              </a:spcBef>
            </a:pPr>
            <a:r>
              <a:rPr lang="en-US" altLang="en-US" sz="1800"/>
              <a:t>water: density =1; Vp=1500m/s</a:t>
            </a:r>
          </a:p>
        </p:txBody>
      </p:sp>
      <p:sp>
        <p:nvSpPr>
          <p:cNvPr id="80899" name="Text Box 1029"/>
          <p:cNvSpPr txBox="1">
            <a:spLocks noChangeArrowheads="1"/>
          </p:cNvSpPr>
          <p:nvPr/>
        </p:nvSpPr>
        <p:spPr bwMode="auto">
          <a:xfrm>
            <a:off x="533400" y="3733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WaterSteel </a:t>
            </a:r>
            <a:r>
              <a:rPr lang="en-US" altLang="en-US" sz="2400"/>
              <a:t>= (I</a:t>
            </a:r>
            <a:r>
              <a:rPr lang="en-US" altLang="en-US" sz="1800"/>
              <a:t>steel</a:t>
            </a:r>
            <a:r>
              <a:rPr lang="en-US" altLang="en-US" sz="2400"/>
              <a:t>-I</a:t>
            </a:r>
            <a:r>
              <a:rPr lang="en-US" altLang="en-US" sz="1800"/>
              <a:t>water</a:t>
            </a:r>
            <a:r>
              <a:rPr lang="en-US" altLang="en-US" sz="2400"/>
              <a:t>) / (I</a:t>
            </a:r>
            <a:r>
              <a:rPr lang="en-US" altLang="en-US" sz="1800"/>
              <a:t>steel</a:t>
            </a:r>
            <a:r>
              <a:rPr lang="en-US" altLang="en-US" sz="2400"/>
              <a:t>+I</a:t>
            </a:r>
            <a:r>
              <a:rPr lang="en-US" altLang="en-US" sz="1800"/>
              <a:t>water</a:t>
            </a:r>
            <a:r>
              <a:rPr lang="en-US" altLang="en-US" sz="2400"/>
              <a:t>)</a:t>
            </a:r>
          </a:p>
        </p:txBody>
      </p:sp>
      <p:sp>
        <p:nvSpPr>
          <p:cNvPr id="80900" name="Rectangle 1030"/>
          <p:cNvSpPr>
            <a:spLocks noChangeArrowheads="1"/>
          </p:cNvSpPr>
          <p:nvPr/>
        </p:nvSpPr>
        <p:spPr bwMode="auto">
          <a:xfrm>
            <a:off x="2041525" y="3048000"/>
            <a:ext cx="314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a:t>
            </a:r>
            <a:r>
              <a:rPr lang="en-US" altLang="en-US" sz="1800"/>
              <a:t>12 </a:t>
            </a:r>
            <a:r>
              <a:rPr lang="en-US" altLang="en-US" sz="2400"/>
              <a:t>= (I</a:t>
            </a:r>
            <a:r>
              <a:rPr lang="en-US" altLang="en-US" sz="1800"/>
              <a:t>2</a:t>
            </a:r>
            <a:r>
              <a:rPr lang="en-US" altLang="en-US" sz="2400"/>
              <a:t>-I</a:t>
            </a:r>
            <a:r>
              <a:rPr lang="en-US" altLang="en-US" sz="1800"/>
              <a:t>1</a:t>
            </a:r>
            <a:r>
              <a:rPr lang="en-US" altLang="en-US" sz="2400"/>
              <a:t>) / (I</a:t>
            </a:r>
            <a:r>
              <a:rPr lang="en-US" altLang="en-US" sz="1800"/>
              <a:t>1</a:t>
            </a:r>
            <a:r>
              <a:rPr lang="en-US" altLang="en-US" sz="2400"/>
              <a:t>+I</a:t>
            </a:r>
            <a:r>
              <a:rPr lang="en-US" altLang="en-US" sz="1800"/>
              <a:t>2</a:t>
            </a:r>
            <a:r>
              <a:rPr lang="en-US" altLang="en-US" sz="2400"/>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1371600" y="1600200"/>
            <a:ext cx="4953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Steel: density = 8; Vp=6000 m/s; I=48,000</a:t>
            </a:r>
          </a:p>
          <a:p>
            <a:pPr algn="ctr">
              <a:spcBef>
                <a:spcPct val="50000"/>
              </a:spcBef>
            </a:pPr>
            <a:r>
              <a:rPr lang="en-US" altLang="en-US" sz="1800"/>
              <a:t>water: density =1; Vp=1500m/s; 1500</a:t>
            </a:r>
          </a:p>
        </p:txBody>
      </p:sp>
      <p:sp>
        <p:nvSpPr>
          <p:cNvPr id="81923" name="Text Box 4"/>
          <p:cNvSpPr txBox="1">
            <a:spLocks noChangeArrowheads="1"/>
          </p:cNvSpPr>
          <p:nvPr/>
        </p:nvSpPr>
        <p:spPr bwMode="auto">
          <a:xfrm>
            <a:off x="533400" y="3733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WaterSteel </a:t>
            </a:r>
            <a:r>
              <a:rPr lang="en-US" altLang="en-US" sz="2400"/>
              <a:t>= (I</a:t>
            </a:r>
            <a:r>
              <a:rPr lang="en-US" altLang="en-US" sz="1800"/>
              <a:t>steel</a:t>
            </a:r>
            <a:r>
              <a:rPr lang="en-US" altLang="en-US" sz="2400"/>
              <a:t>-I</a:t>
            </a:r>
            <a:r>
              <a:rPr lang="en-US" altLang="en-US" sz="1800"/>
              <a:t>water</a:t>
            </a:r>
            <a:r>
              <a:rPr lang="en-US" altLang="en-US" sz="2400"/>
              <a:t>) / (I</a:t>
            </a:r>
            <a:r>
              <a:rPr lang="en-US" altLang="en-US" sz="1800"/>
              <a:t>steel</a:t>
            </a:r>
            <a:r>
              <a:rPr lang="en-US" altLang="en-US" sz="2400"/>
              <a:t>+I</a:t>
            </a:r>
            <a:r>
              <a:rPr lang="en-US" altLang="en-US" sz="1800"/>
              <a:t>water</a:t>
            </a:r>
            <a:r>
              <a:rPr lang="en-US" altLang="en-US" sz="2400"/>
              <a:t>)</a:t>
            </a:r>
          </a:p>
        </p:txBody>
      </p:sp>
      <p:sp>
        <p:nvSpPr>
          <p:cNvPr id="81924" name="Rectangle 5"/>
          <p:cNvSpPr>
            <a:spLocks noChangeArrowheads="1"/>
          </p:cNvSpPr>
          <p:nvPr/>
        </p:nvSpPr>
        <p:spPr bwMode="auto">
          <a:xfrm>
            <a:off x="2041525" y="3048000"/>
            <a:ext cx="314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a:t>
            </a:r>
            <a:r>
              <a:rPr lang="en-US" altLang="en-US" sz="1800"/>
              <a:t>12 </a:t>
            </a:r>
            <a:r>
              <a:rPr lang="en-US" altLang="en-US" sz="2400"/>
              <a:t>= (I</a:t>
            </a:r>
            <a:r>
              <a:rPr lang="en-US" altLang="en-US" sz="1800"/>
              <a:t>2</a:t>
            </a:r>
            <a:r>
              <a:rPr lang="en-US" altLang="en-US" sz="2400"/>
              <a:t>-I</a:t>
            </a:r>
            <a:r>
              <a:rPr lang="en-US" altLang="en-US" sz="1800"/>
              <a:t>1</a:t>
            </a:r>
            <a:r>
              <a:rPr lang="en-US" altLang="en-US" sz="2400"/>
              <a:t>) / (I</a:t>
            </a:r>
            <a:r>
              <a:rPr lang="en-US" altLang="en-US" sz="1800"/>
              <a:t>1</a:t>
            </a:r>
            <a:r>
              <a:rPr lang="en-US" altLang="en-US" sz="2400"/>
              <a:t>+I</a:t>
            </a:r>
            <a:r>
              <a:rPr lang="en-US" altLang="en-US" sz="1800"/>
              <a:t>2</a:t>
            </a:r>
            <a:r>
              <a:rPr lang="en-US" altLang="en-US" sz="2400"/>
              <a:t>)</a:t>
            </a:r>
          </a:p>
        </p:txBody>
      </p:sp>
      <p:sp>
        <p:nvSpPr>
          <p:cNvPr id="81925" name="Text Box 9"/>
          <p:cNvSpPr txBox="1">
            <a:spLocks noChangeArrowheads="1"/>
          </p:cNvSpPr>
          <p:nvPr/>
        </p:nvSpPr>
        <p:spPr bwMode="auto">
          <a:xfrm>
            <a:off x="533400" y="43434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WaterSteel </a:t>
            </a:r>
            <a:r>
              <a:rPr lang="en-US" altLang="en-US" sz="2400"/>
              <a:t>= (46,500) / (49,500)</a:t>
            </a:r>
          </a:p>
        </p:txBody>
      </p:sp>
      <p:sp>
        <p:nvSpPr>
          <p:cNvPr id="81926" name="Text Box 10"/>
          <p:cNvSpPr txBox="1">
            <a:spLocks noChangeArrowheads="1"/>
          </p:cNvSpPr>
          <p:nvPr/>
        </p:nvSpPr>
        <p:spPr bwMode="auto">
          <a:xfrm>
            <a:off x="533400" y="4953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WaterSteel </a:t>
            </a:r>
            <a:r>
              <a:rPr lang="en-US" altLang="en-US" sz="2400"/>
              <a:t>= 0.94</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533400" y="3733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Steel water</a:t>
            </a:r>
            <a:r>
              <a:rPr lang="en-US" altLang="en-US" sz="2400"/>
              <a:t>= (I</a:t>
            </a:r>
            <a:r>
              <a:rPr lang="en-US" altLang="en-US" sz="1800"/>
              <a:t>water</a:t>
            </a:r>
            <a:r>
              <a:rPr lang="en-US" altLang="en-US" sz="2400"/>
              <a:t>-I</a:t>
            </a:r>
            <a:r>
              <a:rPr lang="en-US" altLang="en-US" sz="1800"/>
              <a:t>steel</a:t>
            </a:r>
            <a:r>
              <a:rPr lang="en-US" altLang="en-US" sz="2400"/>
              <a:t>) / (I</a:t>
            </a:r>
            <a:r>
              <a:rPr lang="en-US" altLang="en-US" sz="1800"/>
              <a:t>water</a:t>
            </a:r>
            <a:r>
              <a:rPr lang="en-US" altLang="en-US" sz="2400"/>
              <a:t>+I</a:t>
            </a:r>
            <a:r>
              <a:rPr lang="en-US" altLang="en-US" sz="1800"/>
              <a:t>steel</a:t>
            </a:r>
            <a:r>
              <a:rPr lang="en-US" altLang="en-US" sz="2400"/>
              <a:t>)</a:t>
            </a:r>
          </a:p>
        </p:txBody>
      </p:sp>
      <p:sp>
        <p:nvSpPr>
          <p:cNvPr id="82947" name="Rectangle 5"/>
          <p:cNvSpPr>
            <a:spLocks noChangeArrowheads="1"/>
          </p:cNvSpPr>
          <p:nvPr/>
        </p:nvSpPr>
        <p:spPr bwMode="auto">
          <a:xfrm>
            <a:off x="2041525" y="3048000"/>
            <a:ext cx="314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R</a:t>
            </a:r>
            <a:r>
              <a:rPr lang="en-US" altLang="en-US" sz="1800"/>
              <a:t>21 </a:t>
            </a:r>
            <a:r>
              <a:rPr lang="en-US" altLang="en-US" sz="2400"/>
              <a:t>= (I</a:t>
            </a:r>
            <a:r>
              <a:rPr lang="en-US" altLang="en-US" sz="1800"/>
              <a:t>1</a:t>
            </a:r>
            <a:r>
              <a:rPr lang="en-US" altLang="en-US" sz="2400"/>
              <a:t>-I</a:t>
            </a:r>
            <a:r>
              <a:rPr lang="en-US" altLang="en-US" sz="1800"/>
              <a:t>2</a:t>
            </a:r>
            <a:r>
              <a:rPr lang="en-US" altLang="en-US" sz="2400"/>
              <a:t>) / (I</a:t>
            </a:r>
            <a:r>
              <a:rPr lang="en-US" altLang="en-US" sz="1800"/>
              <a:t>1</a:t>
            </a:r>
            <a:r>
              <a:rPr lang="en-US" altLang="en-US" sz="2400"/>
              <a:t>+I</a:t>
            </a:r>
            <a:r>
              <a:rPr lang="en-US" altLang="en-US" sz="1800"/>
              <a:t>2</a:t>
            </a:r>
            <a:r>
              <a:rPr lang="en-US" altLang="en-US" sz="2400"/>
              <a:t>)</a:t>
            </a:r>
          </a:p>
        </p:txBody>
      </p:sp>
      <p:sp>
        <p:nvSpPr>
          <p:cNvPr id="82948" name="Text Box 6"/>
          <p:cNvSpPr txBox="1">
            <a:spLocks noChangeArrowheads="1"/>
          </p:cNvSpPr>
          <p:nvPr/>
        </p:nvSpPr>
        <p:spPr bwMode="auto">
          <a:xfrm>
            <a:off x="1371600" y="1600200"/>
            <a:ext cx="4953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Steel: density = 8; Vp=6000 m/s; I=48,000</a:t>
            </a:r>
          </a:p>
          <a:p>
            <a:pPr algn="ctr">
              <a:spcBef>
                <a:spcPct val="50000"/>
              </a:spcBef>
            </a:pPr>
            <a:r>
              <a:rPr lang="en-US" altLang="en-US" sz="1800"/>
              <a:t>water: density =1; Vp=1500m/s; 1500</a:t>
            </a:r>
          </a:p>
        </p:txBody>
      </p:sp>
      <p:sp>
        <p:nvSpPr>
          <p:cNvPr id="82949" name="Text Box 7"/>
          <p:cNvSpPr txBox="1">
            <a:spLocks noChangeArrowheads="1"/>
          </p:cNvSpPr>
          <p:nvPr/>
        </p:nvSpPr>
        <p:spPr bwMode="auto">
          <a:xfrm>
            <a:off x="533400" y="4572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Steel water</a:t>
            </a:r>
            <a:r>
              <a:rPr lang="en-US" altLang="en-US" sz="2400"/>
              <a:t>= (-46,500) / (49,500)</a:t>
            </a:r>
          </a:p>
        </p:txBody>
      </p:sp>
      <p:sp>
        <p:nvSpPr>
          <p:cNvPr id="82950" name="Text Box 8"/>
          <p:cNvSpPr txBox="1">
            <a:spLocks noChangeArrowheads="1"/>
          </p:cNvSpPr>
          <p:nvPr/>
        </p:nvSpPr>
        <p:spPr bwMode="auto">
          <a:xfrm>
            <a:off x="533400" y="5181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R</a:t>
            </a:r>
            <a:r>
              <a:rPr lang="en-US" altLang="en-US" sz="1800"/>
              <a:t>steel water </a:t>
            </a:r>
            <a:r>
              <a:rPr lang="en-US" altLang="en-US" sz="2400"/>
              <a:t>= -0.94</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1828800" y="1676400"/>
            <a:ext cx="5257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Steel: density = 8; Vp=6000 m/s ; I=48,000</a:t>
            </a:r>
          </a:p>
          <a:p>
            <a:pPr algn="ctr">
              <a:spcBef>
                <a:spcPct val="50000"/>
              </a:spcBef>
            </a:pPr>
            <a:r>
              <a:rPr lang="en-US" altLang="en-US" sz="1800"/>
              <a:t>water: density =1; Vp=1500m/s; I=1500</a:t>
            </a:r>
          </a:p>
        </p:txBody>
      </p:sp>
      <p:sp>
        <p:nvSpPr>
          <p:cNvPr id="83971" name="Text Box 4"/>
          <p:cNvSpPr txBox="1">
            <a:spLocks noChangeArrowheads="1"/>
          </p:cNvSpPr>
          <p:nvPr/>
        </p:nvSpPr>
        <p:spPr bwMode="auto">
          <a:xfrm>
            <a:off x="533400" y="3733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 WaterSteel</a:t>
            </a:r>
            <a:r>
              <a:rPr lang="en-US" altLang="en-US" sz="2400"/>
              <a:t>= 2I</a:t>
            </a:r>
            <a:r>
              <a:rPr lang="en-US" altLang="en-US" sz="1800"/>
              <a:t>Water</a:t>
            </a:r>
            <a:r>
              <a:rPr lang="en-US" altLang="en-US" sz="2400"/>
              <a:t>/ (I</a:t>
            </a:r>
            <a:r>
              <a:rPr lang="en-US" altLang="en-US" sz="1800"/>
              <a:t>water</a:t>
            </a:r>
            <a:r>
              <a:rPr lang="en-US" altLang="en-US" sz="2400"/>
              <a:t>+I</a:t>
            </a:r>
            <a:r>
              <a:rPr lang="en-US" altLang="en-US" sz="1800"/>
              <a:t>steel</a:t>
            </a:r>
            <a:r>
              <a:rPr lang="en-US" altLang="en-US" sz="2400"/>
              <a:t>)</a:t>
            </a:r>
          </a:p>
        </p:txBody>
      </p:sp>
      <p:sp>
        <p:nvSpPr>
          <p:cNvPr id="83972" name="Rectangle 5"/>
          <p:cNvSpPr>
            <a:spLocks noChangeArrowheads="1"/>
          </p:cNvSpPr>
          <p:nvPr/>
        </p:nvSpPr>
        <p:spPr bwMode="auto">
          <a:xfrm>
            <a:off x="2314575" y="3048000"/>
            <a:ext cx="2595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T</a:t>
            </a:r>
            <a:r>
              <a:rPr lang="en-US" altLang="en-US" sz="1800"/>
              <a:t>12 </a:t>
            </a:r>
            <a:r>
              <a:rPr lang="en-US" altLang="en-US" sz="2400"/>
              <a:t>= 2I</a:t>
            </a:r>
            <a:r>
              <a:rPr lang="en-US" altLang="en-US" sz="1800"/>
              <a:t>1</a:t>
            </a:r>
            <a:r>
              <a:rPr lang="en-US" altLang="en-US" sz="2400"/>
              <a:t>/ (I</a:t>
            </a:r>
            <a:r>
              <a:rPr lang="en-US" altLang="en-US" sz="1800"/>
              <a:t>1</a:t>
            </a:r>
            <a:r>
              <a:rPr lang="en-US" altLang="en-US" sz="2400"/>
              <a:t>+I</a:t>
            </a:r>
            <a:r>
              <a:rPr lang="en-US" altLang="en-US" sz="1800"/>
              <a:t>2</a:t>
            </a:r>
            <a:r>
              <a:rPr lang="en-US" altLang="en-US" sz="2400"/>
              <a:t>)</a:t>
            </a:r>
          </a:p>
        </p:txBody>
      </p:sp>
      <p:sp>
        <p:nvSpPr>
          <p:cNvPr id="83973" name="Text Box 7"/>
          <p:cNvSpPr txBox="1">
            <a:spLocks noChangeArrowheads="1"/>
          </p:cNvSpPr>
          <p:nvPr/>
        </p:nvSpPr>
        <p:spPr bwMode="auto">
          <a:xfrm>
            <a:off x="533400" y="42672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 WaterSteel</a:t>
            </a:r>
            <a:r>
              <a:rPr lang="en-US" altLang="en-US" sz="2400"/>
              <a:t>= 3000/ (49,500)</a:t>
            </a:r>
          </a:p>
        </p:txBody>
      </p:sp>
      <p:sp>
        <p:nvSpPr>
          <p:cNvPr id="83974" name="Text Box 8"/>
          <p:cNvSpPr txBox="1">
            <a:spLocks noChangeArrowheads="1"/>
          </p:cNvSpPr>
          <p:nvPr/>
        </p:nvSpPr>
        <p:spPr bwMode="auto">
          <a:xfrm>
            <a:off x="533400" y="4876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 WaterSteel</a:t>
            </a:r>
            <a:r>
              <a:rPr lang="en-US" altLang="en-US" sz="2400"/>
              <a:t>= 0.06</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028"/>
          <p:cNvSpPr txBox="1">
            <a:spLocks noChangeArrowheads="1"/>
          </p:cNvSpPr>
          <p:nvPr/>
        </p:nvSpPr>
        <p:spPr bwMode="auto">
          <a:xfrm>
            <a:off x="533400" y="3733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 SteelWater</a:t>
            </a:r>
            <a:r>
              <a:rPr lang="en-US" altLang="en-US" sz="2400"/>
              <a:t>= 2I</a:t>
            </a:r>
            <a:r>
              <a:rPr lang="en-US" altLang="en-US" sz="1800"/>
              <a:t>Steel</a:t>
            </a:r>
            <a:r>
              <a:rPr lang="en-US" altLang="en-US" sz="2400"/>
              <a:t>/ (I</a:t>
            </a:r>
            <a:r>
              <a:rPr lang="en-US" altLang="en-US" sz="1800"/>
              <a:t>water</a:t>
            </a:r>
            <a:r>
              <a:rPr lang="en-US" altLang="en-US" sz="2400"/>
              <a:t>+I</a:t>
            </a:r>
            <a:r>
              <a:rPr lang="en-US" altLang="en-US" sz="1800"/>
              <a:t>steel</a:t>
            </a:r>
            <a:r>
              <a:rPr lang="en-US" altLang="en-US" sz="2400"/>
              <a:t>)</a:t>
            </a:r>
          </a:p>
        </p:txBody>
      </p:sp>
      <p:sp>
        <p:nvSpPr>
          <p:cNvPr id="84995" name="Rectangle 1029"/>
          <p:cNvSpPr>
            <a:spLocks noChangeArrowheads="1"/>
          </p:cNvSpPr>
          <p:nvPr/>
        </p:nvSpPr>
        <p:spPr bwMode="auto">
          <a:xfrm>
            <a:off x="2297113" y="3048000"/>
            <a:ext cx="263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2400"/>
              <a:t>T</a:t>
            </a:r>
            <a:r>
              <a:rPr lang="en-US" altLang="en-US" sz="1800"/>
              <a:t>21 </a:t>
            </a:r>
            <a:r>
              <a:rPr lang="en-US" altLang="en-US" sz="2400"/>
              <a:t>= 2I</a:t>
            </a:r>
            <a:r>
              <a:rPr lang="en-US" altLang="en-US" sz="1800"/>
              <a:t>2</a:t>
            </a:r>
            <a:r>
              <a:rPr lang="en-US" altLang="en-US" sz="2400"/>
              <a:t>/ (I</a:t>
            </a:r>
            <a:r>
              <a:rPr lang="en-US" altLang="en-US" sz="1800"/>
              <a:t>1</a:t>
            </a:r>
            <a:r>
              <a:rPr lang="en-US" altLang="en-US" sz="2400"/>
              <a:t>+I</a:t>
            </a:r>
            <a:r>
              <a:rPr lang="en-US" altLang="en-US" sz="1800"/>
              <a:t>2</a:t>
            </a:r>
            <a:r>
              <a:rPr lang="en-US" altLang="en-US" sz="2400"/>
              <a:t>)</a:t>
            </a:r>
          </a:p>
        </p:txBody>
      </p:sp>
      <p:sp>
        <p:nvSpPr>
          <p:cNvPr id="84996" name="Text Box 1030"/>
          <p:cNvSpPr txBox="1">
            <a:spLocks noChangeArrowheads="1"/>
          </p:cNvSpPr>
          <p:nvPr/>
        </p:nvSpPr>
        <p:spPr bwMode="auto">
          <a:xfrm>
            <a:off x="1828800" y="1676400"/>
            <a:ext cx="5257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Steel: density = 8; Vp=6000 m/s ; I=48,000</a:t>
            </a:r>
          </a:p>
          <a:p>
            <a:pPr algn="ctr">
              <a:spcBef>
                <a:spcPct val="50000"/>
              </a:spcBef>
            </a:pPr>
            <a:r>
              <a:rPr lang="en-US" altLang="en-US" sz="1800"/>
              <a:t>water: density =1; Vp=1500m/s; I=1500</a:t>
            </a:r>
          </a:p>
        </p:txBody>
      </p:sp>
      <p:sp>
        <p:nvSpPr>
          <p:cNvPr id="84997" name="Text Box 1031"/>
          <p:cNvSpPr txBox="1">
            <a:spLocks noChangeArrowheads="1"/>
          </p:cNvSpPr>
          <p:nvPr/>
        </p:nvSpPr>
        <p:spPr bwMode="auto">
          <a:xfrm>
            <a:off x="533400" y="43434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 SteelWater</a:t>
            </a:r>
            <a:r>
              <a:rPr lang="en-US" altLang="en-US" sz="2400"/>
              <a:t>= 96,000/ (49,500)</a:t>
            </a:r>
          </a:p>
        </p:txBody>
      </p:sp>
      <p:sp>
        <p:nvSpPr>
          <p:cNvPr id="84998" name="Text Box 1032"/>
          <p:cNvSpPr txBox="1">
            <a:spLocks noChangeArrowheads="1"/>
          </p:cNvSpPr>
          <p:nvPr/>
        </p:nvSpPr>
        <p:spPr bwMode="auto">
          <a:xfrm>
            <a:off x="533400" y="4953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 SteelWater</a:t>
            </a:r>
            <a:r>
              <a:rPr lang="en-US" altLang="en-US" sz="2400"/>
              <a:t>= 1.94</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7"/>
          <p:cNvSpPr txBox="1">
            <a:spLocks noChangeArrowheads="1"/>
          </p:cNvSpPr>
          <p:nvPr/>
        </p:nvSpPr>
        <p:spPr bwMode="auto">
          <a:xfrm>
            <a:off x="1066800" y="1276350"/>
            <a:ext cx="548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For a reference incident amplitude of 1</a:t>
            </a:r>
          </a:p>
          <a:p>
            <a:pPr algn="ctr">
              <a:spcBef>
                <a:spcPct val="50000"/>
              </a:spcBef>
            </a:pPr>
            <a:r>
              <a:rPr lang="en-US" altLang="en-US" sz="1800"/>
              <a:t>At t1:  Amplitude = </a:t>
            </a:r>
            <a:r>
              <a:rPr lang="en-US" altLang="en-US" sz="2400"/>
              <a:t>R</a:t>
            </a:r>
            <a:r>
              <a:rPr lang="en-US" altLang="en-US" sz="1800"/>
              <a:t>12 = 0.94</a:t>
            </a:r>
          </a:p>
        </p:txBody>
      </p:sp>
      <p:sp>
        <p:nvSpPr>
          <p:cNvPr id="86019" name="Text Box 18"/>
          <p:cNvSpPr txBox="1">
            <a:spLocks noChangeArrowheads="1"/>
          </p:cNvSpPr>
          <p:nvPr/>
        </p:nvSpPr>
        <p:spPr bwMode="auto">
          <a:xfrm>
            <a:off x="1752600" y="2362200"/>
            <a:ext cx="5638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At t2:  Amplitude = </a:t>
            </a:r>
            <a:r>
              <a:rPr lang="en-US" altLang="en-US" sz="2400"/>
              <a:t>T</a:t>
            </a:r>
            <a:r>
              <a:rPr lang="en-US" altLang="en-US" sz="1800"/>
              <a:t>12</a:t>
            </a:r>
            <a:r>
              <a:rPr lang="en-US" altLang="en-US" sz="2400"/>
              <a:t>R</a:t>
            </a:r>
            <a:r>
              <a:rPr lang="en-US" altLang="en-US" sz="1800"/>
              <a:t>23</a:t>
            </a:r>
            <a:r>
              <a:rPr lang="en-US" altLang="en-US" sz="2400"/>
              <a:t>T</a:t>
            </a:r>
            <a:r>
              <a:rPr lang="en-US" altLang="en-US" sz="1800"/>
              <a:t>21 </a:t>
            </a:r>
          </a:p>
          <a:p>
            <a:pPr>
              <a:spcBef>
                <a:spcPct val="50000"/>
              </a:spcBef>
            </a:pPr>
            <a:r>
              <a:rPr lang="en-US" altLang="en-US" sz="1800"/>
              <a:t>                                    = 0.06 x -0.94 x 1.94</a:t>
            </a:r>
          </a:p>
          <a:p>
            <a:pPr>
              <a:spcBef>
                <a:spcPct val="50000"/>
              </a:spcBef>
            </a:pPr>
            <a:r>
              <a:rPr lang="en-US" altLang="en-US" sz="1800"/>
              <a:t>                                    = -0.11  at t2</a:t>
            </a:r>
          </a:p>
        </p:txBody>
      </p:sp>
      <p:sp>
        <p:nvSpPr>
          <p:cNvPr id="86020" name="Text Box 19"/>
          <p:cNvSpPr txBox="1">
            <a:spLocks noChangeArrowheads="1"/>
          </p:cNvSpPr>
          <p:nvPr/>
        </p:nvSpPr>
        <p:spPr bwMode="auto">
          <a:xfrm>
            <a:off x="1828800" y="4038600"/>
            <a:ext cx="5638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a:t>
            </a:r>
            <a:r>
              <a:rPr lang="en-US" altLang="en-US" sz="1800"/>
              <a:t>2-</a:t>
            </a:r>
            <a:r>
              <a:rPr lang="en-US" altLang="en-US" sz="2400"/>
              <a:t>t</a:t>
            </a:r>
            <a:r>
              <a:rPr lang="en-US" altLang="en-US" sz="1800"/>
              <a:t>1 = 2*0.1m/6000m/s in steel</a:t>
            </a:r>
          </a:p>
          <a:p>
            <a:pPr algn="ctr">
              <a:spcBef>
                <a:spcPct val="50000"/>
              </a:spcBef>
            </a:pPr>
            <a:r>
              <a:rPr lang="en-US" altLang="en-US" sz="1800"/>
              <a:t>=0.00005s</a:t>
            </a:r>
          </a:p>
          <a:p>
            <a:pPr algn="ctr">
              <a:spcBef>
                <a:spcPct val="50000"/>
              </a:spcBef>
            </a:pPr>
            <a:r>
              <a:rPr lang="en-US" altLang="en-US" sz="1800"/>
              <a:t>=5/100 ms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reeform 3"/>
          <p:cNvSpPr>
            <a:spLocks noChangeAspect="1"/>
          </p:cNvSpPr>
          <p:nvPr/>
        </p:nvSpPr>
        <p:spPr bwMode="auto">
          <a:xfrm rot="-5400000">
            <a:off x="2597944" y="610394"/>
            <a:ext cx="4108450" cy="5478462"/>
          </a:xfrm>
          <a:custGeom>
            <a:avLst/>
            <a:gdLst>
              <a:gd name="T0" fmla="*/ 2147483646 w 1296"/>
              <a:gd name="T1" fmla="*/ 0 h 1584"/>
              <a:gd name="T2" fmla="*/ 2147483646 w 1296"/>
              <a:gd name="T3" fmla="*/ 2147483646 h 1584"/>
              <a:gd name="T4" fmla="*/ 2147483646 w 1296"/>
              <a:gd name="T5" fmla="*/ 2147483646 h 1584"/>
              <a:gd name="T6" fmla="*/ 2147483646 w 1296"/>
              <a:gd name="T7" fmla="*/ 2147483646 h 1584"/>
              <a:gd name="T8" fmla="*/ 2147483646 w 1296"/>
              <a:gd name="T9" fmla="*/ 2147483646 h 1584"/>
              <a:gd name="T10" fmla="*/ 0 w 1296"/>
              <a:gd name="T11" fmla="*/ 2147483646 h 1584"/>
              <a:gd name="T12" fmla="*/ 2147483646 w 1296"/>
              <a:gd name="T13" fmla="*/ 2147483646 h 1584"/>
              <a:gd name="T14" fmla="*/ 2147483646 w 1296"/>
              <a:gd name="T15" fmla="*/ 2147483646 h 1584"/>
              <a:gd name="T16" fmla="*/ 2147483646 w 1296"/>
              <a:gd name="T17" fmla="*/ 2147483646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6"/>
              <a:gd name="T28" fmla="*/ 0 h 1584"/>
              <a:gd name="T29" fmla="*/ 1296 w 1296"/>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6" h="1584">
                <a:moveTo>
                  <a:pt x="624" y="0"/>
                </a:moveTo>
                <a:lnTo>
                  <a:pt x="624" y="528"/>
                </a:lnTo>
                <a:lnTo>
                  <a:pt x="480" y="528"/>
                </a:lnTo>
                <a:lnTo>
                  <a:pt x="288" y="576"/>
                </a:lnTo>
                <a:lnTo>
                  <a:pt x="1296" y="672"/>
                </a:lnTo>
                <a:lnTo>
                  <a:pt x="0" y="720"/>
                </a:lnTo>
                <a:lnTo>
                  <a:pt x="864" y="816"/>
                </a:lnTo>
                <a:lnTo>
                  <a:pt x="624" y="912"/>
                </a:lnTo>
                <a:lnTo>
                  <a:pt x="624" y="1584"/>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3" name="Freeform 4"/>
          <p:cNvSpPr>
            <a:spLocks noChangeAspect="1"/>
          </p:cNvSpPr>
          <p:nvPr/>
        </p:nvSpPr>
        <p:spPr bwMode="auto">
          <a:xfrm rot="5400000">
            <a:off x="3655218" y="688182"/>
            <a:ext cx="912813" cy="5480050"/>
          </a:xfrm>
          <a:custGeom>
            <a:avLst/>
            <a:gdLst>
              <a:gd name="T0" fmla="*/ 2147483646 w 1296"/>
              <a:gd name="T1" fmla="*/ 0 h 1584"/>
              <a:gd name="T2" fmla="*/ 2147483646 w 1296"/>
              <a:gd name="T3" fmla="*/ 2147483646 h 1584"/>
              <a:gd name="T4" fmla="*/ 2147483646 w 1296"/>
              <a:gd name="T5" fmla="*/ 2147483646 h 1584"/>
              <a:gd name="T6" fmla="*/ 2147483646 w 1296"/>
              <a:gd name="T7" fmla="*/ 2147483646 h 1584"/>
              <a:gd name="T8" fmla="*/ 2147483646 w 1296"/>
              <a:gd name="T9" fmla="*/ 2147483646 h 1584"/>
              <a:gd name="T10" fmla="*/ 0 w 1296"/>
              <a:gd name="T11" fmla="*/ 2147483646 h 1584"/>
              <a:gd name="T12" fmla="*/ 2147483646 w 1296"/>
              <a:gd name="T13" fmla="*/ 2147483646 h 1584"/>
              <a:gd name="T14" fmla="*/ 2147483646 w 1296"/>
              <a:gd name="T15" fmla="*/ 2147483646 h 1584"/>
              <a:gd name="T16" fmla="*/ 2147483646 w 1296"/>
              <a:gd name="T17" fmla="*/ 2147483646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6"/>
              <a:gd name="T28" fmla="*/ 0 h 1584"/>
              <a:gd name="T29" fmla="*/ 1296 w 1296"/>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6" h="1584">
                <a:moveTo>
                  <a:pt x="624" y="0"/>
                </a:moveTo>
                <a:lnTo>
                  <a:pt x="624" y="528"/>
                </a:lnTo>
                <a:lnTo>
                  <a:pt x="480" y="528"/>
                </a:lnTo>
                <a:lnTo>
                  <a:pt x="288" y="576"/>
                </a:lnTo>
                <a:lnTo>
                  <a:pt x="1296" y="672"/>
                </a:lnTo>
                <a:lnTo>
                  <a:pt x="0" y="720"/>
                </a:lnTo>
                <a:lnTo>
                  <a:pt x="864" y="816"/>
                </a:lnTo>
                <a:lnTo>
                  <a:pt x="624" y="912"/>
                </a:lnTo>
                <a:lnTo>
                  <a:pt x="624" y="1584"/>
                </a:lnTo>
              </a:path>
            </a:pathLst>
          </a:custGeom>
          <a:noFill/>
          <a:ln w="285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4" name="Text Box 6"/>
          <p:cNvSpPr txBox="1">
            <a:spLocks noChangeArrowheads="1"/>
          </p:cNvSpPr>
          <p:nvPr/>
        </p:nvSpPr>
        <p:spPr bwMode="auto">
          <a:xfrm>
            <a:off x="990600" y="5334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Summation of two “realistic” wavelets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reeform 3"/>
          <p:cNvSpPr>
            <a:spLocks/>
          </p:cNvSpPr>
          <p:nvPr/>
        </p:nvSpPr>
        <p:spPr bwMode="auto">
          <a:xfrm>
            <a:off x="1905000" y="1447800"/>
            <a:ext cx="4953000" cy="1905000"/>
          </a:xfrm>
          <a:custGeom>
            <a:avLst/>
            <a:gdLst>
              <a:gd name="T0" fmla="*/ 0 w 3120"/>
              <a:gd name="T1" fmla="*/ 2147483646 h 1200"/>
              <a:gd name="T2" fmla="*/ 2147483646 w 3120"/>
              <a:gd name="T3" fmla="*/ 2147483646 h 1200"/>
              <a:gd name="T4" fmla="*/ 2147483646 w 3120"/>
              <a:gd name="T5" fmla="*/ 0 h 1200"/>
              <a:gd name="T6" fmla="*/ 2147483646 w 3120"/>
              <a:gd name="T7" fmla="*/ 2147483646 h 1200"/>
              <a:gd name="T8" fmla="*/ 2147483646 w 3120"/>
              <a:gd name="T9" fmla="*/ 2147483646 h 1200"/>
              <a:gd name="T10" fmla="*/ 0 60000 65536"/>
              <a:gd name="T11" fmla="*/ 0 60000 65536"/>
              <a:gd name="T12" fmla="*/ 0 60000 65536"/>
              <a:gd name="T13" fmla="*/ 0 60000 65536"/>
              <a:gd name="T14" fmla="*/ 0 60000 65536"/>
              <a:gd name="T15" fmla="*/ 0 w 3120"/>
              <a:gd name="T16" fmla="*/ 0 h 1200"/>
              <a:gd name="T17" fmla="*/ 3120 w 3120"/>
              <a:gd name="T18" fmla="*/ 1200 h 1200"/>
            </a:gdLst>
            <a:ahLst/>
            <a:cxnLst>
              <a:cxn ang="T10">
                <a:pos x="T0" y="T1"/>
              </a:cxn>
              <a:cxn ang="T11">
                <a:pos x="T2" y="T3"/>
              </a:cxn>
              <a:cxn ang="T12">
                <a:pos x="T4" y="T5"/>
              </a:cxn>
              <a:cxn ang="T13">
                <a:pos x="T6" y="T7"/>
              </a:cxn>
              <a:cxn ang="T14">
                <a:pos x="T8" y="T9"/>
              </a:cxn>
            </a:cxnLst>
            <a:rect l="T15" t="T16" r="T17" b="T18"/>
            <a:pathLst>
              <a:path w="3120" h="1200">
                <a:moveTo>
                  <a:pt x="0" y="1200"/>
                </a:moveTo>
                <a:lnTo>
                  <a:pt x="1344" y="1200"/>
                </a:lnTo>
                <a:lnTo>
                  <a:pt x="1344" y="0"/>
                </a:lnTo>
                <a:lnTo>
                  <a:pt x="1392" y="1200"/>
                </a:lnTo>
                <a:lnTo>
                  <a:pt x="3120" y="120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67" name="Freeform 4"/>
          <p:cNvSpPr>
            <a:spLocks/>
          </p:cNvSpPr>
          <p:nvPr/>
        </p:nvSpPr>
        <p:spPr bwMode="auto">
          <a:xfrm>
            <a:off x="1981200" y="3429000"/>
            <a:ext cx="4876800" cy="360363"/>
          </a:xfrm>
          <a:custGeom>
            <a:avLst/>
            <a:gdLst>
              <a:gd name="T0" fmla="*/ 0 w 3072"/>
              <a:gd name="T1" fmla="*/ 0 h 227"/>
              <a:gd name="T2" fmla="*/ 2147483646 w 3072"/>
              <a:gd name="T3" fmla="*/ 0 h 227"/>
              <a:gd name="T4" fmla="*/ 2147483646 w 3072"/>
              <a:gd name="T5" fmla="*/ 2147483646 h 227"/>
              <a:gd name="T6" fmla="*/ 2147483646 w 3072"/>
              <a:gd name="T7" fmla="*/ 0 h 227"/>
              <a:gd name="T8" fmla="*/ 2147483646 w 3072"/>
              <a:gd name="T9" fmla="*/ 0 h 227"/>
              <a:gd name="T10" fmla="*/ 0 60000 65536"/>
              <a:gd name="T11" fmla="*/ 0 60000 65536"/>
              <a:gd name="T12" fmla="*/ 0 60000 65536"/>
              <a:gd name="T13" fmla="*/ 0 60000 65536"/>
              <a:gd name="T14" fmla="*/ 0 60000 65536"/>
              <a:gd name="T15" fmla="*/ 0 w 3072"/>
              <a:gd name="T16" fmla="*/ 0 h 227"/>
              <a:gd name="T17" fmla="*/ 3072 w 3072"/>
              <a:gd name="T18" fmla="*/ 227 h 227"/>
            </a:gdLst>
            <a:ahLst/>
            <a:cxnLst>
              <a:cxn ang="T10">
                <a:pos x="T0" y="T1"/>
              </a:cxn>
              <a:cxn ang="T11">
                <a:pos x="T2" y="T3"/>
              </a:cxn>
              <a:cxn ang="T12">
                <a:pos x="T4" y="T5"/>
              </a:cxn>
              <a:cxn ang="T13">
                <a:pos x="T6" y="T7"/>
              </a:cxn>
              <a:cxn ang="T14">
                <a:pos x="T8" y="T9"/>
              </a:cxn>
            </a:cxnLst>
            <a:rect l="T15" t="T16" r="T17" b="T18"/>
            <a:pathLst>
              <a:path w="3072" h="227">
                <a:moveTo>
                  <a:pt x="0" y="0"/>
                </a:moveTo>
                <a:lnTo>
                  <a:pt x="1323" y="0"/>
                </a:lnTo>
                <a:lnTo>
                  <a:pt x="1343" y="227"/>
                </a:lnTo>
                <a:lnTo>
                  <a:pt x="1371" y="0"/>
                </a:lnTo>
                <a:lnTo>
                  <a:pt x="3072"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68" name="Text Box 5"/>
          <p:cNvSpPr txBox="1">
            <a:spLocks noChangeArrowheads="1"/>
          </p:cNvSpPr>
          <p:nvPr/>
        </p:nvSpPr>
        <p:spPr bwMode="auto">
          <a:xfrm>
            <a:off x="1600200" y="44958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Either way, the answer is yes!!!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838200" y="4648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4339" name="Line 4"/>
          <p:cNvSpPr>
            <a:spLocks noChangeShapeType="1"/>
          </p:cNvSpPr>
          <p:nvPr/>
        </p:nvSpPr>
        <p:spPr bwMode="auto">
          <a:xfrm>
            <a:off x="4024313" y="3652838"/>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0" name="Line 6"/>
          <p:cNvSpPr>
            <a:spLocks noChangeShapeType="1"/>
          </p:cNvSpPr>
          <p:nvPr/>
        </p:nvSpPr>
        <p:spPr bwMode="auto">
          <a:xfrm flipH="1">
            <a:off x="2971800" y="3657600"/>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 name="Text Box 7"/>
          <p:cNvSpPr txBox="1">
            <a:spLocks noChangeArrowheads="1"/>
          </p:cNvSpPr>
          <p:nvPr/>
        </p:nvSpPr>
        <p:spPr bwMode="auto">
          <a:xfrm>
            <a:off x="2286000" y="35194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-X</a:t>
            </a:r>
          </a:p>
        </p:txBody>
      </p:sp>
      <p:sp>
        <p:nvSpPr>
          <p:cNvPr id="14342" name="Text Box 8"/>
          <p:cNvSpPr txBox="1">
            <a:spLocks noChangeArrowheads="1"/>
          </p:cNvSpPr>
          <p:nvPr/>
        </p:nvSpPr>
        <p:spPr bwMode="auto">
          <a:xfrm>
            <a:off x="3886200" y="48148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z</a:t>
            </a:r>
            <a:endParaRPr lang="en-US" altLang="en-US" sz="2400"/>
          </a:p>
        </p:txBody>
      </p:sp>
      <p:sp>
        <p:nvSpPr>
          <p:cNvPr id="14343" name="Text Box 9"/>
          <p:cNvSpPr txBox="1">
            <a:spLocks noChangeArrowheads="1"/>
          </p:cNvSpPr>
          <p:nvPr/>
        </p:nvSpPr>
        <p:spPr bwMode="auto">
          <a:xfrm>
            <a:off x="1600200" y="1066800"/>
            <a:ext cx="510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A quarter-space is quarter-infinite</a:t>
            </a:r>
            <a:endParaRPr lang="en-US" altLang="en-US" sz="2400"/>
          </a:p>
        </p:txBody>
      </p:sp>
      <p:sp>
        <p:nvSpPr>
          <p:cNvPr id="14344" name="Freeform 10"/>
          <p:cNvSpPr>
            <a:spLocks/>
          </p:cNvSpPr>
          <p:nvPr/>
        </p:nvSpPr>
        <p:spPr bwMode="auto">
          <a:xfrm>
            <a:off x="4953000" y="25908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5" name="Freeform 11"/>
          <p:cNvSpPr>
            <a:spLocks/>
          </p:cNvSpPr>
          <p:nvPr/>
        </p:nvSpPr>
        <p:spPr bwMode="auto">
          <a:xfrm>
            <a:off x="4572000" y="2743200"/>
            <a:ext cx="533400" cy="228600"/>
          </a:xfrm>
          <a:custGeom>
            <a:avLst/>
            <a:gdLst>
              <a:gd name="T0" fmla="*/ 0 w 488"/>
              <a:gd name="T1" fmla="*/ 2147483646 h 192"/>
              <a:gd name="T2" fmla="*/ 2147483646 w 488"/>
              <a:gd name="T3" fmla="*/ 0 h 192"/>
              <a:gd name="T4" fmla="*/ 2147483646 w 488"/>
              <a:gd name="T5" fmla="*/ 2147483646 h 192"/>
              <a:gd name="T6" fmla="*/ 2147483646 w 488"/>
              <a:gd name="T7" fmla="*/ 2147483646 h 192"/>
              <a:gd name="T8" fmla="*/ 2147483646 w 488"/>
              <a:gd name="T9" fmla="*/ 2147483646 h 192"/>
              <a:gd name="T10" fmla="*/ 2147483646 w 488"/>
              <a:gd name="T11" fmla="*/ 2147483646 h 192"/>
              <a:gd name="T12" fmla="*/ 2147483646 w 488"/>
              <a:gd name="T13" fmla="*/ 2147483646 h 192"/>
              <a:gd name="T14" fmla="*/ 2147483646 w 488"/>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192"/>
              <a:gd name="T26" fmla="*/ 488 w 48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192">
                <a:moveTo>
                  <a:pt x="0" y="48"/>
                </a:moveTo>
                <a:cubicBezTo>
                  <a:pt x="52" y="24"/>
                  <a:pt x="104" y="0"/>
                  <a:pt x="144" y="0"/>
                </a:cubicBezTo>
                <a:cubicBezTo>
                  <a:pt x="184" y="0"/>
                  <a:pt x="224" y="32"/>
                  <a:pt x="240" y="48"/>
                </a:cubicBezTo>
                <a:cubicBezTo>
                  <a:pt x="256" y="64"/>
                  <a:pt x="224" y="96"/>
                  <a:pt x="240" y="96"/>
                </a:cubicBezTo>
                <a:cubicBezTo>
                  <a:pt x="256" y="96"/>
                  <a:pt x="304" y="48"/>
                  <a:pt x="336" y="48"/>
                </a:cubicBezTo>
                <a:cubicBezTo>
                  <a:pt x="368" y="48"/>
                  <a:pt x="408" y="80"/>
                  <a:pt x="432" y="96"/>
                </a:cubicBezTo>
                <a:cubicBezTo>
                  <a:pt x="456" y="112"/>
                  <a:pt x="472" y="128"/>
                  <a:pt x="480" y="144"/>
                </a:cubicBezTo>
                <a:cubicBezTo>
                  <a:pt x="488" y="160"/>
                  <a:pt x="484" y="176"/>
                  <a:pt x="480"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Line 20"/>
          <p:cNvSpPr>
            <a:spLocks noChangeShapeType="1"/>
          </p:cNvSpPr>
          <p:nvPr/>
        </p:nvSpPr>
        <p:spPr bwMode="auto">
          <a:xfrm flipH="1">
            <a:off x="4095750"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21"/>
          <p:cNvSpPr>
            <a:spLocks noChangeShapeType="1"/>
          </p:cNvSpPr>
          <p:nvPr/>
        </p:nvSpPr>
        <p:spPr bwMode="auto">
          <a:xfrm flipH="1">
            <a:off x="4200525" y="36623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8" name="Line 22"/>
          <p:cNvSpPr>
            <a:spLocks noChangeShapeType="1"/>
          </p:cNvSpPr>
          <p:nvPr/>
        </p:nvSpPr>
        <p:spPr bwMode="auto">
          <a:xfrm flipH="1">
            <a:off x="4305300"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9" name="Line 23"/>
          <p:cNvSpPr>
            <a:spLocks noChangeShapeType="1"/>
          </p:cNvSpPr>
          <p:nvPr/>
        </p:nvSpPr>
        <p:spPr bwMode="auto">
          <a:xfrm flipH="1">
            <a:off x="4410075" y="36623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0" name="Line 24"/>
          <p:cNvSpPr>
            <a:spLocks noChangeShapeType="1"/>
          </p:cNvSpPr>
          <p:nvPr/>
        </p:nvSpPr>
        <p:spPr bwMode="auto">
          <a:xfrm flipH="1">
            <a:off x="4519613"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1" name="Line 25"/>
          <p:cNvSpPr>
            <a:spLocks noChangeShapeType="1"/>
          </p:cNvSpPr>
          <p:nvPr/>
        </p:nvSpPr>
        <p:spPr bwMode="auto">
          <a:xfrm flipH="1">
            <a:off x="4624388" y="36623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2" name="Line 26"/>
          <p:cNvSpPr>
            <a:spLocks noChangeShapeType="1"/>
          </p:cNvSpPr>
          <p:nvPr/>
        </p:nvSpPr>
        <p:spPr bwMode="auto">
          <a:xfrm flipH="1">
            <a:off x="4729163"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Line 27"/>
          <p:cNvSpPr>
            <a:spLocks noChangeShapeType="1"/>
          </p:cNvSpPr>
          <p:nvPr/>
        </p:nvSpPr>
        <p:spPr bwMode="auto">
          <a:xfrm flipH="1">
            <a:off x="4833938" y="36623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28"/>
          <p:cNvSpPr>
            <a:spLocks noChangeShapeType="1"/>
          </p:cNvSpPr>
          <p:nvPr/>
        </p:nvSpPr>
        <p:spPr bwMode="auto">
          <a:xfrm flipH="1">
            <a:off x="4943475" y="36528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29"/>
          <p:cNvSpPr>
            <a:spLocks noChangeShapeType="1"/>
          </p:cNvSpPr>
          <p:nvPr/>
        </p:nvSpPr>
        <p:spPr bwMode="auto">
          <a:xfrm flipH="1">
            <a:off x="5048250"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30"/>
          <p:cNvSpPr>
            <a:spLocks noChangeShapeType="1"/>
          </p:cNvSpPr>
          <p:nvPr/>
        </p:nvSpPr>
        <p:spPr bwMode="auto">
          <a:xfrm flipH="1">
            <a:off x="5153025" y="36528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31"/>
          <p:cNvSpPr>
            <a:spLocks noChangeShapeType="1"/>
          </p:cNvSpPr>
          <p:nvPr/>
        </p:nvSpPr>
        <p:spPr bwMode="auto">
          <a:xfrm flipH="1">
            <a:off x="5257800"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32"/>
          <p:cNvSpPr>
            <a:spLocks noChangeShapeType="1"/>
          </p:cNvSpPr>
          <p:nvPr/>
        </p:nvSpPr>
        <p:spPr bwMode="auto">
          <a:xfrm flipH="1">
            <a:off x="5367338" y="36528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33"/>
          <p:cNvSpPr>
            <a:spLocks noChangeShapeType="1"/>
          </p:cNvSpPr>
          <p:nvPr/>
        </p:nvSpPr>
        <p:spPr bwMode="auto">
          <a:xfrm flipH="1">
            <a:off x="5472113"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34"/>
          <p:cNvSpPr>
            <a:spLocks noChangeShapeType="1"/>
          </p:cNvSpPr>
          <p:nvPr/>
        </p:nvSpPr>
        <p:spPr bwMode="auto">
          <a:xfrm flipH="1">
            <a:off x="5576888" y="365283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1" name="Line 35"/>
          <p:cNvSpPr>
            <a:spLocks noChangeShapeType="1"/>
          </p:cNvSpPr>
          <p:nvPr/>
        </p:nvSpPr>
        <p:spPr bwMode="auto">
          <a:xfrm flipH="1">
            <a:off x="5681663"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2" name="Line 36"/>
          <p:cNvSpPr>
            <a:spLocks noChangeShapeType="1"/>
          </p:cNvSpPr>
          <p:nvPr/>
        </p:nvSpPr>
        <p:spPr bwMode="auto">
          <a:xfrm flipH="1">
            <a:off x="5776913"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3" name="Line 37"/>
          <p:cNvSpPr>
            <a:spLocks noChangeShapeType="1"/>
          </p:cNvSpPr>
          <p:nvPr/>
        </p:nvSpPr>
        <p:spPr bwMode="auto">
          <a:xfrm flipH="1">
            <a:off x="5881688" y="36623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4" name="Line 38"/>
          <p:cNvSpPr>
            <a:spLocks noChangeShapeType="1"/>
          </p:cNvSpPr>
          <p:nvPr/>
        </p:nvSpPr>
        <p:spPr bwMode="auto">
          <a:xfrm flipH="1">
            <a:off x="5986463"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5" name="Line 39"/>
          <p:cNvSpPr>
            <a:spLocks noChangeShapeType="1"/>
          </p:cNvSpPr>
          <p:nvPr/>
        </p:nvSpPr>
        <p:spPr bwMode="auto">
          <a:xfrm flipH="1">
            <a:off x="6091238" y="36623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6" name="Line 40"/>
          <p:cNvSpPr>
            <a:spLocks noChangeShapeType="1"/>
          </p:cNvSpPr>
          <p:nvPr/>
        </p:nvSpPr>
        <p:spPr bwMode="auto">
          <a:xfrm flipH="1">
            <a:off x="6200775"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7" name="Line 41"/>
          <p:cNvSpPr>
            <a:spLocks noChangeShapeType="1"/>
          </p:cNvSpPr>
          <p:nvPr/>
        </p:nvSpPr>
        <p:spPr bwMode="auto">
          <a:xfrm flipH="1">
            <a:off x="6305550" y="36623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8" name="Line 42"/>
          <p:cNvSpPr>
            <a:spLocks noChangeShapeType="1"/>
          </p:cNvSpPr>
          <p:nvPr/>
        </p:nvSpPr>
        <p:spPr bwMode="auto">
          <a:xfrm flipH="1">
            <a:off x="6410325" y="3657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9" name="Line 43"/>
          <p:cNvSpPr>
            <a:spLocks noChangeShapeType="1"/>
          </p:cNvSpPr>
          <p:nvPr/>
        </p:nvSpPr>
        <p:spPr bwMode="auto">
          <a:xfrm flipH="1">
            <a:off x="6515100" y="366236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0" name="Line 44"/>
          <p:cNvSpPr>
            <a:spLocks noChangeShapeType="1"/>
          </p:cNvSpPr>
          <p:nvPr/>
        </p:nvSpPr>
        <p:spPr bwMode="auto">
          <a:xfrm>
            <a:off x="4038600" y="3657600"/>
            <a:ext cx="2743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1" name="Text Box 45"/>
          <p:cNvSpPr txBox="1">
            <a:spLocks noChangeArrowheads="1"/>
          </p:cNvSpPr>
          <p:nvPr/>
        </p:nvSpPr>
        <p:spPr bwMode="auto">
          <a:xfrm>
            <a:off x="5334000" y="3505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X</a:t>
            </a:r>
          </a:p>
        </p:txBody>
      </p:sp>
      <p:sp>
        <p:nvSpPr>
          <p:cNvPr id="14372" name="Line 5"/>
          <p:cNvSpPr>
            <a:spLocks noChangeShapeType="1"/>
          </p:cNvSpPr>
          <p:nvPr/>
        </p:nvSpPr>
        <p:spPr bwMode="auto">
          <a:xfrm>
            <a:off x="4038600" y="3671888"/>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73" name="Line 46"/>
          <p:cNvSpPr>
            <a:spLocks noChangeShapeType="1"/>
          </p:cNvSpPr>
          <p:nvPr/>
        </p:nvSpPr>
        <p:spPr bwMode="auto">
          <a:xfrm>
            <a:off x="4038600" y="3657600"/>
            <a:ext cx="0" cy="1981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4" name="Line 19"/>
          <p:cNvSpPr>
            <a:spLocks noChangeShapeType="1"/>
          </p:cNvSpPr>
          <p:nvPr/>
        </p:nvSpPr>
        <p:spPr bwMode="auto">
          <a:xfrm flipH="1">
            <a:off x="4033838" y="37052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5" name="Line 47"/>
          <p:cNvSpPr>
            <a:spLocks noChangeShapeType="1"/>
          </p:cNvSpPr>
          <p:nvPr/>
        </p:nvSpPr>
        <p:spPr bwMode="auto">
          <a:xfrm flipH="1">
            <a:off x="4052888" y="3833813"/>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6" name="Line 48"/>
          <p:cNvSpPr>
            <a:spLocks noChangeShapeType="1"/>
          </p:cNvSpPr>
          <p:nvPr/>
        </p:nvSpPr>
        <p:spPr bwMode="auto">
          <a:xfrm flipH="1">
            <a:off x="4043363" y="3976688"/>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7" name="Line 49"/>
          <p:cNvSpPr>
            <a:spLocks noChangeShapeType="1"/>
          </p:cNvSpPr>
          <p:nvPr/>
        </p:nvSpPr>
        <p:spPr bwMode="auto">
          <a:xfrm flipH="1">
            <a:off x="4038600" y="4124325"/>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8" name="Line 50"/>
          <p:cNvSpPr>
            <a:spLocks noChangeShapeType="1"/>
          </p:cNvSpPr>
          <p:nvPr/>
        </p:nvSpPr>
        <p:spPr bwMode="auto">
          <a:xfrm flipH="1">
            <a:off x="4038600" y="42672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9" name="Line 51"/>
          <p:cNvSpPr>
            <a:spLocks noChangeShapeType="1"/>
          </p:cNvSpPr>
          <p:nvPr/>
        </p:nvSpPr>
        <p:spPr bwMode="auto">
          <a:xfrm flipH="1">
            <a:off x="4038600" y="44196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80" name="Line 52"/>
          <p:cNvSpPr>
            <a:spLocks noChangeShapeType="1"/>
          </p:cNvSpPr>
          <p:nvPr/>
        </p:nvSpPr>
        <p:spPr bwMode="auto">
          <a:xfrm flipH="1">
            <a:off x="4038600" y="45720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81" name="Line 53"/>
          <p:cNvSpPr>
            <a:spLocks noChangeShapeType="1"/>
          </p:cNvSpPr>
          <p:nvPr/>
        </p:nvSpPr>
        <p:spPr bwMode="auto">
          <a:xfrm flipH="1">
            <a:off x="4038600" y="47244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82" name="Line 54"/>
          <p:cNvSpPr>
            <a:spLocks noChangeShapeType="1"/>
          </p:cNvSpPr>
          <p:nvPr/>
        </p:nvSpPr>
        <p:spPr bwMode="auto">
          <a:xfrm flipH="1">
            <a:off x="4038600" y="4876800"/>
            <a:ext cx="7620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027"/>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Outline-2</a:t>
            </a:r>
            <a:endParaRPr lang="en-US" altLang="en-US" sz="2400">
              <a:latin typeface="Times New Roman" panose="02020603050405020304" pitchFamily="18" charset="0"/>
            </a:endParaRPr>
          </a:p>
        </p:txBody>
      </p:sp>
      <p:sp>
        <p:nvSpPr>
          <p:cNvPr id="89091" name="Text Box 1028"/>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89092" name="Text Box 1029"/>
          <p:cNvSpPr txBox="1">
            <a:spLocks noChangeArrowheads="1"/>
          </p:cNvSpPr>
          <p:nvPr/>
        </p:nvSpPr>
        <p:spPr bwMode="auto">
          <a:xfrm>
            <a:off x="838200" y="1752600"/>
            <a:ext cx="64008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t>AVA-- Angular reflection coefficients</a:t>
            </a:r>
          </a:p>
          <a:p>
            <a:pPr>
              <a:spcBef>
                <a:spcPct val="50000"/>
              </a:spcBef>
              <a:buFontTx/>
              <a:buChar char="•"/>
            </a:pPr>
            <a:r>
              <a:rPr lang="en-US" altLang="en-US" sz="2400">
                <a:solidFill>
                  <a:schemeClr val="folHlink"/>
                </a:solidFill>
              </a:rPr>
              <a:t>Vertical Resolution</a:t>
            </a:r>
            <a:endParaRPr lang="en-US" altLang="en-US" sz="2400"/>
          </a:p>
          <a:p>
            <a:pPr>
              <a:spcBef>
                <a:spcPct val="50000"/>
              </a:spcBef>
              <a:buFontTx/>
              <a:buChar char="•"/>
            </a:pPr>
            <a:r>
              <a:rPr lang="en-US" altLang="en-US" sz="2400">
                <a:solidFill>
                  <a:schemeClr val="folHlink"/>
                </a:solidFill>
              </a:rPr>
              <a:t>Fresnel- horizontal resolution</a:t>
            </a:r>
          </a:p>
          <a:p>
            <a:pPr>
              <a:spcBef>
                <a:spcPct val="50000"/>
              </a:spcBef>
              <a:buFontTx/>
              <a:buChar char="•"/>
            </a:pPr>
            <a:r>
              <a:rPr lang="en-US" altLang="en-US" sz="2400">
                <a:solidFill>
                  <a:schemeClr val="folHlink"/>
                </a:solidFill>
              </a:rPr>
              <a:t>Headwaves</a:t>
            </a:r>
          </a:p>
          <a:p>
            <a:pPr>
              <a:spcBef>
                <a:spcPct val="50000"/>
              </a:spcBef>
              <a:buFontTx/>
              <a:buChar char="•"/>
            </a:pPr>
            <a:r>
              <a:rPr lang="en-US" altLang="en-US" sz="2400">
                <a:solidFill>
                  <a:schemeClr val="folHlink"/>
                </a:solidFill>
              </a:rPr>
              <a:t>Diffraction</a:t>
            </a:r>
          </a:p>
          <a:p>
            <a:pPr>
              <a:spcBef>
                <a:spcPct val="50000"/>
              </a:spcBef>
              <a:buFontTx/>
              <a:buChar char="•"/>
            </a:pPr>
            <a:r>
              <a:rPr lang="en-US" altLang="en-US" sz="2400">
                <a:solidFill>
                  <a:schemeClr val="folHlink"/>
                </a:solidFill>
              </a:rPr>
              <a:t>Ghosts</a:t>
            </a:r>
          </a:p>
          <a:p>
            <a:pPr lvl="1">
              <a:lnSpc>
                <a:spcPct val="50000"/>
              </a:lnSpc>
              <a:spcBef>
                <a:spcPct val="50000"/>
              </a:spcBef>
              <a:buFontTx/>
              <a:buChar char="•"/>
            </a:pPr>
            <a:r>
              <a:rPr lang="en-US" altLang="en-US">
                <a:solidFill>
                  <a:schemeClr val="folHlink"/>
                </a:solidFill>
              </a:rPr>
              <a:t>Land</a:t>
            </a:r>
          </a:p>
          <a:p>
            <a:pPr lvl="1">
              <a:lnSpc>
                <a:spcPct val="50000"/>
              </a:lnSpc>
              <a:spcBef>
                <a:spcPct val="50000"/>
              </a:spcBef>
              <a:buFontTx/>
              <a:buChar char="•"/>
            </a:pPr>
            <a:r>
              <a:rPr lang="en-US" altLang="en-US">
                <a:solidFill>
                  <a:schemeClr val="folHlink"/>
                </a:solidFill>
              </a:rPr>
              <a:t>Marine</a:t>
            </a:r>
            <a:endParaRPr lang="en-US" altLang="en-US" sz="2400">
              <a:solidFill>
                <a:schemeClr val="folHlink"/>
              </a:solidFill>
            </a:endParaRPr>
          </a:p>
          <a:p>
            <a:pPr>
              <a:spcBef>
                <a:spcPct val="50000"/>
              </a:spcBef>
              <a:buFontTx/>
              <a:buChar char="•"/>
            </a:pPr>
            <a:r>
              <a:rPr lang="en-US" altLang="en-US" sz="2400">
                <a:solidFill>
                  <a:schemeClr val="folHlink"/>
                </a:solidFill>
              </a:rPr>
              <a:t>Velocity layering</a:t>
            </a:r>
          </a:p>
          <a:p>
            <a:pPr lvl="1">
              <a:lnSpc>
                <a:spcPct val="50000"/>
              </a:lnSpc>
              <a:spcBef>
                <a:spcPct val="50000"/>
              </a:spcBef>
              <a:buFontTx/>
              <a:buChar char="•"/>
            </a:pPr>
            <a:r>
              <a:rPr lang="en-US" altLang="en-US" sz="1800">
                <a:solidFill>
                  <a:schemeClr val="folHlink"/>
                </a:solidFill>
              </a:rPr>
              <a:t>“approximately hyperbolic equations”</a:t>
            </a:r>
          </a:p>
          <a:p>
            <a:pPr lvl="1">
              <a:lnSpc>
                <a:spcPct val="50000"/>
              </a:lnSpc>
              <a:spcBef>
                <a:spcPct val="50000"/>
              </a:spcBef>
              <a:buFontTx/>
              <a:buChar char="•"/>
            </a:pPr>
            <a:r>
              <a:rPr lang="en-US" altLang="en-US" sz="1800">
                <a:solidFill>
                  <a:schemeClr val="folHlink"/>
                </a:solidFill>
              </a:rPr>
              <a:t>multiples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027"/>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90115" name="Text Box 1028"/>
          <p:cNvSpPr txBox="1">
            <a:spLocks noChangeArrowheads="1"/>
          </p:cNvSpPr>
          <p:nvPr/>
        </p:nvSpPr>
        <p:spPr bwMode="auto">
          <a:xfrm>
            <a:off x="1219200" y="2193925"/>
            <a:ext cx="487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“As the angle of incidence is increased the amplitude of the reflecting wave changes”</a:t>
            </a:r>
          </a:p>
        </p:txBody>
      </p:sp>
      <p:sp>
        <p:nvSpPr>
          <p:cNvPr id="90116" name="Text Box 1029"/>
          <p:cNvSpPr txBox="1">
            <a:spLocks noChangeArrowheads="1"/>
          </p:cNvSpPr>
          <p:nvPr/>
        </p:nvSpPr>
        <p:spPr bwMode="auto">
          <a:xfrm>
            <a:off x="647700" y="19050"/>
            <a:ext cx="6019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Variation of Amplitude with angle (“AVA”) for the fluid-over-fluid case (NO </a:t>
            </a:r>
            <a:r>
              <a:rPr lang="en-US" altLang="en-US" sz="2400" u="sng"/>
              <a:t>SHEAR</a:t>
            </a:r>
            <a:r>
              <a:rPr lang="en-US" altLang="en-US" sz="2400"/>
              <a:t> WAVES)</a:t>
            </a:r>
            <a:endParaRPr lang="en-US" altLang="en-US" sz="1800"/>
          </a:p>
        </p:txBody>
      </p:sp>
      <p:sp>
        <p:nvSpPr>
          <p:cNvPr id="90117" name="Text Box 1030"/>
          <p:cNvSpPr txBox="1">
            <a:spLocks noChangeArrowheads="1"/>
          </p:cNvSpPr>
          <p:nvPr/>
        </p:nvSpPr>
        <p:spPr bwMode="auto">
          <a:xfrm>
            <a:off x="1219200" y="3048000"/>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90118" name="Object 1024"/>
          <p:cNvGraphicFramePr>
            <a:graphicFrameLocks noChangeAspect="1"/>
          </p:cNvGraphicFramePr>
          <p:nvPr/>
        </p:nvGraphicFramePr>
        <p:xfrm>
          <a:off x="1384300" y="3632200"/>
          <a:ext cx="4457700" cy="2451100"/>
        </p:xfrm>
        <a:graphic>
          <a:graphicData uri="http://schemas.openxmlformats.org/presentationml/2006/ole">
            <mc:AlternateContent xmlns:mc="http://schemas.openxmlformats.org/markup-compatibility/2006">
              <mc:Choice xmlns:v="urn:schemas-microsoft-com:vml" Requires="v">
                <p:oleObj spid="_x0000_s90133" name="Equation" r:id="rId3" imgW="4457700" imgH="2451100" progId="Equation.DSMT4">
                  <p:embed/>
                </p:oleObj>
              </mc:Choice>
              <mc:Fallback>
                <p:oleObj name="Equation" r:id="rId3" imgW="4457700" imgH="24511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3632200"/>
                        <a:ext cx="4457700" cy="245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9" name="Text Box 1032"/>
          <p:cNvSpPr txBox="1">
            <a:spLocks noChangeArrowheads="1"/>
          </p:cNvSpPr>
          <p:nvPr/>
        </p:nvSpPr>
        <p:spPr bwMode="auto">
          <a:xfrm>
            <a:off x="6019800" y="568325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(Liner, 2004; Eq. 3.29, p.68)</a:t>
            </a:r>
          </a:p>
        </p:txBody>
      </p:sp>
      <p:sp>
        <p:nvSpPr>
          <p:cNvPr id="90120" name="Text Box 1033"/>
          <p:cNvSpPr txBox="1">
            <a:spLocks noChangeArrowheads="1"/>
          </p:cNvSpPr>
          <p:nvPr/>
        </p:nvSpPr>
        <p:spPr bwMode="auto">
          <a:xfrm>
            <a:off x="7239000" y="4114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(7)</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91139" name="Line 4"/>
          <p:cNvSpPr>
            <a:spLocks noChangeShapeType="1"/>
          </p:cNvSpPr>
          <p:nvPr/>
        </p:nvSpPr>
        <p:spPr bwMode="auto">
          <a:xfrm>
            <a:off x="1447800" y="4191000"/>
            <a:ext cx="502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40" name="Line 5"/>
          <p:cNvSpPr>
            <a:spLocks noChangeShapeType="1"/>
          </p:cNvSpPr>
          <p:nvPr/>
        </p:nvSpPr>
        <p:spPr bwMode="auto">
          <a:xfrm>
            <a:off x="2438400" y="2362200"/>
            <a:ext cx="1219200" cy="1828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41" name="Line 6"/>
          <p:cNvSpPr>
            <a:spLocks noChangeShapeType="1"/>
          </p:cNvSpPr>
          <p:nvPr/>
        </p:nvSpPr>
        <p:spPr bwMode="auto">
          <a:xfrm flipV="1">
            <a:off x="3657600" y="2362200"/>
            <a:ext cx="1219200" cy="182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42" name="Line 7"/>
          <p:cNvSpPr>
            <a:spLocks noChangeShapeType="1"/>
          </p:cNvSpPr>
          <p:nvPr/>
        </p:nvSpPr>
        <p:spPr bwMode="auto">
          <a:xfrm>
            <a:off x="3657600" y="2133600"/>
            <a:ext cx="0" cy="4572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143" name="Text Box 8"/>
          <p:cNvSpPr txBox="1">
            <a:spLocks noChangeArrowheads="1"/>
          </p:cNvSpPr>
          <p:nvPr/>
        </p:nvSpPr>
        <p:spPr bwMode="auto">
          <a:xfrm>
            <a:off x="2743200" y="26670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theta</a:t>
            </a:r>
          </a:p>
        </p:txBody>
      </p:sp>
      <p:sp>
        <p:nvSpPr>
          <p:cNvPr id="91144" name="Freeform 10"/>
          <p:cNvSpPr>
            <a:spLocks/>
          </p:cNvSpPr>
          <p:nvPr/>
        </p:nvSpPr>
        <p:spPr bwMode="auto">
          <a:xfrm>
            <a:off x="2743200" y="2286000"/>
            <a:ext cx="914400" cy="457200"/>
          </a:xfrm>
          <a:custGeom>
            <a:avLst/>
            <a:gdLst>
              <a:gd name="T0" fmla="*/ 0 w 480"/>
              <a:gd name="T1" fmla="*/ 2147483646 h 288"/>
              <a:gd name="T2" fmla="*/ 2147483646 w 480"/>
              <a:gd name="T3" fmla="*/ 2147483646 h 288"/>
              <a:gd name="T4" fmla="*/ 2147483646 w 480"/>
              <a:gd name="T5" fmla="*/ 2147483646 h 288"/>
              <a:gd name="T6" fmla="*/ 2147483646 w 480"/>
              <a:gd name="T7" fmla="*/ 0 h 288"/>
              <a:gd name="T8" fmla="*/ 0 60000 65536"/>
              <a:gd name="T9" fmla="*/ 0 60000 65536"/>
              <a:gd name="T10" fmla="*/ 0 60000 65536"/>
              <a:gd name="T11" fmla="*/ 0 60000 65536"/>
              <a:gd name="T12" fmla="*/ 0 w 480"/>
              <a:gd name="T13" fmla="*/ 0 h 288"/>
              <a:gd name="T14" fmla="*/ 480 w 480"/>
              <a:gd name="T15" fmla="*/ 288 h 288"/>
            </a:gdLst>
            <a:ahLst/>
            <a:cxnLst>
              <a:cxn ang="T8">
                <a:pos x="T0" y="T1"/>
              </a:cxn>
              <a:cxn ang="T9">
                <a:pos x="T2" y="T3"/>
              </a:cxn>
              <a:cxn ang="T10">
                <a:pos x="T4" y="T5"/>
              </a:cxn>
              <a:cxn ang="T11">
                <a:pos x="T6" y="T7"/>
              </a:cxn>
            </a:cxnLst>
            <a:rect l="T12" t="T13" r="T14" b="T15"/>
            <a:pathLst>
              <a:path w="480" h="288">
                <a:moveTo>
                  <a:pt x="0" y="288"/>
                </a:moveTo>
                <a:lnTo>
                  <a:pt x="76" y="139"/>
                </a:lnTo>
                <a:lnTo>
                  <a:pt x="267" y="3"/>
                </a:lnTo>
                <a:lnTo>
                  <a:pt x="480" y="0"/>
                </a:lnTo>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45" name="Text Box 11"/>
          <p:cNvSpPr txBox="1">
            <a:spLocks noChangeArrowheads="1"/>
          </p:cNvSpPr>
          <p:nvPr/>
        </p:nvSpPr>
        <p:spPr bwMode="auto">
          <a:xfrm>
            <a:off x="5105400" y="3124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V</a:t>
            </a:r>
            <a:r>
              <a:rPr lang="en-US" altLang="en-US" sz="1200">
                <a:solidFill>
                  <a:srgbClr val="000000"/>
                </a:solidFill>
              </a:rPr>
              <a:t>1</a:t>
            </a:r>
            <a:r>
              <a:rPr lang="en-US" altLang="en-US" sz="1800">
                <a:solidFill>
                  <a:srgbClr val="000000"/>
                </a:solidFill>
              </a:rPr>
              <a:t>,rho</a:t>
            </a:r>
            <a:r>
              <a:rPr lang="en-US" altLang="en-US" sz="1200">
                <a:solidFill>
                  <a:srgbClr val="000000"/>
                </a:solidFill>
              </a:rPr>
              <a:t>1</a:t>
            </a:r>
            <a:endParaRPr lang="en-US" altLang="en-US" sz="1200"/>
          </a:p>
        </p:txBody>
      </p:sp>
      <p:sp>
        <p:nvSpPr>
          <p:cNvPr id="91146" name="Text Box 12"/>
          <p:cNvSpPr txBox="1">
            <a:spLocks noChangeArrowheads="1"/>
          </p:cNvSpPr>
          <p:nvPr/>
        </p:nvSpPr>
        <p:spPr bwMode="auto">
          <a:xfrm>
            <a:off x="5257800" y="4724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V</a:t>
            </a:r>
            <a:r>
              <a:rPr lang="en-US" altLang="en-US" sz="1200">
                <a:solidFill>
                  <a:srgbClr val="000000"/>
                </a:solidFill>
              </a:rPr>
              <a:t>2</a:t>
            </a:r>
            <a:r>
              <a:rPr lang="en-US" altLang="en-US" sz="1800">
                <a:solidFill>
                  <a:srgbClr val="000000"/>
                </a:solidFill>
              </a:rPr>
              <a:t>,rho</a:t>
            </a:r>
            <a:r>
              <a:rPr lang="en-US" altLang="en-US" sz="1200">
                <a:solidFill>
                  <a:srgbClr val="000000"/>
                </a:solidFill>
              </a:rPr>
              <a:t>2</a:t>
            </a:r>
            <a:endParaRPr lang="en-US" altLang="en-US" sz="1200"/>
          </a:p>
        </p:txBody>
      </p:sp>
      <p:sp>
        <p:nvSpPr>
          <p:cNvPr id="91147" name="Text Box 13"/>
          <p:cNvSpPr txBox="1">
            <a:spLocks noChangeArrowheads="1"/>
          </p:cNvSpPr>
          <p:nvPr/>
        </p:nvSpPr>
        <p:spPr bwMode="auto">
          <a:xfrm>
            <a:off x="1981200" y="2514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a:t>
            </a:r>
          </a:p>
        </p:txBody>
      </p:sp>
      <p:sp>
        <p:nvSpPr>
          <p:cNvPr id="91148" name="Text Box 15"/>
          <p:cNvSpPr txBox="1">
            <a:spLocks noChangeArrowheads="1"/>
          </p:cNvSpPr>
          <p:nvPr/>
        </p:nvSpPr>
        <p:spPr bwMode="auto">
          <a:xfrm>
            <a:off x="5029200" y="2133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P`P’</a:t>
            </a:r>
          </a:p>
        </p:txBody>
      </p:sp>
      <p:sp>
        <p:nvSpPr>
          <p:cNvPr id="91149" name="Line 16"/>
          <p:cNvSpPr>
            <a:spLocks noChangeShapeType="1"/>
          </p:cNvSpPr>
          <p:nvPr/>
        </p:nvSpPr>
        <p:spPr bwMode="auto">
          <a:xfrm rot="-829802">
            <a:off x="3857625" y="4029075"/>
            <a:ext cx="1219200" cy="182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50" name="Text Box 17"/>
          <p:cNvSpPr txBox="1">
            <a:spLocks noChangeArrowheads="1"/>
          </p:cNvSpPr>
          <p:nvPr/>
        </p:nvSpPr>
        <p:spPr bwMode="auto">
          <a:xfrm>
            <a:off x="4876800" y="2438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reflected</a:t>
            </a:r>
          </a:p>
        </p:txBody>
      </p:sp>
      <p:sp>
        <p:nvSpPr>
          <p:cNvPr id="91151" name="Text Box 18"/>
          <p:cNvSpPr txBox="1">
            <a:spLocks noChangeArrowheads="1"/>
          </p:cNvSpPr>
          <p:nvPr/>
        </p:nvSpPr>
        <p:spPr bwMode="auto">
          <a:xfrm>
            <a:off x="5181600" y="54102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Transmitted and refracted</a:t>
            </a:r>
          </a:p>
        </p:txBody>
      </p:sp>
      <p:sp>
        <p:nvSpPr>
          <p:cNvPr id="91152" name="Text Box 19"/>
          <p:cNvSpPr txBox="1">
            <a:spLocks noChangeArrowheads="1"/>
          </p:cNvSpPr>
          <p:nvPr/>
        </p:nvSpPr>
        <p:spPr bwMode="auto">
          <a:xfrm>
            <a:off x="5715000" y="6096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P`P`</a:t>
            </a:r>
          </a:p>
        </p:txBody>
      </p:sp>
      <p:sp>
        <p:nvSpPr>
          <p:cNvPr id="91153" name="Text Box 20"/>
          <p:cNvSpPr txBox="1">
            <a:spLocks noChangeArrowheads="1"/>
          </p:cNvSpPr>
          <p:nvPr/>
        </p:nvSpPr>
        <p:spPr bwMode="auto">
          <a:xfrm>
            <a:off x="609600" y="76200"/>
            <a:ext cx="6324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For pre-critical reflection angles of incidence (theta &lt; critical angle), energy at an interface is partitioned between returning reflection and transmitted refracted wave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7" descr="C:\Documents and Settings\jlorenzo\My Documents\RCvsANgle_PositiveNNegativeCf.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7025"/>
            <a:ext cx="8016875"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8"/>
          <p:cNvSpPr txBox="1">
            <a:spLocks noChangeArrowheads="1"/>
          </p:cNvSpPr>
          <p:nvPr/>
        </p:nvSpPr>
        <p:spPr bwMode="auto">
          <a:xfrm>
            <a:off x="5410200" y="64770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hlinkClick r:id="rId3"/>
              </a:rPr>
              <a:t>Matlab Code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93187" name="Text Box 6"/>
          <p:cNvSpPr txBox="1">
            <a:spLocks noChangeArrowheads="1"/>
          </p:cNvSpPr>
          <p:nvPr/>
        </p:nvSpPr>
        <p:spPr bwMode="auto">
          <a:xfrm>
            <a:off x="1295400" y="1584325"/>
            <a:ext cx="518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What happens to the equation 7 as we reach the critical angle?</a:t>
            </a:r>
            <a:endParaRPr lang="en-US" altLang="en-US" sz="1800"/>
          </a:p>
        </p:txBody>
      </p:sp>
      <p:sp>
        <p:nvSpPr>
          <p:cNvPr id="93188" name="Text Box 7"/>
          <p:cNvSpPr txBox="1">
            <a:spLocks noChangeArrowheads="1"/>
          </p:cNvSpPr>
          <p:nvPr/>
        </p:nvSpPr>
        <p:spPr bwMode="auto">
          <a:xfrm>
            <a:off x="1447800" y="19050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93189" name="Object 1024"/>
          <p:cNvGraphicFramePr>
            <a:graphicFrameLocks noChangeAspect="1"/>
          </p:cNvGraphicFramePr>
          <p:nvPr/>
        </p:nvGraphicFramePr>
        <p:xfrm>
          <a:off x="1917700" y="2819400"/>
          <a:ext cx="3721100" cy="1028700"/>
        </p:xfrm>
        <a:graphic>
          <a:graphicData uri="http://schemas.openxmlformats.org/presentationml/2006/ole">
            <mc:AlternateContent xmlns:mc="http://schemas.openxmlformats.org/markup-compatibility/2006">
              <mc:Choice xmlns:v="urn:schemas-microsoft-com:vml" Requires="v">
                <p:oleObj spid="_x0000_s93202" name="Equation" r:id="rId3" imgW="3721100" imgH="1028700" progId="Equation.DSMT4">
                  <p:embed/>
                </p:oleObj>
              </mc:Choice>
              <mc:Fallback>
                <p:oleObj name="Equation" r:id="rId3" imgW="3721100" imgH="10287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2819400"/>
                        <a:ext cx="37211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94211" name="Line 4"/>
          <p:cNvSpPr>
            <a:spLocks noChangeShapeType="1"/>
          </p:cNvSpPr>
          <p:nvPr/>
        </p:nvSpPr>
        <p:spPr bwMode="auto">
          <a:xfrm>
            <a:off x="1447800" y="4572000"/>
            <a:ext cx="502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12" name="Line 5"/>
          <p:cNvSpPr>
            <a:spLocks noChangeShapeType="1"/>
          </p:cNvSpPr>
          <p:nvPr/>
        </p:nvSpPr>
        <p:spPr bwMode="auto">
          <a:xfrm rot="-1160453">
            <a:off x="2133600" y="2971800"/>
            <a:ext cx="1219200" cy="182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13" name="Line 6"/>
          <p:cNvSpPr>
            <a:spLocks noChangeShapeType="1"/>
          </p:cNvSpPr>
          <p:nvPr/>
        </p:nvSpPr>
        <p:spPr bwMode="auto">
          <a:xfrm rot="3378596" flipV="1">
            <a:off x="4191000" y="3657600"/>
            <a:ext cx="1219200" cy="182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14" name="Line 7"/>
          <p:cNvSpPr>
            <a:spLocks noChangeShapeType="1"/>
          </p:cNvSpPr>
          <p:nvPr/>
        </p:nvSpPr>
        <p:spPr bwMode="auto">
          <a:xfrm>
            <a:off x="3657600" y="2514600"/>
            <a:ext cx="0" cy="4572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15" name="Text Box 8"/>
          <p:cNvSpPr txBox="1">
            <a:spLocks noChangeArrowheads="1"/>
          </p:cNvSpPr>
          <p:nvPr/>
        </p:nvSpPr>
        <p:spPr bwMode="auto">
          <a:xfrm>
            <a:off x="2667000" y="3259138"/>
            <a:ext cx="990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critical</a:t>
            </a:r>
          </a:p>
          <a:p>
            <a:pPr algn="ctr">
              <a:spcBef>
                <a:spcPct val="50000"/>
              </a:spcBef>
            </a:pPr>
            <a:r>
              <a:rPr lang="en-US" altLang="en-US" sz="1800">
                <a:solidFill>
                  <a:srgbClr val="000000"/>
                </a:solidFill>
              </a:rPr>
              <a:t>angle</a:t>
            </a:r>
          </a:p>
        </p:txBody>
      </p:sp>
      <p:sp>
        <p:nvSpPr>
          <p:cNvPr id="94216" name="Freeform 9"/>
          <p:cNvSpPr>
            <a:spLocks/>
          </p:cNvSpPr>
          <p:nvPr/>
        </p:nvSpPr>
        <p:spPr bwMode="auto">
          <a:xfrm>
            <a:off x="2362200" y="3048000"/>
            <a:ext cx="1295400" cy="533400"/>
          </a:xfrm>
          <a:custGeom>
            <a:avLst/>
            <a:gdLst>
              <a:gd name="T0" fmla="*/ 0 w 480"/>
              <a:gd name="T1" fmla="*/ 2147483646 h 288"/>
              <a:gd name="T2" fmla="*/ 2147483646 w 480"/>
              <a:gd name="T3" fmla="*/ 2147483646 h 288"/>
              <a:gd name="T4" fmla="*/ 2147483646 w 480"/>
              <a:gd name="T5" fmla="*/ 2147483646 h 288"/>
              <a:gd name="T6" fmla="*/ 2147483646 w 480"/>
              <a:gd name="T7" fmla="*/ 0 h 288"/>
              <a:gd name="T8" fmla="*/ 0 60000 65536"/>
              <a:gd name="T9" fmla="*/ 0 60000 65536"/>
              <a:gd name="T10" fmla="*/ 0 60000 65536"/>
              <a:gd name="T11" fmla="*/ 0 60000 65536"/>
              <a:gd name="T12" fmla="*/ 0 w 480"/>
              <a:gd name="T13" fmla="*/ 0 h 288"/>
              <a:gd name="T14" fmla="*/ 480 w 480"/>
              <a:gd name="T15" fmla="*/ 288 h 288"/>
            </a:gdLst>
            <a:ahLst/>
            <a:cxnLst>
              <a:cxn ang="T8">
                <a:pos x="T0" y="T1"/>
              </a:cxn>
              <a:cxn ang="T9">
                <a:pos x="T2" y="T3"/>
              </a:cxn>
              <a:cxn ang="T10">
                <a:pos x="T4" y="T5"/>
              </a:cxn>
              <a:cxn ang="T11">
                <a:pos x="T6" y="T7"/>
              </a:cxn>
            </a:cxnLst>
            <a:rect l="T12" t="T13" r="T14" b="T15"/>
            <a:pathLst>
              <a:path w="480" h="288">
                <a:moveTo>
                  <a:pt x="0" y="288"/>
                </a:moveTo>
                <a:lnTo>
                  <a:pt x="76" y="139"/>
                </a:lnTo>
                <a:lnTo>
                  <a:pt x="267" y="3"/>
                </a:lnTo>
                <a:lnTo>
                  <a:pt x="480" y="0"/>
                </a:lnTo>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17" name="Text Box 10"/>
          <p:cNvSpPr txBox="1">
            <a:spLocks noChangeArrowheads="1"/>
          </p:cNvSpPr>
          <p:nvPr/>
        </p:nvSpPr>
        <p:spPr bwMode="auto">
          <a:xfrm>
            <a:off x="5105400" y="3505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a:t>
            </a:r>
            <a:r>
              <a:rPr lang="en-US" altLang="en-US" sz="1200"/>
              <a:t>1</a:t>
            </a:r>
            <a:r>
              <a:rPr lang="en-US" altLang="en-US" sz="1800"/>
              <a:t>,rho</a:t>
            </a:r>
            <a:r>
              <a:rPr lang="en-US" altLang="en-US" sz="1200"/>
              <a:t>1</a:t>
            </a:r>
          </a:p>
        </p:txBody>
      </p:sp>
      <p:sp>
        <p:nvSpPr>
          <p:cNvPr id="94218" name="Text Box 11"/>
          <p:cNvSpPr txBox="1">
            <a:spLocks noChangeArrowheads="1"/>
          </p:cNvSpPr>
          <p:nvPr/>
        </p:nvSpPr>
        <p:spPr bwMode="auto">
          <a:xfrm>
            <a:off x="5257800" y="5105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a:t>
            </a:r>
            <a:r>
              <a:rPr lang="en-US" altLang="en-US" sz="1200"/>
              <a:t>2</a:t>
            </a:r>
            <a:r>
              <a:rPr lang="en-US" altLang="en-US" sz="1800"/>
              <a:t>,rho</a:t>
            </a:r>
            <a:r>
              <a:rPr lang="en-US" altLang="en-US" sz="1200"/>
              <a:t>2</a:t>
            </a:r>
          </a:p>
        </p:txBody>
      </p:sp>
      <p:sp>
        <p:nvSpPr>
          <p:cNvPr id="94219" name="Text Box 12"/>
          <p:cNvSpPr txBox="1">
            <a:spLocks noChangeArrowheads="1"/>
          </p:cNvSpPr>
          <p:nvPr/>
        </p:nvSpPr>
        <p:spPr bwMode="auto">
          <a:xfrm>
            <a:off x="1828800" y="2895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a:t>
            </a:r>
          </a:p>
        </p:txBody>
      </p:sp>
      <p:sp>
        <p:nvSpPr>
          <p:cNvPr id="94220" name="Text Box 13"/>
          <p:cNvSpPr txBox="1">
            <a:spLocks noChangeArrowheads="1"/>
          </p:cNvSpPr>
          <p:nvPr/>
        </p:nvSpPr>
        <p:spPr bwMode="auto">
          <a:xfrm>
            <a:off x="3962400" y="4114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P`P’</a:t>
            </a:r>
          </a:p>
        </p:txBody>
      </p:sp>
      <p:sp>
        <p:nvSpPr>
          <p:cNvPr id="94221" name="Text Box 14"/>
          <p:cNvSpPr txBox="1">
            <a:spLocks noChangeArrowheads="1"/>
          </p:cNvSpPr>
          <p:nvPr/>
        </p:nvSpPr>
        <p:spPr bwMode="auto">
          <a:xfrm>
            <a:off x="1708150" y="1314450"/>
            <a:ext cx="464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At critical angle of incidence,angle of refraction = 90 degrees=angle of reflection</a:t>
            </a:r>
            <a:endParaRPr lang="en-US" altLang="en-US" sz="18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95235" name="Object 2048"/>
          <p:cNvGraphicFramePr>
            <a:graphicFrameLocks noChangeAspect="1"/>
          </p:cNvGraphicFramePr>
          <p:nvPr/>
        </p:nvGraphicFramePr>
        <p:xfrm>
          <a:off x="1612900" y="1222375"/>
          <a:ext cx="4457700" cy="2451100"/>
        </p:xfrm>
        <a:graphic>
          <a:graphicData uri="http://schemas.openxmlformats.org/presentationml/2006/ole">
            <mc:AlternateContent xmlns:mc="http://schemas.openxmlformats.org/markup-compatibility/2006">
              <mc:Choice xmlns:v="urn:schemas-microsoft-com:vml" Requires="v">
                <p:oleObj spid="_x0000_s95277" name="Equation" r:id="rId3" imgW="4457700" imgH="2451100" progId="Equation.DSMT4">
                  <p:embed/>
                </p:oleObj>
              </mc:Choice>
              <mc:Fallback>
                <p:oleObj name="Equation" r:id="rId3" imgW="4457700" imgH="2451100" progId="Equation.DSMT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1222375"/>
                        <a:ext cx="4457700" cy="245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6" name="Text Box 5"/>
          <p:cNvSpPr txBox="1">
            <a:spLocks noChangeArrowheads="1"/>
          </p:cNvSpPr>
          <p:nvPr/>
        </p:nvSpPr>
        <p:spPr bwMode="auto">
          <a:xfrm>
            <a:off x="762000" y="4181475"/>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At criticality,</a:t>
            </a:r>
            <a:r>
              <a:rPr lang="en-US" altLang="en-US" sz="1800"/>
              <a:t> </a:t>
            </a:r>
          </a:p>
        </p:txBody>
      </p:sp>
      <p:graphicFrame>
        <p:nvGraphicFramePr>
          <p:cNvPr id="95237" name="Object 2049"/>
          <p:cNvGraphicFramePr>
            <a:graphicFrameLocks noChangeAspect="1"/>
          </p:cNvGraphicFramePr>
          <p:nvPr/>
        </p:nvGraphicFramePr>
        <p:xfrm>
          <a:off x="2819400" y="3952875"/>
          <a:ext cx="1917700" cy="1028700"/>
        </p:xfrm>
        <a:graphic>
          <a:graphicData uri="http://schemas.openxmlformats.org/presentationml/2006/ole">
            <mc:AlternateContent xmlns:mc="http://schemas.openxmlformats.org/markup-compatibility/2006">
              <mc:Choice xmlns:v="urn:schemas-microsoft-com:vml" Requires="v">
                <p:oleObj spid="_x0000_s95278" name="Equation" r:id="rId5" imgW="1917700" imgH="1028700" progId="Equation.DSMT4">
                  <p:embed/>
                </p:oleObj>
              </mc:Choice>
              <mc:Fallback>
                <p:oleObj name="Equation" r:id="rId5" imgW="1917700" imgH="1028700" progId="Equation.DSMT4">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952875"/>
                        <a:ext cx="1917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8" name="Text Box 7"/>
          <p:cNvSpPr txBox="1">
            <a:spLocks noChangeArrowheads="1"/>
          </p:cNvSpPr>
          <p:nvPr/>
        </p:nvSpPr>
        <p:spPr bwMode="auto">
          <a:xfrm>
            <a:off x="5181600" y="4724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95239" name="Object 2050"/>
          <p:cNvGraphicFramePr>
            <a:graphicFrameLocks noChangeAspect="1"/>
          </p:cNvGraphicFramePr>
          <p:nvPr/>
        </p:nvGraphicFramePr>
        <p:xfrm>
          <a:off x="2546350" y="5857875"/>
          <a:ext cx="1079500" cy="571500"/>
        </p:xfrm>
        <a:graphic>
          <a:graphicData uri="http://schemas.openxmlformats.org/presentationml/2006/ole">
            <mc:AlternateContent xmlns:mc="http://schemas.openxmlformats.org/markup-compatibility/2006">
              <mc:Choice xmlns:v="urn:schemas-microsoft-com:vml" Requires="v">
                <p:oleObj spid="_x0000_s95279" name="Equation" r:id="rId7" imgW="1079032" imgH="571252" progId="Equation.DSMT4">
                  <p:embed/>
                </p:oleObj>
              </mc:Choice>
              <mc:Fallback>
                <p:oleObj name="Equation" r:id="rId7" imgW="1079032" imgH="571252" progId="Equation.DSMT4">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6350" y="5857875"/>
                        <a:ext cx="1079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40" name="Text Box 9"/>
          <p:cNvSpPr txBox="1">
            <a:spLocks noChangeArrowheads="1"/>
          </p:cNvSpPr>
          <p:nvPr/>
        </p:nvSpPr>
        <p:spPr bwMode="auto">
          <a:xfrm>
            <a:off x="914400" y="5095875"/>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The above equation becomes: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3"/>
          <p:cNvSpPr txBox="1">
            <a:spLocks noChangeArrowheads="1"/>
          </p:cNvSpPr>
          <p:nvPr/>
        </p:nvSpPr>
        <p:spPr bwMode="auto">
          <a:xfrm>
            <a:off x="762000" y="5254625"/>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96259" name="Line 4"/>
          <p:cNvSpPr>
            <a:spLocks noChangeShapeType="1"/>
          </p:cNvSpPr>
          <p:nvPr/>
        </p:nvSpPr>
        <p:spPr bwMode="auto">
          <a:xfrm>
            <a:off x="1447800" y="5006975"/>
            <a:ext cx="502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60" name="Line 5"/>
          <p:cNvSpPr>
            <a:spLocks noChangeShapeType="1"/>
          </p:cNvSpPr>
          <p:nvPr/>
        </p:nvSpPr>
        <p:spPr bwMode="auto">
          <a:xfrm rot="-1160453">
            <a:off x="2133600" y="3406775"/>
            <a:ext cx="1219200" cy="182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1" name="Line 6"/>
          <p:cNvSpPr>
            <a:spLocks noChangeShapeType="1"/>
          </p:cNvSpPr>
          <p:nvPr/>
        </p:nvSpPr>
        <p:spPr bwMode="auto">
          <a:xfrm rot="1186002" flipV="1">
            <a:off x="3962400" y="3406775"/>
            <a:ext cx="1219200" cy="182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2" name="Line 7"/>
          <p:cNvSpPr>
            <a:spLocks noChangeShapeType="1"/>
          </p:cNvSpPr>
          <p:nvPr/>
        </p:nvSpPr>
        <p:spPr bwMode="auto">
          <a:xfrm>
            <a:off x="3657600" y="2949575"/>
            <a:ext cx="0" cy="4572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63" name="Text Box 8"/>
          <p:cNvSpPr txBox="1">
            <a:spLocks noChangeArrowheads="1"/>
          </p:cNvSpPr>
          <p:nvPr/>
        </p:nvSpPr>
        <p:spPr bwMode="auto">
          <a:xfrm>
            <a:off x="2667000" y="3694113"/>
            <a:ext cx="990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solidFill>
                  <a:srgbClr val="000000"/>
                </a:solidFill>
              </a:rPr>
              <a:t>critical</a:t>
            </a:r>
          </a:p>
          <a:p>
            <a:pPr algn="ctr">
              <a:spcBef>
                <a:spcPct val="50000"/>
              </a:spcBef>
            </a:pPr>
            <a:r>
              <a:rPr lang="en-US" altLang="en-US" sz="1800">
                <a:solidFill>
                  <a:srgbClr val="000000"/>
                </a:solidFill>
              </a:rPr>
              <a:t>angle</a:t>
            </a:r>
          </a:p>
        </p:txBody>
      </p:sp>
      <p:sp>
        <p:nvSpPr>
          <p:cNvPr id="96264" name="Freeform 9"/>
          <p:cNvSpPr>
            <a:spLocks/>
          </p:cNvSpPr>
          <p:nvPr/>
        </p:nvSpPr>
        <p:spPr bwMode="auto">
          <a:xfrm>
            <a:off x="2362200" y="3482975"/>
            <a:ext cx="1295400" cy="533400"/>
          </a:xfrm>
          <a:custGeom>
            <a:avLst/>
            <a:gdLst>
              <a:gd name="T0" fmla="*/ 0 w 480"/>
              <a:gd name="T1" fmla="*/ 2147483646 h 288"/>
              <a:gd name="T2" fmla="*/ 2147483646 w 480"/>
              <a:gd name="T3" fmla="*/ 2147483646 h 288"/>
              <a:gd name="T4" fmla="*/ 2147483646 w 480"/>
              <a:gd name="T5" fmla="*/ 2147483646 h 288"/>
              <a:gd name="T6" fmla="*/ 2147483646 w 480"/>
              <a:gd name="T7" fmla="*/ 0 h 288"/>
              <a:gd name="T8" fmla="*/ 0 60000 65536"/>
              <a:gd name="T9" fmla="*/ 0 60000 65536"/>
              <a:gd name="T10" fmla="*/ 0 60000 65536"/>
              <a:gd name="T11" fmla="*/ 0 60000 65536"/>
              <a:gd name="T12" fmla="*/ 0 w 480"/>
              <a:gd name="T13" fmla="*/ 0 h 288"/>
              <a:gd name="T14" fmla="*/ 480 w 480"/>
              <a:gd name="T15" fmla="*/ 288 h 288"/>
            </a:gdLst>
            <a:ahLst/>
            <a:cxnLst>
              <a:cxn ang="T8">
                <a:pos x="T0" y="T1"/>
              </a:cxn>
              <a:cxn ang="T9">
                <a:pos x="T2" y="T3"/>
              </a:cxn>
              <a:cxn ang="T10">
                <a:pos x="T4" y="T5"/>
              </a:cxn>
              <a:cxn ang="T11">
                <a:pos x="T6" y="T7"/>
              </a:cxn>
            </a:cxnLst>
            <a:rect l="T12" t="T13" r="T14" b="T15"/>
            <a:pathLst>
              <a:path w="480" h="288">
                <a:moveTo>
                  <a:pt x="0" y="288"/>
                </a:moveTo>
                <a:lnTo>
                  <a:pt x="76" y="139"/>
                </a:lnTo>
                <a:lnTo>
                  <a:pt x="267" y="3"/>
                </a:lnTo>
                <a:lnTo>
                  <a:pt x="480" y="0"/>
                </a:lnTo>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5" name="Text Box 10"/>
          <p:cNvSpPr txBox="1">
            <a:spLocks noChangeArrowheads="1"/>
          </p:cNvSpPr>
          <p:nvPr/>
        </p:nvSpPr>
        <p:spPr bwMode="auto">
          <a:xfrm>
            <a:off x="5105400" y="39401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a:t>
            </a:r>
            <a:r>
              <a:rPr lang="en-US" altLang="en-US" sz="1200"/>
              <a:t>1</a:t>
            </a:r>
            <a:r>
              <a:rPr lang="en-US" altLang="en-US" sz="1800"/>
              <a:t>,rho</a:t>
            </a:r>
            <a:r>
              <a:rPr lang="en-US" altLang="en-US" sz="1200"/>
              <a:t>1</a:t>
            </a:r>
          </a:p>
        </p:txBody>
      </p:sp>
      <p:sp>
        <p:nvSpPr>
          <p:cNvPr id="96266" name="Text Box 11"/>
          <p:cNvSpPr txBox="1">
            <a:spLocks noChangeArrowheads="1"/>
          </p:cNvSpPr>
          <p:nvPr/>
        </p:nvSpPr>
        <p:spPr bwMode="auto">
          <a:xfrm>
            <a:off x="5257800" y="55403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V</a:t>
            </a:r>
            <a:r>
              <a:rPr lang="en-US" altLang="en-US" sz="1200"/>
              <a:t>2</a:t>
            </a:r>
            <a:r>
              <a:rPr lang="en-US" altLang="en-US" sz="1800"/>
              <a:t>,rho</a:t>
            </a:r>
            <a:r>
              <a:rPr lang="en-US" altLang="en-US" sz="1200"/>
              <a:t>2</a:t>
            </a:r>
          </a:p>
        </p:txBody>
      </p:sp>
      <p:sp>
        <p:nvSpPr>
          <p:cNvPr id="96267" name="Text Box 12"/>
          <p:cNvSpPr txBox="1">
            <a:spLocks noChangeArrowheads="1"/>
          </p:cNvSpPr>
          <p:nvPr/>
        </p:nvSpPr>
        <p:spPr bwMode="auto">
          <a:xfrm>
            <a:off x="1828800" y="3330575"/>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a:t>
            </a:r>
          </a:p>
        </p:txBody>
      </p:sp>
      <p:sp>
        <p:nvSpPr>
          <p:cNvPr id="96268" name="Text Box 13"/>
          <p:cNvSpPr txBox="1">
            <a:spLocks noChangeArrowheads="1"/>
          </p:cNvSpPr>
          <p:nvPr/>
        </p:nvSpPr>
        <p:spPr bwMode="auto">
          <a:xfrm>
            <a:off x="3962400" y="454977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P`P’</a:t>
            </a:r>
          </a:p>
        </p:txBody>
      </p:sp>
      <p:sp>
        <p:nvSpPr>
          <p:cNvPr id="96269" name="Text Box 14"/>
          <p:cNvSpPr txBox="1">
            <a:spLocks noChangeArrowheads="1"/>
          </p:cNvSpPr>
          <p:nvPr/>
        </p:nvSpPr>
        <p:spPr bwMode="auto">
          <a:xfrm>
            <a:off x="876300" y="1168400"/>
            <a:ext cx="6172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2400"/>
              <a:t>For angle of incidence &gt; critical angle;</a:t>
            </a:r>
          </a:p>
          <a:p>
            <a:pPr>
              <a:spcBef>
                <a:spcPct val="50000"/>
              </a:spcBef>
            </a:pPr>
            <a:r>
              <a:rPr lang="en-US" altLang="en-US" sz="2400"/>
              <a:t> angle of reflection = angle of incidence  and there are no refracted waves i.e. TOTAL INTERNAL REFLECTION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97283" name="Object 0"/>
          <p:cNvGraphicFramePr>
            <a:graphicFrameLocks noChangeAspect="1"/>
          </p:cNvGraphicFramePr>
          <p:nvPr/>
        </p:nvGraphicFramePr>
        <p:xfrm>
          <a:off x="1600200" y="3009900"/>
          <a:ext cx="4483100" cy="2476500"/>
        </p:xfrm>
        <a:graphic>
          <a:graphicData uri="http://schemas.openxmlformats.org/presentationml/2006/ole">
            <mc:AlternateContent xmlns:mc="http://schemas.openxmlformats.org/markup-compatibility/2006">
              <mc:Choice xmlns:v="urn:schemas-microsoft-com:vml" Requires="v">
                <p:oleObj spid="_x0000_s97297" name="Equation" r:id="rId3" imgW="4483100" imgH="2476500" progId="Equation.DSMT4">
                  <p:embed/>
                </p:oleObj>
              </mc:Choice>
              <mc:Fallback>
                <p:oleObj name="Equation" r:id="rId3" imgW="4483100" imgH="24765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009900"/>
                        <a:ext cx="4483100"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4" name="Text Box 5"/>
          <p:cNvSpPr txBox="1">
            <a:spLocks noChangeArrowheads="1"/>
          </p:cNvSpPr>
          <p:nvPr/>
        </p:nvSpPr>
        <p:spPr bwMode="auto">
          <a:xfrm>
            <a:off x="990600" y="1371600"/>
            <a:ext cx="5638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The values </a:t>
            </a:r>
            <a:r>
              <a:rPr lang="en-US" altLang="en-US">
                <a:solidFill>
                  <a:srgbClr val="000000"/>
                </a:solidFill>
              </a:rPr>
              <a:t>inside the square root signs</a:t>
            </a:r>
            <a:r>
              <a:rPr lang="en-US" altLang="en-US"/>
              <a:t> can be negative, so that the numerator, denominator and reflection coefficient become complex numbers</a:t>
            </a:r>
            <a:endParaRPr lang="en-US" altLang="en-US" sz="180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031"/>
          <p:cNvSpPr txBox="1">
            <a:spLocks noChangeArrowheads="1"/>
          </p:cNvSpPr>
          <p:nvPr/>
        </p:nvSpPr>
        <p:spPr bwMode="auto">
          <a:xfrm>
            <a:off x="990600" y="381000"/>
            <a:ext cx="601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A review of the geometric representation of complex numbers</a:t>
            </a:r>
            <a:endParaRPr lang="en-US" altLang="en-US" sz="1800"/>
          </a:p>
        </p:txBody>
      </p:sp>
      <p:sp>
        <p:nvSpPr>
          <p:cNvPr id="98307" name="Line 1034"/>
          <p:cNvSpPr>
            <a:spLocks noChangeShapeType="1"/>
          </p:cNvSpPr>
          <p:nvPr/>
        </p:nvSpPr>
        <p:spPr bwMode="auto">
          <a:xfrm>
            <a:off x="3810000" y="1905000"/>
            <a:ext cx="0" cy="388620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08" name="Line 1035"/>
          <p:cNvSpPr>
            <a:spLocks noChangeShapeType="1"/>
          </p:cNvSpPr>
          <p:nvPr/>
        </p:nvSpPr>
        <p:spPr bwMode="auto">
          <a:xfrm>
            <a:off x="1143000" y="3886200"/>
            <a:ext cx="5181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09" name="Text Box 1036"/>
          <p:cNvSpPr txBox="1">
            <a:spLocks noChangeArrowheads="1"/>
          </p:cNvSpPr>
          <p:nvPr/>
        </p:nvSpPr>
        <p:spPr bwMode="auto">
          <a:xfrm>
            <a:off x="5791200" y="3657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Real (+)</a:t>
            </a:r>
          </a:p>
        </p:txBody>
      </p:sp>
      <p:sp>
        <p:nvSpPr>
          <p:cNvPr id="98310" name="Text Box 1037"/>
          <p:cNvSpPr txBox="1">
            <a:spLocks noChangeArrowheads="1"/>
          </p:cNvSpPr>
          <p:nvPr/>
        </p:nvSpPr>
        <p:spPr bwMode="auto">
          <a:xfrm>
            <a:off x="0" y="3733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Real (-)</a:t>
            </a:r>
          </a:p>
        </p:txBody>
      </p:sp>
      <p:sp>
        <p:nvSpPr>
          <p:cNvPr id="98311" name="Text Box 1038"/>
          <p:cNvSpPr txBox="1">
            <a:spLocks noChangeArrowheads="1"/>
          </p:cNvSpPr>
          <p:nvPr/>
        </p:nvSpPr>
        <p:spPr bwMode="auto">
          <a:xfrm>
            <a:off x="3657600" y="57912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Imaginary (-)</a:t>
            </a:r>
          </a:p>
        </p:txBody>
      </p:sp>
      <p:sp>
        <p:nvSpPr>
          <p:cNvPr id="98312" name="Text Box 1039"/>
          <p:cNvSpPr txBox="1">
            <a:spLocks noChangeArrowheads="1"/>
          </p:cNvSpPr>
          <p:nvPr/>
        </p:nvSpPr>
        <p:spPr bwMode="auto">
          <a:xfrm>
            <a:off x="3352800" y="12954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Imaginary (+)</a:t>
            </a:r>
          </a:p>
        </p:txBody>
      </p:sp>
      <p:sp>
        <p:nvSpPr>
          <p:cNvPr id="98313" name="Oval 1040"/>
          <p:cNvSpPr>
            <a:spLocks noChangeArrowheads="1"/>
          </p:cNvSpPr>
          <p:nvPr/>
        </p:nvSpPr>
        <p:spPr bwMode="auto">
          <a:xfrm>
            <a:off x="5105400" y="2667000"/>
            <a:ext cx="152400" cy="152400"/>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98314" name="Line 1041"/>
          <p:cNvSpPr>
            <a:spLocks noChangeShapeType="1"/>
          </p:cNvSpPr>
          <p:nvPr/>
        </p:nvSpPr>
        <p:spPr bwMode="auto">
          <a:xfrm>
            <a:off x="5181600" y="2286000"/>
            <a:ext cx="0" cy="2743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5" name="Line 1042"/>
          <p:cNvSpPr>
            <a:spLocks noChangeShapeType="1"/>
          </p:cNvSpPr>
          <p:nvPr/>
        </p:nvSpPr>
        <p:spPr bwMode="auto">
          <a:xfrm>
            <a:off x="3581400" y="2743200"/>
            <a:ext cx="2895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6" name="Line 1043"/>
          <p:cNvSpPr>
            <a:spLocks noChangeShapeType="1"/>
          </p:cNvSpPr>
          <p:nvPr/>
        </p:nvSpPr>
        <p:spPr bwMode="auto">
          <a:xfrm>
            <a:off x="3810000" y="3505200"/>
            <a:ext cx="1371600"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17" name="Line 1044"/>
          <p:cNvSpPr>
            <a:spLocks noChangeShapeType="1"/>
          </p:cNvSpPr>
          <p:nvPr/>
        </p:nvSpPr>
        <p:spPr bwMode="auto">
          <a:xfrm>
            <a:off x="5867400" y="2743200"/>
            <a:ext cx="0" cy="114300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18" name="Text Box 1045"/>
          <p:cNvSpPr txBox="1">
            <a:spLocks noChangeArrowheads="1"/>
          </p:cNvSpPr>
          <p:nvPr/>
        </p:nvSpPr>
        <p:spPr bwMode="auto">
          <a:xfrm>
            <a:off x="4191000" y="3200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a:t>
            </a:r>
          </a:p>
        </p:txBody>
      </p:sp>
      <p:sp>
        <p:nvSpPr>
          <p:cNvPr id="98319" name="Text Box 1046"/>
          <p:cNvSpPr txBox="1">
            <a:spLocks noChangeArrowheads="1"/>
          </p:cNvSpPr>
          <p:nvPr/>
        </p:nvSpPr>
        <p:spPr bwMode="auto">
          <a:xfrm>
            <a:off x="5791200" y="31242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B (IMAGINARY)</a:t>
            </a:r>
          </a:p>
        </p:txBody>
      </p:sp>
      <p:sp>
        <p:nvSpPr>
          <p:cNvPr id="98320" name="Text Box 1047"/>
          <p:cNvSpPr txBox="1">
            <a:spLocks noChangeArrowheads="1"/>
          </p:cNvSpPr>
          <p:nvPr/>
        </p:nvSpPr>
        <p:spPr bwMode="auto">
          <a:xfrm>
            <a:off x="457200" y="42672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Complex number = a + ib</a:t>
            </a:r>
          </a:p>
        </p:txBody>
      </p:sp>
      <p:sp>
        <p:nvSpPr>
          <p:cNvPr id="98321" name="Text Box 1048"/>
          <p:cNvSpPr txBox="1">
            <a:spLocks noChangeArrowheads="1"/>
          </p:cNvSpPr>
          <p:nvPr/>
        </p:nvSpPr>
        <p:spPr bwMode="auto">
          <a:xfrm>
            <a:off x="838200" y="5029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i = square root of -1</a:t>
            </a:r>
          </a:p>
        </p:txBody>
      </p:sp>
      <p:sp>
        <p:nvSpPr>
          <p:cNvPr id="98322" name="Text Box 1049"/>
          <p:cNvSpPr txBox="1">
            <a:spLocks noChangeArrowheads="1"/>
          </p:cNvSpPr>
          <p:nvPr/>
        </p:nvSpPr>
        <p:spPr bwMode="auto">
          <a:xfrm>
            <a:off x="3810000" y="2895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(REAL)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09600" y="685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Outline</a:t>
            </a:r>
            <a:endParaRPr lang="en-US" altLang="en-US" sz="2400">
              <a:latin typeface="Times New Roman" panose="02020603050405020304" pitchFamily="18" charset="0"/>
            </a:endParaRPr>
          </a:p>
        </p:txBody>
      </p:sp>
      <p:sp>
        <p:nvSpPr>
          <p:cNvPr id="15363"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5364" name="Text Box 5"/>
          <p:cNvSpPr txBox="1">
            <a:spLocks noChangeArrowheads="1"/>
          </p:cNvSpPr>
          <p:nvPr/>
        </p:nvSpPr>
        <p:spPr bwMode="auto">
          <a:xfrm>
            <a:off x="838200" y="1752600"/>
            <a:ext cx="6400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buFontTx/>
              <a:buChar char="•"/>
            </a:pPr>
            <a:r>
              <a:rPr lang="en-US" altLang="en-US" sz="2400">
                <a:solidFill>
                  <a:schemeClr val="folHlink"/>
                </a:solidFill>
              </a:rPr>
              <a:t>Full space, half space and quarter space</a:t>
            </a:r>
            <a:endParaRPr lang="en-US" altLang="en-US" sz="2400"/>
          </a:p>
          <a:p>
            <a:pPr>
              <a:spcBef>
                <a:spcPct val="50000"/>
              </a:spcBef>
              <a:buFontTx/>
              <a:buChar char="•"/>
            </a:pPr>
            <a:r>
              <a:rPr lang="en-US" altLang="en-US" sz="2400"/>
              <a:t>Traveltime curves of direct ground- and air- waves and rays</a:t>
            </a:r>
            <a:endParaRPr lang="en-US" altLang="en-US" sz="2400">
              <a:solidFill>
                <a:schemeClr val="folHlink"/>
              </a:solidFill>
            </a:endParaRPr>
          </a:p>
          <a:p>
            <a:pPr>
              <a:spcBef>
                <a:spcPct val="50000"/>
              </a:spcBef>
              <a:buFontTx/>
              <a:buChar char="•"/>
            </a:pPr>
            <a:r>
              <a:rPr lang="en-US" altLang="en-US" sz="2400">
                <a:solidFill>
                  <a:schemeClr val="folHlink"/>
                </a:solidFill>
              </a:rPr>
              <a:t>Error analysis of direct waves and rays</a:t>
            </a:r>
          </a:p>
          <a:p>
            <a:pPr>
              <a:spcBef>
                <a:spcPct val="50000"/>
              </a:spcBef>
              <a:buFontTx/>
              <a:buChar char="•"/>
            </a:pPr>
            <a:r>
              <a:rPr lang="en-US" altLang="en-US" sz="2400">
                <a:solidFill>
                  <a:schemeClr val="folHlink"/>
                </a:solidFill>
              </a:rPr>
              <a:t>Constant-velocity-layered half-space</a:t>
            </a:r>
          </a:p>
          <a:p>
            <a:pPr>
              <a:spcBef>
                <a:spcPct val="50000"/>
              </a:spcBef>
              <a:buFontTx/>
              <a:buChar char="•"/>
            </a:pPr>
            <a:r>
              <a:rPr lang="en-US" altLang="en-US" sz="2400">
                <a:solidFill>
                  <a:schemeClr val="folHlink"/>
                </a:solidFill>
              </a:rPr>
              <a:t>Constant-velocity versus Gradient layers</a:t>
            </a:r>
          </a:p>
          <a:p>
            <a:pPr>
              <a:spcBef>
                <a:spcPct val="50000"/>
              </a:spcBef>
              <a:buFontTx/>
              <a:buChar char="•"/>
            </a:pPr>
            <a:r>
              <a:rPr lang="en-US" altLang="en-US" sz="2400">
                <a:solidFill>
                  <a:schemeClr val="folHlink"/>
                </a:solidFill>
              </a:rPr>
              <a:t>Reflections</a:t>
            </a:r>
          </a:p>
          <a:p>
            <a:pPr>
              <a:spcBef>
                <a:spcPct val="50000"/>
              </a:spcBef>
              <a:buFontTx/>
              <a:buChar char="•"/>
            </a:pPr>
            <a:r>
              <a:rPr lang="en-US" altLang="en-US" sz="2400">
                <a:solidFill>
                  <a:schemeClr val="folHlink"/>
                </a:solidFill>
              </a:rPr>
              <a:t>Scattering Coefficients</a:t>
            </a:r>
            <a:endParaRPr lang="en-US" altLang="en-US" sz="1800"/>
          </a:p>
          <a:p>
            <a:pPr>
              <a:spcBef>
                <a:spcPct val="50000"/>
              </a:spcBef>
              <a:buFontTx/>
              <a:buChar char="•"/>
            </a:pPr>
            <a:endParaRPr lang="en-US" altLang="en-US" sz="18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027"/>
          <p:cNvSpPr txBox="1">
            <a:spLocks noChangeArrowheads="1"/>
          </p:cNvSpPr>
          <p:nvPr/>
        </p:nvSpPr>
        <p:spPr bwMode="auto">
          <a:xfrm>
            <a:off x="990600" y="381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Think of a complex number as a vector</a:t>
            </a:r>
            <a:endParaRPr lang="en-US" altLang="en-US" sz="1800"/>
          </a:p>
        </p:txBody>
      </p:sp>
      <p:sp>
        <p:nvSpPr>
          <p:cNvPr id="99331" name="Line 1028"/>
          <p:cNvSpPr>
            <a:spLocks noChangeShapeType="1"/>
          </p:cNvSpPr>
          <p:nvPr/>
        </p:nvSpPr>
        <p:spPr bwMode="auto">
          <a:xfrm>
            <a:off x="3810000" y="1905000"/>
            <a:ext cx="0" cy="388620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32" name="Line 1029"/>
          <p:cNvSpPr>
            <a:spLocks noChangeShapeType="1"/>
          </p:cNvSpPr>
          <p:nvPr/>
        </p:nvSpPr>
        <p:spPr bwMode="auto">
          <a:xfrm>
            <a:off x="1143000" y="3886200"/>
            <a:ext cx="5181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33" name="Text Box 1030"/>
          <p:cNvSpPr txBox="1">
            <a:spLocks noChangeArrowheads="1"/>
          </p:cNvSpPr>
          <p:nvPr/>
        </p:nvSpPr>
        <p:spPr bwMode="auto">
          <a:xfrm>
            <a:off x="5791200" y="3657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Real (+)</a:t>
            </a:r>
          </a:p>
        </p:txBody>
      </p:sp>
      <p:sp>
        <p:nvSpPr>
          <p:cNvPr id="99334" name="Text Box 1031"/>
          <p:cNvSpPr txBox="1">
            <a:spLocks noChangeArrowheads="1"/>
          </p:cNvSpPr>
          <p:nvPr/>
        </p:nvSpPr>
        <p:spPr bwMode="auto">
          <a:xfrm>
            <a:off x="0" y="3733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Real (-)</a:t>
            </a:r>
          </a:p>
        </p:txBody>
      </p:sp>
      <p:sp>
        <p:nvSpPr>
          <p:cNvPr id="99335" name="Text Box 1032"/>
          <p:cNvSpPr txBox="1">
            <a:spLocks noChangeArrowheads="1"/>
          </p:cNvSpPr>
          <p:nvPr/>
        </p:nvSpPr>
        <p:spPr bwMode="auto">
          <a:xfrm>
            <a:off x="3657600" y="57912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Imaginary (-)</a:t>
            </a:r>
          </a:p>
        </p:txBody>
      </p:sp>
      <p:sp>
        <p:nvSpPr>
          <p:cNvPr id="99336" name="Text Box 1033"/>
          <p:cNvSpPr txBox="1">
            <a:spLocks noChangeArrowheads="1"/>
          </p:cNvSpPr>
          <p:nvPr/>
        </p:nvSpPr>
        <p:spPr bwMode="auto">
          <a:xfrm>
            <a:off x="3352800" y="12954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Imaginary (+)</a:t>
            </a:r>
          </a:p>
        </p:txBody>
      </p:sp>
      <p:sp>
        <p:nvSpPr>
          <p:cNvPr id="99337" name="Oval 1034"/>
          <p:cNvSpPr>
            <a:spLocks noChangeArrowheads="1"/>
          </p:cNvSpPr>
          <p:nvPr/>
        </p:nvSpPr>
        <p:spPr bwMode="auto">
          <a:xfrm>
            <a:off x="5105400" y="2667000"/>
            <a:ext cx="152400" cy="152400"/>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99338" name="Line 1035"/>
          <p:cNvSpPr>
            <a:spLocks noChangeShapeType="1"/>
          </p:cNvSpPr>
          <p:nvPr/>
        </p:nvSpPr>
        <p:spPr bwMode="auto">
          <a:xfrm>
            <a:off x="5181600" y="2286000"/>
            <a:ext cx="0" cy="2743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9" name="Line 1036"/>
          <p:cNvSpPr>
            <a:spLocks noChangeShapeType="1"/>
          </p:cNvSpPr>
          <p:nvPr/>
        </p:nvSpPr>
        <p:spPr bwMode="auto">
          <a:xfrm>
            <a:off x="3581400" y="2743200"/>
            <a:ext cx="2895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0" name="Line 1038"/>
          <p:cNvSpPr>
            <a:spLocks noChangeShapeType="1"/>
          </p:cNvSpPr>
          <p:nvPr/>
        </p:nvSpPr>
        <p:spPr bwMode="auto">
          <a:xfrm>
            <a:off x="5867400" y="2743200"/>
            <a:ext cx="0" cy="114300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1" name="Text Box 1039"/>
          <p:cNvSpPr txBox="1">
            <a:spLocks noChangeArrowheads="1"/>
          </p:cNvSpPr>
          <p:nvPr/>
        </p:nvSpPr>
        <p:spPr bwMode="auto">
          <a:xfrm>
            <a:off x="5105400" y="3595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a:t>
            </a:r>
          </a:p>
        </p:txBody>
      </p:sp>
      <p:sp>
        <p:nvSpPr>
          <p:cNvPr id="99342" name="Text Box 1044"/>
          <p:cNvSpPr txBox="1">
            <a:spLocks noChangeArrowheads="1"/>
          </p:cNvSpPr>
          <p:nvPr/>
        </p:nvSpPr>
        <p:spPr bwMode="auto">
          <a:xfrm>
            <a:off x="5105400" y="23622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C</a:t>
            </a:r>
          </a:p>
        </p:txBody>
      </p:sp>
      <p:sp>
        <p:nvSpPr>
          <p:cNvPr id="99343" name="Text Box 1045"/>
          <p:cNvSpPr txBox="1">
            <a:spLocks noChangeArrowheads="1"/>
          </p:cNvSpPr>
          <p:nvPr/>
        </p:nvSpPr>
        <p:spPr bwMode="auto">
          <a:xfrm>
            <a:off x="3490913" y="2452688"/>
            <a:ext cx="319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t>b</a:t>
            </a:r>
          </a:p>
        </p:txBody>
      </p:sp>
      <p:sp>
        <p:nvSpPr>
          <p:cNvPr id="99344" name="Line 1046"/>
          <p:cNvSpPr>
            <a:spLocks noChangeShapeType="1"/>
          </p:cNvSpPr>
          <p:nvPr/>
        </p:nvSpPr>
        <p:spPr bwMode="auto">
          <a:xfrm flipV="1">
            <a:off x="3810000" y="2743200"/>
            <a:ext cx="137160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5" name="Freeform 1047"/>
          <p:cNvSpPr>
            <a:spLocks/>
          </p:cNvSpPr>
          <p:nvPr/>
        </p:nvSpPr>
        <p:spPr bwMode="auto">
          <a:xfrm>
            <a:off x="4572000" y="3276600"/>
            <a:ext cx="304800" cy="609600"/>
          </a:xfrm>
          <a:custGeom>
            <a:avLst/>
            <a:gdLst>
              <a:gd name="T0" fmla="*/ 0 w 192"/>
              <a:gd name="T1" fmla="*/ 0 h 384"/>
              <a:gd name="T2" fmla="*/ 2147483646 w 192"/>
              <a:gd name="T3" fmla="*/ 2147483646 h 384"/>
              <a:gd name="T4" fmla="*/ 2147483646 w 192"/>
              <a:gd name="T5" fmla="*/ 2147483646 h 384"/>
              <a:gd name="T6" fmla="*/ 0 60000 65536"/>
              <a:gd name="T7" fmla="*/ 0 60000 65536"/>
              <a:gd name="T8" fmla="*/ 0 60000 65536"/>
              <a:gd name="T9" fmla="*/ 0 w 192"/>
              <a:gd name="T10" fmla="*/ 0 h 384"/>
              <a:gd name="T11" fmla="*/ 192 w 192"/>
              <a:gd name="T12" fmla="*/ 384 h 384"/>
            </a:gdLst>
            <a:ahLst/>
            <a:cxnLst>
              <a:cxn ang="T6">
                <a:pos x="T0" y="T1"/>
              </a:cxn>
              <a:cxn ang="T7">
                <a:pos x="T2" y="T3"/>
              </a:cxn>
              <a:cxn ang="T8">
                <a:pos x="T4" y="T5"/>
              </a:cxn>
            </a:cxnLst>
            <a:rect l="T9" t="T10" r="T11" b="T12"/>
            <a:pathLst>
              <a:path w="192" h="384">
                <a:moveTo>
                  <a:pt x="0" y="0"/>
                </a:moveTo>
                <a:cubicBezTo>
                  <a:pt x="56" y="40"/>
                  <a:pt x="112" y="80"/>
                  <a:pt x="144" y="144"/>
                </a:cubicBezTo>
                <a:cubicBezTo>
                  <a:pt x="176" y="208"/>
                  <a:pt x="184" y="344"/>
                  <a:pt x="192" y="38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6" name="Text Box 1048"/>
          <p:cNvSpPr txBox="1">
            <a:spLocks noChangeArrowheads="1"/>
          </p:cNvSpPr>
          <p:nvPr/>
        </p:nvSpPr>
        <p:spPr bwMode="auto">
          <a:xfrm>
            <a:off x="4343400" y="3657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99347" name="Object 2048"/>
          <p:cNvGraphicFramePr>
            <a:graphicFrameLocks noChangeAspect="1"/>
          </p:cNvGraphicFramePr>
          <p:nvPr/>
        </p:nvGraphicFramePr>
        <p:xfrm>
          <a:off x="4419600" y="3429000"/>
          <a:ext cx="228600" cy="315913"/>
        </p:xfrm>
        <a:graphic>
          <a:graphicData uri="http://schemas.openxmlformats.org/presentationml/2006/ole">
            <mc:AlternateContent xmlns:mc="http://schemas.openxmlformats.org/markup-compatibility/2006">
              <mc:Choice xmlns:v="urn:schemas-microsoft-com:vml" Requires="v">
                <p:oleObj spid="_x0000_s99360" name="Equation" r:id="rId3" imgW="228501" imgH="317362" progId="Equation.DSMT4">
                  <p:embed/>
                </p:oleObj>
              </mc:Choice>
              <mc:Fallback>
                <p:oleObj name="Equation" r:id="rId3" imgW="228501" imgH="317362" progId="Equation.DSMT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429000"/>
                        <a:ext cx="228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3"/>
          <p:cNvSpPr txBox="1">
            <a:spLocks noChangeArrowheads="1"/>
          </p:cNvSpPr>
          <p:nvPr/>
        </p:nvSpPr>
        <p:spPr bwMode="auto">
          <a:xfrm>
            <a:off x="990600" y="730250"/>
            <a:ext cx="601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00355" name="Line 4"/>
          <p:cNvSpPr>
            <a:spLocks noChangeShapeType="1"/>
          </p:cNvSpPr>
          <p:nvPr/>
        </p:nvSpPr>
        <p:spPr bwMode="auto">
          <a:xfrm>
            <a:off x="3810000" y="806450"/>
            <a:ext cx="0" cy="216535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6" name="Line 5"/>
          <p:cNvSpPr>
            <a:spLocks noChangeShapeType="1"/>
          </p:cNvSpPr>
          <p:nvPr/>
        </p:nvSpPr>
        <p:spPr bwMode="auto">
          <a:xfrm flipV="1">
            <a:off x="2895600" y="2787650"/>
            <a:ext cx="3429000" cy="317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7" name="Text Box 6"/>
          <p:cNvSpPr txBox="1">
            <a:spLocks noChangeArrowheads="1"/>
          </p:cNvSpPr>
          <p:nvPr/>
        </p:nvSpPr>
        <p:spPr bwMode="auto">
          <a:xfrm>
            <a:off x="5791200" y="255905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Real (+)</a:t>
            </a:r>
          </a:p>
        </p:txBody>
      </p:sp>
      <p:sp>
        <p:nvSpPr>
          <p:cNvPr id="100358" name="Text Box 9"/>
          <p:cNvSpPr txBox="1">
            <a:spLocks noChangeArrowheads="1"/>
          </p:cNvSpPr>
          <p:nvPr/>
        </p:nvSpPr>
        <p:spPr bwMode="auto">
          <a:xfrm>
            <a:off x="3352800" y="19685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Imaginary (+)</a:t>
            </a:r>
          </a:p>
        </p:txBody>
      </p:sp>
      <p:sp>
        <p:nvSpPr>
          <p:cNvPr id="100359" name="Oval 10"/>
          <p:cNvSpPr>
            <a:spLocks noChangeArrowheads="1"/>
          </p:cNvSpPr>
          <p:nvPr/>
        </p:nvSpPr>
        <p:spPr bwMode="auto">
          <a:xfrm>
            <a:off x="5105400" y="1568450"/>
            <a:ext cx="152400" cy="152400"/>
          </a:xfrm>
          <a:prstGeom prst="ellipse">
            <a:avLst/>
          </a:prstGeom>
          <a:solidFill>
            <a:schemeClr val="accent1"/>
          </a:solidFill>
          <a:ln w="9525">
            <a:solidFill>
              <a:schemeClr val="tx1"/>
            </a:solidFill>
            <a:round/>
            <a:headEnd/>
            <a:tailEnd/>
          </a:ln>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00360" name="Line 11"/>
          <p:cNvSpPr>
            <a:spLocks noChangeShapeType="1"/>
          </p:cNvSpPr>
          <p:nvPr/>
        </p:nvSpPr>
        <p:spPr bwMode="auto">
          <a:xfrm>
            <a:off x="5181600" y="1187450"/>
            <a:ext cx="0" cy="2743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1" name="Line 12"/>
          <p:cNvSpPr>
            <a:spLocks noChangeShapeType="1"/>
          </p:cNvSpPr>
          <p:nvPr/>
        </p:nvSpPr>
        <p:spPr bwMode="auto">
          <a:xfrm>
            <a:off x="3581400" y="1644650"/>
            <a:ext cx="2895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2" name="Line 13"/>
          <p:cNvSpPr>
            <a:spLocks noChangeShapeType="1"/>
          </p:cNvSpPr>
          <p:nvPr/>
        </p:nvSpPr>
        <p:spPr bwMode="auto">
          <a:xfrm>
            <a:off x="5867400" y="1644650"/>
            <a:ext cx="0" cy="114300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3" name="Text Box 14"/>
          <p:cNvSpPr txBox="1">
            <a:spLocks noChangeArrowheads="1"/>
          </p:cNvSpPr>
          <p:nvPr/>
        </p:nvSpPr>
        <p:spPr bwMode="auto">
          <a:xfrm>
            <a:off x="5105400" y="24971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a</a:t>
            </a:r>
          </a:p>
        </p:txBody>
      </p:sp>
      <p:sp>
        <p:nvSpPr>
          <p:cNvPr id="100364" name="Text Box 15"/>
          <p:cNvSpPr txBox="1">
            <a:spLocks noChangeArrowheads="1"/>
          </p:cNvSpPr>
          <p:nvPr/>
        </p:nvSpPr>
        <p:spPr bwMode="auto">
          <a:xfrm>
            <a:off x="5105400" y="12636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C</a:t>
            </a:r>
          </a:p>
        </p:txBody>
      </p:sp>
      <p:sp>
        <p:nvSpPr>
          <p:cNvPr id="100365" name="Text Box 16"/>
          <p:cNvSpPr txBox="1">
            <a:spLocks noChangeArrowheads="1"/>
          </p:cNvSpPr>
          <p:nvPr/>
        </p:nvSpPr>
        <p:spPr bwMode="auto">
          <a:xfrm>
            <a:off x="3490913" y="1354138"/>
            <a:ext cx="319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t>b</a:t>
            </a:r>
          </a:p>
        </p:txBody>
      </p:sp>
      <p:sp>
        <p:nvSpPr>
          <p:cNvPr id="100366" name="Line 17"/>
          <p:cNvSpPr>
            <a:spLocks noChangeShapeType="1"/>
          </p:cNvSpPr>
          <p:nvPr/>
        </p:nvSpPr>
        <p:spPr bwMode="auto">
          <a:xfrm flipV="1">
            <a:off x="3810000" y="1644650"/>
            <a:ext cx="137160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7" name="Freeform 18"/>
          <p:cNvSpPr>
            <a:spLocks/>
          </p:cNvSpPr>
          <p:nvPr/>
        </p:nvSpPr>
        <p:spPr bwMode="auto">
          <a:xfrm>
            <a:off x="4572000" y="2178050"/>
            <a:ext cx="304800" cy="609600"/>
          </a:xfrm>
          <a:custGeom>
            <a:avLst/>
            <a:gdLst>
              <a:gd name="T0" fmla="*/ 0 w 192"/>
              <a:gd name="T1" fmla="*/ 0 h 384"/>
              <a:gd name="T2" fmla="*/ 2147483646 w 192"/>
              <a:gd name="T3" fmla="*/ 2147483646 h 384"/>
              <a:gd name="T4" fmla="*/ 2147483646 w 192"/>
              <a:gd name="T5" fmla="*/ 2147483646 h 384"/>
              <a:gd name="T6" fmla="*/ 0 60000 65536"/>
              <a:gd name="T7" fmla="*/ 0 60000 65536"/>
              <a:gd name="T8" fmla="*/ 0 60000 65536"/>
              <a:gd name="T9" fmla="*/ 0 w 192"/>
              <a:gd name="T10" fmla="*/ 0 h 384"/>
              <a:gd name="T11" fmla="*/ 192 w 192"/>
              <a:gd name="T12" fmla="*/ 384 h 384"/>
            </a:gdLst>
            <a:ahLst/>
            <a:cxnLst>
              <a:cxn ang="T6">
                <a:pos x="T0" y="T1"/>
              </a:cxn>
              <a:cxn ang="T7">
                <a:pos x="T2" y="T3"/>
              </a:cxn>
              <a:cxn ang="T8">
                <a:pos x="T4" y="T5"/>
              </a:cxn>
            </a:cxnLst>
            <a:rect l="T9" t="T10" r="T11" b="T12"/>
            <a:pathLst>
              <a:path w="192" h="384">
                <a:moveTo>
                  <a:pt x="0" y="0"/>
                </a:moveTo>
                <a:cubicBezTo>
                  <a:pt x="56" y="40"/>
                  <a:pt x="112" y="80"/>
                  <a:pt x="144" y="144"/>
                </a:cubicBezTo>
                <a:cubicBezTo>
                  <a:pt x="176" y="208"/>
                  <a:pt x="184" y="344"/>
                  <a:pt x="192" y="38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68" name="Text Box 19"/>
          <p:cNvSpPr txBox="1">
            <a:spLocks noChangeArrowheads="1"/>
          </p:cNvSpPr>
          <p:nvPr/>
        </p:nvSpPr>
        <p:spPr bwMode="auto">
          <a:xfrm>
            <a:off x="4343400" y="255905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100369" name="Object 20"/>
          <p:cNvGraphicFramePr>
            <a:graphicFrameLocks noChangeAspect="1"/>
          </p:cNvGraphicFramePr>
          <p:nvPr/>
        </p:nvGraphicFramePr>
        <p:xfrm>
          <a:off x="4419600" y="2330450"/>
          <a:ext cx="228600" cy="315913"/>
        </p:xfrm>
        <a:graphic>
          <a:graphicData uri="http://schemas.openxmlformats.org/presentationml/2006/ole">
            <mc:AlternateContent xmlns:mc="http://schemas.openxmlformats.org/markup-compatibility/2006">
              <mc:Choice xmlns:v="urn:schemas-microsoft-com:vml" Requires="v">
                <p:oleObj spid="_x0000_s100411" name="Equation" r:id="rId3" imgW="228501" imgH="317362" progId="Equation.DSMT4">
                  <p:embed/>
                </p:oleObj>
              </mc:Choice>
              <mc:Fallback>
                <p:oleObj name="Equation" r:id="rId3" imgW="228501" imgH="317362"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330450"/>
                        <a:ext cx="228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70" name="Text Box 21"/>
          <p:cNvSpPr txBox="1">
            <a:spLocks noChangeArrowheads="1"/>
          </p:cNvSpPr>
          <p:nvPr/>
        </p:nvSpPr>
        <p:spPr bwMode="auto">
          <a:xfrm>
            <a:off x="1295400" y="36576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100371" name="Object 22"/>
          <p:cNvGraphicFramePr>
            <a:graphicFrameLocks noChangeAspect="1"/>
          </p:cNvGraphicFramePr>
          <p:nvPr/>
        </p:nvGraphicFramePr>
        <p:xfrm>
          <a:off x="5187950" y="5334000"/>
          <a:ext cx="1701800" cy="901700"/>
        </p:xfrm>
        <a:graphic>
          <a:graphicData uri="http://schemas.openxmlformats.org/presentationml/2006/ole">
            <mc:AlternateContent xmlns:mc="http://schemas.openxmlformats.org/markup-compatibility/2006">
              <mc:Choice xmlns:v="urn:schemas-microsoft-com:vml" Requires="v">
                <p:oleObj spid="_x0000_s100412" name="Equation" r:id="rId5" imgW="1701800" imgH="901700" progId="Equation.DSMT4">
                  <p:embed/>
                </p:oleObj>
              </mc:Choice>
              <mc:Fallback>
                <p:oleObj name="Equation" r:id="rId5" imgW="1701800" imgH="901700"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7950" y="5334000"/>
                        <a:ext cx="170180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72" name="Text Box 23"/>
          <p:cNvSpPr txBox="1">
            <a:spLocks noChangeArrowheads="1"/>
          </p:cNvSpPr>
          <p:nvPr/>
        </p:nvSpPr>
        <p:spPr bwMode="auto">
          <a:xfrm>
            <a:off x="609600" y="35052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u="sng"/>
              <a:t>1. Amplitude (length) of vector</a:t>
            </a:r>
            <a:r>
              <a:rPr lang="en-US" altLang="en-US" sz="1800"/>
              <a:t>  </a:t>
            </a:r>
          </a:p>
        </p:txBody>
      </p:sp>
      <p:graphicFrame>
        <p:nvGraphicFramePr>
          <p:cNvPr id="100373" name="Object 24"/>
          <p:cNvGraphicFramePr>
            <a:graphicFrameLocks noChangeAspect="1"/>
          </p:cNvGraphicFramePr>
          <p:nvPr/>
        </p:nvGraphicFramePr>
        <p:xfrm>
          <a:off x="1447800" y="4343400"/>
          <a:ext cx="1143000" cy="419100"/>
        </p:xfrm>
        <a:graphic>
          <a:graphicData uri="http://schemas.openxmlformats.org/presentationml/2006/ole">
            <mc:AlternateContent xmlns:mc="http://schemas.openxmlformats.org/markup-compatibility/2006">
              <mc:Choice xmlns:v="urn:schemas-microsoft-com:vml" Requires="v">
                <p:oleObj spid="_x0000_s100413" name="Equation" r:id="rId7" imgW="1143000" imgH="419100" progId="Equation.DSMT4">
                  <p:embed/>
                </p:oleObj>
              </mc:Choice>
              <mc:Fallback>
                <p:oleObj name="Equation" r:id="rId7" imgW="1143000" imgH="419100"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343400"/>
                        <a:ext cx="11430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74" name="Text Box 26"/>
          <p:cNvSpPr txBox="1">
            <a:spLocks noChangeArrowheads="1"/>
          </p:cNvSpPr>
          <p:nvPr/>
        </p:nvSpPr>
        <p:spPr bwMode="auto">
          <a:xfrm>
            <a:off x="4038600" y="4724400"/>
            <a:ext cx="411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u="sng"/>
              <a:t>2. Angle or phase of vector</a:t>
            </a:r>
            <a:r>
              <a:rPr lang="en-US" altLang="en-US"/>
              <a: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a:off x="381000" y="1447800"/>
            <a:ext cx="68580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2800"/>
          </a:p>
          <a:p>
            <a:pPr algn="ctr">
              <a:spcBef>
                <a:spcPct val="50000"/>
              </a:spcBef>
            </a:pPr>
            <a:r>
              <a:rPr lang="en-US" altLang="en-US" sz="2800"/>
              <a:t>1. Why does phase affect seismic data? (or.. Does it really matter that I understand phase…?) </a:t>
            </a:r>
          </a:p>
          <a:p>
            <a:pPr algn="ctr">
              <a:spcBef>
                <a:spcPct val="50000"/>
              </a:spcBef>
            </a:pPr>
            <a:endParaRPr lang="en-US" altLang="en-US" sz="2800"/>
          </a:p>
          <a:p>
            <a:pPr algn="ctr">
              <a:spcBef>
                <a:spcPct val="50000"/>
              </a:spcBef>
            </a:pPr>
            <a:r>
              <a:rPr lang="en-US" altLang="en-US" sz="2800"/>
              <a:t>2. How do phase shifts affect seismic data? ( or ...What does it do to my signal shape?</a:t>
            </a:r>
          </a:p>
        </p:txBody>
      </p:sp>
      <p:sp>
        <p:nvSpPr>
          <p:cNvPr id="101379"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01380" name="Text Box 6"/>
          <p:cNvSpPr txBox="1">
            <a:spLocks noChangeArrowheads="1"/>
          </p:cNvSpPr>
          <p:nvPr/>
        </p:nvSpPr>
        <p:spPr bwMode="auto">
          <a:xfrm>
            <a:off x="1066800" y="6096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IMPORTANT QUESTIONS</a:t>
            </a:r>
            <a:endParaRPr lang="en-US" altLang="en-US" sz="180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3"/>
          <p:cNvSpPr txBox="1">
            <a:spLocks noChangeArrowheads="1"/>
          </p:cNvSpPr>
          <p:nvPr/>
        </p:nvSpPr>
        <p:spPr bwMode="auto">
          <a:xfrm>
            <a:off x="381000" y="-152400"/>
            <a:ext cx="68580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2800"/>
          </a:p>
          <a:p>
            <a:pPr algn="ctr">
              <a:spcBef>
                <a:spcPct val="50000"/>
              </a:spcBef>
            </a:pPr>
            <a:r>
              <a:rPr lang="en-US" altLang="en-US" sz="2800"/>
              <a:t>1. Why does phase affect seismic data? (or.. Does it really matter that I understand phase…?) </a:t>
            </a:r>
          </a:p>
          <a:p>
            <a:pPr algn="ctr">
              <a:spcBef>
                <a:spcPct val="50000"/>
              </a:spcBef>
            </a:pPr>
            <a:endParaRPr lang="en-US" altLang="en-US" sz="2800"/>
          </a:p>
        </p:txBody>
      </p:sp>
      <p:sp>
        <p:nvSpPr>
          <p:cNvPr id="102403" name="Text Box 4"/>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02404" name="Text Box 6"/>
          <p:cNvSpPr txBox="1">
            <a:spLocks noChangeArrowheads="1"/>
          </p:cNvSpPr>
          <p:nvPr/>
        </p:nvSpPr>
        <p:spPr bwMode="auto">
          <a:xfrm>
            <a:off x="3276600" y="25146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Fourier Analysis</a:t>
            </a:r>
          </a:p>
        </p:txBody>
      </p:sp>
      <p:pic>
        <p:nvPicPr>
          <p:cNvPr id="102405" name="Picture 8" descr="C:\Documents and Settings\jlorenzo\Desktop\class\Pictures\viewsegy_1a6_lastsho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133600"/>
            <a:ext cx="277812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Line 9"/>
          <p:cNvSpPr>
            <a:spLocks noChangeShapeType="1"/>
          </p:cNvSpPr>
          <p:nvPr/>
        </p:nvSpPr>
        <p:spPr bwMode="auto">
          <a:xfrm>
            <a:off x="3733800" y="3276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07" name="Rectangle 10"/>
          <p:cNvSpPr>
            <a:spLocks noChangeArrowheads="1"/>
          </p:cNvSpPr>
          <p:nvPr/>
        </p:nvSpPr>
        <p:spPr bwMode="auto">
          <a:xfrm>
            <a:off x="5867400" y="2362200"/>
            <a:ext cx="1981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02408" name="Rectangle 11"/>
          <p:cNvSpPr>
            <a:spLocks noChangeArrowheads="1"/>
          </p:cNvSpPr>
          <p:nvPr/>
        </p:nvSpPr>
        <p:spPr bwMode="auto">
          <a:xfrm>
            <a:off x="5867400" y="4038600"/>
            <a:ext cx="1981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02409" name="Text Box 12"/>
          <p:cNvSpPr txBox="1">
            <a:spLocks noChangeArrowheads="1"/>
          </p:cNvSpPr>
          <p:nvPr/>
        </p:nvSpPr>
        <p:spPr bwMode="auto">
          <a:xfrm>
            <a:off x="6096000" y="5410200"/>
            <a:ext cx="1254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t>frequency</a:t>
            </a:r>
          </a:p>
        </p:txBody>
      </p:sp>
      <p:sp>
        <p:nvSpPr>
          <p:cNvPr id="102410" name="Text Box 13"/>
          <p:cNvSpPr txBox="1">
            <a:spLocks noChangeArrowheads="1"/>
          </p:cNvSpPr>
          <p:nvPr/>
        </p:nvSpPr>
        <p:spPr bwMode="auto">
          <a:xfrm>
            <a:off x="4572000" y="42672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Power or Energy or Amplitude </a:t>
            </a:r>
          </a:p>
        </p:txBody>
      </p:sp>
      <p:sp>
        <p:nvSpPr>
          <p:cNvPr id="102411" name="Text Box 15"/>
          <p:cNvSpPr txBox="1">
            <a:spLocks noChangeArrowheads="1"/>
          </p:cNvSpPr>
          <p:nvPr/>
        </p:nvSpPr>
        <p:spPr bwMode="auto">
          <a:xfrm>
            <a:off x="6248400" y="3581400"/>
            <a:ext cx="1254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en-US" altLang="en-US" sz="1800"/>
              <a:t>frequency</a:t>
            </a:r>
          </a:p>
        </p:txBody>
      </p:sp>
      <p:sp>
        <p:nvSpPr>
          <p:cNvPr id="102412" name="Text Box 16"/>
          <p:cNvSpPr txBox="1">
            <a:spLocks noChangeArrowheads="1"/>
          </p:cNvSpPr>
          <p:nvPr/>
        </p:nvSpPr>
        <p:spPr bwMode="auto">
          <a:xfrm>
            <a:off x="4876800" y="2743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Phase</a:t>
            </a:r>
          </a:p>
        </p:txBody>
      </p:sp>
      <p:sp>
        <p:nvSpPr>
          <p:cNvPr id="102413" name="Freeform 17"/>
          <p:cNvSpPr>
            <a:spLocks/>
          </p:cNvSpPr>
          <p:nvPr/>
        </p:nvSpPr>
        <p:spPr bwMode="auto">
          <a:xfrm>
            <a:off x="5867400" y="2743200"/>
            <a:ext cx="1981200" cy="838200"/>
          </a:xfrm>
          <a:custGeom>
            <a:avLst/>
            <a:gdLst>
              <a:gd name="T0" fmla="*/ 0 w 1248"/>
              <a:gd name="T1" fmla="*/ 2147483646 h 528"/>
              <a:gd name="T2" fmla="*/ 2147483646 w 1248"/>
              <a:gd name="T3" fmla="*/ 2147483646 h 528"/>
              <a:gd name="T4" fmla="*/ 2147483646 w 1248"/>
              <a:gd name="T5" fmla="*/ 0 h 528"/>
              <a:gd name="T6" fmla="*/ 2147483646 w 1248"/>
              <a:gd name="T7" fmla="*/ 2147483646 h 528"/>
              <a:gd name="T8" fmla="*/ 2147483646 w 1248"/>
              <a:gd name="T9" fmla="*/ 2147483646 h 528"/>
              <a:gd name="T10" fmla="*/ 2147483646 w 1248"/>
              <a:gd name="T11" fmla="*/ 2147483646 h 528"/>
              <a:gd name="T12" fmla="*/ 2147483646 w 1248"/>
              <a:gd name="T13" fmla="*/ 2147483646 h 528"/>
              <a:gd name="T14" fmla="*/ 2147483646 w 1248"/>
              <a:gd name="T15" fmla="*/ 2147483646 h 528"/>
              <a:gd name="T16" fmla="*/ 2147483646 w 1248"/>
              <a:gd name="T17" fmla="*/ 214748364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8"/>
              <a:gd name="T28" fmla="*/ 0 h 528"/>
              <a:gd name="T29" fmla="*/ 1248 w 1248"/>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8" h="528">
                <a:moveTo>
                  <a:pt x="0" y="528"/>
                </a:moveTo>
                <a:lnTo>
                  <a:pt x="144" y="240"/>
                </a:lnTo>
                <a:lnTo>
                  <a:pt x="432" y="0"/>
                </a:lnTo>
                <a:lnTo>
                  <a:pt x="576" y="96"/>
                </a:lnTo>
                <a:lnTo>
                  <a:pt x="768" y="288"/>
                </a:lnTo>
                <a:lnTo>
                  <a:pt x="912" y="288"/>
                </a:lnTo>
                <a:lnTo>
                  <a:pt x="1008" y="48"/>
                </a:lnTo>
                <a:lnTo>
                  <a:pt x="1104" y="48"/>
                </a:lnTo>
                <a:lnTo>
                  <a:pt x="1248" y="52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14" name="Freeform 18"/>
          <p:cNvSpPr>
            <a:spLocks/>
          </p:cNvSpPr>
          <p:nvPr/>
        </p:nvSpPr>
        <p:spPr bwMode="auto">
          <a:xfrm>
            <a:off x="5867400" y="4343400"/>
            <a:ext cx="1981200" cy="838200"/>
          </a:xfrm>
          <a:custGeom>
            <a:avLst/>
            <a:gdLst>
              <a:gd name="T0" fmla="*/ 0 w 1248"/>
              <a:gd name="T1" fmla="*/ 2147483646 h 528"/>
              <a:gd name="T2" fmla="*/ 2147483646 w 1248"/>
              <a:gd name="T3" fmla="*/ 2147483646 h 528"/>
              <a:gd name="T4" fmla="*/ 2147483646 w 1248"/>
              <a:gd name="T5" fmla="*/ 0 h 528"/>
              <a:gd name="T6" fmla="*/ 2147483646 w 1248"/>
              <a:gd name="T7" fmla="*/ 2147483646 h 528"/>
              <a:gd name="T8" fmla="*/ 2147483646 w 1248"/>
              <a:gd name="T9" fmla="*/ 2147483646 h 528"/>
              <a:gd name="T10" fmla="*/ 2147483646 w 1248"/>
              <a:gd name="T11" fmla="*/ 2147483646 h 528"/>
              <a:gd name="T12" fmla="*/ 2147483646 w 1248"/>
              <a:gd name="T13" fmla="*/ 2147483646 h 528"/>
              <a:gd name="T14" fmla="*/ 2147483646 w 1248"/>
              <a:gd name="T15" fmla="*/ 0 h 528"/>
              <a:gd name="T16" fmla="*/ 0 60000 65536"/>
              <a:gd name="T17" fmla="*/ 0 60000 65536"/>
              <a:gd name="T18" fmla="*/ 0 60000 65536"/>
              <a:gd name="T19" fmla="*/ 0 60000 65536"/>
              <a:gd name="T20" fmla="*/ 0 60000 65536"/>
              <a:gd name="T21" fmla="*/ 0 60000 65536"/>
              <a:gd name="T22" fmla="*/ 0 60000 65536"/>
              <a:gd name="T23" fmla="*/ 0 60000 65536"/>
              <a:gd name="T24" fmla="*/ 0 w 1248"/>
              <a:gd name="T25" fmla="*/ 0 h 528"/>
              <a:gd name="T26" fmla="*/ 1248 w 1248"/>
              <a:gd name="T27" fmla="*/ 528 h 5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8" h="528">
                <a:moveTo>
                  <a:pt x="0" y="528"/>
                </a:moveTo>
                <a:lnTo>
                  <a:pt x="144" y="96"/>
                </a:lnTo>
                <a:lnTo>
                  <a:pt x="384" y="0"/>
                </a:lnTo>
                <a:lnTo>
                  <a:pt x="720" y="144"/>
                </a:lnTo>
                <a:lnTo>
                  <a:pt x="816" y="480"/>
                </a:lnTo>
                <a:lnTo>
                  <a:pt x="960" y="288"/>
                </a:lnTo>
                <a:lnTo>
                  <a:pt x="1056" y="48"/>
                </a:lnTo>
                <a:lnTo>
                  <a:pt x="1248"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027"/>
          <p:cNvSpPr txBox="1">
            <a:spLocks noChangeArrowheads="1"/>
          </p:cNvSpPr>
          <p:nvPr/>
        </p:nvSpPr>
        <p:spPr bwMode="auto">
          <a:xfrm>
            <a:off x="381000" y="-152400"/>
            <a:ext cx="6858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2800"/>
          </a:p>
          <a:p>
            <a:pPr algn="ctr">
              <a:spcBef>
                <a:spcPct val="50000"/>
              </a:spcBef>
            </a:pPr>
            <a:r>
              <a:rPr lang="en-US" altLang="en-US" sz="2800"/>
              <a:t>1. Why does phase affect seismic data?</a:t>
            </a:r>
          </a:p>
        </p:txBody>
      </p:sp>
      <p:sp>
        <p:nvSpPr>
          <p:cNvPr id="103427" name="Text Box 1028"/>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03428" name="Text Box 1040"/>
          <p:cNvSpPr txBox="1">
            <a:spLocks noChangeArrowheads="1"/>
          </p:cNvSpPr>
          <p:nvPr/>
        </p:nvSpPr>
        <p:spPr bwMode="auto">
          <a:xfrm>
            <a:off x="533400" y="1219200"/>
            <a:ext cx="67818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endParaRPr lang="en-US" altLang="en-US"/>
          </a:p>
          <a:p>
            <a:pPr>
              <a:spcBef>
                <a:spcPct val="50000"/>
              </a:spcBef>
            </a:pPr>
            <a:r>
              <a:rPr lang="en-US" altLang="en-US"/>
              <a:t>Signal processing through Fourier Decomposition breaks down seismic data into not only its frequency components (Real portion of the seismic data) but into the phase component (imaginary part).  So, decomposed seismic data is complex.</a:t>
            </a:r>
          </a:p>
          <a:p>
            <a:pPr>
              <a:spcBef>
                <a:spcPct val="50000"/>
              </a:spcBef>
            </a:pPr>
            <a:endParaRPr lang="en-US" altLang="en-US"/>
          </a:p>
          <a:p>
            <a:pPr>
              <a:spcBef>
                <a:spcPct val="50000"/>
              </a:spcBef>
            </a:pPr>
            <a:r>
              <a:rPr lang="en-US" altLang="en-US"/>
              <a:t>If you don’t know the phase you cannot get the data back into the time domain.  When we bandpass filter we can choose to change the phase or keep it the same (default)</a:t>
            </a:r>
          </a:p>
          <a:p>
            <a:pPr>
              <a:spcBef>
                <a:spcPct val="50000"/>
              </a:spcBef>
            </a:pPr>
            <a:endParaRPr lang="en-US" altLang="en-US"/>
          </a:p>
          <a:p>
            <a:pPr>
              <a:spcBef>
                <a:spcPct val="50000"/>
              </a:spcBef>
            </a:pPr>
            <a:r>
              <a:rPr lang="en-US" altLang="en-US"/>
              <a:t>Data is usually shot so that phase is as close to 0 for all frequencies.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051"/>
          <p:cNvSpPr txBox="1">
            <a:spLocks noChangeArrowheads="1"/>
          </p:cNvSpPr>
          <p:nvPr/>
        </p:nvSpPr>
        <p:spPr bwMode="auto">
          <a:xfrm>
            <a:off x="228600" y="1295400"/>
            <a:ext cx="6858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800"/>
              <a:t>2. How do phase shifts affect seismic data? </a:t>
            </a:r>
          </a:p>
        </p:txBody>
      </p:sp>
      <p:sp>
        <p:nvSpPr>
          <p:cNvPr id="105475" name="Text Box 2052"/>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sp>
        <p:nvSpPr>
          <p:cNvPr id="105476" name="Text Box 2053"/>
          <p:cNvSpPr txBox="1">
            <a:spLocks noChangeArrowheads="1"/>
          </p:cNvSpPr>
          <p:nvPr/>
        </p:nvSpPr>
        <p:spPr bwMode="auto">
          <a:xfrm>
            <a:off x="1066800" y="6096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IMPORTANT QUESTIONS</a:t>
            </a:r>
            <a:endParaRPr lang="en-US" altLang="en-US" sz="1800"/>
          </a:p>
        </p:txBody>
      </p:sp>
      <p:sp>
        <p:nvSpPr>
          <p:cNvPr id="105477" name="Text Box 2054"/>
          <p:cNvSpPr txBox="1">
            <a:spLocks noChangeArrowheads="1"/>
          </p:cNvSpPr>
          <p:nvPr/>
        </p:nvSpPr>
        <p:spPr bwMode="auto">
          <a:xfrm>
            <a:off x="838200" y="25908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105478" name="Object 2048"/>
          <p:cNvGraphicFramePr>
            <a:graphicFrameLocks noChangeAspect="1"/>
          </p:cNvGraphicFramePr>
          <p:nvPr/>
        </p:nvGraphicFramePr>
        <p:xfrm>
          <a:off x="1993900" y="3060700"/>
          <a:ext cx="3505200" cy="596900"/>
        </p:xfrm>
        <a:graphic>
          <a:graphicData uri="http://schemas.openxmlformats.org/presentationml/2006/ole">
            <mc:AlternateContent xmlns:mc="http://schemas.openxmlformats.org/markup-compatibility/2006">
              <mc:Choice xmlns:v="urn:schemas-microsoft-com:vml" Requires="v">
                <p:oleObj spid="_x0000_s105507" name="Equation" r:id="rId3" imgW="3505200" imgH="596900" progId="Equation.DSMT4">
                  <p:embed/>
                </p:oleObj>
              </mc:Choice>
              <mc:Fallback>
                <p:oleObj name="Equation" r:id="rId3" imgW="3505200" imgH="596900" progId="Equation.DSMT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3060700"/>
                        <a:ext cx="35052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479" name="Object 2049"/>
          <p:cNvGraphicFramePr>
            <a:graphicFrameLocks noChangeAspect="1"/>
          </p:cNvGraphicFramePr>
          <p:nvPr/>
        </p:nvGraphicFramePr>
        <p:xfrm>
          <a:off x="2438400" y="3810000"/>
          <a:ext cx="303213" cy="596900"/>
        </p:xfrm>
        <a:graphic>
          <a:graphicData uri="http://schemas.openxmlformats.org/presentationml/2006/ole">
            <mc:AlternateContent xmlns:mc="http://schemas.openxmlformats.org/markup-compatibility/2006">
              <mc:Choice xmlns:v="urn:schemas-microsoft-com:vml" Requires="v">
                <p:oleObj spid="_x0000_s105508" name="Equation" r:id="rId5" imgW="304668" imgH="596641" progId="Equation.DSMT4">
                  <p:embed/>
                </p:oleObj>
              </mc:Choice>
              <mc:Fallback>
                <p:oleObj name="Equation" r:id="rId5" imgW="304668" imgH="596641" progId="Equation.DSMT4">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810000"/>
                        <a:ext cx="303213"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480" name="Text Box 2059"/>
          <p:cNvSpPr txBox="1">
            <a:spLocks noChangeArrowheads="1"/>
          </p:cNvSpPr>
          <p:nvPr/>
        </p:nvSpPr>
        <p:spPr bwMode="auto">
          <a:xfrm>
            <a:off x="2895600" y="38862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2400"/>
              <a:t>is known as the phase</a:t>
            </a:r>
            <a:endParaRPr lang="en-US" altLang="en-US" sz="1800"/>
          </a:p>
        </p:txBody>
      </p:sp>
      <p:sp>
        <p:nvSpPr>
          <p:cNvPr id="105481" name="Text Box 2060"/>
          <p:cNvSpPr txBox="1">
            <a:spLocks noChangeArrowheads="1"/>
          </p:cNvSpPr>
          <p:nvPr/>
        </p:nvSpPr>
        <p:spPr bwMode="auto">
          <a:xfrm>
            <a:off x="838200" y="4876800"/>
            <a:ext cx="5867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A negative phase shift ADVANCES the signal and vice versa</a:t>
            </a:r>
          </a:p>
          <a:p>
            <a:pPr algn="ctr">
              <a:spcBef>
                <a:spcPct val="50000"/>
              </a:spcBef>
            </a:pPr>
            <a:r>
              <a:rPr lang="en-US" altLang="en-US"/>
              <a:t>The cosine signal is delayed by 90 degrees with respect to a sine signal</a:t>
            </a:r>
            <a:endParaRPr lang="en-US" altLang="en-US" sz="1800"/>
          </a:p>
        </p:txBody>
      </p:sp>
      <p:sp>
        <p:nvSpPr>
          <p:cNvPr id="105482" name="Text Box 2061"/>
          <p:cNvSpPr txBox="1">
            <a:spLocks noChangeArrowheads="1"/>
          </p:cNvSpPr>
          <p:nvPr/>
        </p:nvSpPr>
        <p:spPr bwMode="auto">
          <a:xfrm>
            <a:off x="76200" y="2362200"/>
            <a:ext cx="716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t>Let’s look at just one harmonic component of a complex signal</a:t>
            </a:r>
            <a:endParaRPr lang="en-US" altLang="en-US" sz="18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054"/>
          <p:cNvSpPr txBox="1">
            <a:spLocks noChangeArrowheads="1"/>
          </p:cNvSpPr>
          <p:nvPr/>
        </p:nvSpPr>
        <p:spPr bwMode="auto">
          <a:xfrm>
            <a:off x="838200" y="25908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graphicFrame>
        <p:nvGraphicFramePr>
          <p:cNvPr id="106499" name="Object 2048"/>
          <p:cNvGraphicFramePr>
            <a:graphicFrameLocks noChangeAspect="1"/>
          </p:cNvGraphicFramePr>
          <p:nvPr/>
        </p:nvGraphicFramePr>
        <p:xfrm>
          <a:off x="2209800" y="1676400"/>
          <a:ext cx="3530600" cy="596900"/>
        </p:xfrm>
        <a:graphic>
          <a:graphicData uri="http://schemas.openxmlformats.org/presentationml/2006/ole">
            <mc:AlternateContent xmlns:mc="http://schemas.openxmlformats.org/markup-compatibility/2006">
              <mc:Choice xmlns:v="urn:schemas-microsoft-com:vml" Requires="v">
                <p:oleObj spid="_x0000_s106515" name="Equation" r:id="rId3" imgW="3530600" imgH="596900" progId="Equation.DSMT4">
                  <p:embed/>
                </p:oleObj>
              </mc:Choice>
              <mc:Fallback>
                <p:oleObj name="Equation" r:id="rId3" imgW="3530600" imgH="596900" progId="Equation.DSMT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76400"/>
                        <a:ext cx="35306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6500" name="Picture 2060" descr="C:\Documents and Settings\jlorenzo\Desktop\lectures\images\study_phase\sine vs cos.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514600"/>
            <a:ext cx="5334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2061"/>
          <p:cNvSpPr txBox="1">
            <a:spLocks noChangeArrowheads="1"/>
          </p:cNvSpPr>
          <p:nvPr/>
        </p:nvSpPr>
        <p:spPr bwMode="auto">
          <a:xfrm>
            <a:off x="990600" y="166688"/>
            <a:ext cx="5715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If we add say, many terms from 0.1 Hz to 20 Hz with steps of 0.1 Hz for both cosines and the phase shifted cosines we can see:</a:t>
            </a:r>
          </a:p>
        </p:txBody>
      </p:sp>
      <p:sp>
        <p:nvSpPr>
          <p:cNvPr id="106502" name="Text Box 2062"/>
          <p:cNvSpPr txBox="1">
            <a:spLocks noChangeArrowheads="1"/>
          </p:cNvSpPr>
          <p:nvPr/>
        </p:nvSpPr>
        <p:spPr bwMode="auto">
          <a:xfrm>
            <a:off x="7239000" y="5562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hlinkClick r:id="rId6"/>
              </a:rPr>
              <a:t>Matlab code</a:t>
            </a:r>
            <a:endParaRPr lang="en-US" altLang="en-US" sz="180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pic>
        <p:nvPicPr>
          <p:cNvPr id="107523" name="Picture 4" descr="C:\Documents and Settings\jlorenzo\Desktop\lectures\images\ReflectionCoefficient\RCfluid_preNpostCri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6681788"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 Box 5"/>
          <p:cNvSpPr txBox="1">
            <a:spLocks noChangeArrowheads="1"/>
          </p:cNvSpPr>
          <p:nvPr/>
        </p:nvSpPr>
        <p:spPr bwMode="auto">
          <a:xfrm>
            <a:off x="9144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Reflection Coefficients at all angles- pre and post-critical</a:t>
            </a:r>
          </a:p>
        </p:txBody>
      </p:sp>
      <p:sp>
        <p:nvSpPr>
          <p:cNvPr id="107525" name="Text Box 6"/>
          <p:cNvSpPr txBox="1">
            <a:spLocks noChangeArrowheads="1"/>
          </p:cNvSpPr>
          <p:nvPr/>
        </p:nvSpPr>
        <p:spPr bwMode="auto">
          <a:xfrm>
            <a:off x="7345363" y="5567363"/>
            <a:ext cx="1658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a:hlinkClick r:id="rId3"/>
              </a:rPr>
              <a:t>Matlab Code</a:t>
            </a:r>
            <a:endParaRPr lang="en-US" alt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pic>
        <p:nvPicPr>
          <p:cNvPr id="108547" name="Picture 3" descr="C:\Documents and Settings\jlorenzo\Desktop\lectures\images\ReflectionCoefficient\RCfluid_preNpostCri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6681788"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 Box 4"/>
          <p:cNvSpPr txBox="1">
            <a:spLocks noChangeArrowheads="1"/>
          </p:cNvSpPr>
          <p:nvPr/>
        </p:nvSpPr>
        <p:spPr bwMode="auto">
          <a:xfrm>
            <a:off x="914400" y="3048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NOTES:   #1</a:t>
            </a:r>
          </a:p>
        </p:txBody>
      </p:sp>
      <p:sp>
        <p:nvSpPr>
          <p:cNvPr id="108549" name="Rectangle 5"/>
          <p:cNvSpPr>
            <a:spLocks noChangeArrowheads="1"/>
          </p:cNvSpPr>
          <p:nvPr/>
        </p:nvSpPr>
        <p:spPr bwMode="auto">
          <a:xfrm>
            <a:off x="3733800" y="762000"/>
            <a:ext cx="35814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08550" name="Text Box 7"/>
          <p:cNvSpPr txBox="1">
            <a:spLocks noChangeArrowheads="1"/>
          </p:cNvSpPr>
          <p:nvPr/>
        </p:nvSpPr>
        <p:spPr bwMode="auto">
          <a:xfrm>
            <a:off x="4267200" y="1676400"/>
            <a:ext cx="3200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At the critical angle, the real portion of the RC goes to 1. But, beyond it drops. This does not mean that the energy is dropping. Remember that the RC is complex and has two terms.  For an estimation of energy you would need to look at the square of the amplitude. To calculate the amplitude we include </a:t>
            </a:r>
            <a:r>
              <a:rPr lang="en-US" altLang="en-US" sz="1800" u="sng"/>
              <a:t>both the imaginary and real</a:t>
            </a:r>
            <a:r>
              <a:rPr lang="en-US" altLang="en-US" sz="1800"/>
              <a:t> portions of the RC.</a:t>
            </a:r>
          </a:p>
        </p:txBody>
      </p:sp>
      <p:sp>
        <p:nvSpPr>
          <p:cNvPr id="108551" name="Rectangle 8"/>
          <p:cNvSpPr>
            <a:spLocks noChangeArrowheads="1"/>
          </p:cNvSpPr>
          <p:nvPr/>
        </p:nvSpPr>
        <p:spPr bwMode="auto">
          <a:xfrm>
            <a:off x="304800" y="3429000"/>
            <a:ext cx="3733800" cy="2743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08552" name="Rectangle 10"/>
          <p:cNvSpPr>
            <a:spLocks noChangeArrowheads="1"/>
          </p:cNvSpPr>
          <p:nvPr/>
        </p:nvSpPr>
        <p:spPr bwMode="auto">
          <a:xfrm>
            <a:off x="381000" y="2971800"/>
            <a:ext cx="6096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3"/>
          <p:cNvSpPr txBox="1">
            <a:spLocks noChangeArrowheads="1"/>
          </p:cNvSpPr>
          <p:nvPr/>
        </p:nvSpPr>
        <p:spPr bwMode="auto">
          <a:xfrm>
            <a:off x="762000" y="39624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endParaRPr lang="en-US" altLang="en-US" sz="1800"/>
          </a:p>
        </p:txBody>
      </p:sp>
      <p:pic>
        <p:nvPicPr>
          <p:cNvPr id="109571" name="Picture 4" descr="C:\Documents and Settings\jlorenzo\Desktop\lectures\images\ReflectionCoefficient\RCfluid_preNpostCri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6681788"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 Box 5"/>
          <p:cNvSpPr txBox="1">
            <a:spLocks noChangeArrowheads="1"/>
          </p:cNvSpPr>
          <p:nvPr/>
        </p:nvSpPr>
        <p:spPr bwMode="auto">
          <a:xfrm>
            <a:off x="914400" y="3048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spcBef>
                <a:spcPct val="50000"/>
              </a:spcBef>
            </a:pPr>
            <a:r>
              <a:rPr lang="en-US" altLang="en-US" sz="1800"/>
              <a:t>NOTES:   #2</a:t>
            </a:r>
          </a:p>
        </p:txBody>
      </p:sp>
      <p:sp>
        <p:nvSpPr>
          <p:cNvPr id="109573" name="Rectangle 6"/>
          <p:cNvSpPr>
            <a:spLocks noChangeArrowheads="1"/>
          </p:cNvSpPr>
          <p:nvPr/>
        </p:nvSpPr>
        <p:spPr bwMode="auto">
          <a:xfrm>
            <a:off x="3733800" y="762000"/>
            <a:ext cx="35814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09574" name="Text Box 7"/>
          <p:cNvSpPr txBox="1">
            <a:spLocks noChangeArrowheads="1"/>
          </p:cNvSpPr>
          <p:nvPr/>
        </p:nvSpPr>
        <p:spPr bwMode="auto">
          <a:xfrm>
            <a:off x="4267200" y="1676400"/>
            <a:ext cx="2590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spcBef>
                <a:spcPct val="50000"/>
              </a:spcBef>
            </a:pPr>
            <a:r>
              <a:rPr lang="en-US" altLang="en-US" sz="1800"/>
              <a:t>For the</a:t>
            </a:r>
            <a:r>
              <a:rPr lang="en-US" altLang="en-US" sz="1800" u="sng"/>
              <a:t> critical ray,</a:t>
            </a:r>
            <a:r>
              <a:rPr lang="en-US" altLang="en-US" sz="1800"/>
              <a:t> amplitude is maximum (=1) at critical angle.</a:t>
            </a:r>
          </a:p>
          <a:p>
            <a:pPr>
              <a:spcBef>
                <a:spcPct val="50000"/>
              </a:spcBef>
            </a:pPr>
            <a:r>
              <a:rPr lang="en-US" altLang="en-US" sz="1800"/>
              <a:t>Post-critical angles also have a maximum amplitude because all the energy is coming back as a reflected wave and no energy is getting into the lower layer</a:t>
            </a:r>
          </a:p>
        </p:txBody>
      </p:sp>
      <p:sp>
        <p:nvSpPr>
          <p:cNvPr id="109575" name="Rectangle 8"/>
          <p:cNvSpPr>
            <a:spLocks noChangeArrowheads="1"/>
          </p:cNvSpPr>
          <p:nvPr/>
        </p:nvSpPr>
        <p:spPr bwMode="auto">
          <a:xfrm>
            <a:off x="304800" y="685800"/>
            <a:ext cx="3733800" cy="236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
        <p:nvSpPr>
          <p:cNvPr id="109576" name="Rectangle 9"/>
          <p:cNvSpPr>
            <a:spLocks noChangeArrowheads="1"/>
          </p:cNvSpPr>
          <p:nvPr/>
        </p:nvSpPr>
        <p:spPr bwMode="auto">
          <a:xfrm>
            <a:off x="1143000" y="2819400"/>
            <a:ext cx="2743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4849</TotalTime>
  <Words>4320</Words>
  <Application>Microsoft Office PowerPoint</Application>
  <PresentationFormat>On-screen Show (4:3)</PresentationFormat>
  <Paragraphs>872</Paragraphs>
  <Slides>170</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170</vt:i4>
      </vt:variant>
    </vt:vector>
  </HeadingPairs>
  <TitlesOfParts>
    <vt:vector size="176" baseType="lpstr">
      <vt:lpstr>Arial</vt:lpstr>
      <vt:lpstr>Calibri</vt:lpstr>
      <vt:lpstr>Comic Sans MS</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Louisiana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Juan Lorenzo</dc:creator>
  <cp:lastModifiedBy>Juan M Lorenzo</cp:lastModifiedBy>
  <cp:revision>508</cp:revision>
  <dcterms:created xsi:type="dcterms:W3CDTF">2005-05-10T03:02:50Z</dcterms:created>
  <dcterms:modified xsi:type="dcterms:W3CDTF">2017-11-06T16:03:07Z</dcterms:modified>
</cp:coreProperties>
</file>