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5"/>
  </p:notesMasterIdLst>
  <p:sldIdLst>
    <p:sldId id="258" r:id="rId2"/>
    <p:sldId id="278" r:id="rId3"/>
    <p:sldId id="279" r:id="rId4"/>
    <p:sldId id="281" r:id="rId5"/>
    <p:sldId id="286" r:id="rId6"/>
    <p:sldId id="287" r:id="rId7"/>
    <p:sldId id="288" r:id="rId8"/>
    <p:sldId id="262" r:id="rId9"/>
    <p:sldId id="283" r:id="rId10"/>
    <p:sldId id="284" r:id="rId11"/>
    <p:sldId id="285" r:id="rId12"/>
    <p:sldId id="290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89" r:id="rId24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ヒラギノ角ゴ Pro W3" pitchFamily="121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ヒラギノ角ゴ Pro W3" pitchFamily="121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ヒラギノ角ゴ Pro W3" pitchFamily="121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ヒラギノ角ゴ Pro W3" pitchFamily="121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ヒラギノ角ゴ Pro W3" pitchFamily="121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ヒラギノ角ゴ Pro W3" pitchFamily="121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ヒラギノ角ゴ Pro W3" pitchFamily="121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ヒラギノ角ゴ Pro W3" pitchFamily="121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ヒラギノ角ゴ Pro W3" pitchFamily="121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729D"/>
    <a:srgbClr val="FCECAE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27800" autoAdjust="0"/>
    <p:restoredTop sz="90929"/>
  </p:normalViewPr>
  <p:slideViewPr>
    <p:cSldViewPr>
      <p:cViewPr varScale="1">
        <p:scale>
          <a:sx n="67" d="100"/>
          <a:sy n="67" d="100"/>
        </p:scale>
        <p:origin x="-124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441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000F901-BC33-41D2-87C3-430C4A42119A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ヒラギノ角ゴ Pro W3" pitchFamily="121" charset="-128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ヒラギノ角ゴ Pro W3" pitchFamily="121" charset="-128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ヒラギノ角ゴ Pro W3" pitchFamily="121" charset="-128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ヒラギノ角ゴ Pro W3" pitchFamily="121" charset="-128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ヒラギノ角ゴ Pro W3" pitchFamily="121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00F901-BC33-41D2-87C3-430C4A42119A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00F901-BC33-41D2-87C3-430C4A42119A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00F901-BC33-41D2-87C3-430C4A42119A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25" name="Picture 9" descr="LSUpp1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9219" name="Rectangle 3"/>
          <p:cNvSpPr>
            <a:spLocks noGrp="1" noChangeArrowheads="1"/>
          </p:cNvSpPr>
          <p:nvPr>
            <p:ph type="ctrTitle"/>
          </p:nvPr>
        </p:nvSpPr>
        <p:spPr>
          <a:xfrm>
            <a:off x="457200" y="762000"/>
            <a:ext cx="4495800" cy="3505200"/>
          </a:xfrm>
        </p:spPr>
        <p:txBody>
          <a:bodyPr/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457200" y="4343400"/>
            <a:ext cx="4495800" cy="1600200"/>
          </a:xfrm>
        </p:spPr>
        <p:txBody>
          <a:bodyPr/>
          <a:lstStyle>
            <a:lvl1pPr marL="0" indent="0">
              <a:buFontTx/>
              <a:buNone/>
              <a:defRPr sz="2400">
                <a:solidFill>
                  <a:srgbClr val="FCECAE"/>
                </a:solidFill>
              </a:defRPr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dt" sz="half" idx="2"/>
          </p:nvPr>
        </p:nvSpPr>
        <p:spPr>
          <a:xfrm>
            <a:off x="7239000" y="6019800"/>
            <a:ext cx="1905000" cy="457200"/>
          </a:xfrm>
        </p:spPr>
        <p:txBody>
          <a:bodyPr/>
          <a:lstStyle>
            <a:lvl1pPr algn="r">
              <a:defRPr>
                <a:solidFill>
                  <a:schemeClr val="bg2"/>
                </a:solidFill>
              </a:defRPr>
            </a:lvl1pPr>
          </a:lstStyle>
          <a:p>
            <a:fld id="{772E9581-7FF8-4158-9404-AFA4F189C3DC}" type="datetime1">
              <a:rPr lang="en-US"/>
              <a:pPr/>
              <a:t>3/23/2010</a:t>
            </a:fld>
            <a:endParaRPr lang="en-US" sz="1200"/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ftr" sz="quarter" idx="3"/>
          </p:nvPr>
        </p:nvSpPr>
        <p:spPr>
          <a:xfrm>
            <a:off x="457200" y="6248400"/>
            <a:ext cx="28956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ldNum" sz="quarter" idx="4"/>
          </p:nvPr>
        </p:nvSpPr>
        <p:spPr>
          <a:xfrm>
            <a:off x="7239000" y="6477000"/>
            <a:ext cx="1905000" cy="381000"/>
          </a:xfrm>
        </p:spPr>
        <p:txBody>
          <a:bodyPr/>
          <a:lstStyle>
            <a:lvl1pPr>
              <a:defRPr/>
            </a:lvl1pPr>
          </a:lstStyle>
          <a:p>
            <a:fld id="{3A59D07C-2C5D-43DC-9074-BF3CB7F0C31A}" type="slidenum">
              <a:rPr lang="en-US"/>
              <a:pPr/>
              <a:t>‹#›</a:t>
            </a:fld>
            <a:endParaRPr lang="en-US" sz="1400">
              <a:solidFill>
                <a:schemeClr val="tx1"/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BCB1864-07C5-4850-9FCD-66EB264EBDB6}" type="datetime1">
              <a:rPr lang="en-US"/>
              <a:pPr/>
              <a:t>3/23/2010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8E6D657-04C8-4D50-AD0D-A00DAB60D21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762000"/>
            <a:ext cx="1943100" cy="5334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762000"/>
            <a:ext cx="5676900" cy="5334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621DE86-A6AD-48FD-B519-3742BDA011B0}" type="datetime1">
              <a:rPr lang="en-US"/>
              <a:pPr/>
              <a:t>3/23/2010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332103E-60BC-46E7-B821-296021BFF81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5BD6FE4-9072-40B0-A026-46ABBC72A914}" type="datetime1">
              <a:rPr lang="en-US"/>
              <a:pPr/>
              <a:t>3/23/2010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22A423C-723F-4A9A-A6CD-F448EB61F80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D431A50-B64A-467D-B1EA-7B4FF9FD7262}" type="datetime1">
              <a:rPr lang="en-US"/>
              <a:pPr/>
              <a:t>3/23/2010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EC7B796-78F0-460F-A454-ABCBC1E00DF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209800"/>
            <a:ext cx="38100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09800"/>
            <a:ext cx="38100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60C74EF-63F7-4AF6-BE1D-AAE175012F98}" type="datetime1">
              <a:rPr lang="en-US"/>
              <a:pPr/>
              <a:t>3/23/2010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FD7A70F-167D-412D-A78E-92B7E5FBC64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5435791-CF2F-4CA0-A0A0-5E2C82410AA1}" type="datetime1">
              <a:rPr lang="en-US"/>
              <a:pPr/>
              <a:t>3/23/2010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4FB8A1F-42F9-429F-BB80-FD601885854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E98ABA5-2F68-4D61-8D06-4DD87BD3ED65}" type="datetime1">
              <a:rPr lang="en-US"/>
              <a:pPr/>
              <a:t>3/23/2010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7665A6B-BE97-4165-994B-6AF66B372B3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5D10978-EBA8-4985-BF8E-EFBE631C9DC5}" type="datetime1">
              <a:rPr lang="en-US"/>
              <a:pPr/>
              <a:t>3/23/2010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9086789-FCAB-4321-A35A-6A230F2CAF6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5C5C03F-E8DF-42A1-B1A4-6F613C57AC52}" type="datetime1">
              <a:rPr lang="en-US"/>
              <a:pPr/>
              <a:t>3/23/2010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487975C-D4A7-42C8-93C3-86DC4A5ECF6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18D70CA-7B36-4F04-9817-763188AC9EEE}" type="datetime1">
              <a:rPr lang="en-US"/>
              <a:pPr/>
              <a:t>3/23/2010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9D720D4-FD00-4C7A-BA74-98388D15BB7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4" name="Picture 10" descr="LSUpp1b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762000"/>
            <a:ext cx="69342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2209800"/>
            <a:ext cx="777240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rgbClr val="80729D"/>
                </a:solidFill>
              </a:defRPr>
            </a:lvl1pPr>
          </a:lstStyle>
          <a:p>
            <a:fld id="{415674AE-6DC5-4005-85AA-19F343B0626E}" type="datetime1">
              <a:rPr lang="en-US"/>
              <a:pPr/>
              <a:t>3/23/2010</a:t>
            </a:fld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5800" y="304800"/>
            <a:ext cx="69342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FCECAE"/>
                </a:solidFill>
              </a:defRPr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rgbClr val="80729D"/>
                </a:solidFill>
              </a:defRPr>
            </a:lvl1pPr>
          </a:lstStyle>
          <a:p>
            <a:fld id="{A61330BA-131A-4642-8600-5F101F319238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37" name="Text Box 13"/>
          <p:cNvSpPr txBox="1">
            <a:spLocks noChangeArrowheads="1"/>
          </p:cNvSpPr>
          <p:nvPr/>
        </p:nvSpPr>
        <p:spPr bwMode="auto">
          <a:xfrm>
            <a:off x="381000" y="990600"/>
            <a:ext cx="3352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charset="0"/>
          <a:ea typeface="ヒラギノ角ゴ Pro W3" pitchFamily="121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charset="0"/>
          <a:ea typeface="ヒラギノ角ゴ Pro W3" pitchFamily="121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charset="0"/>
          <a:ea typeface="ヒラギノ角ゴ Pro W3" pitchFamily="121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charset="0"/>
          <a:ea typeface="ヒラギノ角ゴ Pro W3" pitchFamily="121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charset="0"/>
          <a:ea typeface="ヒラギノ角ゴ Pro W3" pitchFamily="121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charset="0"/>
          <a:ea typeface="ヒラギノ角ゴ Pro W3" pitchFamily="121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charset="0"/>
          <a:ea typeface="ヒラギノ角ゴ Pro W3" pitchFamily="121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charset="0"/>
          <a:ea typeface="ヒラギノ角ゴ Pro W3" pitchFamily="121" charset="-128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pn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2.png"/><Relationship Id="rId4" Type="http://schemas.openxmlformats.org/officeDocument/2006/relationships/image" Target="../media/image21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5.png"/><Relationship Id="rId4" Type="http://schemas.openxmlformats.org/officeDocument/2006/relationships/image" Target="../media/image24.pn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7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/>
          <a:p>
            <a:fld id="{E7737257-62B5-4DD8-B25A-5CBF09C7ABA1}" type="slidenum">
              <a:rPr lang="en-US"/>
              <a:pPr/>
              <a:t>1</a:t>
            </a:fld>
            <a:endParaRPr lang="en-US" sz="1400">
              <a:solidFill>
                <a:schemeClr val="tx1"/>
              </a:solidFill>
            </a:endParaRPr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8600" y="2514600"/>
            <a:ext cx="7086600" cy="1447800"/>
          </a:xfrm>
        </p:spPr>
        <p:txBody>
          <a:bodyPr/>
          <a:lstStyle/>
          <a:p>
            <a:r>
              <a:rPr lang="en-US" dirty="0" smtClean="0">
                <a:cs typeface="Times New Roman" pitchFamily="18" charset="0"/>
              </a:rPr>
              <a:t>Automatic Picking of First Arrivals</a:t>
            </a:r>
            <a:endParaRPr lang="en-US" dirty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657600" y="5410200"/>
            <a:ext cx="3429000" cy="609600"/>
          </a:xfrm>
        </p:spPr>
        <p:txBody>
          <a:bodyPr/>
          <a:lstStyle/>
          <a:p>
            <a:r>
              <a:rPr lang="en-US" dirty="0" smtClean="0"/>
              <a:t>He Dian and Ting Sun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Application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28800"/>
            <a:ext cx="8229600" cy="4267200"/>
          </a:xfrm>
        </p:spPr>
        <p:txBody>
          <a:bodyPr/>
          <a:lstStyle/>
          <a:p>
            <a:r>
              <a:rPr lang="en-US" sz="2400" dirty="0" smtClean="0"/>
              <a:t>Used as observation data in reservoir history matching</a:t>
            </a:r>
          </a:p>
          <a:p>
            <a:pPr>
              <a:buNone/>
            </a:pPr>
            <a:r>
              <a:rPr lang="en-US" sz="1800" dirty="0" smtClean="0"/>
              <a:t>   </a:t>
            </a:r>
          </a:p>
          <a:p>
            <a:pPr>
              <a:buNone/>
            </a:pPr>
            <a:r>
              <a:rPr lang="en-US" sz="1800" dirty="0" smtClean="0"/>
              <a:t>      History matching is the act of adjusting a model of a reservoir until it closely reproduces the past behavior of a reservoir. The past behavior can be production data and pressure data, well log and seismic data. </a:t>
            </a:r>
          </a:p>
          <a:p>
            <a:pPr>
              <a:buNone/>
            </a:pPr>
            <a:r>
              <a:rPr lang="en-US" sz="1800" dirty="0" smtClean="0"/>
              <a:t>     </a:t>
            </a:r>
          </a:p>
          <a:p>
            <a:pPr>
              <a:buNone/>
            </a:pPr>
            <a:r>
              <a:rPr lang="en-US" sz="1800" dirty="0" smtClean="0"/>
              <a:t>      The accuracy of the history matching depends on the quality of the     reservoir model and the quality and quantity of observation data. </a:t>
            </a:r>
          </a:p>
          <a:p>
            <a:pPr>
              <a:buNone/>
            </a:pPr>
            <a:r>
              <a:rPr lang="en-US" sz="1800" dirty="0" smtClean="0"/>
              <a:t>  </a:t>
            </a:r>
          </a:p>
          <a:p>
            <a:pPr>
              <a:buNone/>
            </a:pPr>
            <a:r>
              <a:rPr lang="en-US" sz="1800" dirty="0" smtClean="0"/>
              <a:t>      Once a model has been history matched, it can be used to simulate future reservoir behavior with a higher degree of confidence.</a:t>
            </a:r>
            <a:r>
              <a:rPr lang="en-US" sz="2400" dirty="0" smtClean="0"/>
              <a:t/>
            </a:r>
            <a:br>
              <a:rPr lang="en-US" sz="2400" dirty="0" smtClean="0"/>
            </a:br>
            <a:endParaRPr lang="en-US" sz="2400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2A423C-723F-4A9A-A6CD-F448EB61F80D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52600"/>
            <a:ext cx="8229600" cy="4800600"/>
          </a:xfrm>
          <a:noFill/>
          <a:ln>
            <a:noFill/>
          </a:ln>
        </p:spPr>
        <p:txBody>
          <a:bodyPr>
            <a:normAutofit/>
          </a:bodyPr>
          <a:lstStyle/>
          <a:p>
            <a:pPr>
              <a:buNone/>
            </a:pPr>
            <a:r>
              <a:rPr lang="en-US" sz="2400" dirty="0" smtClean="0"/>
              <a:t>    The main difficulties are connected with the properties of noise on seismograms:</a:t>
            </a:r>
          </a:p>
          <a:p>
            <a:pPr>
              <a:buNone/>
            </a:pPr>
            <a:endParaRPr lang="en-US" sz="2400" dirty="0" smtClean="0"/>
          </a:p>
          <a:p>
            <a:pPr marL="541782" indent="-514350">
              <a:buAutoNum type="arabicPeriod"/>
            </a:pPr>
            <a:r>
              <a:rPr lang="en-US" sz="1800" dirty="0" smtClean="0"/>
              <a:t>There is always a non-zero level of noise before first arrive.</a:t>
            </a:r>
          </a:p>
          <a:p>
            <a:pPr marL="541782" indent="-514350">
              <a:buNone/>
            </a:pPr>
            <a:endParaRPr lang="en-US" sz="1800" dirty="0" smtClean="0"/>
          </a:p>
          <a:p>
            <a:pPr marL="541782" indent="-514350">
              <a:buNone/>
            </a:pPr>
            <a:r>
              <a:rPr lang="en-US" sz="1800" dirty="0" smtClean="0"/>
              <a:t>2.     The analysis of field data shows that first arrival and noise can be spatially correlated over short distances.</a:t>
            </a:r>
          </a:p>
          <a:p>
            <a:pPr marL="541782" indent="-514350">
              <a:buNone/>
            </a:pPr>
            <a:endParaRPr lang="en-US" sz="1800" dirty="0" smtClean="0"/>
          </a:p>
          <a:p>
            <a:pPr marL="541782" indent="-514350">
              <a:buNone/>
            </a:pPr>
            <a:r>
              <a:rPr lang="en-US" sz="1800" dirty="0" smtClean="0"/>
              <a:t>3.     Other anomalies in the topography of the survey region.</a:t>
            </a: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685800" y="762000"/>
            <a:ext cx="6934200" cy="914400"/>
          </a:xfrm>
        </p:spPr>
        <p:txBody>
          <a:bodyPr/>
          <a:lstStyle/>
          <a:p>
            <a:r>
              <a:rPr lang="en-US" sz="4000" dirty="0" smtClean="0"/>
              <a:t>Difficulties</a:t>
            </a:r>
            <a:endParaRPr lang="en-US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Coherence method.</a:t>
            </a:r>
          </a:p>
          <a:p>
            <a:r>
              <a:rPr lang="en-US" dirty="0" smtClean="0"/>
              <a:t>Cross correlation method.</a:t>
            </a:r>
          </a:p>
          <a:p>
            <a:r>
              <a:rPr lang="en-US" dirty="0" smtClean="0"/>
              <a:t>Combination  of  the correlation method an linear least squares prediction technique.</a:t>
            </a:r>
          </a:p>
          <a:p>
            <a:r>
              <a:rPr lang="en-US" dirty="0" smtClean="0"/>
              <a:t>Neural Networks.</a:t>
            </a:r>
          </a:p>
          <a:p>
            <a:r>
              <a:rPr lang="en-US" dirty="0" smtClean="0"/>
              <a:t>Fractal-based algorithm.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D6FE4-9072-40B0-A026-46ABBC72A914}" type="datetime1">
              <a:rPr lang="en-US" smtClean="0"/>
              <a:pPr/>
              <a:t>3/23/2010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2A423C-723F-4A9A-A6CD-F448EB61F80D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685800" y="762000"/>
            <a:ext cx="6934200" cy="914400"/>
          </a:xfrm>
        </p:spPr>
        <p:txBody>
          <a:bodyPr/>
          <a:lstStyle/>
          <a:p>
            <a:r>
              <a:rPr lang="en-US" sz="4000" dirty="0" smtClean="0"/>
              <a:t>Methods</a:t>
            </a:r>
            <a:endParaRPr lang="en-US" sz="40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Automatic picking of first arrivals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Assume that the data of first arrivals are presented by a seismogram </a:t>
            </a:r>
            <a:r>
              <a:rPr lang="en-US" i="1" dirty="0" err="1" smtClean="0"/>
              <a:t>u</a:t>
            </a:r>
            <a:r>
              <a:rPr lang="en-US" sz="1600" i="1" dirty="0" err="1" smtClean="0"/>
              <a:t>j,n</a:t>
            </a:r>
            <a:r>
              <a:rPr lang="en-US" sz="1600" i="1" dirty="0" smtClean="0"/>
              <a:t> </a:t>
            </a:r>
            <a:r>
              <a:rPr lang="en-US" dirty="0" smtClean="0"/>
              <a:t>with </a:t>
            </a:r>
            <a:r>
              <a:rPr lang="en-US" i="1" dirty="0" smtClean="0"/>
              <a:t>N</a:t>
            </a:r>
            <a:r>
              <a:rPr lang="en-US" dirty="0" smtClean="0"/>
              <a:t> traces recorded at points </a:t>
            </a:r>
            <a:r>
              <a:rPr lang="en-US" i="1" dirty="0" err="1" smtClean="0"/>
              <a:t>x</a:t>
            </a:r>
            <a:r>
              <a:rPr lang="en-US" sz="1800" i="1" dirty="0" err="1" smtClean="0"/>
              <a:t>n</a:t>
            </a:r>
            <a:r>
              <a:rPr lang="en-US" i="1" dirty="0" smtClean="0"/>
              <a:t>=n</a:t>
            </a:r>
            <a:r>
              <a:rPr lang="el-GR" i="1" dirty="0" smtClean="0">
                <a:latin typeface="Calibri"/>
              </a:rPr>
              <a:t>Δ</a:t>
            </a:r>
            <a:r>
              <a:rPr lang="en-US" i="1" dirty="0" smtClean="0">
                <a:latin typeface="Calibri"/>
              </a:rPr>
              <a:t>x, n=</a:t>
            </a:r>
            <a:r>
              <a:rPr lang="en-US" dirty="0" smtClean="0">
                <a:latin typeface="Calibri"/>
              </a:rPr>
              <a:t>1</a:t>
            </a:r>
            <a:r>
              <a:rPr lang="en-US" i="1" dirty="0" smtClean="0">
                <a:latin typeface="Calibri"/>
              </a:rPr>
              <a:t>, …, N</a:t>
            </a:r>
            <a:r>
              <a:rPr lang="en-US" dirty="0" smtClean="0">
                <a:latin typeface="Calibri"/>
              </a:rPr>
              <a:t>, </a:t>
            </a:r>
            <a:r>
              <a:rPr lang="en-US" dirty="0" smtClean="0">
                <a:latin typeface="+mj-lt"/>
              </a:rPr>
              <a:t>at time moments</a:t>
            </a:r>
            <a:r>
              <a:rPr lang="en-US" dirty="0" smtClean="0">
                <a:latin typeface="Calibri"/>
              </a:rPr>
              <a:t> </a:t>
            </a:r>
            <a:r>
              <a:rPr lang="en-US" i="1" dirty="0" err="1" smtClean="0">
                <a:latin typeface="Calibri"/>
              </a:rPr>
              <a:t>t</a:t>
            </a:r>
            <a:r>
              <a:rPr lang="en-US" sz="1800" i="1" dirty="0" err="1" smtClean="0">
                <a:latin typeface="Calibri"/>
              </a:rPr>
              <a:t>j</a:t>
            </a:r>
            <a:r>
              <a:rPr lang="en-US" i="1" dirty="0" smtClean="0">
                <a:latin typeface="Calibri"/>
              </a:rPr>
              <a:t>=j</a:t>
            </a:r>
            <a:r>
              <a:rPr lang="el-GR" i="1" dirty="0" smtClean="0">
                <a:latin typeface="Calibri"/>
              </a:rPr>
              <a:t>Δ</a:t>
            </a:r>
            <a:r>
              <a:rPr lang="en-US" i="1" dirty="0" smtClean="0">
                <a:latin typeface="Calibri"/>
              </a:rPr>
              <a:t>t, j=</a:t>
            </a:r>
            <a:r>
              <a:rPr lang="en-US" dirty="0" smtClean="0">
                <a:latin typeface="Calibri"/>
              </a:rPr>
              <a:t>1</a:t>
            </a:r>
            <a:r>
              <a:rPr lang="en-US" i="1" dirty="0" smtClean="0">
                <a:latin typeface="Calibri"/>
              </a:rPr>
              <a:t>, …, J</a:t>
            </a:r>
            <a:r>
              <a:rPr lang="en-US" dirty="0" smtClean="0">
                <a:latin typeface="Calibri"/>
              </a:rPr>
              <a:t>.</a:t>
            </a:r>
            <a:endParaRPr lang="en-US" i="1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2A423C-723F-4A9A-A6CD-F448EB61F80D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Automatic picking of first arrivals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133600"/>
            <a:ext cx="7772400" cy="3886200"/>
          </a:xfrm>
        </p:spPr>
        <p:txBody>
          <a:bodyPr/>
          <a:lstStyle/>
          <a:p>
            <a:r>
              <a:rPr lang="en-US" i="1" u="sng" dirty="0" smtClean="0"/>
              <a:t>First step of the algorithm…</a:t>
            </a:r>
          </a:p>
          <a:p>
            <a:r>
              <a:rPr lang="en-US" sz="2400" dirty="0" smtClean="0"/>
              <a:t>Destruction of a possible spatial correlation of noise.</a:t>
            </a:r>
          </a:p>
          <a:p>
            <a:r>
              <a:rPr lang="en-US" sz="2400" dirty="0" smtClean="0"/>
              <a:t>This is achieved by suppression of noise with an amplitude below a certain level.</a:t>
            </a:r>
          </a:p>
          <a:p>
            <a:r>
              <a:rPr lang="en-US" sz="2400" dirty="0" smtClean="0"/>
              <a:t>This level is defined by estimation of the </a:t>
            </a:r>
            <a:r>
              <a:rPr lang="en-US" sz="2400" u="sng" dirty="0" smtClean="0"/>
              <a:t>average maximum noise level</a:t>
            </a:r>
            <a:r>
              <a:rPr lang="en-US" sz="2400" dirty="0" smtClean="0"/>
              <a:t> in a given time-space window before the first arrivals.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2A423C-723F-4A9A-A6CD-F448EB61F80D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Automatic picking of first arrivals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8001000" cy="5029200"/>
          </a:xfrm>
        </p:spPr>
        <p:txBody>
          <a:bodyPr/>
          <a:lstStyle/>
          <a:p>
            <a:r>
              <a:rPr lang="en-US" i="1" u="sng" dirty="0" smtClean="0"/>
              <a:t>First step of the algorithm…</a:t>
            </a:r>
          </a:p>
          <a:p>
            <a:r>
              <a:rPr lang="en-US" sz="2400" dirty="0" smtClean="0"/>
              <a:t>Let such a window be on the traces </a:t>
            </a:r>
            <a:r>
              <a:rPr lang="en-US" sz="2400" i="1" dirty="0" smtClean="0"/>
              <a:t>m</a:t>
            </a:r>
            <a:r>
              <a:rPr lang="en-US" sz="1200" i="1" dirty="0" smtClean="0"/>
              <a:t>1</a:t>
            </a:r>
            <a:r>
              <a:rPr lang="en-US" sz="2400" dirty="0" smtClean="0"/>
              <a:t> to </a:t>
            </a:r>
            <a:r>
              <a:rPr lang="en-US" sz="2400" i="1" dirty="0" smtClean="0"/>
              <a:t>m</a:t>
            </a:r>
            <a:r>
              <a:rPr lang="en-US" sz="1200" i="1" dirty="0" smtClean="0"/>
              <a:t>2</a:t>
            </a:r>
            <a:endParaRPr lang="en-US" sz="2400" i="1" dirty="0" smtClean="0"/>
          </a:p>
          <a:p>
            <a:r>
              <a:rPr lang="en-US" sz="2400" dirty="0" smtClean="0"/>
              <a:t>For each trace </a:t>
            </a:r>
            <a:r>
              <a:rPr lang="en-US" sz="2400" i="1" dirty="0" smtClean="0"/>
              <a:t>m</a:t>
            </a:r>
            <a:r>
              <a:rPr lang="en-US" sz="2400" dirty="0" smtClean="0"/>
              <a:t>, the maximum noise level is defined,</a:t>
            </a:r>
          </a:p>
          <a:p>
            <a:endParaRPr lang="en-US" sz="2400" dirty="0" smtClean="0"/>
          </a:p>
          <a:p>
            <a:r>
              <a:rPr lang="en-US" sz="2400" dirty="0" smtClean="0"/>
              <a:t>Average maximum level of noise,</a:t>
            </a:r>
          </a:p>
          <a:p>
            <a:endParaRPr lang="en-US" sz="2400" dirty="0" smtClean="0"/>
          </a:p>
          <a:p>
            <a:endParaRPr lang="en-US" sz="2400" dirty="0" smtClean="0"/>
          </a:p>
          <a:p>
            <a:r>
              <a:rPr lang="en-US" sz="2400" dirty="0" smtClean="0"/>
              <a:t>Define a unit step function, </a:t>
            </a:r>
          </a:p>
          <a:p>
            <a:r>
              <a:rPr lang="en-US" sz="2400" dirty="0" smtClean="0"/>
              <a:t>The process of noise suppression is expressed as,</a:t>
            </a:r>
          </a:p>
          <a:p>
            <a:endParaRPr lang="en-US" sz="2400" dirty="0" smtClean="0"/>
          </a:p>
          <a:p>
            <a:pPr>
              <a:buNone/>
            </a:pPr>
            <a:r>
              <a:rPr lang="en-US" sz="1200" dirty="0" smtClean="0"/>
              <a:t>        </a:t>
            </a:r>
            <a:r>
              <a:rPr lang="en-US" sz="1600" dirty="0" smtClean="0"/>
              <a:t>where </a:t>
            </a:r>
            <a:r>
              <a:rPr lang="el-GR" sz="1600" i="1" dirty="0" smtClean="0">
                <a:latin typeface="Calibri"/>
              </a:rPr>
              <a:t>α</a:t>
            </a:r>
            <a:r>
              <a:rPr lang="en-US" sz="1600" dirty="0" smtClean="0">
                <a:latin typeface="Calibri"/>
              </a:rPr>
              <a:t> </a:t>
            </a:r>
            <a:r>
              <a:rPr lang="en-US" sz="1600" dirty="0" smtClean="0">
                <a:latin typeface="+mj-lt"/>
              </a:rPr>
              <a:t>is a minimum threshold value of the ratio of the signal to the average maximum noise level.</a:t>
            </a:r>
            <a:endParaRPr lang="en-US" sz="1600" dirty="0">
              <a:latin typeface="+mj-lt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2A423C-723F-4A9A-A6CD-F448EB61F80D}" type="slidenum">
              <a:rPr lang="en-US" smtClean="0"/>
              <a:pPr/>
              <a:t>15</a:t>
            </a:fld>
            <a:endParaRPr lang="en-US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47800" y="3048000"/>
            <a:ext cx="55626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71600" y="4038600"/>
            <a:ext cx="3143250" cy="62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105400" y="4648200"/>
            <a:ext cx="1866900" cy="695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447800" y="5715000"/>
            <a:ext cx="2905125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Automatic picking of first arrivals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267200"/>
          </a:xfrm>
        </p:spPr>
        <p:txBody>
          <a:bodyPr/>
          <a:lstStyle/>
          <a:p>
            <a:r>
              <a:rPr lang="en-US" i="1" u="sng" dirty="0" smtClean="0"/>
              <a:t>Second step of the algorithm…</a:t>
            </a:r>
          </a:p>
          <a:p>
            <a:r>
              <a:rPr lang="en-US" sz="2400" dirty="0" smtClean="0"/>
              <a:t>is first-arrival detection.</a:t>
            </a:r>
          </a:p>
          <a:p>
            <a:r>
              <a:rPr lang="en-US" sz="2400" dirty="0" smtClean="0"/>
              <a:t>This is based on statistical estimates obtained by summation of traces along straight lines in given directions. </a:t>
            </a:r>
          </a:p>
          <a:p>
            <a:r>
              <a:rPr lang="en-US" sz="2400" dirty="0" smtClean="0"/>
              <a:t>In order to define the directions of summation,  we introduce the dimensionless slowness:</a:t>
            </a:r>
          </a:p>
          <a:p>
            <a:endParaRPr lang="en-US" dirty="0" smtClean="0"/>
          </a:p>
          <a:p>
            <a:pPr>
              <a:buNone/>
            </a:pPr>
            <a:r>
              <a:rPr lang="en-US" sz="2000" dirty="0" smtClean="0"/>
              <a:t>       where </a:t>
            </a:r>
            <a:r>
              <a:rPr lang="el-GR" sz="2000" i="1" dirty="0" smtClean="0">
                <a:latin typeface="Calibri"/>
              </a:rPr>
              <a:t>Δ</a:t>
            </a:r>
            <a:r>
              <a:rPr lang="en-US" sz="2000" i="1" dirty="0" smtClean="0">
                <a:latin typeface="Calibri"/>
              </a:rPr>
              <a:t>x </a:t>
            </a:r>
            <a:r>
              <a:rPr lang="en-US" sz="2000" dirty="0" smtClean="0">
                <a:latin typeface="Calibri"/>
              </a:rPr>
              <a:t>is the distance between traces, </a:t>
            </a:r>
            <a:r>
              <a:rPr lang="el-GR" sz="2000" i="1" dirty="0" smtClean="0">
                <a:latin typeface="Calibri"/>
              </a:rPr>
              <a:t>Δ</a:t>
            </a:r>
            <a:r>
              <a:rPr lang="en-US" sz="2000" i="1" dirty="0" smtClean="0">
                <a:latin typeface="Calibri"/>
              </a:rPr>
              <a:t>t</a:t>
            </a:r>
            <a:r>
              <a:rPr lang="en-US" sz="2000" dirty="0" smtClean="0">
                <a:latin typeface="Calibri"/>
              </a:rPr>
              <a:t> is the time sampling interval and </a:t>
            </a:r>
            <a:r>
              <a:rPr lang="en-US" sz="2000" i="1" dirty="0" err="1" smtClean="0">
                <a:latin typeface="Calibri"/>
              </a:rPr>
              <a:t>v</a:t>
            </a:r>
            <a:r>
              <a:rPr lang="en-US" sz="1200" i="1" dirty="0" err="1" smtClean="0">
                <a:latin typeface="Calibri"/>
              </a:rPr>
              <a:t>k</a:t>
            </a:r>
            <a:r>
              <a:rPr lang="en-US" sz="2000" dirty="0" smtClean="0">
                <a:latin typeface="Calibri"/>
              </a:rPr>
              <a:t> is the apparent velocity in the direction of summation.</a:t>
            </a:r>
            <a:endParaRPr lang="en-US" sz="20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2A423C-723F-4A9A-A6CD-F448EB61F80D}" type="slidenum">
              <a:rPr lang="en-US" smtClean="0"/>
              <a:pPr/>
              <a:t>16</a:t>
            </a:fld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33600" y="4800600"/>
            <a:ext cx="306705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Automatic picking of first arrivals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3886200"/>
          </a:xfrm>
        </p:spPr>
        <p:txBody>
          <a:bodyPr/>
          <a:lstStyle/>
          <a:p>
            <a:r>
              <a:rPr lang="en-US" i="1" u="sng" dirty="0" smtClean="0"/>
              <a:t>Second step of the algorithm…</a:t>
            </a:r>
          </a:p>
          <a:p>
            <a:r>
              <a:rPr lang="en-US" sz="2400" dirty="0" smtClean="0"/>
              <a:t>Define a range of summation over </a:t>
            </a:r>
            <a:r>
              <a:rPr lang="en-US" sz="2400" i="1" dirty="0" smtClean="0"/>
              <a:t>L</a:t>
            </a:r>
            <a:r>
              <a:rPr lang="en-US" sz="2400" dirty="0" smtClean="0"/>
              <a:t> traces, with </a:t>
            </a:r>
            <a:r>
              <a:rPr lang="en-US" sz="2400" i="1" dirty="0" smtClean="0"/>
              <a:t>L</a:t>
            </a:r>
            <a:r>
              <a:rPr lang="en-US" sz="2400" dirty="0" smtClean="0"/>
              <a:t>=2</a:t>
            </a:r>
            <a:r>
              <a:rPr lang="en-US" sz="2400" i="1" dirty="0" smtClean="0"/>
              <a:t>L</a:t>
            </a:r>
            <a:r>
              <a:rPr lang="en-US" sz="1400" i="1" dirty="0" smtClean="0"/>
              <a:t>H</a:t>
            </a:r>
            <a:r>
              <a:rPr lang="en-US" sz="2400" dirty="0" smtClean="0"/>
              <a:t>+1 around the central trace </a:t>
            </a:r>
            <a:r>
              <a:rPr lang="en-US" sz="2400" i="1" dirty="0" smtClean="0"/>
              <a:t>n</a:t>
            </a:r>
            <a:r>
              <a:rPr lang="en-US" sz="2400" dirty="0" smtClean="0"/>
              <a:t>.</a:t>
            </a:r>
          </a:p>
          <a:p>
            <a:r>
              <a:rPr lang="en-US" sz="2400" dirty="0" smtClean="0"/>
              <a:t>Then by summation in direction </a:t>
            </a:r>
            <a:r>
              <a:rPr lang="en-US" sz="2400" i="1" dirty="0" err="1" smtClean="0"/>
              <a:t>P</a:t>
            </a:r>
            <a:r>
              <a:rPr lang="en-US" sz="1400" i="1" dirty="0" err="1" smtClean="0"/>
              <a:t>k</a:t>
            </a:r>
            <a:r>
              <a:rPr lang="en-US" sz="2400" dirty="0" smtClean="0"/>
              <a:t>, get the average,</a:t>
            </a:r>
            <a:endParaRPr lang="en-US" dirty="0" smtClean="0"/>
          </a:p>
          <a:p>
            <a:endParaRPr lang="en-US" sz="2400" dirty="0" smtClean="0"/>
          </a:p>
          <a:p>
            <a:endParaRPr lang="en-US" sz="2400" dirty="0" smtClean="0"/>
          </a:p>
          <a:p>
            <a:r>
              <a:rPr lang="en-US" sz="2400" dirty="0" smtClean="0"/>
              <a:t>And the standard deviation</a:t>
            </a:r>
          </a:p>
          <a:p>
            <a:endParaRPr lang="en-US" sz="2400" dirty="0" smtClean="0"/>
          </a:p>
          <a:p>
            <a:endParaRPr lang="en-US" sz="2400" dirty="0" smtClean="0"/>
          </a:p>
          <a:p>
            <a:r>
              <a:rPr lang="en-US" sz="2400" dirty="0" smtClean="0"/>
              <a:t>Now introduce the function,</a:t>
            </a:r>
          </a:p>
          <a:p>
            <a:endParaRPr lang="en-US" sz="2400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2A423C-723F-4A9A-A6CD-F448EB61F80D}" type="slidenum">
              <a:rPr lang="en-US" smtClean="0"/>
              <a:pPr/>
              <a:t>17</a:t>
            </a:fld>
            <a:endParaRPr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28800" y="3476625"/>
            <a:ext cx="2733675" cy="638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76400" y="4648200"/>
            <a:ext cx="4381500" cy="723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029200" y="5486400"/>
            <a:ext cx="1657350" cy="666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Automatic picking of first arrivals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3886200"/>
          </a:xfrm>
        </p:spPr>
        <p:txBody>
          <a:bodyPr/>
          <a:lstStyle/>
          <a:p>
            <a:r>
              <a:rPr lang="en-US" i="1" u="sng" dirty="0" smtClean="0"/>
              <a:t>Second step of the algorithm…</a:t>
            </a:r>
          </a:p>
          <a:p>
            <a:endParaRPr lang="en-US" sz="2400" dirty="0" smtClean="0"/>
          </a:p>
          <a:p>
            <a:endParaRPr lang="en-US" dirty="0" smtClean="0"/>
          </a:p>
          <a:p>
            <a:r>
              <a:rPr lang="en-US" sz="2400" dirty="0" smtClean="0"/>
              <a:t>The function can serve as a good estimate for signal-to-noise ratio, as can be clearly seen from two extreme cases. </a:t>
            </a:r>
          </a:p>
          <a:p>
            <a:pPr lvl="1"/>
            <a:r>
              <a:rPr lang="en-US" sz="2000" dirty="0" smtClean="0"/>
              <a:t>(1) absence of signal gives a very small value for </a:t>
            </a:r>
            <a:r>
              <a:rPr lang="en-US" sz="2000" i="1" dirty="0" smtClean="0"/>
              <a:t>W</a:t>
            </a:r>
          </a:p>
          <a:p>
            <a:pPr lvl="1"/>
            <a:r>
              <a:rPr lang="en-US" sz="2000" dirty="0" smtClean="0"/>
              <a:t>(2) ideal signal on all traces gives infinite value for </a:t>
            </a:r>
            <a:r>
              <a:rPr lang="en-US" sz="2000" i="1" dirty="0" smtClean="0"/>
              <a:t>W</a:t>
            </a:r>
          </a:p>
          <a:p>
            <a:endParaRPr lang="en-US" i="1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2A423C-723F-4A9A-A6CD-F448EB61F80D}" type="slidenum">
              <a:rPr lang="en-US" smtClean="0"/>
              <a:pPr/>
              <a:t>18</a:t>
            </a:fld>
            <a:endParaRPr lang="en-US"/>
          </a:p>
        </p:txBody>
      </p:sp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52800" y="2514600"/>
            <a:ext cx="1657350" cy="666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Automatic picking of first arrivals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382000" cy="4648200"/>
          </a:xfrm>
        </p:spPr>
        <p:txBody>
          <a:bodyPr/>
          <a:lstStyle/>
          <a:p>
            <a:r>
              <a:rPr lang="en-US" i="1" u="sng" dirty="0" smtClean="0"/>
              <a:t>Second step of the algorithm…</a:t>
            </a:r>
          </a:p>
          <a:p>
            <a:r>
              <a:rPr lang="en-US" sz="2400" dirty="0" smtClean="0"/>
              <a:t>However, in practice we do not know the real distribution of </a:t>
            </a:r>
            <a:r>
              <a:rPr lang="en-US" sz="2400" i="1" dirty="0" smtClean="0"/>
              <a:t>U</a:t>
            </a:r>
            <a:r>
              <a:rPr lang="en-US" sz="2400" dirty="0" smtClean="0"/>
              <a:t> and furthermore, we must deal with very small ranges of summation.</a:t>
            </a:r>
          </a:p>
          <a:p>
            <a:r>
              <a:rPr lang="en-US" sz="2400" dirty="0" smtClean="0"/>
              <a:t>Thus, propose the following criterion for signal detection</a:t>
            </a:r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    </a:t>
            </a:r>
            <a:r>
              <a:rPr lang="en-US" sz="1800" dirty="0" smtClean="0"/>
              <a:t>where assuming that on M traces (</a:t>
            </a:r>
            <a:r>
              <a:rPr lang="en-US" sz="1800" i="1" dirty="0" smtClean="0"/>
              <a:t>M</a:t>
            </a:r>
            <a:r>
              <a:rPr lang="en-US" sz="1800" dirty="0" smtClean="0"/>
              <a:t>&lt;</a:t>
            </a:r>
            <a:r>
              <a:rPr lang="en-US" sz="1800" i="1" dirty="0" smtClean="0"/>
              <a:t>L</a:t>
            </a:r>
            <a:r>
              <a:rPr lang="en-US" sz="1800" dirty="0" smtClean="0"/>
              <a:t>) there are random deviations of noise with the same amplitude </a:t>
            </a:r>
            <a:r>
              <a:rPr lang="en-US" sz="1800" i="1" dirty="0" smtClean="0"/>
              <a:t>a</a:t>
            </a:r>
            <a:r>
              <a:rPr lang="en-US" sz="1800" dirty="0" smtClean="0"/>
              <a:t> in a direction </a:t>
            </a:r>
            <a:r>
              <a:rPr lang="en-US" sz="1800" i="1" dirty="0" smtClean="0"/>
              <a:t>P</a:t>
            </a:r>
            <a:r>
              <a:rPr lang="en-US" sz="1200" i="1" dirty="0" smtClean="0"/>
              <a:t>k</a:t>
            </a:r>
            <a:r>
              <a:rPr lang="en-US" sz="1800" dirty="0" smtClean="0"/>
              <a:t>. The noise is negligible on the remaining </a:t>
            </a:r>
            <a:r>
              <a:rPr lang="en-US" sz="1800" i="1" dirty="0" smtClean="0"/>
              <a:t>L-M</a:t>
            </a:r>
            <a:r>
              <a:rPr lang="en-US" sz="1800" dirty="0" smtClean="0"/>
              <a:t> traces.</a:t>
            </a:r>
          </a:p>
          <a:p>
            <a:endParaRPr lang="en-US" sz="24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2A423C-723F-4A9A-A6CD-F448EB61F80D}" type="slidenum">
              <a:rPr lang="en-US" smtClean="0"/>
              <a:pPr/>
              <a:t>19</a:t>
            </a:fld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19200" y="3657600"/>
            <a:ext cx="6553200" cy="17702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Definition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09800"/>
            <a:ext cx="3810000" cy="4343400"/>
          </a:xfrm>
        </p:spPr>
        <p:txBody>
          <a:bodyPr/>
          <a:lstStyle/>
          <a:p>
            <a:pPr algn="just"/>
            <a:r>
              <a:rPr lang="en-US" sz="2400" dirty="0" smtClean="0"/>
              <a:t>The first-break picking is that of identifying or picking the first arrivals of </a:t>
            </a:r>
            <a:r>
              <a:rPr lang="en-US" sz="2400" dirty="0" smtClean="0">
                <a:solidFill>
                  <a:srgbClr val="FF0000"/>
                </a:solidFill>
              </a:rPr>
              <a:t>refracted signals </a:t>
            </a:r>
            <a:r>
              <a:rPr lang="en-US" sz="2400" dirty="0" smtClean="0"/>
              <a:t>from all the signals received by the receiver arrays for a particular source signal generation.</a:t>
            </a:r>
            <a:endParaRPr lang="en-US" sz="24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2A423C-723F-4A9A-A6CD-F448EB61F80D}" type="slidenum">
              <a:rPr lang="en-US" smtClean="0"/>
              <a:pPr/>
              <a:t>2</a:t>
            </a:fld>
            <a:endParaRPr lang="en-US"/>
          </a:p>
        </p:txBody>
      </p:sp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19600" y="1676400"/>
            <a:ext cx="4394867" cy="41763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Automatic picking of first arrivals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572000"/>
          </a:xfrm>
        </p:spPr>
        <p:txBody>
          <a:bodyPr/>
          <a:lstStyle/>
          <a:p>
            <a:r>
              <a:rPr lang="en-US" i="1" u="sng" dirty="0" smtClean="0"/>
              <a:t>Second step of the algorithm…</a:t>
            </a:r>
          </a:p>
          <a:p>
            <a:endParaRPr lang="en-US" sz="2400" dirty="0" smtClean="0"/>
          </a:p>
          <a:p>
            <a:r>
              <a:rPr lang="en-US" sz="2400" dirty="0" smtClean="0"/>
              <a:t> </a:t>
            </a:r>
          </a:p>
          <a:p>
            <a:pPr>
              <a:buNone/>
            </a:pPr>
            <a:r>
              <a:rPr lang="en-US" sz="2400" dirty="0" smtClean="0"/>
              <a:t>    can serve as a measure of reliability of signal detection.</a:t>
            </a:r>
          </a:p>
          <a:p>
            <a:r>
              <a:rPr lang="en-US" sz="2400" dirty="0" smtClean="0"/>
              <a:t>The inequality </a:t>
            </a:r>
          </a:p>
          <a:p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     is a criterion for making a decision regarding the presence of a signal. This means that we eliminate the possibility of false detection due to random correlation of noise on </a:t>
            </a:r>
            <a:r>
              <a:rPr lang="en-US" sz="2400" i="1" dirty="0" smtClean="0"/>
              <a:t>M</a:t>
            </a:r>
            <a:r>
              <a:rPr lang="en-US" sz="2400" dirty="0" smtClean="0"/>
              <a:t> traces.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2A423C-723F-4A9A-A6CD-F448EB61F80D}" type="slidenum">
              <a:rPr lang="en-US" smtClean="0"/>
              <a:pPr/>
              <a:t>20</a:t>
            </a:fld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5000" y="2514600"/>
            <a:ext cx="3171825" cy="723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6000" y="4114800"/>
            <a:ext cx="1228725" cy="371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Automatic picking of first arrivals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3886200"/>
          </a:xfrm>
        </p:spPr>
        <p:txBody>
          <a:bodyPr/>
          <a:lstStyle/>
          <a:p>
            <a:r>
              <a:rPr lang="en-US" i="1" u="sng" dirty="0" smtClean="0"/>
              <a:t>Third step of the algorithm…</a:t>
            </a:r>
          </a:p>
          <a:p>
            <a:r>
              <a:rPr lang="en-US" sz="2400" dirty="0" smtClean="0"/>
              <a:t>Find the time of first arrivals on trace </a:t>
            </a:r>
            <a:r>
              <a:rPr lang="en-US" sz="2400" i="1" dirty="0" smtClean="0"/>
              <a:t>n</a:t>
            </a:r>
            <a:r>
              <a:rPr lang="en-US" sz="2400" dirty="0" smtClean="0"/>
              <a:t>.</a:t>
            </a:r>
          </a:p>
          <a:p>
            <a:r>
              <a:rPr lang="en-US" sz="2400" dirty="0" smtClean="0"/>
              <a:t>Average         in a given time window 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l-GR" sz="2400" i="1" dirty="0" smtClean="0">
                <a:latin typeface="Calibri"/>
              </a:rPr>
              <a:t>Δ</a:t>
            </a:r>
            <a:r>
              <a:rPr lang="en-US" sz="2400" i="1" dirty="0" smtClean="0">
                <a:latin typeface="Calibri"/>
              </a:rPr>
              <a:t>t</a:t>
            </a:r>
            <a:r>
              <a:rPr lang="en-US" sz="2400" i="1" dirty="0" smtClean="0"/>
              <a:t>,</a:t>
            </a:r>
          </a:p>
          <a:p>
            <a:endParaRPr lang="en-US" sz="2400" i="1" dirty="0" smtClean="0"/>
          </a:p>
          <a:p>
            <a:endParaRPr lang="en-US" sz="2400" i="1" dirty="0" smtClean="0"/>
          </a:p>
          <a:p>
            <a:r>
              <a:rPr lang="en-US" sz="2400" dirty="0" smtClean="0"/>
              <a:t>Next, for every value of </a:t>
            </a:r>
            <a:r>
              <a:rPr lang="en-US" sz="2400" i="1" dirty="0" smtClean="0"/>
              <a:t>k</a:t>
            </a:r>
            <a:r>
              <a:rPr lang="en-US" sz="2400" dirty="0" smtClean="0"/>
              <a:t> we find a minimum value of </a:t>
            </a:r>
            <a:r>
              <a:rPr lang="en-US" sz="2400" i="1" dirty="0" smtClean="0"/>
              <a:t>j</a:t>
            </a:r>
            <a:r>
              <a:rPr lang="en-US" sz="2400" dirty="0" smtClean="0"/>
              <a:t>, let it equal         , for which the inequality </a:t>
            </a:r>
          </a:p>
          <a:p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    </a:t>
            </a:r>
          </a:p>
          <a:p>
            <a:pPr>
              <a:buNone/>
            </a:pPr>
            <a:r>
              <a:rPr lang="en-US" sz="2400" dirty="0" smtClean="0"/>
              <a:t>     is satisfied.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2A423C-723F-4A9A-A6CD-F448EB61F80D}" type="slidenum">
              <a:rPr lang="en-US" smtClean="0"/>
              <a:pPr/>
              <a:t>21</a:t>
            </a:fld>
            <a:endParaRPr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08302" y="2765502"/>
            <a:ext cx="631031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47800" y="3200400"/>
            <a:ext cx="2147266" cy="809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756613" y="4441902"/>
            <a:ext cx="605481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447799" y="5105400"/>
            <a:ext cx="1676401" cy="4534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Automatic picking of first arrivals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419600"/>
          </a:xfrm>
        </p:spPr>
        <p:txBody>
          <a:bodyPr/>
          <a:lstStyle/>
          <a:p>
            <a:r>
              <a:rPr lang="en-US" i="1" u="sng" dirty="0" smtClean="0"/>
              <a:t>Third step of the algorithm…</a:t>
            </a:r>
          </a:p>
          <a:p>
            <a:r>
              <a:rPr lang="en-US" sz="2400" dirty="0" smtClean="0"/>
              <a:t>In order to increase the reliability of detection, we demand that this inequality is satisfied for several consecutive values of         in</a:t>
            </a:r>
            <a:r>
              <a:rPr lang="en-US" sz="2400" i="1" dirty="0" smtClean="0"/>
              <a:t> j</a:t>
            </a:r>
            <a:r>
              <a:rPr lang="en-US" sz="2400" dirty="0" smtClean="0"/>
              <a:t>. </a:t>
            </a:r>
          </a:p>
          <a:p>
            <a:r>
              <a:rPr lang="en-US" sz="2400" dirty="0" smtClean="0"/>
              <a:t>Then, we find the minimum of all the values         , let it equal         . </a:t>
            </a:r>
          </a:p>
          <a:p>
            <a:r>
              <a:rPr lang="en-US" sz="2400" dirty="0" smtClean="0"/>
              <a:t>The value</a:t>
            </a:r>
          </a:p>
          <a:p>
            <a:endParaRPr lang="en-US" sz="2400" dirty="0" smtClean="0"/>
          </a:p>
          <a:p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     thus is the estimate of the time of first arrivals on trace </a:t>
            </a:r>
            <a:r>
              <a:rPr lang="en-US" sz="2400" i="1" dirty="0" smtClean="0"/>
              <a:t>n</a:t>
            </a:r>
            <a:r>
              <a:rPr lang="en-US" sz="2400" dirty="0" smtClean="0"/>
              <a:t>.</a:t>
            </a:r>
            <a:endParaRPr lang="en-US" sz="24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2A423C-723F-4A9A-A6CD-F448EB61F80D}" type="slidenum">
              <a:rPr lang="en-US" smtClean="0"/>
              <a:pPr/>
              <a:t>22</a:t>
            </a:fld>
            <a:endParaRPr lang="en-US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91000" y="2971800"/>
            <a:ext cx="533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90719" y="3352800"/>
            <a:ext cx="605481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133600" y="3810000"/>
            <a:ext cx="685067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600200" y="4724400"/>
            <a:ext cx="2554817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00200"/>
            <a:ext cx="7772400" cy="3886200"/>
          </a:xfrm>
        </p:spPr>
        <p:txBody>
          <a:bodyPr/>
          <a:lstStyle/>
          <a:p>
            <a:pPr algn="ctr">
              <a:buNone/>
            </a:pPr>
            <a:r>
              <a:rPr lang="en-US" sz="6000" dirty="0" smtClean="0"/>
              <a:t>Thanks </a:t>
            </a:r>
          </a:p>
          <a:p>
            <a:pPr algn="ctr">
              <a:buNone/>
            </a:pPr>
            <a:endParaRPr lang="en-US" sz="6000" dirty="0" smtClean="0"/>
          </a:p>
          <a:p>
            <a:pPr algn="ctr">
              <a:buNone/>
            </a:pPr>
            <a:r>
              <a:rPr lang="en-US" sz="6000" dirty="0" smtClean="0"/>
              <a:t>Questions?</a:t>
            </a:r>
            <a:endParaRPr lang="en-US" sz="60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2A423C-723F-4A9A-A6CD-F448EB61F80D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4800600"/>
            <a:ext cx="7772400" cy="1295400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Direct arrivals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 smtClean="0"/>
              <a:t>Reflected arrivals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 smtClean="0">
                <a:solidFill>
                  <a:srgbClr val="FF0000"/>
                </a:solidFill>
              </a:rPr>
              <a:t>Refracted arrivals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2A423C-723F-4A9A-A6CD-F448EB61F80D}" type="slidenum">
              <a:rPr lang="en-US" smtClean="0"/>
              <a:pPr/>
              <a:t>3</a:t>
            </a:fld>
            <a:endParaRPr lang="en-US"/>
          </a:p>
        </p:txBody>
      </p:sp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0" y="1676400"/>
            <a:ext cx="7633447" cy="297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057400"/>
            <a:ext cx="8229600" cy="3276600"/>
          </a:xfrm>
          <a:noFill/>
          <a:ln>
            <a:noFill/>
          </a:ln>
        </p:spPr>
        <p:txBody>
          <a:bodyPr>
            <a:normAutofit/>
          </a:bodyPr>
          <a:lstStyle/>
          <a:p>
            <a:r>
              <a:rPr lang="en-US" sz="2400" dirty="0" smtClean="0"/>
              <a:t>One of the methods for studying the near-surface low-velocity zone and for subsequent determination of static corrections is the technique of employing </a:t>
            </a:r>
            <a:r>
              <a:rPr lang="en-US" sz="2400" dirty="0" smtClean="0">
                <a:solidFill>
                  <a:srgbClr val="FF0000"/>
                </a:solidFill>
              </a:rPr>
              <a:t>first arrivals</a:t>
            </a:r>
            <a:r>
              <a:rPr lang="en-US" sz="2400" dirty="0" smtClean="0"/>
              <a:t>.</a:t>
            </a:r>
          </a:p>
          <a:p>
            <a:pPr>
              <a:buNone/>
            </a:pPr>
            <a:endParaRPr lang="en-US" sz="2400" dirty="0" smtClean="0"/>
          </a:p>
          <a:p>
            <a:r>
              <a:rPr lang="en-US" sz="2400" dirty="0" smtClean="0"/>
              <a:t>A common </a:t>
            </a:r>
            <a:r>
              <a:rPr lang="en-US" sz="2400" dirty="0" smtClean="0">
                <a:solidFill>
                  <a:srgbClr val="FF0000"/>
                </a:solidFill>
              </a:rPr>
              <a:t>static correction </a:t>
            </a:r>
            <a:r>
              <a:rPr lang="en-US" sz="2400" dirty="0" smtClean="0"/>
              <a:t>is the weathering correction, which compensates for a layer of low seismic velocity material near the surface of the Earth. </a:t>
            </a:r>
          </a:p>
          <a:p>
            <a:pPr>
              <a:buNone/>
            </a:pPr>
            <a:endParaRPr lang="en-US" sz="2800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533400" y="1066800"/>
            <a:ext cx="6934200" cy="1219200"/>
          </a:xfrm>
        </p:spPr>
        <p:txBody>
          <a:bodyPr/>
          <a:lstStyle/>
          <a:p>
            <a:r>
              <a:rPr lang="en-US" sz="4000" dirty="0" smtClean="0"/>
              <a:t>Why?</a:t>
            </a:r>
            <a:endParaRPr lang="en-US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2A423C-723F-4A9A-A6CD-F448EB61F80D}" type="slidenum">
              <a:rPr lang="en-US" smtClean="0"/>
              <a:pPr/>
              <a:t>5</a:t>
            </a:fld>
            <a:endParaRPr lang="en-US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5000" y="914400"/>
            <a:ext cx="4843463" cy="4762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2A423C-723F-4A9A-A6CD-F448EB61F80D}" type="slidenum">
              <a:rPr lang="en-US" smtClean="0"/>
              <a:pPr/>
              <a:t>6</a:t>
            </a:fld>
            <a:endParaRPr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76400" y="1219200"/>
            <a:ext cx="5653088" cy="49873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2A423C-723F-4A9A-A6CD-F448EB61F80D}" type="slidenum">
              <a:rPr lang="en-US" smtClean="0"/>
              <a:pPr/>
              <a:t>7</a:t>
            </a:fld>
            <a:endParaRPr lang="en-US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43200" y="685800"/>
            <a:ext cx="2847975" cy="5705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Application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28800"/>
            <a:ext cx="7848600" cy="4267200"/>
          </a:xfrm>
        </p:spPr>
        <p:txBody>
          <a:bodyPr/>
          <a:lstStyle/>
          <a:p>
            <a:r>
              <a:rPr lang="en-US" sz="2400" dirty="0" smtClean="0"/>
              <a:t>Static corrections for seismic data processing, an important step in producing high-quality seismic sections.</a:t>
            </a:r>
          </a:p>
          <a:p>
            <a:pPr>
              <a:buNone/>
            </a:pPr>
            <a:r>
              <a:rPr lang="en-US" sz="2400" dirty="0" smtClean="0"/>
              <a:t>    </a:t>
            </a:r>
          </a:p>
          <a:p>
            <a:pPr>
              <a:buNone/>
            </a:pPr>
            <a:r>
              <a:rPr lang="en-US" sz="2400" dirty="0" smtClean="0"/>
              <a:t>    </a:t>
            </a:r>
            <a:r>
              <a:rPr lang="en-US" sz="1800" dirty="0" smtClean="0"/>
              <a:t>The weathering layer lead to near-surface low-velocity zone and produces travel-time anomalies , and the anomalies result in false subsurface structures in later seismic processing. However, the anomalies can be corrected by using the first break arrival times on refraction signals.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2A423C-723F-4A9A-A6CD-F448EB61F80D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Application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28800"/>
            <a:ext cx="7848600" cy="1066800"/>
          </a:xfrm>
        </p:spPr>
        <p:txBody>
          <a:bodyPr/>
          <a:lstStyle/>
          <a:p>
            <a:r>
              <a:rPr lang="en-US" sz="2400" dirty="0" smtClean="0"/>
              <a:t>Detailed knowledge of the structure of the low-velocity zone.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2A423C-723F-4A9A-A6CD-F448EB61F80D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SU1">
  <a:themeElements>
    <a:clrScheme name="">
      <a:dk1>
        <a:srgbClr val="461D7C"/>
      </a:dk1>
      <a:lt1>
        <a:srgbClr val="FFFFFF"/>
      </a:lt1>
      <a:dk2>
        <a:srgbClr val="FFFFFF"/>
      </a:dk2>
      <a:lt2>
        <a:srgbClr val="CCCCCC"/>
      </a:lt2>
      <a:accent1>
        <a:srgbClr val="FDD023"/>
      </a:accent1>
      <a:accent2>
        <a:srgbClr val="8CB811"/>
      </a:accent2>
      <a:accent3>
        <a:srgbClr val="FFFFFF"/>
      </a:accent3>
      <a:accent4>
        <a:srgbClr val="3A1769"/>
      </a:accent4>
      <a:accent5>
        <a:srgbClr val="FEE4AC"/>
      </a:accent5>
      <a:accent6>
        <a:srgbClr val="7EA60E"/>
      </a:accent6>
      <a:hlink>
        <a:srgbClr val="AB1F03"/>
      </a:hlink>
      <a:folHlink>
        <a:srgbClr val="BFDCE2"/>
      </a:folHlink>
    </a:clrScheme>
    <a:fontScheme name="Office Theme">
      <a:majorFont>
        <a:latin typeface="Arial"/>
        <a:ea typeface="ヒラギノ角ゴ Pro W3"/>
        <a:cs typeface=""/>
      </a:majorFont>
      <a:minorFont>
        <a:latin typeface="Arial"/>
        <a:ea typeface="ヒラギノ角ゴ Pro W3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ヒラギノ角ゴ Pro W3" pitchFamily="121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ヒラギノ角ゴ Pro W3" pitchFamily="121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565</TotalTime>
  <Words>1022</Words>
  <Application>Microsoft Office PowerPoint</Application>
  <PresentationFormat>On-screen Show (4:3)</PresentationFormat>
  <Paragraphs>145</Paragraphs>
  <Slides>23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LSU1</vt:lpstr>
      <vt:lpstr>Automatic Picking of First Arrivals</vt:lpstr>
      <vt:lpstr>Definition</vt:lpstr>
      <vt:lpstr>Slide 3</vt:lpstr>
      <vt:lpstr>Why?</vt:lpstr>
      <vt:lpstr>Slide 5</vt:lpstr>
      <vt:lpstr>Slide 6</vt:lpstr>
      <vt:lpstr>Slide 7</vt:lpstr>
      <vt:lpstr>Application</vt:lpstr>
      <vt:lpstr>Application</vt:lpstr>
      <vt:lpstr>Application</vt:lpstr>
      <vt:lpstr>Difficulties</vt:lpstr>
      <vt:lpstr>Methods</vt:lpstr>
      <vt:lpstr>Automatic picking of first arrivals</vt:lpstr>
      <vt:lpstr>Automatic picking of first arrivals</vt:lpstr>
      <vt:lpstr>Automatic picking of first arrivals</vt:lpstr>
      <vt:lpstr>Automatic picking of first arrivals</vt:lpstr>
      <vt:lpstr>Automatic picking of first arrivals</vt:lpstr>
      <vt:lpstr>Automatic picking of first arrivals</vt:lpstr>
      <vt:lpstr>Automatic picking of first arrivals</vt:lpstr>
      <vt:lpstr>Automatic picking of first arrivals</vt:lpstr>
      <vt:lpstr>Automatic picking of first arrivals</vt:lpstr>
      <vt:lpstr>Automatic picking of first arrivals</vt:lpstr>
      <vt:lpstr>Slide 23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Automatic first-break picking</dc:title>
  <dc:creator>hd</dc:creator>
  <cp:lastModifiedBy>hd</cp:lastModifiedBy>
  <cp:revision>60</cp:revision>
  <dcterms:created xsi:type="dcterms:W3CDTF">2010-03-19T16:19:53Z</dcterms:created>
  <dcterms:modified xsi:type="dcterms:W3CDTF">2010-03-24T02:53:08Z</dcterms:modified>
</cp:coreProperties>
</file>