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sldIdLst>
    <p:sldId id="258" r:id="rId2"/>
    <p:sldId id="278" r:id="rId3"/>
    <p:sldId id="279" r:id="rId4"/>
    <p:sldId id="281" r:id="rId5"/>
    <p:sldId id="286" r:id="rId6"/>
    <p:sldId id="287" r:id="rId7"/>
    <p:sldId id="288" r:id="rId8"/>
    <p:sldId id="262" r:id="rId9"/>
    <p:sldId id="283" r:id="rId10"/>
    <p:sldId id="284" r:id="rId11"/>
    <p:sldId id="285" r:id="rId12"/>
    <p:sldId id="290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89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729D"/>
    <a:srgbClr val="FCEC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7800" autoAdjust="0"/>
    <p:restoredTop sz="90929"/>
  </p:normalViewPr>
  <p:slideViewPr>
    <p:cSldViewPr>
      <p:cViewPr varScale="1">
        <p:scale>
          <a:sx n="67" d="100"/>
          <a:sy n="67" d="100"/>
        </p:scale>
        <p:origin x="-124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1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000F901-BC33-41D2-87C3-430C4A4211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2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0F901-BC33-41D2-87C3-430C4A4211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0F901-BC33-41D2-87C3-430C4A4211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00F901-BC33-41D2-87C3-430C4A4211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5" name="Picture 9" descr="LSUpp1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762000"/>
            <a:ext cx="4495800" cy="3505200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343400"/>
            <a:ext cx="4495800" cy="1600200"/>
          </a:xfrm>
        </p:spPr>
        <p:txBody>
          <a:bodyPr/>
          <a:lstStyle>
            <a:lvl1pPr marL="0" indent="0">
              <a:buFontTx/>
              <a:buNone/>
              <a:defRPr sz="2400">
                <a:solidFill>
                  <a:srgbClr val="FCECAE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7239000" y="6019800"/>
            <a:ext cx="1905000" cy="457200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fld id="{772E9581-7FF8-4158-9404-AFA4F189C3DC}" type="datetime1">
              <a:rPr lang="en-US"/>
              <a:pPr/>
              <a:t>3/23/2010</a:t>
            </a:fld>
            <a:endParaRPr lang="en-US" sz="1200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3A59D07C-2C5D-43DC-9074-BF3CB7F0C31A}" type="slidenum">
              <a:rPr lang="en-US"/>
              <a:pPr/>
              <a:t>‹#›</a:t>
            </a:fld>
            <a:endParaRPr lang="en-US" sz="1400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CB1864-07C5-4850-9FCD-66EB264EBDB6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6D657-04C8-4D50-AD0D-A00DAB60D2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21DE86-A6AD-48FD-B519-3742BDA011B0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32103E-60BC-46E7-B821-296021BFF8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BD6FE4-9072-40B0-A026-46ABBC72A914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2A423C-723F-4A9A-A6CD-F448EB61F8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D431A50-B64A-467D-B1EA-7B4FF9FD7262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C7B796-78F0-460F-A454-ABCBC1E00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0"/>
            <a:ext cx="3810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C74EF-63F7-4AF6-BE1D-AAE175012F98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7A70F-167D-412D-A78E-92B7E5FBC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435791-CF2F-4CA0-A0A0-5E2C82410AA1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8A1F-42F9-429F-BB80-FD6018858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98ABA5-2F68-4D61-8D06-4DD87BD3ED65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665A6B-BE97-4165-994B-6AF66B372B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D10978-EBA8-4985-BF8E-EFBE631C9DC5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86789-FCAB-4321-A35A-6A230F2CAF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C5C03F-E8DF-42A1-B1A4-6F613C57AC52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7975C-D4A7-42C8-93C3-86DC4A5EC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18D70CA-7B36-4F04-9817-763188AC9EEE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720D4-FD00-4C7A-BA74-98388D15BB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LSUpp1b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0"/>
            <a:ext cx="6934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209800"/>
            <a:ext cx="7772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0729D"/>
                </a:solidFill>
              </a:defRPr>
            </a:lvl1pPr>
          </a:lstStyle>
          <a:p>
            <a:fld id="{415674AE-6DC5-4005-85AA-19F343B0626E}" type="datetime1">
              <a:rPr lang="en-US"/>
              <a:pPr/>
              <a:t>3/23/2010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304800"/>
            <a:ext cx="6934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CECAE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0729D"/>
                </a:solidFill>
              </a:defRPr>
            </a:lvl1pPr>
          </a:lstStyle>
          <a:p>
            <a:fld id="{A61330BA-131A-4642-8600-5F101F31923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381000" y="9906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  <a:ea typeface="ヒラギノ角ゴ Pro W3" pitchFamily="121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7737257-62B5-4DD8-B25A-5CBF09C7ABA1}" type="slidenum">
              <a:rPr lang="en-US"/>
              <a:pPr/>
              <a:t>1</a:t>
            </a:fld>
            <a:endParaRPr lang="en-US" sz="1400">
              <a:solidFill>
                <a:schemeClr val="tx1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514600"/>
            <a:ext cx="7086600" cy="1447800"/>
          </a:xfrm>
        </p:spPr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Automatic Picking of First Arrivals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7600" y="5410200"/>
            <a:ext cx="3429000" cy="609600"/>
          </a:xfrm>
        </p:spPr>
        <p:txBody>
          <a:bodyPr/>
          <a:lstStyle/>
          <a:p>
            <a:r>
              <a:rPr lang="en-US" dirty="0" smtClean="0"/>
              <a:t>He Dian and Ting Sun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8229600" cy="4267200"/>
          </a:xfrm>
        </p:spPr>
        <p:txBody>
          <a:bodyPr/>
          <a:lstStyle/>
          <a:p>
            <a:r>
              <a:rPr lang="en-US" sz="2400" dirty="0" smtClean="0"/>
              <a:t>Used as observation data in reservoir history matching</a:t>
            </a:r>
          </a:p>
          <a:p>
            <a:pPr>
              <a:buNone/>
            </a:pPr>
            <a:r>
              <a:rPr lang="en-US" sz="1800" dirty="0" smtClean="0"/>
              <a:t>   </a:t>
            </a:r>
          </a:p>
          <a:p>
            <a:pPr>
              <a:buNone/>
            </a:pPr>
            <a:r>
              <a:rPr lang="en-US" sz="1800" dirty="0" smtClean="0"/>
              <a:t>      History matching is the act of adjusting a model of a reservoir until it closely reproduces the past behavior of a reservoir. The past behavior can be production data and pressure data, well log and seismic data. </a:t>
            </a:r>
          </a:p>
          <a:p>
            <a:pPr>
              <a:buNone/>
            </a:pPr>
            <a:r>
              <a:rPr lang="en-US" sz="1800" dirty="0" smtClean="0"/>
              <a:t>     </a:t>
            </a:r>
          </a:p>
          <a:p>
            <a:pPr>
              <a:buNone/>
            </a:pPr>
            <a:r>
              <a:rPr lang="en-US" sz="1800" dirty="0" smtClean="0"/>
              <a:t>      The accuracy of the history matching depends on the quality of the     reservoir model and the quality and quantity of observation data. </a:t>
            </a:r>
          </a:p>
          <a:p>
            <a:pPr>
              <a:buNone/>
            </a:pPr>
            <a:r>
              <a:rPr lang="en-US" sz="1800" dirty="0" smtClean="0"/>
              <a:t>  </a:t>
            </a:r>
          </a:p>
          <a:p>
            <a:pPr>
              <a:buNone/>
            </a:pPr>
            <a:r>
              <a:rPr lang="en-US" sz="1800" dirty="0" smtClean="0"/>
              <a:t>      Once a model has been history matched, it can be used to simulate future reservoir behavior with a higher degree of confidence.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800600"/>
          </a:xfrm>
          <a:noFill/>
          <a:ln>
            <a:noFill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    The main difficulties are connected with the properties of noise on seismograms:</a:t>
            </a:r>
          </a:p>
          <a:p>
            <a:pPr>
              <a:buNone/>
            </a:pPr>
            <a:endParaRPr lang="en-US" sz="2400" dirty="0" smtClean="0"/>
          </a:p>
          <a:p>
            <a:pPr marL="541782" indent="-514350">
              <a:buAutoNum type="arabicPeriod"/>
            </a:pPr>
            <a:r>
              <a:rPr lang="en-US" sz="1800" dirty="0" smtClean="0"/>
              <a:t>There is always a non-zero level of noise before first arrive.</a:t>
            </a:r>
          </a:p>
          <a:p>
            <a:pPr marL="541782" indent="-514350">
              <a:buNone/>
            </a:pPr>
            <a:endParaRPr lang="en-US" sz="1800" dirty="0" smtClean="0"/>
          </a:p>
          <a:p>
            <a:pPr marL="541782" indent="-514350">
              <a:buNone/>
            </a:pPr>
            <a:r>
              <a:rPr lang="en-US" sz="1800" dirty="0" smtClean="0"/>
              <a:t>2.     The analysis of field data shows that first arrival and noise can be spatially correlated over short distances.</a:t>
            </a:r>
          </a:p>
          <a:p>
            <a:pPr marL="541782" indent="-514350">
              <a:buNone/>
            </a:pPr>
            <a:endParaRPr lang="en-US" sz="1800" dirty="0" smtClean="0"/>
          </a:p>
          <a:p>
            <a:pPr marL="541782" indent="-514350">
              <a:buNone/>
            </a:pPr>
            <a:r>
              <a:rPr lang="en-US" sz="1800" dirty="0" smtClean="0"/>
              <a:t>3.     Other anomalies in the topography of the survey region.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934200" cy="914400"/>
          </a:xfrm>
        </p:spPr>
        <p:txBody>
          <a:bodyPr/>
          <a:lstStyle/>
          <a:p>
            <a:r>
              <a:rPr lang="en-US" sz="4000" dirty="0" smtClean="0"/>
              <a:t>Difficulties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Coherence method.</a:t>
            </a:r>
          </a:p>
          <a:p>
            <a:r>
              <a:rPr lang="en-US" dirty="0" smtClean="0"/>
              <a:t>Cross correlation method.</a:t>
            </a:r>
          </a:p>
          <a:p>
            <a:r>
              <a:rPr lang="en-US" dirty="0" smtClean="0"/>
              <a:t>Combination  of  the correlation method an linear least squares prediction technique.</a:t>
            </a:r>
          </a:p>
          <a:p>
            <a:r>
              <a:rPr lang="en-US" dirty="0" smtClean="0"/>
              <a:t>Neural Networks.</a:t>
            </a:r>
          </a:p>
          <a:p>
            <a:r>
              <a:rPr lang="en-US" dirty="0" smtClean="0"/>
              <a:t>Fractal-based algorithm.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6FE4-9072-40B0-A026-46ABBC72A914}" type="datetime1">
              <a:rPr lang="en-US" smtClean="0"/>
              <a:pPr/>
              <a:t>3/23/2010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6934200" cy="914400"/>
          </a:xfrm>
        </p:spPr>
        <p:txBody>
          <a:bodyPr/>
          <a:lstStyle/>
          <a:p>
            <a:r>
              <a:rPr lang="en-US" sz="4000" dirty="0" smtClean="0"/>
              <a:t>Methods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data of first arrivals are presented by a seismogram </a:t>
            </a:r>
            <a:r>
              <a:rPr lang="en-US" i="1" dirty="0" err="1" smtClean="0"/>
              <a:t>u</a:t>
            </a:r>
            <a:r>
              <a:rPr lang="en-US" sz="1600" i="1" dirty="0" err="1" smtClean="0"/>
              <a:t>j,n</a:t>
            </a:r>
            <a:r>
              <a:rPr lang="en-US" sz="1600" i="1" dirty="0" smtClean="0"/>
              <a:t> </a:t>
            </a:r>
            <a:r>
              <a:rPr lang="en-US" dirty="0" smtClean="0"/>
              <a:t>with </a:t>
            </a:r>
            <a:r>
              <a:rPr lang="en-US" i="1" dirty="0" smtClean="0"/>
              <a:t>N</a:t>
            </a:r>
            <a:r>
              <a:rPr lang="en-US" dirty="0" smtClean="0"/>
              <a:t> traces recorded at points </a:t>
            </a:r>
            <a:r>
              <a:rPr lang="en-US" i="1" dirty="0" err="1" smtClean="0"/>
              <a:t>x</a:t>
            </a:r>
            <a:r>
              <a:rPr lang="en-US" sz="1800" i="1" dirty="0" err="1" smtClean="0"/>
              <a:t>n</a:t>
            </a:r>
            <a:r>
              <a:rPr lang="en-US" i="1" dirty="0" smtClean="0"/>
              <a:t>=n</a:t>
            </a:r>
            <a:r>
              <a:rPr lang="el-GR" i="1" dirty="0" smtClean="0">
                <a:latin typeface="Calibri"/>
              </a:rPr>
              <a:t>Δ</a:t>
            </a:r>
            <a:r>
              <a:rPr lang="en-US" i="1" dirty="0" smtClean="0">
                <a:latin typeface="Calibri"/>
              </a:rPr>
              <a:t>x, n=</a:t>
            </a:r>
            <a:r>
              <a:rPr lang="en-US" dirty="0" smtClean="0">
                <a:latin typeface="Calibri"/>
              </a:rPr>
              <a:t>1</a:t>
            </a:r>
            <a:r>
              <a:rPr lang="en-US" i="1" dirty="0" smtClean="0">
                <a:latin typeface="Calibri"/>
              </a:rPr>
              <a:t>, …, N</a:t>
            </a:r>
            <a:r>
              <a:rPr lang="en-US" dirty="0" smtClean="0">
                <a:latin typeface="Calibri"/>
              </a:rPr>
              <a:t>, </a:t>
            </a:r>
            <a:r>
              <a:rPr lang="en-US" dirty="0" smtClean="0">
                <a:latin typeface="+mj-lt"/>
              </a:rPr>
              <a:t>at time moments</a:t>
            </a:r>
            <a:r>
              <a:rPr lang="en-US" dirty="0" smtClean="0">
                <a:latin typeface="Calibri"/>
              </a:rPr>
              <a:t> </a:t>
            </a:r>
            <a:r>
              <a:rPr lang="en-US" i="1" dirty="0" err="1" smtClean="0">
                <a:latin typeface="Calibri"/>
              </a:rPr>
              <a:t>t</a:t>
            </a:r>
            <a:r>
              <a:rPr lang="en-US" sz="1800" i="1" dirty="0" err="1" smtClean="0">
                <a:latin typeface="Calibri"/>
              </a:rPr>
              <a:t>j</a:t>
            </a:r>
            <a:r>
              <a:rPr lang="en-US" i="1" dirty="0" smtClean="0">
                <a:latin typeface="Calibri"/>
              </a:rPr>
              <a:t>=j</a:t>
            </a:r>
            <a:r>
              <a:rPr lang="el-GR" i="1" dirty="0" smtClean="0">
                <a:latin typeface="Calibri"/>
              </a:rPr>
              <a:t>Δ</a:t>
            </a:r>
            <a:r>
              <a:rPr lang="en-US" i="1" dirty="0" smtClean="0">
                <a:latin typeface="Calibri"/>
              </a:rPr>
              <a:t>t, j=</a:t>
            </a:r>
            <a:r>
              <a:rPr lang="en-US" dirty="0" smtClean="0">
                <a:latin typeface="Calibri"/>
              </a:rPr>
              <a:t>1</a:t>
            </a:r>
            <a:r>
              <a:rPr lang="en-US" i="1" dirty="0" smtClean="0">
                <a:latin typeface="Calibri"/>
              </a:rPr>
              <a:t>, …, J</a:t>
            </a:r>
            <a:r>
              <a:rPr lang="en-US" dirty="0" smtClean="0">
                <a:latin typeface="Calibri"/>
              </a:rPr>
              <a:t>.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886200"/>
          </a:xfrm>
        </p:spPr>
        <p:txBody>
          <a:bodyPr/>
          <a:lstStyle/>
          <a:p>
            <a:r>
              <a:rPr lang="en-US" i="1" u="sng" dirty="0" smtClean="0"/>
              <a:t>First step of the algorithm…</a:t>
            </a:r>
          </a:p>
          <a:p>
            <a:r>
              <a:rPr lang="en-US" sz="2400" dirty="0" smtClean="0"/>
              <a:t>Destruction of a possible spatial correlation of noise.</a:t>
            </a:r>
          </a:p>
          <a:p>
            <a:r>
              <a:rPr lang="en-US" sz="2400" dirty="0" smtClean="0"/>
              <a:t>This is achieved by suppression of noise with an amplitude below a certain level.</a:t>
            </a:r>
          </a:p>
          <a:p>
            <a:r>
              <a:rPr lang="en-US" sz="2400" dirty="0" smtClean="0"/>
              <a:t>This level is defined by estimation of the </a:t>
            </a:r>
            <a:r>
              <a:rPr lang="en-US" sz="2400" u="sng" dirty="0" smtClean="0"/>
              <a:t>average maximum noise level</a:t>
            </a:r>
            <a:r>
              <a:rPr lang="en-US" sz="2400" dirty="0" smtClean="0"/>
              <a:t> in a given time-space window before the first arrivals.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001000" cy="5029200"/>
          </a:xfrm>
        </p:spPr>
        <p:txBody>
          <a:bodyPr/>
          <a:lstStyle/>
          <a:p>
            <a:r>
              <a:rPr lang="en-US" i="1" u="sng" dirty="0" smtClean="0"/>
              <a:t>First step of the algorithm…</a:t>
            </a:r>
          </a:p>
          <a:p>
            <a:r>
              <a:rPr lang="en-US" sz="2400" dirty="0" smtClean="0"/>
              <a:t>Let such a window be on the traces </a:t>
            </a:r>
            <a:r>
              <a:rPr lang="en-US" sz="2400" i="1" dirty="0" smtClean="0"/>
              <a:t>m</a:t>
            </a:r>
            <a:r>
              <a:rPr lang="en-US" sz="1200" i="1" dirty="0" smtClean="0"/>
              <a:t>1</a:t>
            </a:r>
            <a:r>
              <a:rPr lang="en-US" sz="2400" dirty="0" smtClean="0"/>
              <a:t> to </a:t>
            </a:r>
            <a:r>
              <a:rPr lang="en-US" sz="2400" i="1" dirty="0" smtClean="0"/>
              <a:t>m</a:t>
            </a:r>
            <a:r>
              <a:rPr lang="en-US" sz="1200" i="1" dirty="0" smtClean="0"/>
              <a:t>2</a:t>
            </a:r>
            <a:endParaRPr lang="en-US" sz="2400" i="1" dirty="0" smtClean="0"/>
          </a:p>
          <a:p>
            <a:r>
              <a:rPr lang="en-US" sz="2400" dirty="0" smtClean="0"/>
              <a:t>For each trace </a:t>
            </a:r>
            <a:r>
              <a:rPr lang="en-US" sz="2400" i="1" dirty="0" smtClean="0"/>
              <a:t>m</a:t>
            </a:r>
            <a:r>
              <a:rPr lang="en-US" sz="2400" dirty="0" smtClean="0"/>
              <a:t>, the maximum noise level is defined,</a:t>
            </a:r>
          </a:p>
          <a:p>
            <a:endParaRPr lang="en-US" sz="2400" dirty="0" smtClean="0"/>
          </a:p>
          <a:p>
            <a:r>
              <a:rPr lang="en-US" sz="2400" dirty="0" smtClean="0"/>
              <a:t>Average maximum level of noise,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Define a unit step function, </a:t>
            </a:r>
          </a:p>
          <a:p>
            <a:r>
              <a:rPr lang="en-US" sz="2400" dirty="0" smtClean="0"/>
              <a:t>The process of noise suppression is expressed as,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1200" dirty="0" smtClean="0"/>
              <a:t>        </a:t>
            </a:r>
            <a:r>
              <a:rPr lang="en-US" sz="1600" dirty="0" smtClean="0"/>
              <a:t>where </a:t>
            </a:r>
            <a:r>
              <a:rPr lang="el-GR" sz="1600" i="1" dirty="0" smtClean="0">
                <a:latin typeface="Calibri"/>
              </a:rPr>
              <a:t>α</a:t>
            </a:r>
            <a:r>
              <a:rPr lang="en-US" sz="1600" dirty="0" smtClean="0">
                <a:latin typeface="Calibri"/>
              </a:rPr>
              <a:t> </a:t>
            </a:r>
            <a:r>
              <a:rPr lang="en-US" sz="1600" dirty="0" smtClean="0">
                <a:latin typeface="+mj-lt"/>
              </a:rPr>
              <a:t>is a minimum threshold value of the ratio of the signal to the average maximum noise level.</a:t>
            </a:r>
            <a:endParaRPr lang="en-US" sz="1600" dirty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0"/>
            <a:ext cx="5562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038600"/>
            <a:ext cx="314325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648200"/>
            <a:ext cx="18669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5715000"/>
            <a:ext cx="2905125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r>
              <a:rPr lang="en-US" i="1" u="sng" dirty="0" smtClean="0"/>
              <a:t>Second step of the algorithm…</a:t>
            </a:r>
          </a:p>
          <a:p>
            <a:r>
              <a:rPr lang="en-US" sz="2400" dirty="0" smtClean="0"/>
              <a:t>is first-arrival detection.</a:t>
            </a:r>
          </a:p>
          <a:p>
            <a:r>
              <a:rPr lang="en-US" sz="2400" dirty="0" smtClean="0"/>
              <a:t>This is based on statistical estimates obtained by summation of traces along straight lines in given directions. </a:t>
            </a:r>
          </a:p>
          <a:p>
            <a:r>
              <a:rPr lang="en-US" sz="2400" dirty="0" smtClean="0"/>
              <a:t>In order to define the directions of summation,  we introduce the dimensionless slowness: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000" dirty="0" smtClean="0"/>
              <a:t>       where </a:t>
            </a:r>
            <a:r>
              <a:rPr lang="el-GR" sz="2000" i="1" dirty="0" smtClean="0">
                <a:latin typeface="Calibri"/>
              </a:rPr>
              <a:t>Δ</a:t>
            </a:r>
            <a:r>
              <a:rPr lang="en-US" sz="2000" i="1" dirty="0" smtClean="0">
                <a:latin typeface="Calibri"/>
              </a:rPr>
              <a:t>x </a:t>
            </a:r>
            <a:r>
              <a:rPr lang="en-US" sz="2000" dirty="0" smtClean="0">
                <a:latin typeface="Calibri"/>
              </a:rPr>
              <a:t>is the distance between traces, </a:t>
            </a:r>
            <a:r>
              <a:rPr lang="el-GR" sz="2000" i="1" dirty="0" smtClean="0">
                <a:latin typeface="Calibri"/>
              </a:rPr>
              <a:t>Δ</a:t>
            </a:r>
            <a:r>
              <a:rPr lang="en-US" sz="2000" i="1" dirty="0" smtClean="0">
                <a:latin typeface="Calibri"/>
              </a:rPr>
              <a:t>t</a:t>
            </a:r>
            <a:r>
              <a:rPr lang="en-US" sz="2000" dirty="0" smtClean="0">
                <a:latin typeface="Calibri"/>
              </a:rPr>
              <a:t> is the time sampling interval and </a:t>
            </a:r>
            <a:r>
              <a:rPr lang="en-US" sz="2000" i="1" dirty="0" err="1" smtClean="0">
                <a:latin typeface="Calibri"/>
              </a:rPr>
              <a:t>v</a:t>
            </a:r>
            <a:r>
              <a:rPr lang="en-US" sz="1200" i="1" dirty="0" err="1" smtClean="0">
                <a:latin typeface="Calibri"/>
              </a:rPr>
              <a:t>k</a:t>
            </a:r>
            <a:r>
              <a:rPr lang="en-US" sz="2000" dirty="0" smtClean="0">
                <a:latin typeface="Calibri"/>
              </a:rPr>
              <a:t> is the apparent velocity in the direction of summation.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800600"/>
            <a:ext cx="30670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886200"/>
          </a:xfrm>
        </p:spPr>
        <p:txBody>
          <a:bodyPr/>
          <a:lstStyle/>
          <a:p>
            <a:r>
              <a:rPr lang="en-US" i="1" u="sng" dirty="0" smtClean="0"/>
              <a:t>Second step of the algorithm…</a:t>
            </a:r>
          </a:p>
          <a:p>
            <a:r>
              <a:rPr lang="en-US" sz="2400" dirty="0" smtClean="0"/>
              <a:t>Define a range of summation over </a:t>
            </a:r>
            <a:r>
              <a:rPr lang="en-US" sz="2400" i="1" dirty="0" smtClean="0"/>
              <a:t>L</a:t>
            </a:r>
            <a:r>
              <a:rPr lang="en-US" sz="2400" dirty="0" smtClean="0"/>
              <a:t> traces, with </a:t>
            </a:r>
            <a:r>
              <a:rPr lang="en-US" sz="2400" i="1" dirty="0" smtClean="0"/>
              <a:t>L</a:t>
            </a:r>
            <a:r>
              <a:rPr lang="en-US" sz="2400" dirty="0" smtClean="0"/>
              <a:t>=2</a:t>
            </a:r>
            <a:r>
              <a:rPr lang="en-US" sz="2400" i="1" dirty="0" smtClean="0"/>
              <a:t>L</a:t>
            </a:r>
            <a:r>
              <a:rPr lang="en-US" sz="1400" i="1" dirty="0" smtClean="0"/>
              <a:t>H</a:t>
            </a:r>
            <a:r>
              <a:rPr lang="en-US" sz="2400" dirty="0" smtClean="0"/>
              <a:t>+1 around the central trace </a:t>
            </a:r>
            <a:r>
              <a:rPr lang="en-US" sz="2400" i="1" dirty="0" smtClean="0"/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Then by summation in direction </a:t>
            </a:r>
            <a:r>
              <a:rPr lang="en-US" sz="2400" i="1" dirty="0" err="1" smtClean="0"/>
              <a:t>P</a:t>
            </a:r>
            <a:r>
              <a:rPr lang="en-US" sz="1400" i="1" dirty="0" err="1" smtClean="0"/>
              <a:t>k</a:t>
            </a:r>
            <a:r>
              <a:rPr lang="en-US" sz="2400" dirty="0" smtClean="0"/>
              <a:t>, get the average,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And the standard deviation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Now introduce the function,</a:t>
            </a:r>
          </a:p>
          <a:p>
            <a:endParaRPr lang="en-US" sz="2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476625"/>
            <a:ext cx="2733675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648200"/>
            <a:ext cx="43815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5486400"/>
            <a:ext cx="1657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r>
              <a:rPr lang="en-US" i="1" u="sng" dirty="0" smtClean="0"/>
              <a:t>Second step of the algorithm…</a:t>
            </a:r>
          </a:p>
          <a:p>
            <a:endParaRPr lang="en-US" sz="2400" dirty="0" smtClean="0"/>
          </a:p>
          <a:p>
            <a:endParaRPr lang="en-US" dirty="0" smtClean="0"/>
          </a:p>
          <a:p>
            <a:r>
              <a:rPr lang="en-US" sz="2400" dirty="0" smtClean="0"/>
              <a:t>The function can serve as a good estimate for signal-to-noise ratio, as can be clearly seen from two extreme cases. </a:t>
            </a:r>
          </a:p>
          <a:p>
            <a:pPr lvl="1"/>
            <a:r>
              <a:rPr lang="en-US" sz="2000" dirty="0" smtClean="0"/>
              <a:t>(1) absence of signal gives a very small value for </a:t>
            </a:r>
            <a:r>
              <a:rPr lang="en-US" sz="2000" i="1" dirty="0" smtClean="0"/>
              <a:t>W</a:t>
            </a:r>
          </a:p>
          <a:p>
            <a:pPr lvl="1"/>
            <a:r>
              <a:rPr lang="en-US" sz="2000" dirty="0" smtClean="0"/>
              <a:t>(2) ideal signal on all traces gives infinite value for </a:t>
            </a:r>
            <a:r>
              <a:rPr lang="en-US" sz="2000" i="1" dirty="0" smtClean="0"/>
              <a:t>W</a:t>
            </a:r>
          </a:p>
          <a:p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2514600"/>
            <a:ext cx="165735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648200"/>
          </a:xfrm>
        </p:spPr>
        <p:txBody>
          <a:bodyPr/>
          <a:lstStyle/>
          <a:p>
            <a:r>
              <a:rPr lang="en-US" i="1" u="sng" dirty="0" smtClean="0"/>
              <a:t>Second step of the algorithm…</a:t>
            </a:r>
          </a:p>
          <a:p>
            <a:r>
              <a:rPr lang="en-US" sz="2400" dirty="0" smtClean="0"/>
              <a:t>However, in practice we do not know the real distribution of </a:t>
            </a:r>
            <a:r>
              <a:rPr lang="en-US" sz="2400" i="1" dirty="0" smtClean="0"/>
              <a:t>U</a:t>
            </a:r>
            <a:r>
              <a:rPr lang="en-US" sz="2400" dirty="0" smtClean="0"/>
              <a:t> and furthermore, we must deal with very small ranges of summation.</a:t>
            </a:r>
          </a:p>
          <a:p>
            <a:r>
              <a:rPr lang="en-US" sz="2400" dirty="0" smtClean="0"/>
              <a:t>Thus, propose the following criterion for signal detection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1800" dirty="0" smtClean="0"/>
              <a:t>where assuming that on M traces (</a:t>
            </a:r>
            <a:r>
              <a:rPr lang="en-US" sz="1800" i="1" dirty="0" smtClean="0"/>
              <a:t>M</a:t>
            </a:r>
            <a:r>
              <a:rPr lang="en-US" sz="1800" dirty="0" smtClean="0"/>
              <a:t>&lt;</a:t>
            </a:r>
            <a:r>
              <a:rPr lang="en-US" sz="1800" i="1" dirty="0" smtClean="0"/>
              <a:t>L</a:t>
            </a:r>
            <a:r>
              <a:rPr lang="en-US" sz="1800" dirty="0" smtClean="0"/>
              <a:t>) there are random deviations of noise with the same amplitude </a:t>
            </a:r>
            <a:r>
              <a:rPr lang="en-US" sz="1800" i="1" dirty="0" smtClean="0"/>
              <a:t>a</a:t>
            </a:r>
            <a:r>
              <a:rPr lang="en-US" sz="1800" dirty="0" smtClean="0"/>
              <a:t> in a direction </a:t>
            </a:r>
            <a:r>
              <a:rPr lang="en-US" sz="1800" i="1" dirty="0" smtClean="0"/>
              <a:t>P</a:t>
            </a:r>
            <a:r>
              <a:rPr lang="en-US" sz="1200" i="1" dirty="0" smtClean="0"/>
              <a:t>k</a:t>
            </a:r>
            <a:r>
              <a:rPr lang="en-US" sz="1800" dirty="0" smtClean="0"/>
              <a:t>. The noise is negligible on the remaining </a:t>
            </a:r>
            <a:r>
              <a:rPr lang="en-US" sz="1800" i="1" dirty="0" smtClean="0"/>
              <a:t>L-M</a:t>
            </a:r>
            <a:r>
              <a:rPr lang="en-US" sz="1800" dirty="0" smtClean="0"/>
              <a:t> traces.</a:t>
            </a:r>
          </a:p>
          <a:p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657600"/>
            <a:ext cx="6553200" cy="177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Definition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3810000" cy="4343400"/>
          </a:xfrm>
        </p:spPr>
        <p:txBody>
          <a:bodyPr/>
          <a:lstStyle/>
          <a:p>
            <a:pPr algn="just"/>
            <a:r>
              <a:rPr lang="en-US" sz="2400" dirty="0" smtClean="0"/>
              <a:t>The first-break picking is that of identifying or picking the first arrivals of </a:t>
            </a:r>
            <a:r>
              <a:rPr lang="en-US" sz="2400" dirty="0" smtClean="0">
                <a:solidFill>
                  <a:srgbClr val="FF0000"/>
                </a:solidFill>
              </a:rPr>
              <a:t>refracted signals </a:t>
            </a:r>
            <a:r>
              <a:rPr lang="en-US" sz="2400" dirty="0" smtClean="0"/>
              <a:t>from all the signals received by the receiver arrays for a particular source signal generation.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676400"/>
            <a:ext cx="4394867" cy="417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r>
              <a:rPr lang="en-US" i="1" u="sng" dirty="0" smtClean="0"/>
              <a:t>Second step of the algorithm…</a:t>
            </a:r>
          </a:p>
          <a:p>
            <a:endParaRPr lang="en-US" sz="2400" dirty="0" smtClean="0"/>
          </a:p>
          <a:p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    can serve as a measure of reliability of signal detection.</a:t>
            </a:r>
          </a:p>
          <a:p>
            <a:r>
              <a:rPr lang="en-US" sz="2400" dirty="0" smtClean="0"/>
              <a:t>The inequality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is a criterion for making a decision regarding the presence of a signal. This means that we eliminate the possibility of false detection due to random correlation of noise on </a:t>
            </a:r>
            <a:r>
              <a:rPr lang="en-US" sz="2400" i="1" dirty="0" smtClean="0"/>
              <a:t>M</a:t>
            </a:r>
            <a:r>
              <a:rPr lang="en-US" sz="2400" dirty="0" smtClean="0"/>
              <a:t> traces.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514600"/>
            <a:ext cx="31718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4114800"/>
            <a:ext cx="12287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3886200"/>
          </a:xfrm>
        </p:spPr>
        <p:txBody>
          <a:bodyPr/>
          <a:lstStyle/>
          <a:p>
            <a:r>
              <a:rPr lang="en-US" i="1" u="sng" dirty="0" smtClean="0"/>
              <a:t>Third step of the algorithm…</a:t>
            </a:r>
          </a:p>
          <a:p>
            <a:r>
              <a:rPr lang="en-US" sz="2400" dirty="0" smtClean="0"/>
              <a:t>Find the time of first arrivals on trace </a:t>
            </a:r>
            <a:r>
              <a:rPr lang="en-US" sz="2400" i="1" dirty="0" smtClean="0"/>
              <a:t>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Average         in a given time window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l-GR" sz="2400" i="1" dirty="0" smtClean="0">
                <a:latin typeface="Calibri"/>
              </a:rPr>
              <a:t>Δ</a:t>
            </a:r>
            <a:r>
              <a:rPr lang="en-US" sz="2400" i="1" dirty="0" smtClean="0">
                <a:latin typeface="Calibri"/>
              </a:rPr>
              <a:t>t</a:t>
            </a:r>
            <a:r>
              <a:rPr lang="en-US" sz="2400" i="1" dirty="0" smtClean="0"/>
              <a:t>,</a:t>
            </a:r>
          </a:p>
          <a:p>
            <a:endParaRPr lang="en-US" sz="2400" i="1" dirty="0" smtClean="0"/>
          </a:p>
          <a:p>
            <a:endParaRPr lang="en-US" sz="2400" i="1" dirty="0" smtClean="0"/>
          </a:p>
          <a:p>
            <a:r>
              <a:rPr lang="en-US" sz="2400" dirty="0" smtClean="0"/>
              <a:t>Next, for every value of </a:t>
            </a:r>
            <a:r>
              <a:rPr lang="en-US" sz="2400" i="1" dirty="0" smtClean="0"/>
              <a:t>k</a:t>
            </a:r>
            <a:r>
              <a:rPr lang="en-US" sz="2400" dirty="0" smtClean="0"/>
              <a:t> we find a minimum value of </a:t>
            </a:r>
            <a:r>
              <a:rPr lang="en-US" sz="2400" i="1" dirty="0" smtClean="0"/>
              <a:t>j</a:t>
            </a:r>
            <a:r>
              <a:rPr lang="en-US" sz="2400" dirty="0" smtClean="0"/>
              <a:t>, let it equal         , for which the inequality </a:t>
            </a:r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    is satisfied.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08302" y="2765502"/>
            <a:ext cx="63103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3200400"/>
            <a:ext cx="2147266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56613" y="4441902"/>
            <a:ext cx="60548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799" y="5105400"/>
            <a:ext cx="1676401" cy="453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picking of first arrivals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i="1" u="sng" dirty="0" smtClean="0"/>
              <a:t>Third step of the algorithm…</a:t>
            </a:r>
          </a:p>
          <a:p>
            <a:r>
              <a:rPr lang="en-US" sz="2400" dirty="0" smtClean="0"/>
              <a:t>In order to increase the reliability of detection, we demand that this inequality is satisfied for several consecutive values of         in</a:t>
            </a:r>
            <a:r>
              <a:rPr lang="en-US" sz="2400" i="1" dirty="0" smtClean="0"/>
              <a:t> j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Then, we find the minimum of all the values         , let it equal         . </a:t>
            </a:r>
          </a:p>
          <a:p>
            <a:r>
              <a:rPr lang="en-US" sz="2400" dirty="0" smtClean="0"/>
              <a:t>The value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    thus is the estimate of the time of first arrivals on trace </a:t>
            </a:r>
            <a:r>
              <a:rPr lang="en-US" sz="2400" i="1" dirty="0" smtClean="0"/>
              <a:t>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1000" y="2971800"/>
            <a:ext cx="533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0719" y="3352800"/>
            <a:ext cx="60548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810000"/>
            <a:ext cx="68506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00200" y="4724400"/>
            <a:ext cx="255481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772400" cy="38862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/>
              <a:t>Thanks </a:t>
            </a:r>
          </a:p>
          <a:p>
            <a:pPr algn="ctr">
              <a:buNone/>
            </a:pPr>
            <a:endParaRPr lang="en-US" sz="6000" dirty="0" smtClean="0"/>
          </a:p>
          <a:p>
            <a:pPr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Direct arrivals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Reflected arrivals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FF0000"/>
                </a:solidFill>
              </a:rPr>
              <a:t>Refracted arrivals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676400"/>
            <a:ext cx="7633447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229600" cy="3276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2400" dirty="0" smtClean="0"/>
              <a:t>One of the methods for studying the near-surface low-velocity zone and for subsequent determination of static corrections is the technique of employing </a:t>
            </a:r>
            <a:r>
              <a:rPr lang="en-US" sz="2400" dirty="0" smtClean="0">
                <a:solidFill>
                  <a:srgbClr val="FF0000"/>
                </a:solidFill>
              </a:rPr>
              <a:t>first arrivals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A common </a:t>
            </a:r>
            <a:r>
              <a:rPr lang="en-US" sz="2400" dirty="0" smtClean="0">
                <a:solidFill>
                  <a:srgbClr val="FF0000"/>
                </a:solidFill>
              </a:rPr>
              <a:t>static correction </a:t>
            </a:r>
            <a:r>
              <a:rPr lang="en-US" sz="2400" dirty="0" smtClean="0"/>
              <a:t>is the weathering correction, which compensates for a layer of low seismic velocity material near the surface of the Earth. </a:t>
            </a:r>
          </a:p>
          <a:p>
            <a:pPr>
              <a:buNone/>
            </a:pPr>
            <a:endParaRPr lang="en-US" sz="2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6934200" cy="1219200"/>
          </a:xfrm>
        </p:spPr>
        <p:txBody>
          <a:bodyPr/>
          <a:lstStyle/>
          <a:p>
            <a:r>
              <a:rPr lang="en-US" sz="4000" dirty="0" smtClean="0"/>
              <a:t>Why?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14400"/>
            <a:ext cx="4843463" cy="476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19200"/>
            <a:ext cx="5653088" cy="498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685800"/>
            <a:ext cx="2847975" cy="57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267200"/>
          </a:xfrm>
        </p:spPr>
        <p:txBody>
          <a:bodyPr/>
          <a:lstStyle/>
          <a:p>
            <a:r>
              <a:rPr lang="en-US" sz="2400" dirty="0" smtClean="0"/>
              <a:t>Static corrections for seismic data processing, an important step in producing high-quality seismic sections.</a:t>
            </a:r>
          </a:p>
          <a:p>
            <a:pPr>
              <a:buNone/>
            </a:pPr>
            <a:r>
              <a:rPr lang="en-US" sz="2400" dirty="0" smtClean="0"/>
              <a:t>    </a:t>
            </a:r>
          </a:p>
          <a:p>
            <a:pPr>
              <a:buNone/>
            </a:pPr>
            <a:r>
              <a:rPr lang="en-US" sz="2400" dirty="0" smtClean="0"/>
              <a:t>    </a:t>
            </a:r>
            <a:r>
              <a:rPr lang="en-US" sz="1800" dirty="0" smtClean="0"/>
              <a:t>The weathering layer lead to near-surface low-velocity zone and produces travel-time anomalies , and the anomalies result in false subsurface structures in later seismic processing. However, the anomalies can be corrected by using the first break arrival times on refraction signals.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Application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1066800"/>
          </a:xfrm>
        </p:spPr>
        <p:txBody>
          <a:bodyPr/>
          <a:lstStyle/>
          <a:p>
            <a:r>
              <a:rPr lang="en-US" sz="2400" dirty="0" smtClean="0"/>
              <a:t>Detailed knowledge of the structure of the low-velocity zone.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423C-723F-4A9A-A6CD-F448EB61F80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SU1">
  <a:themeElements>
    <a:clrScheme name="">
      <a:dk1>
        <a:srgbClr val="461D7C"/>
      </a:dk1>
      <a:lt1>
        <a:srgbClr val="FFFFFF"/>
      </a:lt1>
      <a:dk2>
        <a:srgbClr val="FFFFFF"/>
      </a:dk2>
      <a:lt2>
        <a:srgbClr val="CCCCCC"/>
      </a:lt2>
      <a:accent1>
        <a:srgbClr val="FDD023"/>
      </a:accent1>
      <a:accent2>
        <a:srgbClr val="8CB811"/>
      </a:accent2>
      <a:accent3>
        <a:srgbClr val="FFFFFF"/>
      </a:accent3>
      <a:accent4>
        <a:srgbClr val="3A1769"/>
      </a:accent4>
      <a:accent5>
        <a:srgbClr val="FEE4AC"/>
      </a:accent5>
      <a:accent6>
        <a:srgbClr val="7EA60E"/>
      </a:accent6>
      <a:hlink>
        <a:srgbClr val="AB1F03"/>
      </a:hlink>
      <a:folHlink>
        <a:srgbClr val="BFDCE2"/>
      </a:folHlink>
    </a:clrScheme>
    <a:fontScheme name="Office Theme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21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565</TotalTime>
  <Words>1022</Words>
  <Application>Microsoft Office PowerPoint</Application>
  <PresentationFormat>On-screen Show (4:3)</PresentationFormat>
  <Paragraphs>145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LSU1</vt:lpstr>
      <vt:lpstr>Automatic Picking of First Arrivals</vt:lpstr>
      <vt:lpstr>Definition</vt:lpstr>
      <vt:lpstr>Slide 3</vt:lpstr>
      <vt:lpstr>Why?</vt:lpstr>
      <vt:lpstr>Slide 5</vt:lpstr>
      <vt:lpstr>Slide 6</vt:lpstr>
      <vt:lpstr>Slide 7</vt:lpstr>
      <vt:lpstr>Application</vt:lpstr>
      <vt:lpstr>Application</vt:lpstr>
      <vt:lpstr>Application</vt:lpstr>
      <vt:lpstr>Difficulties</vt:lpstr>
      <vt:lpstr>Methods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Automatic picking of first arrivals</vt:lpstr>
      <vt:lpstr>Slide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Automatic first-break picking</dc:title>
  <dc:creator>hd</dc:creator>
  <cp:lastModifiedBy>hd</cp:lastModifiedBy>
  <cp:revision>60</cp:revision>
  <dcterms:created xsi:type="dcterms:W3CDTF">2010-03-19T16:19:53Z</dcterms:created>
  <dcterms:modified xsi:type="dcterms:W3CDTF">2010-03-24T02:53:08Z</dcterms:modified>
</cp:coreProperties>
</file>