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7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4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0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0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1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3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B38D-677D-4E2F-BF6C-BD2F4120915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9BD9-BA8E-4C05-82B8-1B17DA7D6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5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Snell’s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4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Example: Three Possible </a:t>
            </a:r>
            <a:r>
              <a:rPr lang="en-US" sz="4400" dirty="0"/>
              <a:t>C</a:t>
            </a:r>
            <a:r>
              <a:rPr lang="en-US" sz="4400" dirty="0" smtClean="0"/>
              <a:t>ritical </a:t>
            </a:r>
            <a:r>
              <a:rPr lang="en-US" sz="4400" dirty="0"/>
              <a:t>A</a:t>
            </a:r>
            <a:r>
              <a:rPr lang="en-US" sz="4400" dirty="0" smtClean="0"/>
              <a:t>ngles</a:t>
            </a:r>
            <a:endParaRPr lang="en-US" sz="4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72371"/>
              </p:ext>
            </p:extLst>
          </p:nvPr>
        </p:nvGraphicFramePr>
        <p:xfrm>
          <a:off x="2794000" y="1689100"/>
          <a:ext cx="2794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" imgW="2793960" imgH="888840" progId="Equation.DSMT4">
                  <p:embed/>
                </p:oleObj>
              </mc:Choice>
              <mc:Fallback>
                <p:oleObj name="Equation" r:id="rId3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0" y="1689100"/>
                        <a:ext cx="2794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094611"/>
              </p:ext>
            </p:extLst>
          </p:nvPr>
        </p:nvGraphicFramePr>
        <p:xfrm>
          <a:off x="2743200" y="2895600"/>
          <a:ext cx="2819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2819160" imgH="888840" progId="Equation.DSMT4">
                  <p:embed/>
                </p:oleObj>
              </mc:Choice>
              <mc:Fallback>
                <p:oleObj name="Equation" r:id="rId5" imgW="281916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5600"/>
                        <a:ext cx="2819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70400"/>
              </p:ext>
            </p:extLst>
          </p:nvPr>
        </p:nvGraphicFramePr>
        <p:xfrm>
          <a:off x="2895600" y="4191000"/>
          <a:ext cx="261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7" imgW="2616120" imgH="888840" progId="Equation.DSMT4">
                  <p:embed/>
                </p:oleObj>
              </mc:Choice>
              <mc:Fallback>
                <p:oleObj name="Equation" r:id="rId7" imgW="261612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91000"/>
                        <a:ext cx="2616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47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032498"/>
            <a:ext cx="9144000" cy="5825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660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Northern </a:t>
            </a:r>
            <a:r>
              <a:rPr lang="en-US" sz="3600" i="1" dirty="0" err="1" smtClean="0"/>
              <a:t>Sh</a:t>
            </a:r>
            <a:r>
              <a:rPr lang="en-US" sz="3600" dirty="0" smtClean="0"/>
              <a:t> Shot-gather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30549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DDDDDD"/>
                </a:solidFill>
              </a:rPr>
              <a:t>Seismic </a:t>
            </a:r>
            <a:r>
              <a:rPr lang="en-US" sz="2000" i="1" dirty="0">
                <a:solidFill>
                  <a:srgbClr val="DDDDDD"/>
                </a:solidFill>
              </a:rPr>
              <a:t>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457200" cy="460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610600" cy="460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59" y="1219200"/>
            <a:ext cx="42438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143655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DDDDDD"/>
                </a:solidFill>
              </a:rPr>
              <a:t>Seismic </a:t>
            </a:r>
            <a:r>
              <a:rPr lang="en-US" sz="2000" i="1" dirty="0">
                <a:solidFill>
                  <a:srgbClr val="DDDDDD"/>
                </a:solidFill>
              </a:rPr>
              <a:t>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457200" cy="460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8610600" cy="460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2660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Southern </a:t>
            </a:r>
            <a:r>
              <a:rPr lang="en-US" sz="3600" i="1" dirty="0" smtClean="0"/>
              <a:t>P-</a:t>
            </a:r>
            <a:r>
              <a:rPr lang="en-US" sz="3600" dirty="0" smtClean="0"/>
              <a:t> Shot-gather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78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Documents and Settings\jlorenzo\Desktop\CAMERA01\TGS visit May 9 2005\logo_p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085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762000" y="39624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1447800" y="4572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 rot="-1160453">
            <a:off x="2133600" y="2971800"/>
            <a:ext cx="1219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 rot="3378596" flipV="1">
            <a:off x="4191000" y="3657600"/>
            <a:ext cx="1219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3657600" y="25146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667000" y="3259138"/>
            <a:ext cx="990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critical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angle</a:t>
            </a:r>
          </a:p>
        </p:txBody>
      </p:sp>
      <p:sp>
        <p:nvSpPr>
          <p:cNvPr id="144393" name="Freeform 9"/>
          <p:cNvSpPr>
            <a:spLocks/>
          </p:cNvSpPr>
          <p:nvPr/>
        </p:nvSpPr>
        <p:spPr bwMode="auto">
          <a:xfrm>
            <a:off x="2362200" y="3048000"/>
            <a:ext cx="1295400" cy="533400"/>
          </a:xfrm>
          <a:custGeom>
            <a:avLst/>
            <a:gdLst>
              <a:gd name="T0" fmla="*/ 0 w 480"/>
              <a:gd name="T1" fmla="*/ 2147483647 h 288"/>
              <a:gd name="T2" fmla="*/ 2147483647 w 480"/>
              <a:gd name="T3" fmla="*/ 2147483647 h 288"/>
              <a:gd name="T4" fmla="*/ 2147483647 w 480"/>
              <a:gd name="T5" fmla="*/ 2147483647 h 288"/>
              <a:gd name="T6" fmla="*/ 2147483647 w 480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88"/>
              <a:gd name="T14" fmla="*/ 480 w 48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88">
                <a:moveTo>
                  <a:pt x="0" y="288"/>
                </a:moveTo>
                <a:lnTo>
                  <a:pt x="76" y="139"/>
                </a:lnTo>
                <a:lnTo>
                  <a:pt x="267" y="3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105400" y="3505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V</a:t>
            </a:r>
            <a:r>
              <a:rPr lang="en-US" altLang="en-US" sz="1200"/>
              <a:t>1</a:t>
            </a:r>
            <a:r>
              <a:rPr lang="en-US" altLang="en-US" sz="1800"/>
              <a:t>,rho</a:t>
            </a:r>
            <a:r>
              <a:rPr lang="en-US" altLang="en-US" sz="1200"/>
              <a:t>1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52578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V</a:t>
            </a:r>
            <a:r>
              <a:rPr lang="en-US" altLang="en-US" sz="1200"/>
              <a:t>2</a:t>
            </a:r>
            <a:r>
              <a:rPr lang="en-US" altLang="en-US" sz="1800"/>
              <a:t>,rho</a:t>
            </a:r>
            <a:r>
              <a:rPr lang="en-US" altLang="en-US" sz="1200"/>
              <a:t>2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8288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P`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3962400" y="4114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P`P’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1981200" y="533400"/>
            <a:ext cx="4648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At critical angle of incidence,</a:t>
            </a:r>
          </a:p>
          <a:p>
            <a:pPr algn="l">
              <a:spcBef>
                <a:spcPct val="50000"/>
              </a:spcBef>
            </a:pPr>
            <a:r>
              <a:rPr lang="en-US" altLang="en-US" sz="2400"/>
              <a:t>angle of refraction = 90 degrees=angle of reflection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075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Line 118"/>
          <p:cNvSpPr>
            <a:spLocks noChangeShapeType="1"/>
          </p:cNvSpPr>
          <p:nvPr/>
        </p:nvSpPr>
        <p:spPr bwMode="auto">
          <a:xfrm>
            <a:off x="1930400" y="838200"/>
            <a:ext cx="0" cy="4775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98"/>
          <p:cNvSpPr>
            <a:spLocks noChangeShapeType="1"/>
          </p:cNvSpPr>
          <p:nvPr/>
        </p:nvSpPr>
        <p:spPr bwMode="auto">
          <a:xfrm>
            <a:off x="1930400" y="22860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117"/>
          <p:cNvSpPr>
            <a:spLocks noChangeArrowheads="1"/>
          </p:cNvSpPr>
          <p:nvPr/>
        </p:nvSpPr>
        <p:spPr bwMode="auto">
          <a:xfrm>
            <a:off x="2222500" y="2108200"/>
            <a:ext cx="21717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38922" name="Picture 2" descr="C:\Documents and Settings\jlorenzo\Desktop\CAMERA01\TGS visit May 9 2005\logo_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085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1917700" y="1778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Pre- and Post-critical Rays</a:t>
            </a:r>
            <a:endParaRPr lang="en-US" altLang="en-US" sz="1800"/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 flipH="1">
            <a:off x="1905000" y="103505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7"/>
          <p:cNvSpPr>
            <a:spLocks noChangeShapeType="1"/>
          </p:cNvSpPr>
          <p:nvPr/>
        </p:nvSpPr>
        <p:spPr bwMode="auto">
          <a:xfrm flipH="1">
            <a:off x="2009775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8"/>
          <p:cNvSpPr>
            <a:spLocks noChangeShapeType="1"/>
          </p:cNvSpPr>
          <p:nvPr/>
        </p:nvSpPr>
        <p:spPr bwMode="auto">
          <a:xfrm flipH="1">
            <a:off x="2114550" y="103505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9"/>
          <p:cNvSpPr>
            <a:spLocks noChangeShapeType="1"/>
          </p:cNvSpPr>
          <p:nvPr/>
        </p:nvSpPr>
        <p:spPr bwMode="auto">
          <a:xfrm flipH="1">
            <a:off x="2219325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20"/>
          <p:cNvSpPr>
            <a:spLocks noChangeShapeType="1"/>
          </p:cNvSpPr>
          <p:nvPr/>
        </p:nvSpPr>
        <p:spPr bwMode="auto">
          <a:xfrm flipH="1">
            <a:off x="2328863" y="103505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21"/>
          <p:cNvSpPr>
            <a:spLocks noChangeShapeType="1"/>
          </p:cNvSpPr>
          <p:nvPr/>
        </p:nvSpPr>
        <p:spPr bwMode="auto">
          <a:xfrm flipH="1">
            <a:off x="2433638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22"/>
          <p:cNvSpPr>
            <a:spLocks noChangeShapeType="1"/>
          </p:cNvSpPr>
          <p:nvPr/>
        </p:nvSpPr>
        <p:spPr bwMode="auto">
          <a:xfrm flipH="1">
            <a:off x="2538413" y="103505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23"/>
          <p:cNvSpPr>
            <a:spLocks noChangeShapeType="1"/>
          </p:cNvSpPr>
          <p:nvPr/>
        </p:nvSpPr>
        <p:spPr bwMode="auto">
          <a:xfrm flipH="1">
            <a:off x="2643188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4"/>
          <p:cNvSpPr>
            <a:spLocks noChangeShapeType="1"/>
          </p:cNvSpPr>
          <p:nvPr/>
        </p:nvSpPr>
        <p:spPr bwMode="auto">
          <a:xfrm flipH="1">
            <a:off x="2738438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5"/>
          <p:cNvSpPr>
            <a:spLocks noChangeShapeType="1"/>
          </p:cNvSpPr>
          <p:nvPr/>
        </p:nvSpPr>
        <p:spPr bwMode="auto">
          <a:xfrm flipH="1">
            <a:off x="2843213" y="104457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6"/>
          <p:cNvSpPr>
            <a:spLocks noChangeShapeType="1"/>
          </p:cNvSpPr>
          <p:nvPr/>
        </p:nvSpPr>
        <p:spPr bwMode="auto">
          <a:xfrm flipH="1">
            <a:off x="2947988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7"/>
          <p:cNvSpPr>
            <a:spLocks noChangeShapeType="1"/>
          </p:cNvSpPr>
          <p:nvPr/>
        </p:nvSpPr>
        <p:spPr bwMode="auto">
          <a:xfrm flipH="1">
            <a:off x="3052763" y="104457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8"/>
          <p:cNvSpPr>
            <a:spLocks noChangeShapeType="1"/>
          </p:cNvSpPr>
          <p:nvPr/>
        </p:nvSpPr>
        <p:spPr bwMode="auto">
          <a:xfrm flipH="1">
            <a:off x="3162300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29"/>
          <p:cNvSpPr>
            <a:spLocks noChangeShapeType="1"/>
          </p:cNvSpPr>
          <p:nvPr/>
        </p:nvSpPr>
        <p:spPr bwMode="auto">
          <a:xfrm flipH="1">
            <a:off x="3267075" y="104457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Line 30"/>
          <p:cNvSpPr>
            <a:spLocks noChangeShapeType="1"/>
          </p:cNvSpPr>
          <p:nvPr/>
        </p:nvSpPr>
        <p:spPr bwMode="auto">
          <a:xfrm flipH="1">
            <a:off x="3371850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Line 31"/>
          <p:cNvSpPr>
            <a:spLocks noChangeShapeType="1"/>
          </p:cNvSpPr>
          <p:nvPr/>
        </p:nvSpPr>
        <p:spPr bwMode="auto">
          <a:xfrm flipH="1">
            <a:off x="3476625" y="104457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Line 32"/>
          <p:cNvSpPr>
            <a:spLocks noChangeShapeType="1"/>
          </p:cNvSpPr>
          <p:nvPr/>
        </p:nvSpPr>
        <p:spPr bwMode="auto">
          <a:xfrm flipH="1">
            <a:off x="3586163" y="103505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Line 33"/>
          <p:cNvSpPr>
            <a:spLocks noChangeShapeType="1"/>
          </p:cNvSpPr>
          <p:nvPr/>
        </p:nvSpPr>
        <p:spPr bwMode="auto">
          <a:xfrm flipH="1">
            <a:off x="3690938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Line 34"/>
          <p:cNvSpPr>
            <a:spLocks noChangeShapeType="1"/>
          </p:cNvSpPr>
          <p:nvPr/>
        </p:nvSpPr>
        <p:spPr bwMode="auto">
          <a:xfrm flipH="1">
            <a:off x="3795713" y="103505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Line 35"/>
          <p:cNvSpPr>
            <a:spLocks noChangeShapeType="1"/>
          </p:cNvSpPr>
          <p:nvPr/>
        </p:nvSpPr>
        <p:spPr bwMode="auto">
          <a:xfrm flipH="1">
            <a:off x="3900488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Line 36"/>
          <p:cNvSpPr>
            <a:spLocks noChangeShapeType="1"/>
          </p:cNvSpPr>
          <p:nvPr/>
        </p:nvSpPr>
        <p:spPr bwMode="auto">
          <a:xfrm flipH="1">
            <a:off x="4010025" y="103505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Line 37"/>
          <p:cNvSpPr>
            <a:spLocks noChangeShapeType="1"/>
          </p:cNvSpPr>
          <p:nvPr/>
        </p:nvSpPr>
        <p:spPr bwMode="auto">
          <a:xfrm flipH="1">
            <a:off x="4114800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Line 38"/>
          <p:cNvSpPr>
            <a:spLocks noChangeShapeType="1"/>
          </p:cNvSpPr>
          <p:nvPr/>
        </p:nvSpPr>
        <p:spPr bwMode="auto">
          <a:xfrm flipH="1">
            <a:off x="4219575" y="103505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Line 39"/>
          <p:cNvSpPr>
            <a:spLocks noChangeShapeType="1"/>
          </p:cNvSpPr>
          <p:nvPr/>
        </p:nvSpPr>
        <p:spPr bwMode="auto">
          <a:xfrm flipH="1">
            <a:off x="4324350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Line 40"/>
          <p:cNvSpPr>
            <a:spLocks noChangeShapeType="1"/>
          </p:cNvSpPr>
          <p:nvPr/>
        </p:nvSpPr>
        <p:spPr bwMode="auto">
          <a:xfrm flipH="1">
            <a:off x="4419600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41"/>
          <p:cNvSpPr>
            <a:spLocks noChangeShapeType="1"/>
          </p:cNvSpPr>
          <p:nvPr/>
        </p:nvSpPr>
        <p:spPr bwMode="auto">
          <a:xfrm flipH="1">
            <a:off x="4524375" y="104457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42"/>
          <p:cNvSpPr>
            <a:spLocks noChangeShapeType="1"/>
          </p:cNvSpPr>
          <p:nvPr/>
        </p:nvSpPr>
        <p:spPr bwMode="auto">
          <a:xfrm flipH="1">
            <a:off x="4629150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Line 43"/>
          <p:cNvSpPr>
            <a:spLocks noChangeShapeType="1"/>
          </p:cNvSpPr>
          <p:nvPr/>
        </p:nvSpPr>
        <p:spPr bwMode="auto">
          <a:xfrm flipH="1">
            <a:off x="4733925" y="104457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Line 44"/>
          <p:cNvSpPr>
            <a:spLocks noChangeShapeType="1"/>
          </p:cNvSpPr>
          <p:nvPr/>
        </p:nvSpPr>
        <p:spPr bwMode="auto">
          <a:xfrm flipH="1">
            <a:off x="4843463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3" name="Line 45"/>
          <p:cNvSpPr>
            <a:spLocks noChangeShapeType="1"/>
          </p:cNvSpPr>
          <p:nvPr/>
        </p:nvSpPr>
        <p:spPr bwMode="auto">
          <a:xfrm flipH="1">
            <a:off x="4948238" y="104457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Line 46"/>
          <p:cNvSpPr>
            <a:spLocks noChangeShapeType="1"/>
          </p:cNvSpPr>
          <p:nvPr/>
        </p:nvSpPr>
        <p:spPr bwMode="auto">
          <a:xfrm flipH="1">
            <a:off x="5053013" y="103981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Line 47"/>
          <p:cNvSpPr>
            <a:spLocks noChangeShapeType="1"/>
          </p:cNvSpPr>
          <p:nvPr/>
        </p:nvSpPr>
        <p:spPr bwMode="auto">
          <a:xfrm flipH="1">
            <a:off x="5157788" y="104457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6" name="Line 48"/>
          <p:cNvSpPr>
            <a:spLocks noChangeShapeType="1"/>
          </p:cNvSpPr>
          <p:nvPr/>
        </p:nvSpPr>
        <p:spPr bwMode="auto">
          <a:xfrm>
            <a:off x="1828800" y="1035050"/>
            <a:ext cx="45339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57" name="Group 59"/>
          <p:cNvGrpSpPr>
            <a:grpSpLocks/>
          </p:cNvGrpSpPr>
          <p:nvPr/>
        </p:nvGrpSpPr>
        <p:grpSpPr bwMode="auto">
          <a:xfrm>
            <a:off x="2324100" y="863600"/>
            <a:ext cx="3200400" cy="152400"/>
            <a:chOff x="1552" y="1920"/>
            <a:chExt cx="2016" cy="96"/>
          </a:xfrm>
        </p:grpSpPr>
        <p:sp>
          <p:nvSpPr>
            <p:cNvPr id="39008" name="AutoShape 49"/>
            <p:cNvSpPr>
              <a:spLocks noChangeArrowheads="1"/>
            </p:cNvSpPr>
            <p:nvPr/>
          </p:nvSpPr>
          <p:spPr bwMode="auto">
            <a:xfrm flipV="1">
              <a:off x="1552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09" name="AutoShape 50"/>
            <p:cNvSpPr>
              <a:spLocks noChangeArrowheads="1"/>
            </p:cNvSpPr>
            <p:nvPr/>
          </p:nvSpPr>
          <p:spPr bwMode="auto">
            <a:xfrm flipV="1">
              <a:off x="1936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10" name="AutoShape 51"/>
            <p:cNvSpPr>
              <a:spLocks noChangeArrowheads="1"/>
            </p:cNvSpPr>
            <p:nvPr/>
          </p:nvSpPr>
          <p:spPr bwMode="auto">
            <a:xfrm flipV="1">
              <a:off x="2320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11" name="AutoShape 52"/>
            <p:cNvSpPr>
              <a:spLocks noChangeArrowheads="1"/>
            </p:cNvSpPr>
            <p:nvPr/>
          </p:nvSpPr>
          <p:spPr bwMode="auto">
            <a:xfrm flipV="1">
              <a:off x="2704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12" name="AutoShape 53"/>
            <p:cNvSpPr>
              <a:spLocks noChangeArrowheads="1"/>
            </p:cNvSpPr>
            <p:nvPr/>
          </p:nvSpPr>
          <p:spPr bwMode="auto">
            <a:xfrm flipV="1">
              <a:off x="3088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13" name="AutoShape 54"/>
            <p:cNvSpPr>
              <a:spLocks noChangeArrowheads="1"/>
            </p:cNvSpPr>
            <p:nvPr/>
          </p:nvSpPr>
          <p:spPr bwMode="auto">
            <a:xfrm flipV="1">
              <a:off x="3472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8958" name="Line 56"/>
          <p:cNvSpPr>
            <a:spLocks noChangeShapeType="1"/>
          </p:cNvSpPr>
          <p:nvPr/>
        </p:nvSpPr>
        <p:spPr bwMode="auto">
          <a:xfrm>
            <a:off x="1955800" y="2101850"/>
            <a:ext cx="45339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Line 57"/>
          <p:cNvSpPr>
            <a:spLocks noChangeShapeType="1"/>
          </p:cNvSpPr>
          <p:nvPr/>
        </p:nvSpPr>
        <p:spPr bwMode="auto">
          <a:xfrm>
            <a:off x="1917700" y="1079500"/>
            <a:ext cx="2413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Line 58"/>
          <p:cNvSpPr>
            <a:spLocks noChangeShapeType="1"/>
          </p:cNvSpPr>
          <p:nvPr/>
        </p:nvSpPr>
        <p:spPr bwMode="auto">
          <a:xfrm flipV="1">
            <a:off x="2159000" y="1054100"/>
            <a:ext cx="2413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Line 61"/>
          <p:cNvSpPr>
            <a:spLocks noChangeShapeType="1"/>
          </p:cNvSpPr>
          <p:nvPr/>
        </p:nvSpPr>
        <p:spPr bwMode="auto">
          <a:xfrm>
            <a:off x="1905000" y="1041400"/>
            <a:ext cx="5461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Line 62"/>
          <p:cNvSpPr>
            <a:spLocks noChangeShapeType="1"/>
          </p:cNvSpPr>
          <p:nvPr/>
        </p:nvSpPr>
        <p:spPr bwMode="auto">
          <a:xfrm flipV="1">
            <a:off x="2463800" y="1028700"/>
            <a:ext cx="5461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Line 63"/>
          <p:cNvSpPr>
            <a:spLocks noChangeShapeType="1"/>
          </p:cNvSpPr>
          <p:nvPr/>
        </p:nvSpPr>
        <p:spPr bwMode="auto">
          <a:xfrm>
            <a:off x="1866900" y="1016000"/>
            <a:ext cx="90170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4" name="Line 64"/>
          <p:cNvSpPr>
            <a:spLocks noChangeShapeType="1"/>
          </p:cNvSpPr>
          <p:nvPr/>
        </p:nvSpPr>
        <p:spPr bwMode="auto">
          <a:xfrm flipV="1">
            <a:off x="2717800" y="1016000"/>
            <a:ext cx="90170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Line 65"/>
          <p:cNvSpPr>
            <a:spLocks noChangeShapeType="1"/>
          </p:cNvSpPr>
          <p:nvPr/>
        </p:nvSpPr>
        <p:spPr bwMode="auto">
          <a:xfrm>
            <a:off x="1892300" y="1016000"/>
            <a:ext cx="11811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6" name="Line 66"/>
          <p:cNvSpPr>
            <a:spLocks noChangeShapeType="1"/>
          </p:cNvSpPr>
          <p:nvPr/>
        </p:nvSpPr>
        <p:spPr bwMode="auto">
          <a:xfrm flipV="1">
            <a:off x="3048000" y="1016000"/>
            <a:ext cx="11811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7" name="Line 67"/>
          <p:cNvSpPr>
            <a:spLocks noChangeShapeType="1"/>
          </p:cNvSpPr>
          <p:nvPr/>
        </p:nvSpPr>
        <p:spPr bwMode="auto">
          <a:xfrm>
            <a:off x="1892300" y="104140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8" name="Line 69"/>
          <p:cNvSpPr>
            <a:spLocks noChangeShapeType="1"/>
          </p:cNvSpPr>
          <p:nvPr/>
        </p:nvSpPr>
        <p:spPr bwMode="auto">
          <a:xfrm flipV="1">
            <a:off x="3352800" y="102870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9" name="AutoShape 55"/>
          <p:cNvSpPr>
            <a:spLocks noChangeArrowheads="1"/>
          </p:cNvSpPr>
          <p:nvPr/>
        </p:nvSpPr>
        <p:spPr bwMode="auto">
          <a:xfrm>
            <a:off x="1752600" y="8636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8970" name="Line 72"/>
          <p:cNvSpPr>
            <a:spLocks noChangeShapeType="1"/>
          </p:cNvSpPr>
          <p:nvPr/>
        </p:nvSpPr>
        <p:spPr bwMode="auto">
          <a:xfrm>
            <a:off x="635000" y="1041400"/>
            <a:ext cx="774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1" name="Line 73"/>
          <p:cNvSpPr>
            <a:spLocks noChangeShapeType="1"/>
          </p:cNvSpPr>
          <p:nvPr/>
        </p:nvSpPr>
        <p:spPr bwMode="auto">
          <a:xfrm>
            <a:off x="635000" y="10414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2" name="Text Box 74"/>
          <p:cNvSpPr txBox="1">
            <a:spLocks noChangeArrowheads="1"/>
          </p:cNvSpPr>
          <p:nvPr/>
        </p:nvSpPr>
        <p:spPr bwMode="auto">
          <a:xfrm>
            <a:off x="762000" y="71120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38973" name="Text Box 75"/>
          <p:cNvSpPr txBox="1">
            <a:spLocks noChangeArrowheads="1"/>
          </p:cNvSpPr>
          <p:nvPr/>
        </p:nvSpPr>
        <p:spPr bwMode="auto">
          <a:xfrm>
            <a:off x="647700" y="1257300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38974" name="Text Box 76"/>
          <p:cNvSpPr txBox="1">
            <a:spLocks noChangeArrowheads="1"/>
          </p:cNvSpPr>
          <p:nvPr/>
        </p:nvSpPr>
        <p:spPr bwMode="auto">
          <a:xfrm>
            <a:off x="5600700" y="129540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38975" name="Text Box 77"/>
          <p:cNvSpPr txBox="1">
            <a:spLocks noChangeArrowheads="1"/>
          </p:cNvSpPr>
          <p:nvPr/>
        </p:nvSpPr>
        <p:spPr bwMode="auto">
          <a:xfrm>
            <a:off x="5676900" y="223520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2</a:t>
            </a:r>
            <a:endParaRPr lang="en-US" altLang="en-US"/>
          </a:p>
        </p:txBody>
      </p:sp>
      <p:sp>
        <p:nvSpPr>
          <p:cNvPr id="38976" name="Text Box 78"/>
          <p:cNvSpPr txBox="1">
            <a:spLocks noChangeArrowheads="1"/>
          </p:cNvSpPr>
          <p:nvPr/>
        </p:nvSpPr>
        <p:spPr bwMode="auto">
          <a:xfrm>
            <a:off x="6946900" y="2108200"/>
            <a:ext cx="110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2</a:t>
            </a:r>
            <a:r>
              <a:rPr lang="en-US" altLang="en-US"/>
              <a:t>&gt; V</a:t>
            </a:r>
            <a:r>
              <a:rPr lang="en-US" altLang="en-US" sz="1200"/>
              <a:t>1</a:t>
            </a:r>
          </a:p>
        </p:txBody>
      </p:sp>
      <p:sp>
        <p:nvSpPr>
          <p:cNvPr id="38977" name="Line 79"/>
          <p:cNvSpPr>
            <a:spLocks noChangeShapeType="1"/>
          </p:cNvSpPr>
          <p:nvPr/>
        </p:nvSpPr>
        <p:spPr bwMode="auto">
          <a:xfrm>
            <a:off x="1917700" y="2654300"/>
            <a:ext cx="450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8" name="Line 80"/>
          <p:cNvSpPr>
            <a:spLocks noChangeShapeType="1"/>
          </p:cNvSpPr>
          <p:nvPr/>
        </p:nvSpPr>
        <p:spPr bwMode="auto">
          <a:xfrm>
            <a:off x="1930400" y="26543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9" name="Line 81"/>
          <p:cNvSpPr>
            <a:spLocks noChangeShapeType="1"/>
          </p:cNvSpPr>
          <p:nvPr/>
        </p:nvSpPr>
        <p:spPr bwMode="auto">
          <a:xfrm>
            <a:off x="1930400" y="2654300"/>
            <a:ext cx="4216400" cy="3111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0" name="Freeform 82"/>
          <p:cNvSpPr>
            <a:spLocks/>
          </p:cNvSpPr>
          <p:nvPr/>
        </p:nvSpPr>
        <p:spPr bwMode="auto">
          <a:xfrm>
            <a:off x="1917700" y="3797300"/>
            <a:ext cx="3975100" cy="1816100"/>
          </a:xfrm>
          <a:custGeom>
            <a:avLst/>
            <a:gdLst>
              <a:gd name="T0" fmla="*/ 0 w 2504"/>
              <a:gd name="T1" fmla="*/ 0 h 1144"/>
              <a:gd name="T2" fmla="*/ 2147483647 w 2504"/>
              <a:gd name="T3" fmla="*/ 2147483647 h 1144"/>
              <a:gd name="T4" fmla="*/ 2147483647 w 2504"/>
              <a:gd name="T5" fmla="*/ 2147483647 h 1144"/>
              <a:gd name="T6" fmla="*/ 2147483647 w 2504"/>
              <a:gd name="T7" fmla="*/ 2147483647 h 1144"/>
              <a:gd name="T8" fmla="*/ 2147483647 w 2504"/>
              <a:gd name="T9" fmla="*/ 2147483647 h 1144"/>
              <a:gd name="T10" fmla="*/ 2147483647 w 2504"/>
              <a:gd name="T11" fmla="*/ 2147483647 h 1144"/>
              <a:gd name="T12" fmla="*/ 2147483647 w 2504"/>
              <a:gd name="T13" fmla="*/ 2147483647 h 1144"/>
              <a:gd name="T14" fmla="*/ 2147483647 w 2504"/>
              <a:gd name="T15" fmla="*/ 2147483647 h 1144"/>
              <a:gd name="T16" fmla="*/ 2147483647 w 2504"/>
              <a:gd name="T17" fmla="*/ 2147483647 h 1144"/>
              <a:gd name="T18" fmla="*/ 2147483647 w 2504"/>
              <a:gd name="T19" fmla="*/ 2147483647 h 11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04"/>
              <a:gd name="T31" fmla="*/ 0 h 1144"/>
              <a:gd name="T32" fmla="*/ 2504 w 2504"/>
              <a:gd name="T33" fmla="*/ 1144 h 11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04" h="1144">
                <a:moveTo>
                  <a:pt x="0" y="0"/>
                </a:moveTo>
                <a:cubicBezTo>
                  <a:pt x="90" y="0"/>
                  <a:pt x="180" y="1"/>
                  <a:pt x="272" y="16"/>
                </a:cubicBezTo>
                <a:cubicBezTo>
                  <a:pt x="364" y="31"/>
                  <a:pt x="467" y="59"/>
                  <a:pt x="552" y="88"/>
                </a:cubicBezTo>
                <a:cubicBezTo>
                  <a:pt x="637" y="117"/>
                  <a:pt x="693" y="149"/>
                  <a:pt x="784" y="192"/>
                </a:cubicBezTo>
                <a:cubicBezTo>
                  <a:pt x="875" y="235"/>
                  <a:pt x="997" y="296"/>
                  <a:pt x="1096" y="344"/>
                </a:cubicBezTo>
                <a:cubicBezTo>
                  <a:pt x="1195" y="392"/>
                  <a:pt x="1291" y="437"/>
                  <a:pt x="1376" y="480"/>
                </a:cubicBezTo>
                <a:cubicBezTo>
                  <a:pt x="1461" y="523"/>
                  <a:pt x="1519" y="551"/>
                  <a:pt x="1608" y="600"/>
                </a:cubicBezTo>
                <a:cubicBezTo>
                  <a:pt x="1697" y="649"/>
                  <a:pt x="1811" y="717"/>
                  <a:pt x="1912" y="776"/>
                </a:cubicBezTo>
                <a:cubicBezTo>
                  <a:pt x="2013" y="835"/>
                  <a:pt x="2117" y="891"/>
                  <a:pt x="2216" y="952"/>
                </a:cubicBezTo>
                <a:cubicBezTo>
                  <a:pt x="2315" y="1013"/>
                  <a:pt x="2409" y="1078"/>
                  <a:pt x="2504" y="114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1" name="Line 83"/>
          <p:cNvSpPr>
            <a:spLocks noChangeShapeType="1"/>
          </p:cNvSpPr>
          <p:nvPr/>
        </p:nvSpPr>
        <p:spPr bwMode="auto">
          <a:xfrm>
            <a:off x="4838700" y="698500"/>
            <a:ext cx="0" cy="4775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2" name="Line 84"/>
          <p:cNvSpPr>
            <a:spLocks noChangeShapeType="1"/>
          </p:cNvSpPr>
          <p:nvPr/>
        </p:nvSpPr>
        <p:spPr bwMode="auto">
          <a:xfrm>
            <a:off x="4216400" y="711200"/>
            <a:ext cx="0" cy="4775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83" name="Group 85"/>
          <p:cNvGrpSpPr>
            <a:grpSpLocks/>
          </p:cNvGrpSpPr>
          <p:nvPr/>
        </p:nvGrpSpPr>
        <p:grpSpPr bwMode="auto">
          <a:xfrm>
            <a:off x="2324100" y="2489200"/>
            <a:ext cx="3200400" cy="152400"/>
            <a:chOff x="1552" y="1920"/>
            <a:chExt cx="2016" cy="96"/>
          </a:xfrm>
        </p:grpSpPr>
        <p:sp>
          <p:nvSpPr>
            <p:cNvPr id="39002" name="AutoShape 86"/>
            <p:cNvSpPr>
              <a:spLocks noChangeArrowheads="1"/>
            </p:cNvSpPr>
            <p:nvPr/>
          </p:nvSpPr>
          <p:spPr bwMode="auto">
            <a:xfrm flipV="1">
              <a:off x="1552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03" name="AutoShape 87"/>
            <p:cNvSpPr>
              <a:spLocks noChangeArrowheads="1"/>
            </p:cNvSpPr>
            <p:nvPr/>
          </p:nvSpPr>
          <p:spPr bwMode="auto">
            <a:xfrm flipV="1">
              <a:off x="1936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04" name="AutoShape 88"/>
            <p:cNvSpPr>
              <a:spLocks noChangeArrowheads="1"/>
            </p:cNvSpPr>
            <p:nvPr/>
          </p:nvSpPr>
          <p:spPr bwMode="auto">
            <a:xfrm flipV="1">
              <a:off x="2320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05" name="AutoShape 89"/>
            <p:cNvSpPr>
              <a:spLocks noChangeArrowheads="1"/>
            </p:cNvSpPr>
            <p:nvPr/>
          </p:nvSpPr>
          <p:spPr bwMode="auto">
            <a:xfrm flipV="1">
              <a:off x="2704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06" name="AutoShape 90"/>
            <p:cNvSpPr>
              <a:spLocks noChangeArrowheads="1"/>
            </p:cNvSpPr>
            <p:nvPr/>
          </p:nvSpPr>
          <p:spPr bwMode="auto">
            <a:xfrm flipV="1">
              <a:off x="3088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007" name="AutoShape 91"/>
            <p:cNvSpPr>
              <a:spLocks noChangeArrowheads="1"/>
            </p:cNvSpPr>
            <p:nvPr/>
          </p:nvSpPr>
          <p:spPr bwMode="auto">
            <a:xfrm flipV="1">
              <a:off x="3472" y="19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8984" name="AutoShape 92"/>
          <p:cNvSpPr>
            <a:spLocks noChangeArrowheads="1"/>
          </p:cNvSpPr>
          <p:nvPr/>
        </p:nvSpPr>
        <p:spPr bwMode="auto">
          <a:xfrm>
            <a:off x="1752600" y="24003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8985" name="Line 93"/>
          <p:cNvSpPr>
            <a:spLocks noChangeShapeType="1"/>
          </p:cNvSpPr>
          <p:nvPr/>
        </p:nvSpPr>
        <p:spPr bwMode="auto">
          <a:xfrm>
            <a:off x="4884738" y="4991100"/>
            <a:ext cx="2741612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6" name="Text Box 94"/>
          <p:cNvSpPr txBox="1">
            <a:spLocks noChangeArrowheads="1"/>
          </p:cNvSpPr>
          <p:nvPr/>
        </p:nvSpPr>
        <p:spPr bwMode="auto">
          <a:xfrm rot="1314843">
            <a:off x="1897063" y="4437063"/>
            <a:ext cx="2916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/>
              <a:t>Pre-critical reflections</a:t>
            </a:r>
          </a:p>
        </p:txBody>
      </p:sp>
      <p:sp>
        <p:nvSpPr>
          <p:cNvPr id="38987" name="Text Box 95"/>
          <p:cNvSpPr txBox="1">
            <a:spLocks noChangeArrowheads="1"/>
          </p:cNvSpPr>
          <p:nvPr/>
        </p:nvSpPr>
        <p:spPr bwMode="auto">
          <a:xfrm rot="207283">
            <a:off x="5191125" y="5070475"/>
            <a:ext cx="214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Head wave</a:t>
            </a:r>
          </a:p>
        </p:txBody>
      </p:sp>
      <p:sp>
        <p:nvSpPr>
          <p:cNvPr id="38988" name="Text Box 96"/>
          <p:cNvSpPr txBox="1">
            <a:spLocks noChangeArrowheads="1"/>
          </p:cNvSpPr>
          <p:nvPr/>
        </p:nvSpPr>
        <p:spPr bwMode="auto">
          <a:xfrm rot="1411010">
            <a:off x="4648200" y="5783263"/>
            <a:ext cx="303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/>
              <a:t>Post-critical reflections</a:t>
            </a:r>
          </a:p>
        </p:txBody>
      </p:sp>
      <p:sp>
        <p:nvSpPr>
          <p:cNvPr id="38989" name="Text Box 97"/>
          <p:cNvSpPr txBox="1">
            <a:spLocks noChangeArrowheads="1"/>
          </p:cNvSpPr>
          <p:nvPr/>
        </p:nvSpPr>
        <p:spPr bwMode="auto">
          <a:xfrm rot="2145398">
            <a:off x="2692400" y="3263900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Direct wave</a:t>
            </a:r>
          </a:p>
        </p:txBody>
      </p:sp>
      <p:sp>
        <p:nvSpPr>
          <p:cNvPr id="38990" name="Line 100"/>
          <p:cNvSpPr>
            <a:spLocks noChangeShapeType="1"/>
          </p:cNvSpPr>
          <p:nvPr/>
        </p:nvSpPr>
        <p:spPr bwMode="auto">
          <a:xfrm>
            <a:off x="3619500" y="1041400"/>
            <a:ext cx="0" cy="4775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1" name="Line 101"/>
          <p:cNvSpPr>
            <a:spLocks noChangeShapeType="1"/>
          </p:cNvSpPr>
          <p:nvPr/>
        </p:nvSpPr>
        <p:spPr bwMode="auto">
          <a:xfrm>
            <a:off x="3022600" y="1143000"/>
            <a:ext cx="0" cy="4775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2" name="Line 102"/>
          <p:cNvSpPr>
            <a:spLocks noChangeShapeType="1"/>
          </p:cNvSpPr>
          <p:nvPr/>
        </p:nvSpPr>
        <p:spPr bwMode="auto">
          <a:xfrm>
            <a:off x="2413000" y="1041400"/>
            <a:ext cx="0" cy="4775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3" name="Line 103"/>
          <p:cNvSpPr>
            <a:spLocks noChangeShapeType="1"/>
          </p:cNvSpPr>
          <p:nvPr/>
        </p:nvSpPr>
        <p:spPr bwMode="auto">
          <a:xfrm>
            <a:off x="3381375" y="1276350"/>
            <a:ext cx="0" cy="8477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4" name="Text Box 104"/>
          <p:cNvSpPr txBox="1">
            <a:spLocks noChangeArrowheads="1"/>
          </p:cNvSpPr>
          <p:nvPr/>
        </p:nvSpPr>
        <p:spPr bwMode="auto">
          <a:xfrm>
            <a:off x="3181350" y="1733550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8995" name="Line 106"/>
          <p:cNvSpPr>
            <a:spLocks noChangeShapeType="1"/>
          </p:cNvSpPr>
          <p:nvPr/>
        </p:nvSpPr>
        <p:spPr bwMode="auto">
          <a:xfrm flipV="1">
            <a:off x="3067050" y="1685925"/>
            <a:ext cx="30480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4" name="Object 1024"/>
          <p:cNvGraphicFramePr>
            <a:graphicFrameLocks noChangeAspect="1"/>
          </p:cNvGraphicFramePr>
          <p:nvPr/>
        </p:nvGraphicFramePr>
        <p:xfrm>
          <a:off x="3194050" y="1711325"/>
          <a:ext cx="125413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1711325"/>
                        <a:ext cx="125413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96" name="Freeform 108"/>
          <p:cNvSpPr>
            <a:spLocks/>
          </p:cNvSpPr>
          <p:nvPr/>
        </p:nvSpPr>
        <p:spPr bwMode="auto">
          <a:xfrm>
            <a:off x="2590800" y="2657475"/>
            <a:ext cx="368300" cy="476250"/>
          </a:xfrm>
          <a:custGeom>
            <a:avLst/>
            <a:gdLst>
              <a:gd name="T0" fmla="*/ 0 w 232"/>
              <a:gd name="T1" fmla="*/ 2147483647 h 300"/>
              <a:gd name="T2" fmla="*/ 2147483647 w 232"/>
              <a:gd name="T3" fmla="*/ 2147483647 h 300"/>
              <a:gd name="T4" fmla="*/ 2147483647 w 232"/>
              <a:gd name="T5" fmla="*/ 2147483647 h 300"/>
              <a:gd name="T6" fmla="*/ 2147483647 w 232"/>
              <a:gd name="T7" fmla="*/ 2147483647 h 300"/>
              <a:gd name="T8" fmla="*/ 2147483647 w 232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"/>
              <a:gd name="T16" fmla="*/ 0 h 300"/>
              <a:gd name="T17" fmla="*/ 232 w 232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" h="300">
                <a:moveTo>
                  <a:pt x="0" y="300"/>
                </a:moveTo>
                <a:cubicBezTo>
                  <a:pt x="49" y="283"/>
                  <a:pt x="98" y="266"/>
                  <a:pt x="132" y="240"/>
                </a:cubicBezTo>
                <a:cubicBezTo>
                  <a:pt x="166" y="214"/>
                  <a:pt x="188" y="175"/>
                  <a:pt x="204" y="144"/>
                </a:cubicBezTo>
                <a:cubicBezTo>
                  <a:pt x="220" y="113"/>
                  <a:pt x="224" y="78"/>
                  <a:pt x="228" y="54"/>
                </a:cubicBezTo>
                <a:cubicBezTo>
                  <a:pt x="232" y="30"/>
                  <a:pt x="229" y="9"/>
                  <a:pt x="228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5" name="Object 1025"/>
          <p:cNvGraphicFramePr>
            <a:graphicFrameLocks noChangeAspect="1"/>
          </p:cNvGraphicFramePr>
          <p:nvPr/>
        </p:nvGraphicFramePr>
        <p:xfrm>
          <a:off x="2476500" y="2732088"/>
          <a:ext cx="228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6" imgW="228600" imgH="190440" progId="Equation.DSMT4">
                  <p:embed/>
                </p:oleObj>
              </mc:Choice>
              <mc:Fallback>
                <p:oleObj name="Equation" r:id="rId6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732088"/>
                        <a:ext cx="2286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97" name="Line 110"/>
          <p:cNvSpPr>
            <a:spLocks noChangeShapeType="1"/>
          </p:cNvSpPr>
          <p:nvPr/>
        </p:nvSpPr>
        <p:spPr bwMode="auto">
          <a:xfrm>
            <a:off x="4895850" y="4991100"/>
            <a:ext cx="3286125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8" name="Freeform 111"/>
          <p:cNvSpPr>
            <a:spLocks/>
          </p:cNvSpPr>
          <p:nvPr/>
        </p:nvSpPr>
        <p:spPr bwMode="auto">
          <a:xfrm>
            <a:off x="7648575" y="5038725"/>
            <a:ext cx="136525" cy="247650"/>
          </a:xfrm>
          <a:custGeom>
            <a:avLst/>
            <a:gdLst>
              <a:gd name="T0" fmla="*/ 0 w 86"/>
              <a:gd name="T1" fmla="*/ 2147483647 h 156"/>
              <a:gd name="T2" fmla="*/ 2147483647 w 86"/>
              <a:gd name="T3" fmla="*/ 2147483647 h 156"/>
              <a:gd name="T4" fmla="*/ 2147483647 w 86"/>
              <a:gd name="T5" fmla="*/ 0 h 156"/>
              <a:gd name="T6" fmla="*/ 0 60000 65536"/>
              <a:gd name="T7" fmla="*/ 0 60000 65536"/>
              <a:gd name="T8" fmla="*/ 0 60000 65536"/>
              <a:gd name="T9" fmla="*/ 0 w 86"/>
              <a:gd name="T10" fmla="*/ 0 h 156"/>
              <a:gd name="T11" fmla="*/ 86 w 86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156">
                <a:moveTo>
                  <a:pt x="0" y="156"/>
                </a:moveTo>
                <a:cubicBezTo>
                  <a:pt x="29" y="133"/>
                  <a:pt x="58" y="110"/>
                  <a:pt x="72" y="84"/>
                </a:cubicBezTo>
                <a:cubicBezTo>
                  <a:pt x="86" y="58"/>
                  <a:pt x="82" y="18"/>
                  <a:pt x="84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9" name="Text Box 112"/>
          <p:cNvSpPr txBox="1">
            <a:spLocks noChangeArrowheads="1"/>
          </p:cNvSpPr>
          <p:nvPr/>
        </p:nvSpPr>
        <p:spPr bwMode="auto">
          <a:xfrm>
            <a:off x="7115175" y="5067300"/>
            <a:ext cx="400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38916" name="Object 1026"/>
          <p:cNvGraphicFramePr>
            <a:graphicFrameLocks noChangeAspect="1"/>
          </p:cNvGraphicFramePr>
          <p:nvPr/>
        </p:nvGraphicFramePr>
        <p:xfrm>
          <a:off x="7261225" y="4956175"/>
          <a:ext cx="2397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8" imgW="241200" imgH="317160" progId="Equation.DSMT4">
                  <p:embed/>
                </p:oleObj>
              </mc:Choice>
              <mc:Fallback>
                <p:oleObj name="Equation" r:id="rId8" imgW="2412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4956175"/>
                        <a:ext cx="2397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00" name="Text Box 114"/>
          <p:cNvSpPr txBox="1">
            <a:spLocks noChangeArrowheads="1"/>
          </p:cNvSpPr>
          <p:nvPr/>
        </p:nvSpPr>
        <p:spPr bwMode="auto">
          <a:xfrm>
            <a:off x="5362575" y="3000375"/>
            <a:ext cx="277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38917" name="Object 1027"/>
          <p:cNvGraphicFramePr>
            <a:graphicFrameLocks noChangeAspect="1"/>
          </p:cNvGraphicFramePr>
          <p:nvPr/>
        </p:nvGraphicFramePr>
        <p:xfrm>
          <a:off x="5956300" y="2962275"/>
          <a:ext cx="1155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0" imgW="1155600" imgH="647640" progId="Equation.DSMT4">
                  <p:embed/>
                </p:oleObj>
              </mc:Choice>
              <mc:Fallback>
                <p:oleObj name="Equation" r:id="rId10" imgW="11556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2962275"/>
                        <a:ext cx="1155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1028"/>
          <p:cNvGraphicFramePr>
            <a:graphicFrameLocks noChangeAspect="1"/>
          </p:cNvGraphicFramePr>
          <p:nvPr/>
        </p:nvGraphicFramePr>
        <p:xfrm>
          <a:off x="5940425" y="3806825"/>
          <a:ext cx="1244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2" imgW="1244520" imgH="787320" progId="Equation.DSMT4">
                  <p:embed/>
                </p:oleObj>
              </mc:Choice>
              <mc:Fallback>
                <p:oleObj name="Equation" r:id="rId12" imgW="12445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806825"/>
                        <a:ext cx="1244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01" name="Text Box 99"/>
          <p:cNvSpPr txBox="1">
            <a:spLocks noChangeArrowheads="1"/>
          </p:cNvSpPr>
          <p:nvPr/>
        </p:nvSpPr>
        <p:spPr bwMode="auto">
          <a:xfrm>
            <a:off x="2206625" y="2062163"/>
            <a:ext cx="212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Critical distance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5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Line 3"/>
          <p:cNvSpPr>
            <a:spLocks noChangeShapeType="1"/>
          </p:cNvSpPr>
          <p:nvPr/>
        </p:nvSpPr>
        <p:spPr bwMode="auto">
          <a:xfrm>
            <a:off x="1905000" y="238125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4"/>
          <p:cNvSpPr>
            <a:spLocks noChangeArrowheads="1"/>
          </p:cNvSpPr>
          <p:nvPr/>
        </p:nvSpPr>
        <p:spPr bwMode="auto">
          <a:xfrm>
            <a:off x="2197100" y="2266950"/>
            <a:ext cx="21717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39945" name="Picture 5" descr="C:\Documents and Settings\jlorenzo\Desktop\CAMERA01\TGS visit May 9 2005\logo_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085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6"/>
          <p:cNvSpPr txBox="1">
            <a:spLocks noChangeArrowheads="1"/>
          </p:cNvSpPr>
          <p:nvPr/>
        </p:nvSpPr>
        <p:spPr bwMode="auto">
          <a:xfrm>
            <a:off x="1917700" y="177800"/>
            <a:ext cx="500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One-layer Refracted Head Wave</a:t>
            </a:r>
            <a:endParaRPr lang="en-US" altLang="en-US" sz="1800"/>
          </a:p>
        </p:txBody>
      </p:sp>
      <p:sp>
        <p:nvSpPr>
          <p:cNvPr id="39947" name="Line 7"/>
          <p:cNvSpPr>
            <a:spLocks noChangeShapeType="1"/>
          </p:cNvSpPr>
          <p:nvPr/>
        </p:nvSpPr>
        <p:spPr bwMode="auto">
          <a:xfrm flipH="1">
            <a:off x="1905000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8"/>
          <p:cNvSpPr>
            <a:spLocks noChangeShapeType="1"/>
          </p:cNvSpPr>
          <p:nvPr/>
        </p:nvSpPr>
        <p:spPr bwMode="auto">
          <a:xfrm flipH="1">
            <a:off x="2009775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9"/>
          <p:cNvSpPr>
            <a:spLocks noChangeShapeType="1"/>
          </p:cNvSpPr>
          <p:nvPr/>
        </p:nvSpPr>
        <p:spPr bwMode="auto">
          <a:xfrm flipH="1">
            <a:off x="2114550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10"/>
          <p:cNvSpPr>
            <a:spLocks noChangeShapeType="1"/>
          </p:cNvSpPr>
          <p:nvPr/>
        </p:nvSpPr>
        <p:spPr bwMode="auto">
          <a:xfrm flipH="1">
            <a:off x="2219325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1"/>
          <p:cNvSpPr>
            <a:spLocks noChangeShapeType="1"/>
          </p:cNvSpPr>
          <p:nvPr/>
        </p:nvSpPr>
        <p:spPr bwMode="auto">
          <a:xfrm flipH="1">
            <a:off x="232886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2"/>
          <p:cNvSpPr>
            <a:spLocks noChangeShapeType="1"/>
          </p:cNvSpPr>
          <p:nvPr/>
        </p:nvSpPr>
        <p:spPr bwMode="auto">
          <a:xfrm flipH="1">
            <a:off x="243363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3"/>
          <p:cNvSpPr>
            <a:spLocks noChangeShapeType="1"/>
          </p:cNvSpPr>
          <p:nvPr/>
        </p:nvSpPr>
        <p:spPr bwMode="auto">
          <a:xfrm flipH="1">
            <a:off x="253841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4"/>
          <p:cNvSpPr>
            <a:spLocks noChangeShapeType="1"/>
          </p:cNvSpPr>
          <p:nvPr/>
        </p:nvSpPr>
        <p:spPr bwMode="auto">
          <a:xfrm flipH="1">
            <a:off x="264318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Line 15"/>
          <p:cNvSpPr>
            <a:spLocks noChangeShapeType="1"/>
          </p:cNvSpPr>
          <p:nvPr/>
        </p:nvSpPr>
        <p:spPr bwMode="auto">
          <a:xfrm flipH="1">
            <a:off x="273843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16"/>
          <p:cNvSpPr>
            <a:spLocks noChangeShapeType="1"/>
          </p:cNvSpPr>
          <p:nvPr/>
        </p:nvSpPr>
        <p:spPr bwMode="auto">
          <a:xfrm flipH="1">
            <a:off x="2843213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17"/>
          <p:cNvSpPr>
            <a:spLocks noChangeShapeType="1"/>
          </p:cNvSpPr>
          <p:nvPr/>
        </p:nvSpPr>
        <p:spPr bwMode="auto">
          <a:xfrm flipH="1">
            <a:off x="294798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18"/>
          <p:cNvSpPr>
            <a:spLocks noChangeShapeType="1"/>
          </p:cNvSpPr>
          <p:nvPr/>
        </p:nvSpPr>
        <p:spPr bwMode="auto">
          <a:xfrm flipH="1">
            <a:off x="3052763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19"/>
          <p:cNvSpPr>
            <a:spLocks noChangeShapeType="1"/>
          </p:cNvSpPr>
          <p:nvPr/>
        </p:nvSpPr>
        <p:spPr bwMode="auto">
          <a:xfrm flipH="1">
            <a:off x="316230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0"/>
          <p:cNvSpPr>
            <a:spLocks noChangeShapeType="1"/>
          </p:cNvSpPr>
          <p:nvPr/>
        </p:nvSpPr>
        <p:spPr bwMode="auto">
          <a:xfrm flipH="1">
            <a:off x="326707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1"/>
          <p:cNvSpPr>
            <a:spLocks noChangeShapeType="1"/>
          </p:cNvSpPr>
          <p:nvPr/>
        </p:nvSpPr>
        <p:spPr bwMode="auto">
          <a:xfrm flipH="1">
            <a:off x="337185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Line 22"/>
          <p:cNvSpPr>
            <a:spLocks noChangeShapeType="1"/>
          </p:cNvSpPr>
          <p:nvPr/>
        </p:nvSpPr>
        <p:spPr bwMode="auto">
          <a:xfrm flipH="1">
            <a:off x="347662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Line 23"/>
          <p:cNvSpPr>
            <a:spLocks noChangeShapeType="1"/>
          </p:cNvSpPr>
          <p:nvPr/>
        </p:nvSpPr>
        <p:spPr bwMode="auto">
          <a:xfrm flipH="1">
            <a:off x="358616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4"/>
          <p:cNvSpPr>
            <a:spLocks noChangeShapeType="1"/>
          </p:cNvSpPr>
          <p:nvPr/>
        </p:nvSpPr>
        <p:spPr bwMode="auto">
          <a:xfrm flipH="1">
            <a:off x="369093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25"/>
          <p:cNvSpPr>
            <a:spLocks noChangeShapeType="1"/>
          </p:cNvSpPr>
          <p:nvPr/>
        </p:nvSpPr>
        <p:spPr bwMode="auto">
          <a:xfrm flipH="1">
            <a:off x="379571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26"/>
          <p:cNvSpPr>
            <a:spLocks noChangeShapeType="1"/>
          </p:cNvSpPr>
          <p:nvPr/>
        </p:nvSpPr>
        <p:spPr bwMode="auto">
          <a:xfrm flipH="1">
            <a:off x="390048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Line 27"/>
          <p:cNvSpPr>
            <a:spLocks noChangeShapeType="1"/>
          </p:cNvSpPr>
          <p:nvPr/>
        </p:nvSpPr>
        <p:spPr bwMode="auto">
          <a:xfrm flipH="1">
            <a:off x="4010025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Line 28"/>
          <p:cNvSpPr>
            <a:spLocks noChangeShapeType="1"/>
          </p:cNvSpPr>
          <p:nvPr/>
        </p:nvSpPr>
        <p:spPr bwMode="auto">
          <a:xfrm flipH="1">
            <a:off x="411480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Line 29"/>
          <p:cNvSpPr>
            <a:spLocks noChangeShapeType="1"/>
          </p:cNvSpPr>
          <p:nvPr/>
        </p:nvSpPr>
        <p:spPr bwMode="auto">
          <a:xfrm flipH="1">
            <a:off x="4219575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Line 30"/>
          <p:cNvSpPr>
            <a:spLocks noChangeShapeType="1"/>
          </p:cNvSpPr>
          <p:nvPr/>
        </p:nvSpPr>
        <p:spPr bwMode="auto">
          <a:xfrm flipH="1">
            <a:off x="432435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Line 31"/>
          <p:cNvSpPr>
            <a:spLocks noChangeShapeType="1"/>
          </p:cNvSpPr>
          <p:nvPr/>
        </p:nvSpPr>
        <p:spPr bwMode="auto">
          <a:xfrm flipH="1">
            <a:off x="441960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2" name="Line 32"/>
          <p:cNvSpPr>
            <a:spLocks noChangeShapeType="1"/>
          </p:cNvSpPr>
          <p:nvPr/>
        </p:nvSpPr>
        <p:spPr bwMode="auto">
          <a:xfrm flipH="1">
            <a:off x="452437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Line 33"/>
          <p:cNvSpPr>
            <a:spLocks noChangeShapeType="1"/>
          </p:cNvSpPr>
          <p:nvPr/>
        </p:nvSpPr>
        <p:spPr bwMode="auto">
          <a:xfrm flipH="1">
            <a:off x="462915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Line 34"/>
          <p:cNvSpPr>
            <a:spLocks noChangeShapeType="1"/>
          </p:cNvSpPr>
          <p:nvPr/>
        </p:nvSpPr>
        <p:spPr bwMode="auto">
          <a:xfrm flipH="1">
            <a:off x="473392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Line 35"/>
          <p:cNvSpPr>
            <a:spLocks noChangeShapeType="1"/>
          </p:cNvSpPr>
          <p:nvPr/>
        </p:nvSpPr>
        <p:spPr bwMode="auto">
          <a:xfrm flipH="1">
            <a:off x="4843463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6" name="Line 36"/>
          <p:cNvSpPr>
            <a:spLocks noChangeShapeType="1"/>
          </p:cNvSpPr>
          <p:nvPr/>
        </p:nvSpPr>
        <p:spPr bwMode="auto">
          <a:xfrm flipH="1">
            <a:off x="4948238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Line 37"/>
          <p:cNvSpPr>
            <a:spLocks noChangeShapeType="1"/>
          </p:cNvSpPr>
          <p:nvPr/>
        </p:nvSpPr>
        <p:spPr bwMode="auto">
          <a:xfrm flipH="1">
            <a:off x="5053013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Line 38"/>
          <p:cNvSpPr>
            <a:spLocks noChangeShapeType="1"/>
          </p:cNvSpPr>
          <p:nvPr/>
        </p:nvSpPr>
        <p:spPr bwMode="auto">
          <a:xfrm flipH="1">
            <a:off x="5157788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9" name="Line 39"/>
          <p:cNvSpPr>
            <a:spLocks noChangeShapeType="1"/>
          </p:cNvSpPr>
          <p:nvPr/>
        </p:nvSpPr>
        <p:spPr bwMode="auto">
          <a:xfrm>
            <a:off x="1828800" y="2654300"/>
            <a:ext cx="45339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AutoShape 41"/>
          <p:cNvSpPr>
            <a:spLocks noChangeArrowheads="1"/>
          </p:cNvSpPr>
          <p:nvPr/>
        </p:nvSpPr>
        <p:spPr bwMode="auto">
          <a:xfrm flipV="1">
            <a:off x="4737100" y="24828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81" name="AutoShape 42"/>
          <p:cNvSpPr>
            <a:spLocks noChangeArrowheads="1"/>
          </p:cNvSpPr>
          <p:nvPr/>
        </p:nvSpPr>
        <p:spPr bwMode="auto">
          <a:xfrm flipV="1">
            <a:off x="5346700" y="24828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82" name="Line 47"/>
          <p:cNvSpPr>
            <a:spLocks noChangeShapeType="1"/>
          </p:cNvSpPr>
          <p:nvPr/>
        </p:nvSpPr>
        <p:spPr bwMode="auto">
          <a:xfrm>
            <a:off x="1955800" y="3721100"/>
            <a:ext cx="45339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3" name="Line 56"/>
          <p:cNvSpPr>
            <a:spLocks noChangeShapeType="1"/>
          </p:cNvSpPr>
          <p:nvPr/>
        </p:nvSpPr>
        <p:spPr bwMode="auto">
          <a:xfrm>
            <a:off x="1892300" y="266065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4" name="Line 57"/>
          <p:cNvSpPr>
            <a:spLocks noChangeShapeType="1"/>
          </p:cNvSpPr>
          <p:nvPr/>
        </p:nvSpPr>
        <p:spPr bwMode="auto">
          <a:xfrm flipV="1">
            <a:off x="3352800" y="264795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5" name="AutoShape 58"/>
          <p:cNvSpPr>
            <a:spLocks noChangeArrowheads="1"/>
          </p:cNvSpPr>
          <p:nvPr/>
        </p:nvSpPr>
        <p:spPr bwMode="auto">
          <a:xfrm>
            <a:off x="1752600" y="248285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86" name="Line 59"/>
          <p:cNvSpPr>
            <a:spLocks noChangeShapeType="1"/>
          </p:cNvSpPr>
          <p:nvPr/>
        </p:nvSpPr>
        <p:spPr bwMode="auto">
          <a:xfrm>
            <a:off x="635000" y="2660650"/>
            <a:ext cx="774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7" name="Line 60"/>
          <p:cNvSpPr>
            <a:spLocks noChangeShapeType="1"/>
          </p:cNvSpPr>
          <p:nvPr/>
        </p:nvSpPr>
        <p:spPr bwMode="auto">
          <a:xfrm>
            <a:off x="635000" y="266065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8" name="Text Box 61"/>
          <p:cNvSpPr txBox="1">
            <a:spLocks noChangeArrowheads="1"/>
          </p:cNvSpPr>
          <p:nvPr/>
        </p:nvSpPr>
        <p:spPr bwMode="auto">
          <a:xfrm>
            <a:off x="762000" y="23304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39989" name="Text Box 62"/>
          <p:cNvSpPr txBox="1">
            <a:spLocks noChangeArrowheads="1"/>
          </p:cNvSpPr>
          <p:nvPr/>
        </p:nvSpPr>
        <p:spPr bwMode="auto">
          <a:xfrm>
            <a:off x="647700" y="2876550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39990" name="Text Box 63"/>
          <p:cNvSpPr txBox="1">
            <a:spLocks noChangeArrowheads="1"/>
          </p:cNvSpPr>
          <p:nvPr/>
        </p:nvSpPr>
        <p:spPr bwMode="auto">
          <a:xfrm>
            <a:off x="6038850" y="295275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39991" name="Text Box 64"/>
          <p:cNvSpPr txBox="1">
            <a:spLocks noChangeArrowheads="1"/>
          </p:cNvSpPr>
          <p:nvPr/>
        </p:nvSpPr>
        <p:spPr bwMode="auto">
          <a:xfrm>
            <a:off x="6096000" y="394970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2</a:t>
            </a:r>
            <a:endParaRPr lang="en-US" altLang="en-US"/>
          </a:p>
        </p:txBody>
      </p:sp>
      <p:sp>
        <p:nvSpPr>
          <p:cNvPr id="39992" name="Text Box 65"/>
          <p:cNvSpPr txBox="1">
            <a:spLocks noChangeArrowheads="1"/>
          </p:cNvSpPr>
          <p:nvPr/>
        </p:nvSpPr>
        <p:spPr bwMode="auto">
          <a:xfrm>
            <a:off x="6946900" y="3727450"/>
            <a:ext cx="110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2</a:t>
            </a:r>
            <a:r>
              <a:rPr lang="en-US" altLang="en-US"/>
              <a:t>&gt; V</a:t>
            </a:r>
            <a:r>
              <a:rPr lang="en-US" altLang="en-US" sz="1200"/>
              <a:t>1</a:t>
            </a:r>
          </a:p>
        </p:txBody>
      </p:sp>
      <p:sp>
        <p:nvSpPr>
          <p:cNvPr id="39993" name="Text Box 89"/>
          <p:cNvSpPr txBox="1">
            <a:spLocks noChangeArrowheads="1"/>
          </p:cNvSpPr>
          <p:nvPr/>
        </p:nvSpPr>
        <p:spPr bwMode="auto">
          <a:xfrm>
            <a:off x="3181350" y="3352800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9994" name="Line 90"/>
          <p:cNvSpPr>
            <a:spLocks noChangeShapeType="1"/>
          </p:cNvSpPr>
          <p:nvPr/>
        </p:nvSpPr>
        <p:spPr bwMode="auto">
          <a:xfrm flipV="1">
            <a:off x="2990850" y="3190875"/>
            <a:ext cx="30480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38" name="Object 1024"/>
          <p:cNvGraphicFramePr>
            <a:graphicFrameLocks noChangeAspect="1"/>
          </p:cNvGraphicFramePr>
          <p:nvPr/>
        </p:nvGraphicFramePr>
        <p:xfrm>
          <a:off x="3098800" y="3279775"/>
          <a:ext cx="2143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4" imgW="215640" imgH="304560" progId="Equation.DSMT4">
                  <p:embed/>
                </p:oleObj>
              </mc:Choice>
              <mc:Fallback>
                <p:oleObj name="Equation" r:id="rId4" imgW="215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279775"/>
                        <a:ext cx="2143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95" name="Text Box 101"/>
          <p:cNvSpPr txBox="1">
            <a:spLocks noChangeArrowheads="1"/>
          </p:cNvSpPr>
          <p:nvPr/>
        </p:nvSpPr>
        <p:spPr bwMode="auto">
          <a:xfrm>
            <a:off x="1971675" y="2208213"/>
            <a:ext cx="251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Critical distance=</a:t>
            </a:r>
            <a:r>
              <a:rPr lang="en-US" altLang="en-US"/>
              <a:t>X</a:t>
            </a:r>
            <a:r>
              <a:rPr lang="en-US" altLang="en-US" sz="1200"/>
              <a:t>c</a:t>
            </a:r>
            <a:endParaRPr lang="en-US" altLang="en-US"/>
          </a:p>
        </p:txBody>
      </p:sp>
      <p:sp>
        <p:nvSpPr>
          <p:cNvPr id="39996" name="Line 106"/>
          <p:cNvSpPr>
            <a:spLocks noChangeShapeType="1"/>
          </p:cNvSpPr>
          <p:nvPr/>
        </p:nvSpPr>
        <p:spPr bwMode="auto">
          <a:xfrm flipV="1">
            <a:off x="3352800" y="1987550"/>
            <a:ext cx="12700" cy="2952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7" name="Line 110"/>
          <p:cNvSpPr>
            <a:spLocks noChangeShapeType="1"/>
          </p:cNvSpPr>
          <p:nvPr/>
        </p:nvSpPr>
        <p:spPr bwMode="auto">
          <a:xfrm>
            <a:off x="1914525" y="1905000"/>
            <a:ext cx="0" cy="29908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8" name="Line 111"/>
          <p:cNvSpPr>
            <a:spLocks noChangeShapeType="1"/>
          </p:cNvSpPr>
          <p:nvPr/>
        </p:nvSpPr>
        <p:spPr bwMode="auto">
          <a:xfrm flipV="1">
            <a:off x="1924050" y="2943225"/>
            <a:ext cx="30480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39" name="Object 1025"/>
          <p:cNvGraphicFramePr>
            <a:graphicFrameLocks noChangeAspect="1"/>
          </p:cNvGraphicFramePr>
          <p:nvPr/>
        </p:nvGraphicFramePr>
        <p:xfrm>
          <a:off x="2032000" y="3032125"/>
          <a:ext cx="2143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6" imgW="215640" imgH="304560" progId="Equation.DSMT4">
                  <p:embed/>
                </p:oleObj>
              </mc:Choice>
              <mc:Fallback>
                <p:oleObj name="Equation" r:id="rId6" imgW="215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032125"/>
                        <a:ext cx="2143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99" name="Text Box 113"/>
          <p:cNvSpPr txBox="1">
            <a:spLocks noChangeArrowheads="1"/>
          </p:cNvSpPr>
          <p:nvPr/>
        </p:nvSpPr>
        <p:spPr bwMode="auto">
          <a:xfrm rot="1943309">
            <a:off x="2527300" y="285750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40000" name="Text Box 114"/>
          <p:cNvSpPr txBox="1">
            <a:spLocks noChangeArrowheads="1"/>
          </p:cNvSpPr>
          <p:nvPr/>
        </p:nvSpPr>
        <p:spPr bwMode="auto">
          <a:xfrm rot="-2180786">
            <a:off x="3641725" y="295275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40001" name="Line 115"/>
          <p:cNvSpPr>
            <a:spLocks noChangeShapeType="1"/>
          </p:cNvSpPr>
          <p:nvPr/>
        </p:nvSpPr>
        <p:spPr bwMode="auto">
          <a:xfrm>
            <a:off x="3371850" y="3724275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2" name="Line 116"/>
          <p:cNvSpPr>
            <a:spLocks noChangeShapeType="1"/>
          </p:cNvSpPr>
          <p:nvPr/>
        </p:nvSpPr>
        <p:spPr bwMode="auto">
          <a:xfrm flipV="1">
            <a:off x="4543425" y="264795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3" name="Text Box 117"/>
          <p:cNvSpPr txBox="1">
            <a:spLocks noChangeArrowheads="1"/>
          </p:cNvSpPr>
          <p:nvPr/>
        </p:nvSpPr>
        <p:spPr bwMode="auto">
          <a:xfrm rot="-2180786">
            <a:off x="4879975" y="293370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3</a:t>
            </a:r>
            <a:endParaRPr lang="en-US" altLang="en-US"/>
          </a:p>
        </p:txBody>
      </p:sp>
      <p:sp>
        <p:nvSpPr>
          <p:cNvPr id="40004" name="Text Box 118"/>
          <p:cNvSpPr txBox="1">
            <a:spLocks noChangeArrowheads="1"/>
          </p:cNvSpPr>
          <p:nvPr/>
        </p:nvSpPr>
        <p:spPr bwMode="auto">
          <a:xfrm rot="-39461">
            <a:off x="3851275" y="3400425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2</a:t>
            </a:r>
            <a:endParaRPr lang="en-US" altLang="en-US"/>
          </a:p>
        </p:txBody>
      </p:sp>
      <p:sp>
        <p:nvSpPr>
          <p:cNvPr id="40005" name="Line 119"/>
          <p:cNvSpPr>
            <a:spLocks noChangeShapeType="1"/>
          </p:cNvSpPr>
          <p:nvPr/>
        </p:nvSpPr>
        <p:spPr bwMode="auto">
          <a:xfrm>
            <a:off x="1914525" y="3971925"/>
            <a:ext cx="1428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6" name="Line 120"/>
          <p:cNvSpPr>
            <a:spLocks noChangeShapeType="1"/>
          </p:cNvSpPr>
          <p:nvPr/>
        </p:nvSpPr>
        <p:spPr bwMode="auto">
          <a:xfrm flipV="1">
            <a:off x="3371850" y="3971925"/>
            <a:ext cx="1190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7" name="Line 121"/>
          <p:cNvSpPr>
            <a:spLocks noChangeShapeType="1"/>
          </p:cNvSpPr>
          <p:nvPr/>
        </p:nvSpPr>
        <p:spPr bwMode="auto">
          <a:xfrm flipV="1">
            <a:off x="4572000" y="2019300"/>
            <a:ext cx="0" cy="28765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8" name="Line 124"/>
          <p:cNvSpPr>
            <a:spLocks noChangeShapeType="1"/>
          </p:cNvSpPr>
          <p:nvPr/>
        </p:nvSpPr>
        <p:spPr bwMode="auto">
          <a:xfrm>
            <a:off x="4600575" y="3971925"/>
            <a:ext cx="1428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9" name="Line 125"/>
          <p:cNvSpPr>
            <a:spLocks noChangeShapeType="1"/>
          </p:cNvSpPr>
          <p:nvPr/>
        </p:nvSpPr>
        <p:spPr bwMode="auto">
          <a:xfrm flipV="1">
            <a:off x="6029325" y="2038350"/>
            <a:ext cx="0" cy="28765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0" name="AutoShape 43"/>
          <p:cNvSpPr>
            <a:spLocks noChangeArrowheads="1"/>
          </p:cNvSpPr>
          <p:nvPr/>
        </p:nvSpPr>
        <p:spPr bwMode="auto">
          <a:xfrm flipV="1">
            <a:off x="5956300" y="24828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0011" name="Text Box 126"/>
          <p:cNvSpPr txBox="1">
            <a:spLocks noChangeArrowheads="1"/>
          </p:cNvSpPr>
          <p:nvPr/>
        </p:nvSpPr>
        <p:spPr bwMode="auto">
          <a:xfrm>
            <a:off x="2390775" y="3933825"/>
            <a:ext cx="35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39940" name="Object 1026"/>
          <p:cNvGraphicFramePr>
            <a:graphicFrameLocks noChangeAspect="1"/>
          </p:cNvGraphicFramePr>
          <p:nvPr/>
        </p:nvGraphicFramePr>
        <p:xfrm>
          <a:off x="2527300" y="3844925"/>
          <a:ext cx="3302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7" imgW="330120" imgH="291960" progId="Equation.DSMT4">
                  <p:embed/>
                </p:oleObj>
              </mc:Choice>
              <mc:Fallback>
                <p:oleObj name="Equation" r:id="rId7" imgW="330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3844925"/>
                        <a:ext cx="3302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1027"/>
          <p:cNvGraphicFramePr>
            <a:graphicFrameLocks noChangeAspect="1"/>
          </p:cNvGraphicFramePr>
          <p:nvPr/>
        </p:nvGraphicFramePr>
        <p:xfrm>
          <a:off x="3697288" y="3825875"/>
          <a:ext cx="3540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9" imgW="355320" imgH="291960" progId="Equation.DSMT4">
                  <p:embed/>
                </p:oleObj>
              </mc:Choice>
              <mc:Fallback>
                <p:oleObj name="Equation" r:id="rId9" imgW="355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3825875"/>
                        <a:ext cx="35401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028"/>
          <p:cNvGraphicFramePr>
            <a:graphicFrameLocks noChangeAspect="1"/>
          </p:cNvGraphicFramePr>
          <p:nvPr/>
        </p:nvGraphicFramePr>
        <p:xfrm>
          <a:off x="5141913" y="3835400"/>
          <a:ext cx="3413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1" imgW="342720" imgH="291960" progId="Equation.DSMT4">
                  <p:embed/>
                </p:oleObj>
              </mc:Choice>
              <mc:Fallback>
                <p:oleObj name="Equation" r:id="rId11" imgW="3427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3835400"/>
                        <a:ext cx="34131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12" name="Text Box 130"/>
          <p:cNvSpPr txBox="1">
            <a:spLocks noChangeArrowheads="1"/>
          </p:cNvSpPr>
          <p:nvPr/>
        </p:nvSpPr>
        <p:spPr bwMode="auto">
          <a:xfrm>
            <a:off x="2527300" y="993775"/>
            <a:ext cx="360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Xc =?             T</a:t>
            </a:r>
            <a:r>
              <a:rPr lang="en-US" altLang="en-US" sz="1200"/>
              <a:t>c</a:t>
            </a:r>
            <a:r>
              <a:rPr lang="en-US" altLang="en-US"/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17729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Line 1026"/>
          <p:cNvSpPr>
            <a:spLocks noChangeShapeType="1"/>
          </p:cNvSpPr>
          <p:nvPr/>
        </p:nvSpPr>
        <p:spPr bwMode="auto">
          <a:xfrm>
            <a:off x="1905000" y="238125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027"/>
          <p:cNvSpPr>
            <a:spLocks noChangeArrowheads="1"/>
          </p:cNvSpPr>
          <p:nvPr/>
        </p:nvSpPr>
        <p:spPr bwMode="auto">
          <a:xfrm>
            <a:off x="2197100" y="2266950"/>
            <a:ext cx="21717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40973" name="Picture 1028" descr="C:\Documents and Settings\jlorenzo\Desktop\CAMERA01\TGS visit May 9 2005\logo_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085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Text Box 1029"/>
          <p:cNvSpPr txBox="1">
            <a:spLocks noChangeArrowheads="1"/>
          </p:cNvSpPr>
          <p:nvPr/>
        </p:nvSpPr>
        <p:spPr bwMode="auto">
          <a:xfrm>
            <a:off x="1917700" y="177800"/>
            <a:ext cx="500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One-layer Refracted Head Wave</a:t>
            </a:r>
            <a:endParaRPr lang="en-US" altLang="en-US" sz="1800"/>
          </a:p>
        </p:txBody>
      </p:sp>
      <p:sp>
        <p:nvSpPr>
          <p:cNvPr id="40975" name="Line 1030"/>
          <p:cNvSpPr>
            <a:spLocks noChangeShapeType="1"/>
          </p:cNvSpPr>
          <p:nvPr/>
        </p:nvSpPr>
        <p:spPr bwMode="auto">
          <a:xfrm flipH="1">
            <a:off x="1905000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031"/>
          <p:cNvSpPr>
            <a:spLocks noChangeShapeType="1"/>
          </p:cNvSpPr>
          <p:nvPr/>
        </p:nvSpPr>
        <p:spPr bwMode="auto">
          <a:xfrm flipH="1">
            <a:off x="2009775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032"/>
          <p:cNvSpPr>
            <a:spLocks noChangeShapeType="1"/>
          </p:cNvSpPr>
          <p:nvPr/>
        </p:nvSpPr>
        <p:spPr bwMode="auto">
          <a:xfrm flipH="1">
            <a:off x="2114550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033"/>
          <p:cNvSpPr>
            <a:spLocks noChangeShapeType="1"/>
          </p:cNvSpPr>
          <p:nvPr/>
        </p:nvSpPr>
        <p:spPr bwMode="auto">
          <a:xfrm flipH="1">
            <a:off x="2219325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1034"/>
          <p:cNvSpPr>
            <a:spLocks noChangeShapeType="1"/>
          </p:cNvSpPr>
          <p:nvPr/>
        </p:nvSpPr>
        <p:spPr bwMode="auto">
          <a:xfrm flipH="1">
            <a:off x="232886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1035"/>
          <p:cNvSpPr>
            <a:spLocks noChangeShapeType="1"/>
          </p:cNvSpPr>
          <p:nvPr/>
        </p:nvSpPr>
        <p:spPr bwMode="auto">
          <a:xfrm flipH="1">
            <a:off x="243363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1036"/>
          <p:cNvSpPr>
            <a:spLocks noChangeShapeType="1"/>
          </p:cNvSpPr>
          <p:nvPr/>
        </p:nvSpPr>
        <p:spPr bwMode="auto">
          <a:xfrm flipH="1">
            <a:off x="253841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1037"/>
          <p:cNvSpPr>
            <a:spLocks noChangeShapeType="1"/>
          </p:cNvSpPr>
          <p:nvPr/>
        </p:nvSpPr>
        <p:spPr bwMode="auto">
          <a:xfrm flipH="1">
            <a:off x="264318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1038"/>
          <p:cNvSpPr>
            <a:spLocks noChangeShapeType="1"/>
          </p:cNvSpPr>
          <p:nvPr/>
        </p:nvSpPr>
        <p:spPr bwMode="auto">
          <a:xfrm flipH="1">
            <a:off x="273843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1039"/>
          <p:cNvSpPr>
            <a:spLocks noChangeShapeType="1"/>
          </p:cNvSpPr>
          <p:nvPr/>
        </p:nvSpPr>
        <p:spPr bwMode="auto">
          <a:xfrm flipH="1">
            <a:off x="2843213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1040"/>
          <p:cNvSpPr>
            <a:spLocks noChangeShapeType="1"/>
          </p:cNvSpPr>
          <p:nvPr/>
        </p:nvSpPr>
        <p:spPr bwMode="auto">
          <a:xfrm flipH="1">
            <a:off x="294798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Line 1041"/>
          <p:cNvSpPr>
            <a:spLocks noChangeShapeType="1"/>
          </p:cNvSpPr>
          <p:nvPr/>
        </p:nvSpPr>
        <p:spPr bwMode="auto">
          <a:xfrm flipH="1">
            <a:off x="3052763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Line 1042"/>
          <p:cNvSpPr>
            <a:spLocks noChangeShapeType="1"/>
          </p:cNvSpPr>
          <p:nvPr/>
        </p:nvSpPr>
        <p:spPr bwMode="auto">
          <a:xfrm flipH="1">
            <a:off x="316230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Line 1043"/>
          <p:cNvSpPr>
            <a:spLocks noChangeShapeType="1"/>
          </p:cNvSpPr>
          <p:nvPr/>
        </p:nvSpPr>
        <p:spPr bwMode="auto">
          <a:xfrm flipH="1">
            <a:off x="326707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Line 1044"/>
          <p:cNvSpPr>
            <a:spLocks noChangeShapeType="1"/>
          </p:cNvSpPr>
          <p:nvPr/>
        </p:nvSpPr>
        <p:spPr bwMode="auto">
          <a:xfrm flipH="1">
            <a:off x="337185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Line 1045"/>
          <p:cNvSpPr>
            <a:spLocks noChangeShapeType="1"/>
          </p:cNvSpPr>
          <p:nvPr/>
        </p:nvSpPr>
        <p:spPr bwMode="auto">
          <a:xfrm flipH="1">
            <a:off x="347662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1046"/>
          <p:cNvSpPr>
            <a:spLocks noChangeShapeType="1"/>
          </p:cNvSpPr>
          <p:nvPr/>
        </p:nvSpPr>
        <p:spPr bwMode="auto">
          <a:xfrm flipH="1">
            <a:off x="358616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1047"/>
          <p:cNvSpPr>
            <a:spLocks noChangeShapeType="1"/>
          </p:cNvSpPr>
          <p:nvPr/>
        </p:nvSpPr>
        <p:spPr bwMode="auto">
          <a:xfrm flipH="1">
            <a:off x="369093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Line 1048"/>
          <p:cNvSpPr>
            <a:spLocks noChangeShapeType="1"/>
          </p:cNvSpPr>
          <p:nvPr/>
        </p:nvSpPr>
        <p:spPr bwMode="auto">
          <a:xfrm flipH="1">
            <a:off x="379571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Line 1049"/>
          <p:cNvSpPr>
            <a:spLocks noChangeShapeType="1"/>
          </p:cNvSpPr>
          <p:nvPr/>
        </p:nvSpPr>
        <p:spPr bwMode="auto">
          <a:xfrm flipH="1">
            <a:off x="390048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Line 1050"/>
          <p:cNvSpPr>
            <a:spLocks noChangeShapeType="1"/>
          </p:cNvSpPr>
          <p:nvPr/>
        </p:nvSpPr>
        <p:spPr bwMode="auto">
          <a:xfrm flipH="1">
            <a:off x="4010025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Line 1051"/>
          <p:cNvSpPr>
            <a:spLocks noChangeShapeType="1"/>
          </p:cNvSpPr>
          <p:nvPr/>
        </p:nvSpPr>
        <p:spPr bwMode="auto">
          <a:xfrm flipH="1">
            <a:off x="411480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1052"/>
          <p:cNvSpPr>
            <a:spLocks noChangeShapeType="1"/>
          </p:cNvSpPr>
          <p:nvPr/>
        </p:nvSpPr>
        <p:spPr bwMode="auto">
          <a:xfrm flipH="1">
            <a:off x="4219575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1053"/>
          <p:cNvSpPr>
            <a:spLocks noChangeShapeType="1"/>
          </p:cNvSpPr>
          <p:nvPr/>
        </p:nvSpPr>
        <p:spPr bwMode="auto">
          <a:xfrm flipH="1">
            <a:off x="432435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Line 1054"/>
          <p:cNvSpPr>
            <a:spLocks noChangeShapeType="1"/>
          </p:cNvSpPr>
          <p:nvPr/>
        </p:nvSpPr>
        <p:spPr bwMode="auto">
          <a:xfrm flipH="1">
            <a:off x="441960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Line 1055"/>
          <p:cNvSpPr>
            <a:spLocks noChangeShapeType="1"/>
          </p:cNvSpPr>
          <p:nvPr/>
        </p:nvSpPr>
        <p:spPr bwMode="auto">
          <a:xfrm flipH="1">
            <a:off x="452437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Line 1056"/>
          <p:cNvSpPr>
            <a:spLocks noChangeShapeType="1"/>
          </p:cNvSpPr>
          <p:nvPr/>
        </p:nvSpPr>
        <p:spPr bwMode="auto">
          <a:xfrm flipH="1">
            <a:off x="462915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Line 1057"/>
          <p:cNvSpPr>
            <a:spLocks noChangeShapeType="1"/>
          </p:cNvSpPr>
          <p:nvPr/>
        </p:nvSpPr>
        <p:spPr bwMode="auto">
          <a:xfrm flipH="1">
            <a:off x="473392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Line 1058"/>
          <p:cNvSpPr>
            <a:spLocks noChangeShapeType="1"/>
          </p:cNvSpPr>
          <p:nvPr/>
        </p:nvSpPr>
        <p:spPr bwMode="auto">
          <a:xfrm flipH="1">
            <a:off x="4843463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Line 1059"/>
          <p:cNvSpPr>
            <a:spLocks noChangeShapeType="1"/>
          </p:cNvSpPr>
          <p:nvPr/>
        </p:nvSpPr>
        <p:spPr bwMode="auto">
          <a:xfrm flipH="1">
            <a:off x="4948238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Line 1060"/>
          <p:cNvSpPr>
            <a:spLocks noChangeShapeType="1"/>
          </p:cNvSpPr>
          <p:nvPr/>
        </p:nvSpPr>
        <p:spPr bwMode="auto">
          <a:xfrm flipH="1">
            <a:off x="5053013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Line 1061"/>
          <p:cNvSpPr>
            <a:spLocks noChangeShapeType="1"/>
          </p:cNvSpPr>
          <p:nvPr/>
        </p:nvSpPr>
        <p:spPr bwMode="auto">
          <a:xfrm flipH="1">
            <a:off x="5157788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Line 1062"/>
          <p:cNvSpPr>
            <a:spLocks noChangeShapeType="1"/>
          </p:cNvSpPr>
          <p:nvPr/>
        </p:nvSpPr>
        <p:spPr bwMode="auto">
          <a:xfrm>
            <a:off x="1571625" y="2654300"/>
            <a:ext cx="45339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8" name="AutoShape 1063"/>
          <p:cNvSpPr>
            <a:spLocks noChangeArrowheads="1"/>
          </p:cNvSpPr>
          <p:nvPr/>
        </p:nvSpPr>
        <p:spPr bwMode="auto">
          <a:xfrm flipV="1">
            <a:off x="4737100" y="24828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09" name="AutoShape 1064"/>
          <p:cNvSpPr>
            <a:spLocks noChangeArrowheads="1"/>
          </p:cNvSpPr>
          <p:nvPr/>
        </p:nvSpPr>
        <p:spPr bwMode="auto">
          <a:xfrm flipV="1">
            <a:off x="5346700" y="24828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10" name="Line 1065"/>
          <p:cNvSpPr>
            <a:spLocks noChangeShapeType="1"/>
          </p:cNvSpPr>
          <p:nvPr/>
        </p:nvSpPr>
        <p:spPr bwMode="auto">
          <a:xfrm>
            <a:off x="1408113" y="3721100"/>
            <a:ext cx="508158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Line 1066"/>
          <p:cNvSpPr>
            <a:spLocks noChangeShapeType="1"/>
          </p:cNvSpPr>
          <p:nvPr/>
        </p:nvSpPr>
        <p:spPr bwMode="auto">
          <a:xfrm>
            <a:off x="1892300" y="266065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Line 1067"/>
          <p:cNvSpPr>
            <a:spLocks noChangeShapeType="1"/>
          </p:cNvSpPr>
          <p:nvPr/>
        </p:nvSpPr>
        <p:spPr bwMode="auto">
          <a:xfrm flipV="1">
            <a:off x="3352800" y="264795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AutoShape 1068"/>
          <p:cNvSpPr>
            <a:spLocks noChangeArrowheads="1"/>
          </p:cNvSpPr>
          <p:nvPr/>
        </p:nvSpPr>
        <p:spPr bwMode="auto">
          <a:xfrm>
            <a:off x="1752600" y="248285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14" name="Line 1069"/>
          <p:cNvSpPr>
            <a:spLocks noChangeShapeType="1"/>
          </p:cNvSpPr>
          <p:nvPr/>
        </p:nvSpPr>
        <p:spPr bwMode="auto">
          <a:xfrm>
            <a:off x="635000" y="2660650"/>
            <a:ext cx="774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Line 1070"/>
          <p:cNvSpPr>
            <a:spLocks noChangeShapeType="1"/>
          </p:cNvSpPr>
          <p:nvPr/>
        </p:nvSpPr>
        <p:spPr bwMode="auto">
          <a:xfrm>
            <a:off x="635000" y="266065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6" name="Text Box 1071"/>
          <p:cNvSpPr txBox="1">
            <a:spLocks noChangeArrowheads="1"/>
          </p:cNvSpPr>
          <p:nvPr/>
        </p:nvSpPr>
        <p:spPr bwMode="auto">
          <a:xfrm>
            <a:off x="762000" y="23304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41017" name="Text Box 1072"/>
          <p:cNvSpPr txBox="1">
            <a:spLocks noChangeArrowheads="1"/>
          </p:cNvSpPr>
          <p:nvPr/>
        </p:nvSpPr>
        <p:spPr bwMode="auto">
          <a:xfrm>
            <a:off x="647700" y="2876550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41018" name="Text Box 1073"/>
          <p:cNvSpPr txBox="1">
            <a:spLocks noChangeArrowheads="1"/>
          </p:cNvSpPr>
          <p:nvPr/>
        </p:nvSpPr>
        <p:spPr bwMode="auto">
          <a:xfrm>
            <a:off x="6038850" y="295275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41019" name="Text Box 1074"/>
          <p:cNvSpPr txBox="1">
            <a:spLocks noChangeArrowheads="1"/>
          </p:cNvSpPr>
          <p:nvPr/>
        </p:nvSpPr>
        <p:spPr bwMode="auto">
          <a:xfrm>
            <a:off x="6096000" y="394970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2</a:t>
            </a:r>
            <a:endParaRPr lang="en-US" altLang="en-US"/>
          </a:p>
        </p:txBody>
      </p:sp>
      <p:sp>
        <p:nvSpPr>
          <p:cNvPr id="41020" name="Text Box 1075"/>
          <p:cNvSpPr txBox="1">
            <a:spLocks noChangeArrowheads="1"/>
          </p:cNvSpPr>
          <p:nvPr/>
        </p:nvSpPr>
        <p:spPr bwMode="auto">
          <a:xfrm>
            <a:off x="6946900" y="3727450"/>
            <a:ext cx="110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2</a:t>
            </a:r>
            <a:r>
              <a:rPr lang="en-US" altLang="en-US"/>
              <a:t>&gt; V</a:t>
            </a:r>
            <a:r>
              <a:rPr lang="en-US" altLang="en-US" sz="1200"/>
              <a:t>1</a:t>
            </a:r>
          </a:p>
        </p:txBody>
      </p:sp>
      <p:sp>
        <p:nvSpPr>
          <p:cNvPr id="41021" name="Text Box 1076"/>
          <p:cNvSpPr txBox="1">
            <a:spLocks noChangeArrowheads="1"/>
          </p:cNvSpPr>
          <p:nvPr/>
        </p:nvSpPr>
        <p:spPr bwMode="auto">
          <a:xfrm>
            <a:off x="3181350" y="3352800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22" name="Line 1077"/>
          <p:cNvSpPr>
            <a:spLocks noChangeShapeType="1"/>
          </p:cNvSpPr>
          <p:nvPr/>
        </p:nvSpPr>
        <p:spPr bwMode="auto">
          <a:xfrm flipV="1">
            <a:off x="2990850" y="3190875"/>
            <a:ext cx="30480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62" name="Object 1024"/>
          <p:cNvGraphicFramePr>
            <a:graphicFrameLocks noChangeAspect="1"/>
          </p:cNvGraphicFramePr>
          <p:nvPr/>
        </p:nvGraphicFramePr>
        <p:xfrm>
          <a:off x="3098800" y="3279775"/>
          <a:ext cx="2143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4" imgW="215640" imgH="304560" progId="Equation.DSMT4">
                  <p:embed/>
                </p:oleObj>
              </mc:Choice>
              <mc:Fallback>
                <p:oleObj name="Equation" r:id="rId4" imgW="215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279775"/>
                        <a:ext cx="2143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3" name="Text Box 1079"/>
          <p:cNvSpPr txBox="1">
            <a:spLocks noChangeArrowheads="1"/>
          </p:cNvSpPr>
          <p:nvPr/>
        </p:nvSpPr>
        <p:spPr bwMode="auto">
          <a:xfrm>
            <a:off x="1971675" y="2208213"/>
            <a:ext cx="251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Critical distance=</a:t>
            </a:r>
            <a:r>
              <a:rPr lang="en-US" altLang="en-US"/>
              <a:t>X</a:t>
            </a:r>
            <a:r>
              <a:rPr lang="en-US" altLang="en-US" sz="1200"/>
              <a:t>c</a:t>
            </a:r>
            <a:endParaRPr lang="en-US" altLang="en-US"/>
          </a:p>
        </p:txBody>
      </p:sp>
      <p:sp>
        <p:nvSpPr>
          <p:cNvPr id="41024" name="Line 1080"/>
          <p:cNvSpPr>
            <a:spLocks noChangeShapeType="1"/>
          </p:cNvSpPr>
          <p:nvPr/>
        </p:nvSpPr>
        <p:spPr bwMode="auto">
          <a:xfrm flipV="1">
            <a:off x="3352800" y="1987550"/>
            <a:ext cx="12700" cy="2952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Line 1081"/>
          <p:cNvSpPr>
            <a:spLocks noChangeShapeType="1"/>
          </p:cNvSpPr>
          <p:nvPr/>
        </p:nvSpPr>
        <p:spPr bwMode="auto">
          <a:xfrm>
            <a:off x="1914525" y="1905000"/>
            <a:ext cx="0" cy="29908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Line 1082"/>
          <p:cNvSpPr>
            <a:spLocks noChangeShapeType="1"/>
          </p:cNvSpPr>
          <p:nvPr/>
        </p:nvSpPr>
        <p:spPr bwMode="auto">
          <a:xfrm flipV="1">
            <a:off x="1924050" y="2943225"/>
            <a:ext cx="30480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63" name="Object 1025"/>
          <p:cNvGraphicFramePr>
            <a:graphicFrameLocks noChangeAspect="1"/>
          </p:cNvGraphicFramePr>
          <p:nvPr/>
        </p:nvGraphicFramePr>
        <p:xfrm>
          <a:off x="2032000" y="3032125"/>
          <a:ext cx="2143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6" imgW="215640" imgH="304560" progId="Equation.DSMT4">
                  <p:embed/>
                </p:oleObj>
              </mc:Choice>
              <mc:Fallback>
                <p:oleObj name="Equation" r:id="rId6" imgW="215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032125"/>
                        <a:ext cx="2143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7" name="Text Box 1084"/>
          <p:cNvSpPr txBox="1">
            <a:spLocks noChangeArrowheads="1"/>
          </p:cNvSpPr>
          <p:nvPr/>
        </p:nvSpPr>
        <p:spPr bwMode="auto">
          <a:xfrm rot="1943309">
            <a:off x="2527300" y="285750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41028" name="Text Box 1085"/>
          <p:cNvSpPr txBox="1">
            <a:spLocks noChangeArrowheads="1"/>
          </p:cNvSpPr>
          <p:nvPr/>
        </p:nvSpPr>
        <p:spPr bwMode="auto">
          <a:xfrm rot="-2180786">
            <a:off x="3641725" y="295275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41029" name="Line 1086"/>
          <p:cNvSpPr>
            <a:spLocks noChangeShapeType="1"/>
          </p:cNvSpPr>
          <p:nvPr/>
        </p:nvSpPr>
        <p:spPr bwMode="auto">
          <a:xfrm>
            <a:off x="3371850" y="3724275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0" name="Line 1087"/>
          <p:cNvSpPr>
            <a:spLocks noChangeShapeType="1"/>
          </p:cNvSpPr>
          <p:nvPr/>
        </p:nvSpPr>
        <p:spPr bwMode="auto">
          <a:xfrm flipV="1">
            <a:off x="4543425" y="264795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Text Box 1088"/>
          <p:cNvSpPr txBox="1">
            <a:spLocks noChangeArrowheads="1"/>
          </p:cNvSpPr>
          <p:nvPr/>
        </p:nvSpPr>
        <p:spPr bwMode="auto">
          <a:xfrm rot="-2180786">
            <a:off x="4879975" y="293370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3</a:t>
            </a:r>
            <a:endParaRPr lang="en-US" altLang="en-US"/>
          </a:p>
        </p:txBody>
      </p:sp>
      <p:sp>
        <p:nvSpPr>
          <p:cNvPr id="41032" name="Text Box 1089"/>
          <p:cNvSpPr txBox="1">
            <a:spLocks noChangeArrowheads="1"/>
          </p:cNvSpPr>
          <p:nvPr/>
        </p:nvSpPr>
        <p:spPr bwMode="auto">
          <a:xfrm rot="-39461">
            <a:off x="3851275" y="3400425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2</a:t>
            </a:r>
            <a:endParaRPr lang="en-US" altLang="en-US"/>
          </a:p>
        </p:txBody>
      </p:sp>
      <p:sp>
        <p:nvSpPr>
          <p:cNvPr id="41033" name="Line 1090"/>
          <p:cNvSpPr>
            <a:spLocks noChangeShapeType="1"/>
          </p:cNvSpPr>
          <p:nvPr/>
        </p:nvSpPr>
        <p:spPr bwMode="auto">
          <a:xfrm>
            <a:off x="1914525" y="3971925"/>
            <a:ext cx="1428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4" name="Line 1091"/>
          <p:cNvSpPr>
            <a:spLocks noChangeShapeType="1"/>
          </p:cNvSpPr>
          <p:nvPr/>
        </p:nvSpPr>
        <p:spPr bwMode="auto">
          <a:xfrm flipV="1">
            <a:off x="3371850" y="3971925"/>
            <a:ext cx="1190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5" name="Line 1092"/>
          <p:cNvSpPr>
            <a:spLocks noChangeShapeType="1"/>
          </p:cNvSpPr>
          <p:nvPr/>
        </p:nvSpPr>
        <p:spPr bwMode="auto">
          <a:xfrm flipV="1">
            <a:off x="4572000" y="2019300"/>
            <a:ext cx="0" cy="28765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6" name="Line 1093"/>
          <p:cNvSpPr>
            <a:spLocks noChangeShapeType="1"/>
          </p:cNvSpPr>
          <p:nvPr/>
        </p:nvSpPr>
        <p:spPr bwMode="auto">
          <a:xfrm>
            <a:off x="4600575" y="3971925"/>
            <a:ext cx="1428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7" name="Line 1094"/>
          <p:cNvSpPr>
            <a:spLocks noChangeShapeType="1"/>
          </p:cNvSpPr>
          <p:nvPr/>
        </p:nvSpPr>
        <p:spPr bwMode="auto">
          <a:xfrm flipV="1">
            <a:off x="6029325" y="2038350"/>
            <a:ext cx="0" cy="28765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8" name="AutoShape 1095"/>
          <p:cNvSpPr>
            <a:spLocks noChangeArrowheads="1"/>
          </p:cNvSpPr>
          <p:nvPr/>
        </p:nvSpPr>
        <p:spPr bwMode="auto">
          <a:xfrm flipV="1">
            <a:off x="5956300" y="24828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39" name="Text Box 1096"/>
          <p:cNvSpPr txBox="1">
            <a:spLocks noChangeArrowheads="1"/>
          </p:cNvSpPr>
          <p:nvPr/>
        </p:nvSpPr>
        <p:spPr bwMode="auto">
          <a:xfrm>
            <a:off x="2390775" y="3933825"/>
            <a:ext cx="35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0964" name="Object 1026"/>
          <p:cNvGraphicFramePr>
            <a:graphicFrameLocks noChangeAspect="1"/>
          </p:cNvGraphicFramePr>
          <p:nvPr/>
        </p:nvGraphicFramePr>
        <p:xfrm>
          <a:off x="2527300" y="3844925"/>
          <a:ext cx="3302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7" imgW="330120" imgH="291960" progId="Equation.DSMT4">
                  <p:embed/>
                </p:oleObj>
              </mc:Choice>
              <mc:Fallback>
                <p:oleObj name="Equation" r:id="rId7" imgW="330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3844925"/>
                        <a:ext cx="3302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1027"/>
          <p:cNvGraphicFramePr>
            <a:graphicFrameLocks noChangeAspect="1"/>
          </p:cNvGraphicFramePr>
          <p:nvPr/>
        </p:nvGraphicFramePr>
        <p:xfrm>
          <a:off x="3697288" y="3825875"/>
          <a:ext cx="3540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9" imgW="355320" imgH="291960" progId="Equation.DSMT4">
                  <p:embed/>
                </p:oleObj>
              </mc:Choice>
              <mc:Fallback>
                <p:oleObj name="Equation" r:id="rId9" imgW="355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3825875"/>
                        <a:ext cx="35401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1028"/>
          <p:cNvGraphicFramePr>
            <a:graphicFrameLocks noChangeAspect="1"/>
          </p:cNvGraphicFramePr>
          <p:nvPr/>
        </p:nvGraphicFramePr>
        <p:xfrm>
          <a:off x="5141913" y="3835400"/>
          <a:ext cx="3413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1" imgW="342720" imgH="291960" progId="Equation.DSMT4">
                  <p:embed/>
                </p:oleObj>
              </mc:Choice>
              <mc:Fallback>
                <p:oleObj name="Equation" r:id="rId11" imgW="3427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3835400"/>
                        <a:ext cx="34131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0" name="Text Box 1100"/>
          <p:cNvSpPr txBox="1">
            <a:spLocks noChangeArrowheads="1"/>
          </p:cNvSpPr>
          <p:nvPr/>
        </p:nvSpPr>
        <p:spPr bwMode="auto">
          <a:xfrm>
            <a:off x="2527300" y="993775"/>
            <a:ext cx="360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Xc =?             T</a:t>
            </a:r>
            <a:r>
              <a:rPr lang="en-US" altLang="en-US" sz="1200"/>
              <a:t>c</a:t>
            </a:r>
            <a:r>
              <a:rPr lang="en-US" altLang="en-US"/>
              <a:t>=?</a:t>
            </a:r>
          </a:p>
        </p:txBody>
      </p:sp>
      <p:sp>
        <p:nvSpPr>
          <p:cNvPr id="41041" name="Text Box 1101"/>
          <p:cNvSpPr txBox="1">
            <a:spLocks noChangeArrowheads="1"/>
          </p:cNvSpPr>
          <p:nvPr/>
        </p:nvSpPr>
        <p:spPr bwMode="auto">
          <a:xfrm>
            <a:off x="2179638" y="4864100"/>
            <a:ext cx="360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0967" name="Object 1029"/>
          <p:cNvGraphicFramePr>
            <a:graphicFrameLocks noChangeAspect="1"/>
          </p:cNvGraphicFramePr>
          <p:nvPr/>
        </p:nvGraphicFramePr>
        <p:xfrm>
          <a:off x="2741613" y="4827588"/>
          <a:ext cx="19812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13" imgW="1981080" imgH="291960" progId="Equation.DSMT4">
                  <p:embed/>
                </p:oleObj>
              </mc:Choice>
              <mc:Fallback>
                <p:oleObj name="Equation" r:id="rId13" imgW="19810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827588"/>
                        <a:ext cx="19812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030"/>
          <p:cNvGraphicFramePr>
            <a:graphicFrameLocks noChangeAspect="1"/>
          </p:cNvGraphicFramePr>
          <p:nvPr/>
        </p:nvGraphicFramePr>
        <p:xfrm>
          <a:off x="3100388" y="5283200"/>
          <a:ext cx="1308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5" imgW="1307880" imgH="291960" progId="Equation.DSMT4">
                  <p:embed/>
                </p:oleObj>
              </mc:Choice>
              <mc:Fallback>
                <p:oleObj name="Equation" r:id="rId15" imgW="1307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5283200"/>
                        <a:ext cx="1308100" cy="290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2" name="Line 1104"/>
          <p:cNvSpPr>
            <a:spLocks noChangeShapeType="1"/>
          </p:cNvSpPr>
          <p:nvPr/>
        </p:nvSpPr>
        <p:spPr bwMode="auto">
          <a:xfrm>
            <a:off x="1658938" y="2655888"/>
            <a:ext cx="0" cy="1054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3" name="Text Box 1105"/>
          <p:cNvSpPr txBox="1">
            <a:spLocks noChangeArrowheads="1"/>
          </p:cNvSpPr>
          <p:nvPr/>
        </p:nvSpPr>
        <p:spPr bwMode="auto">
          <a:xfrm>
            <a:off x="1241425" y="29781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z</a:t>
            </a:r>
            <a:r>
              <a:rPr lang="en-US" altLang="en-US" sz="1200"/>
              <a:t>0</a:t>
            </a:r>
            <a:endParaRPr lang="en-US" altLang="en-US"/>
          </a:p>
        </p:txBody>
      </p:sp>
      <p:sp>
        <p:nvSpPr>
          <p:cNvPr id="41044" name="Text Box 1106"/>
          <p:cNvSpPr txBox="1">
            <a:spLocks noChangeArrowheads="1"/>
          </p:cNvSpPr>
          <p:nvPr/>
        </p:nvSpPr>
        <p:spPr bwMode="auto">
          <a:xfrm>
            <a:off x="2755900" y="5830888"/>
            <a:ext cx="56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0969" name="Object 1031"/>
          <p:cNvGraphicFramePr>
            <a:graphicFrameLocks noChangeAspect="1"/>
          </p:cNvGraphicFramePr>
          <p:nvPr/>
        </p:nvGraphicFramePr>
        <p:xfrm>
          <a:off x="3251200" y="5578475"/>
          <a:ext cx="157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17" imgW="1574640" imgH="609480" progId="Equation.DSMT4">
                  <p:embed/>
                </p:oleObj>
              </mc:Choice>
              <mc:Fallback>
                <p:oleObj name="Equation" r:id="rId17" imgW="1574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5578475"/>
                        <a:ext cx="157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32"/>
          <p:cNvGraphicFramePr>
            <a:graphicFrameLocks noChangeAspect="1"/>
          </p:cNvGraphicFramePr>
          <p:nvPr/>
        </p:nvGraphicFramePr>
        <p:xfrm>
          <a:off x="3235325" y="6162675"/>
          <a:ext cx="1282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19" imgW="1282680" imgH="609480" progId="Equation.DSMT4">
                  <p:embed/>
                </p:oleObj>
              </mc:Choice>
              <mc:Fallback>
                <p:oleObj name="Equation" r:id="rId19" imgW="12826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6162675"/>
                        <a:ext cx="1282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5" name="Text Box 1109"/>
          <p:cNvSpPr txBox="1">
            <a:spLocks noChangeArrowheads="1"/>
          </p:cNvSpPr>
          <p:nvPr/>
        </p:nvSpPr>
        <p:spPr bwMode="auto">
          <a:xfrm>
            <a:off x="6972300" y="6362700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(9)</a:t>
            </a:r>
          </a:p>
        </p:txBody>
      </p:sp>
    </p:spTree>
    <p:extLst>
      <p:ext uri="{BB962C8B-B14F-4D97-AF65-F5344CB8AC3E}">
        <p14:creationId xmlns:p14="http://schemas.microsoft.com/office/powerpoint/2010/main" val="39466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Line 2"/>
          <p:cNvSpPr>
            <a:spLocks noChangeShapeType="1"/>
          </p:cNvSpPr>
          <p:nvPr/>
        </p:nvSpPr>
        <p:spPr bwMode="auto">
          <a:xfrm>
            <a:off x="1905000" y="238125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3"/>
          <p:cNvSpPr>
            <a:spLocks noChangeArrowheads="1"/>
          </p:cNvSpPr>
          <p:nvPr/>
        </p:nvSpPr>
        <p:spPr bwMode="auto">
          <a:xfrm>
            <a:off x="2197100" y="2266950"/>
            <a:ext cx="21717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41995" name="Picture 4" descr="C:\Documents and Settings\jlorenzo\Desktop\CAMERA01\TGS visit May 9 2005\logo_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085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5"/>
          <p:cNvSpPr txBox="1">
            <a:spLocks noChangeArrowheads="1"/>
          </p:cNvSpPr>
          <p:nvPr/>
        </p:nvSpPr>
        <p:spPr bwMode="auto">
          <a:xfrm>
            <a:off x="1917700" y="177800"/>
            <a:ext cx="500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One-layer Refracted Head Wave</a:t>
            </a:r>
            <a:endParaRPr lang="en-US" altLang="en-US" sz="1800"/>
          </a:p>
        </p:txBody>
      </p:sp>
      <p:sp>
        <p:nvSpPr>
          <p:cNvPr id="41997" name="Line 6"/>
          <p:cNvSpPr>
            <a:spLocks noChangeShapeType="1"/>
          </p:cNvSpPr>
          <p:nvPr/>
        </p:nvSpPr>
        <p:spPr bwMode="auto">
          <a:xfrm flipH="1">
            <a:off x="1905000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7"/>
          <p:cNvSpPr>
            <a:spLocks noChangeShapeType="1"/>
          </p:cNvSpPr>
          <p:nvPr/>
        </p:nvSpPr>
        <p:spPr bwMode="auto">
          <a:xfrm flipH="1">
            <a:off x="2009775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8"/>
          <p:cNvSpPr>
            <a:spLocks noChangeShapeType="1"/>
          </p:cNvSpPr>
          <p:nvPr/>
        </p:nvSpPr>
        <p:spPr bwMode="auto">
          <a:xfrm flipH="1">
            <a:off x="2114550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9"/>
          <p:cNvSpPr>
            <a:spLocks noChangeShapeType="1"/>
          </p:cNvSpPr>
          <p:nvPr/>
        </p:nvSpPr>
        <p:spPr bwMode="auto">
          <a:xfrm flipH="1">
            <a:off x="2219325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0"/>
          <p:cNvSpPr>
            <a:spLocks noChangeShapeType="1"/>
          </p:cNvSpPr>
          <p:nvPr/>
        </p:nvSpPr>
        <p:spPr bwMode="auto">
          <a:xfrm flipH="1">
            <a:off x="232886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11"/>
          <p:cNvSpPr>
            <a:spLocks noChangeShapeType="1"/>
          </p:cNvSpPr>
          <p:nvPr/>
        </p:nvSpPr>
        <p:spPr bwMode="auto">
          <a:xfrm flipH="1">
            <a:off x="243363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12"/>
          <p:cNvSpPr>
            <a:spLocks noChangeShapeType="1"/>
          </p:cNvSpPr>
          <p:nvPr/>
        </p:nvSpPr>
        <p:spPr bwMode="auto">
          <a:xfrm flipH="1">
            <a:off x="253841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13"/>
          <p:cNvSpPr>
            <a:spLocks noChangeShapeType="1"/>
          </p:cNvSpPr>
          <p:nvPr/>
        </p:nvSpPr>
        <p:spPr bwMode="auto">
          <a:xfrm flipH="1">
            <a:off x="264318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14"/>
          <p:cNvSpPr>
            <a:spLocks noChangeShapeType="1"/>
          </p:cNvSpPr>
          <p:nvPr/>
        </p:nvSpPr>
        <p:spPr bwMode="auto">
          <a:xfrm flipH="1">
            <a:off x="273843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15"/>
          <p:cNvSpPr>
            <a:spLocks noChangeShapeType="1"/>
          </p:cNvSpPr>
          <p:nvPr/>
        </p:nvSpPr>
        <p:spPr bwMode="auto">
          <a:xfrm flipH="1">
            <a:off x="2843213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16"/>
          <p:cNvSpPr>
            <a:spLocks noChangeShapeType="1"/>
          </p:cNvSpPr>
          <p:nvPr/>
        </p:nvSpPr>
        <p:spPr bwMode="auto">
          <a:xfrm flipH="1">
            <a:off x="294798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17"/>
          <p:cNvSpPr>
            <a:spLocks noChangeShapeType="1"/>
          </p:cNvSpPr>
          <p:nvPr/>
        </p:nvSpPr>
        <p:spPr bwMode="auto">
          <a:xfrm flipH="1">
            <a:off x="3052763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18"/>
          <p:cNvSpPr>
            <a:spLocks noChangeShapeType="1"/>
          </p:cNvSpPr>
          <p:nvPr/>
        </p:nvSpPr>
        <p:spPr bwMode="auto">
          <a:xfrm flipH="1">
            <a:off x="316230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19"/>
          <p:cNvSpPr>
            <a:spLocks noChangeShapeType="1"/>
          </p:cNvSpPr>
          <p:nvPr/>
        </p:nvSpPr>
        <p:spPr bwMode="auto">
          <a:xfrm flipH="1">
            <a:off x="326707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20"/>
          <p:cNvSpPr>
            <a:spLocks noChangeShapeType="1"/>
          </p:cNvSpPr>
          <p:nvPr/>
        </p:nvSpPr>
        <p:spPr bwMode="auto">
          <a:xfrm flipH="1">
            <a:off x="337185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21"/>
          <p:cNvSpPr>
            <a:spLocks noChangeShapeType="1"/>
          </p:cNvSpPr>
          <p:nvPr/>
        </p:nvSpPr>
        <p:spPr bwMode="auto">
          <a:xfrm flipH="1">
            <a:off x="347662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22"/>
          <p:cNvSpPr>
            <a:spLocks noChangeShapeType="1"/>
          </p:cNvSpPr>
          <p:nvPr/>
        </p:nvSpPr>
        <p:spPr bwMode="auto">
          <a:xfrm flipH="1">
            <a:off x="358616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23"/>
          <p:cNvSpPr>
            <a:spLocks noChangeShapeType="1"/>
          </p:cNvSpPr>
          <p:nvPr/>
        </p:nvSpPr>
        <p:spPr bwMode="auto">
          <a:xfrm flipH="1">
            <a:off x="369093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24"/>
          <p:cNvSpPr>
            <a:spLocks noChangeShapeType="1"/>
          </p:cNvSpPr>
          <p:nvPr/>
        </p:nvSpPr>
        <p:spPr bwMode="auto">
          <a:xfrm flipH="1">
            <a:off x="3795713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25"/>
          <p:cNvSpPr>
            <a:spLocks noChangeShapeType="1"/>
          </p:cNvSpPr>
          <p:nvPr/>
        </p:nvSpPr>
        <p:spPr bwMode="auto">
          <a:xfrm flipH="1">
            <a:off x="3900488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26"/>
          <p:cNvSpPr>
            <a:spLocks noChangeShapeType="1"/>
          </p:cNvSpPr>
          <p:nvPr/>
        </p:nvSpPr>
        <p:spPr bwMode="auto">
          <a:xfrm flipH="1">
            <a:off x="4010025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27"/>
          <p:cNvSpPr>
            <a:spLocks noChangeShapeType="1"/>
          </p:cNvSpPr>
          <p:nvPr/>
        </p:nvSpPr>
        <p:spPr bwMode="auto">
          <a:xfrm flipH="1">
            <a:off x="411480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28"/>
          <p:cNvSpPr>
            <a:spLocks noChangeShapeType="1"/>
          </p:cNvSpPr>
          <p:nvPr/>
        </p:nvSpPr>
        <p:spPr bwMode="auto">
          <a:xfrm flipH="1">
            <a:off x="4219575" y="2654300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29"/>
          <p:cNvSpPr>
            <a:spLocks noChangeShapeType="1"/>
          </p:cNvSpPr>
          <p:nvPr/>
        </p:nvSpPr>
        <p:spPr bwMode="auto">
          <a:xfrm flipH="1">
            <a:off x="432435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Line 30"/>
          <p:cNvSpPr>
            <a:spLocks noChangeShapeType="1"/>
          </p:cNvSpPr>
          <p:nvPr/>
        </p:nvSpPr>
        <p:spPr bwMode="auto">
          <a:xfrm flipH="1">
            <a:off x="441960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31"/>
          <p:cNvSpPr>
            <a:spLocks noChangeShapeType="1"/>
          </p:cNvSpPr>
          <p:nvPr/>
        </p:nvSpPr>
        <p:spPr bwMode="auto">
          <a:xfrm flipH="1">
            <a:off x="452437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Line 32"/>
          <p:cNvSpPr>
            <a:spLocks noChangeShapeType="1"/>
          </p:cNvSpPr>
          <p:nvPr/>
        </p:nvSpPr>
        <p:spPr bwMode="auto">
          <a:xfrm flipH="1">
            <a:off x="4629150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Line 33"/>
          <p:cNvSpPr>
            <a:spLocks noChangeShapeType="1"/>
          </p:cNvSpPr>
          <p:nvPr/>
        </p:nvSpPr>
        <p:spPr bwMode="auto">
          <a:xfrm flipH="1">
            <a:off x="4733925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Line 34"/>
          <p:cNvSpPr>
            <a:spLocks noChangeShapeType="1"/>
          </p:cNvSpPr>
          <p:nvPr/>
        </p:nvSpPr>
        <p:spPr bwMode="auto">
          <a:xfrm flipH="1">
            <a:off x="4843463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Line 35"/>
          <p:cNvSpPr>
            <a:spLocks noChangeShapeType="1"/>
          </p:cNvSpPr>
          <p:nvPr/>
        </p:nvSpPr>
        <p:spPr bwMode="auto">
          <a:xfrm flipH="1">
            <a:off x="4948238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Line 36"/>
          <p:cNvSpPr>
            <a:spLocks noChangeShapeType="1"/>
          </p:cNvSpPr>
          <p:nvPr/>
        </p:nvSpPr>
        <p:spPr bwMode="auto">
          <a:xfrm flipH="1">
            <a:off x="5053013" y="2659063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Line 37"/>
          <p:cNvSpPr>
            <a:spLocks noChangeShapeType="1"/>
          </p:cNvSpPr>
          <p:nvPr/>
        </p:nvSpPr>
        <p:spPr bwMode="auto">
          <a:xfrm flipH="1">
            <a:off x="5157788" y="2663825"/>
            <a:ext cx="762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Line 38"/>
          <p:cNvSpPr>
            <a:spLocks noChangeShapeType="1"/>
          </p:cNvSpPr>
          <p:nvPr/>
        </p:nvSpPr>
        <p:spPr bwMode="auto">
          <a:xfrm>
            <a:off x="1571625" y="2654300"/>
            <a:ext cx="45339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AutoShape 39"/>
          <p:cNvSpPr>
            <a:spLocks noChangeArrowheads="1"/>
          </p:cNvSpPr>
          <p:nvPr/>
        </p:nvSpPr>
        <p:spPr bwMode="auto">
          <a:xfrm flipV="1">
            <a:off x="4737100" y="24828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31" name="AutoShape 40"/>
          <p:cNvSpPr>
            <a:spLocks noChangeArrowheads="1"/>
          </p:cNvSpPr>
          <p:nvPr/>
        </p:nvSpPr>
        <p:spPr bwMode="auto">
          <a:xfrm flipV="1">
            <a:off x="5346700" y="24828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32" name="Line 41"/>
          <p:cNvSpPr>
            <a:spLocks noChangeShapeType="1"/>
          </p:cNvSpPr>
          <p:nvPr/>
        </p:nvSpPr>
        <p:spPr bwMode="auto">
          <a:xfrm>
            <a:off x="1408113" y="3721100"/>
            <a:ext cx="508158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Line 42"/>
          <p:cNvSpPr>
            <a:spLocks noChangeShapeType="1"/>
          </p:cNvSpPr>
          <p:nvPr/>
        </p:nvSpPr>
        <p:spPr bwMode="auto">
          <a:xfrm>
            <a:off x="1892300" y="266065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Line 43"/>
          <p:cNvSpPr>
            <a:spLocks noChangeShapeType="1"/>
          </p:cNvSpPr>
          <p:nvPr/>
        </p:nvSpPr>
        <p:spPr bwMode="auto">
          <a:xfrm flipV="1">
            <a:off x="3352800" y="264795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AutoShape 44"/>
          <p:cNvSpPr>
            <a:spLocks noChangeArrowheads="1"/>
          </p:cNvSpPr>
          <p:nvPr/>
        </p:nvSpPr>
        <p:spPr bwMode="auto">
          <a:xfrm>
            <a:off x="1752600" y="248285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36" name="Line 45"/>
          <p:cNvSpPr>
            <a:spLocks noChangeShapeType="1"/>
          </p:cNvSpPr>
          <p:nvPr/>
        </p:nvSpPr>
        <p:spPr bwMode="auto">
          <a:xfrm>
            <a:off x="635000" y="2660650"/>
            <a:ext cx="774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7" name="Line 46"/>
          <p:cNvSpPr>
            <a:spLocks noChangeShapeType="1"/>
          </p:cNvSpPr>
          <p:nvPr/>
        </p:nvSpPr>
        <p:spPr bwMode="auto">
          <a:xfrm>
            <a:off x="635000" y="266065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47"/>
          <p:cNvSpPr txBox="1">
            <a:spLocks noChangeArrowheads="1"/>
          </p:cNvSpPr>
          <p:nvPr/>
        </p:nvSpPr>
        <p:spPr bwMode="auto">
          <a:xfrm>
            <a:off x="762000" y="23304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42039" name="Text Box 48"/>
          <p:cNvSpPr txBox="1">
            <a:spLocks noChangeArrowheads="1"/>
          </p:cNvSpPr>
          <p:nvPr/>
        </p:nvSpPr>
        <p:spPr bwMode="auto">
          <a:xfrm>
            <a:off x="647700" y="2876550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42040" name="Text Box 49"/>
          <p:cNvSpPr txBox="1">
            <a:spLocks noChangeArrowheads="1"/>
          </p:cNvSpPr>
          <p:nvPr/>
        </p:nvSpPr>
        <p:spPr bwMode="auto">
          <a:xfrm>
            <a:off x="6038850" y="295275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42041" name="Text Box 50"/>
          <p:cNvSpPr txBox="1">
            <a:spLocks noChangeArrowheads="1"/>
          </p:cNvSpPr>
          <p:nvPr/>
        </p:nvSpPr>
        <p:spPr bwMode="auto">
          <a:xfrm>
            <a:off x="6096000" y="394970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2</a:t>
            </a:r>
            <a:endParaRPr lang="en-US" altLang="en-US"/>
          </a:p>
        </p:txBody>
      </p:sp>
      <p:sp>
        <p:nvSpPr>
          <p:cNvPr id="42042" name="Text Box 51"/>
          <p:cNvSpPr txBox="1">
            <a:spLocks noChangeArrowheads="1"/>
          </p:cNvSpPr>
          <p:nvPr/>
        </p:nvSpPr>
        <p:spPr bwMode="auto">
          <a:xfrm>
            <a:off x="6946900" y="3727450"/>
            <a:ext cx="110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  <a:r>
              <a:rPr lang="en-US" altLang="en-US" sz="1200"/>
              <a:t>2</a:t>
            </a:r>
            <a:r>
              <a:rPr lang="en-US" altLang="en-US"/>
              <a:t>&gt; V</a:t>
            </a:r>
            <a:r>
              <a:rPr lang="en-US" altLang="en-US" sz="1200"/>
              <a:t>1</a:t>
            </a:r>
          </a:p>
        </p:txBody>
      </p:sp>
      <p:sp>
        <p:nvSpPr>
          <p:cNvPr id="42043" name="Text Box 52"/>
          <p:cNvSpPr txBox="1">
            <a:spLocks noChangeArrowheads="1"/>
          </p:cNvSpPr>
          <p:nvPr/>
        </p:nvSpPr>
        <p:spPr bwMode="auto">
          <a:xfrm>
            <a:off x="3181350" y="3352800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2044" name="Line 53"/>
          <p:cNvSpPr>
            <a:spLocks noChangeShapeType="1"/>
          </p:cNvSpPr>
          <p:nvPr/>
        </p:nvSpPr>
        <p:spPr bwMode="auto">
          <a:xfrm flipV="1">
            <a:off x="2990850" y="3190875"/>
            <a:ext cx="30480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86" name="Object 1024"/>
          <p:cNvGraphicFramePr>
            <a:graphicFrameLocks noChangeAspect="1"/>
          </p:cNvGraphicFramePr>
          <p:nvPr/>
        </p:nvGraphicFramePr>
        <p:xfrm>
          <a:off x="3098800" y="3279775"/>
          <a:ext cx="2143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4" imgW="215640" imgH="304560" progId="Equation.DSMT4">
                  <p:embed/>
                </p:oleObj>
              </mc:Choice>
              <mc:Fallback>
                <p:oleObj name="Equation" r:id="rId4" imgW="215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279775"/>
                        <a:ext cx="2143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45" name="Text Box 55"/>
          <p:cNvSpPr txBox="1">
            <a:spLocks noChangeArrowheads="1"/>
          </p:cNvSpPr>
          <p:nvPr/>
        </p:nvSpPr>
        <p:spPr bwMode="auto">
          <a:xfrm>
            <a:off x="1971675" y="2208213"/>
            <a:ext cx="251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Critical distance=</a:t>
            </a:r>
            <a:r>
              <a:rPr lang="en-US" altLang="en-US"/>
              <a:t>X</a:t>
            </a:r>
            <a:r>
              <a:rPr lang="en-US" altLang="en-US" sz="1200"/>
              <a:t>c</a:t>
            </a:r>
            <a:endParaRPr lang="en-US" altLang="en-US"/>
          </a:p>
        </p:txBody>
      </p:sp>
      <p:sp>
        <p:nvSpPr>
          <p:cNvPr id="42046" name="Line 56"/>
          <p:cNvSpPr>
            <a:spLocks noChangeShapeType="1"/>
          </p:cNvSpPr>
          <p:nvPr/>
        </p:nvSpPr>
        <p:spPr bwMode="auto">
          <a:xfrm flipV="1">
            <a:off x="3352800" y="1987550"/>
            <a:ext cx="12700" cy="2952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47" name="Line 57"/>
          <p:cNvSpPr>
            <a:spLocks noChangeShapeType="1"/>
          </p:cNvSpPr>
          <p:nvPr/>
        </p:nvSpPr>
        <p:spPr bwMode="auto">
          <a:xfrm>
            <a:off x="1914525" y="1905000"/>
            <a:ext cx="0" cy="29908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48" name="Line 58"/>
          <p:cNvSpPr>
            <a:spLocks noChangeShapeType="1"/>
          </p:cNvSpPr>
          <p:nvPr/>
        </p:nvSpPr>
        <p:spPr bwMode="auto">
          <a:xfrm flipV="1">
            <a:off x="1924050" y="2943225"/>
            <a:ext cx="30480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87" name="Object 1025"/>
          <p:cNvGraphicFramePr>
            <a:graphicFrameLocks noChangeAspect="1"/>
          </p:cNvGraphicFramePr>
          <p:nvPr/>
        </p:nvGraphicFramePr>
        <p:xfrm>
          <a:off x="2032000" y="3032125"/>
          <a:ext cx="2143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6" imgW="215640" imgH="304560" progId="Equation.DSMT4">
                  <p:embed/>
                </p:oleObj>
              </mc:Choice>
              <mc:Fallback>
                <p:oleObj name="Equation" r:id="rId6" imgW="215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032125"/>
                        <a:ext cx="2143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49" name="Text Box 60"/>
          <p:cNvSpPr txBox="1">
            <a:spLocks noChangeArrowheads="1"/>
          </p:cNvSpPr>
          <p:nvPr/>
        </p:nvSpPr>
        <p:spPr bwMode="auto">
          <a:xfrm rot="1943309">
            <a:off x="2527300" y="285750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42050" name="Text Box 61"/>
          <p:cNvSpPr txBox="1">
            <a:spLocks noChangeArrowheads="1"/>
          </p:cNvSpPr>
          <p:nvPr/>
        </p:nvSpPr>
        <p:spPr bwMode="auto">
          <a:xfrm rot="-2180786">
            <a:off x="3641725" y="295275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1</a:t>
            </a:r>
            <a:endParaRPr lang="en-US" altLang="en-US"/>
          </a:p>
        </p:txBody>
      </p:sp>
      <p:sp>
        <p:nvSpPr>
          <p:cNvPr id="42051" name="Line 62"/>
          <p:cNvSpPr>
            <a:spLocks noChangeShapeType="1"/>
          </p:cNvSpPr>
          <p:nvPr/>
        </p:nvSpPr>
        <p:spPr bwMode="auto">
          <a:xfrm>
            <a:off x="3371850" y="3724275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52" name="Line 63"/>
          <p:cNvSpPr>
            <a:spLocks noChangeShapeType="1"/>
          </p:cNvSpPr>
          <p:nvPr/>
        </p:nvSpPr>
        <p:spPr bwMode="auto">
          <a:xfrm flipV="1">
            <a:off x="4543425" y="2647950"/>
            <a:ext cx="14859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53" name="Text Box 64"/>
          <p:cNvSpPr txBox="1">
            <a:spLocks noChangeArrowheads="1"/>
          </p:cNvSpPr>
          <p:nvPr/>
        </p:nvSpPr>
        <p:spPr bwMode="auto">
          <a:xfrm rot="-2180786">
            <a:off x="4879975" y="293370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3</a:t>
            </a:r>
            <a:endParaRPr lang="en-US" altLang="en-US"/>
          </a:p>
        </p:txBody>
      </p:sp>
      <p:sp>
        <p:nvSpPr>
          <p:cNvPr id="42054" name="Text Box 65"/>
          <p:cNvSpPr txBox="1">
            <a:spLocks noChangeArrowheads="1"/>
          </p:cNvSpPr>
          <p:nvPr/>
        </p:nvSpPr>
        <p:spPr bwMode="auto">
          <a:xfrm rot="-39461">
            <a:off x="3851275" y="3400425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sz="1200"/>
              <a:t>2</a:t>
            </a:r>
            <a:endParaRPr lang="en-US" altLang="en-US"/>
          </a:p>
        </p:txBody>
      </p:sp>
      <p:sp>
        <p:nvSpPr>
          <p:cNvPr id="42055" name="Line 66"/>
          <p:cNvSpPr>
            <a:spLocks noChangeShapeType="1"/>
          </p:cNvSpPr>
          <p:nvPr/>
        </p:nvSpPr>
        <p:spPr bwMode="auto">
          <a:xfrm>
            <a:off x="1914525" y="3971925"/>
            <a:ext cx="1428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56" name="Line 67"/>
          <p:cNvSpPr>
            <a:spLocks noChangeShapeType="1"/>
          </p:cNvSpPr>
          <p:nvPr/>
        </p:nvSpPr>
        <p:spPr bwMode="auto">
          <a:xfrm flipV="1">
            <a:off x="3371850" y="3971925"/>
            <a:ext cx="1190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57" name="Line 68"/>
          <p:cNvSpPr>
            <a:spLocks noChangeShapeType="1"/>
          </p:cNvSpPr>
          <p:nvPr/>
        </p:nvSpPr>
        <p:spPr bwMode="auto">
          <a:xfrm flipV="1">
            <a:off x="4572000" y="2019300"/>
            <a:ext cx="0" cy="28765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58" name="Line 69"/>
          <p:cNvSpPr>
            <a:spLocks noChangeShapeType="1"/>
          </p:cNvSpPr>
          <p:nvPr/>
        </p:nvSpPr>
        <p:spPr bwMode="auto">
          <a:xfrm>
            <a:off x="4600575" y="3971925"/>
            <a:ext cx="1428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59" name="Line 70"/>
          <p:cNvSpPr>
            <a:spLocks noChangeShapeType="1"/>
          </p:cNvSpPr>
          <p:nvPr/>
        </p:nvSpPr>
        <p:spPr bwMode="auto">
          <a:xfrm flipV="1">
            <a:off x="6029325" y="2038350"/>
            <a:ext cx="0" cy="28765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60" name="AutoShape 71"/>
          <p:cNvSpPr>
            <a:spLocks noChangeArrowheads="1"/>
          </p:cNvSpPr>
          <p:nvPr/>
        </p:nvSpPr>
        <p:spPr bwMode="auto">
          <a:xfrm flipV="1">
            <a:off x="5956300" y="24828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61" name="Text Box 72"/>
          <p:cNvSpPr txBox="1">
            <a:spLocks noChangeArrowheads="1"/>
          </p:cNvSpPr>
          <p:nvPr/>
        </p:nvSpPr>
        <p:spPr bwMode="auto">
          <a:xfrm>
            <a:off x="2390775" y="3933825"/>
            <a:ext cx="35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1988" name="Object 1026"/>
          <p:cNvGraphicFramePr>
            <a:graphicFrameLocks noChangeAspect="1"/>
          </p:cNvGraphicFramePr>
          <p:nvPr/>
        </p:nvGraphicFramePr>
        <p:xfrm>
          <a:off x="2527300" y="3844925"/>
          <a:ext cx="3302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7" imgW="330120" imgH="291960" progId="Equation.DSMT4">
                  <p:embed/>
                </p:oleObj>
              </mc:Choice>
              <mc:Fallback>
                <p:oleObj name="Equation" r:id="rId7" imgW="330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3844925"/>
                        <a:ext cx="3302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1027"/>
          <p:cNvGraphicFramePr>
            <a:graphicFrameLocks noChangeAspect="1"/>
          </p:cNvGraphicFramePr>
          <p:nvPr/>
        </p:nvGraphicFramePr>
        <p:xfrm>
          <a:off x="3697288" y="3825875"/>
          <a:ext cx="3540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9" imgW="355320" imgH="291960" progId="Equation.DSMT4">
                  <p:embed/>
                </p:oleObj>
              </mc:Choice>
              <mc:Fallback>
                <p:oleObj name="Equation" r:id="rId9" imgW="355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3825875"/>
                        <a:ext cx="35401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1028"/>
          <p:cNvGraphicFramePr>
            <a:graphicFrameLocks noChangeAspect="1"/>
          </p:cNvGraphicFramePr>
          <p:nvPr/>
        </p:nvGraphicFramePr>
        <p:xfrm>
          <a:off x="5141913" y="3835400"/>
          <a:ext cx="3413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11" imgW="342720" imgH="291960" progId="Equation.DSMT4">
                  <p:embed/>
                </p:oleObj>
              </mc:Choice>
              <mc:Fallback>
                <p:oleObj name="Equation" r:id="rId11" imgW="3427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3835400"/>
                        <a:ext cx="34131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62" name="Text Box 76"/>
          <p:cNvSpPr txBox="1">
            <a:spLocks noChangeArrowheads="1"/>
          </p:cNvSpPr>
          <p:nvPr/>
        </p:nvSpPr>
        <p:spPr bwMode="auto">
          <a:xfrm>
            <a:off x="2527300" y="993775"/>
            <a:ext cx="360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Xc =?             T</a:t>
            </a:r>
            <a:r>
              <a:rPr lang="en-US" altLang="en-US" sz="1200"/>
              <a:t>c</a:t>
            </a:r>
            <a:r>
              <a:rPr lang="en-US" altLang="en-US"/>
              <a:t>=?</a:t>
            </a:r>
          </a:p>
        </p:txBody>
      </p:sp>
      <p:sp>
        <p:nvSpPr>
          <p:cNvPr id="42063" name="Text Box 77"/>
          <p:cNvSpPr txBox="1">
            <a:spLocks noChangeArrowheads="1"/>
          </p:cNvSpPr>
          <p:nvPr/>
        </p:nvSpPr>
        <p:spPr bwMode="auto">
          <a:xfrm>
            <a:off x="2179638" y="4864100"/>
            <a:ext cx="360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2064" name="Line 80"/>
          <p:cNvSpPr>
            <a:spLocks noChangeShapeType="1"/>
          </p:cNvSpPr>
          <p:nvPr/>
        </p:nvSpPr>
        <p:spPr bwMode="auto">
          <a:xfrm>
            <a:off x="1658938" y="2655888"/>
            <a:ext cx="0" cy="1054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1241425" y="29781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z</a:t>
            </a:r>
            <a:r>
              <a:rPr lang="en-US" altLang="en-US" sz="1200"/>
              <a:t>0</a:t>
            </a:r>
            <a:endParaRPr lang="en-US" altLang="en-US"/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2755900" y="5830888"/>
            <a:ext cx="56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2067" name="Text Box 85"/>
          <p:cNvSpPr txBox="1">
            <a:spLocks noChangeArrowheads="1"/>
          </p:cNvSpPr>
          <p:nvPr/>
        </p:nvSpPr>
        <p:spPr bwMode="auto">
          <a:xfrm>
            <a:off x="5600700" y="2033588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sz="1200"/>
              <a:t>c </a:t>
            </a:r>
            <a:r>
              <a:rPr lang="en-US" altLang="en-US"/>
              <a:t>+</a:t>
            </a:r>
          </a:p>
        </p:txBody>
      </p:sp>
      <p:graphicFrame>
        <p:nvGraphicFramePr>
          <p:cNvPr id="41991" name="Object 1029"/>
          <p:cNvGraphicFramePr>
            <a:graphicFrameLocks noChangeAspect="1"/>
          </p:cNvGraphicFramePr>
          <p:nvPr/>
        </p:nvGraphicFramePr>
        <p:xfrm>
          <a:off x="2773363" y="4727575"/>
          <a:ext cx="2654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3" imgW="2654280" imgH="609480" progId="Equation.DSMT4">
                  <p:embed/>
                </p:oleObj>
              </mc:Choice>
              <mc:Fallback>
                <p:oleObj name="Equation" r:id="rId13" imgW="26542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727575"/>
                        <a:ext cx="2654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1030"/>
          <p:cNvGraphicFramePr>
            <a:graphicFrameLocks noChangeAspect="1"/>
          </p:cNvGraphicFramePr>
          <p:nvPr/>
        </p:nvGraphicFramePr>
        <p:xfrm>
          <a:off x="6216650" y="2087563"/>
          <a:ext cx="35401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5" imgW="355320" imgH="291960" progId="Equation.DSMT4">
                  <p:embed/>
                </p:oleObj>
              </mc:Choice>
              <mc:Fallback>
                <p:oleObj name="Equation" r:id="rId15" imgW="355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2087563"/>
                        <a:ext cx="354013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68" name="Text Box 88"/>
          <p:cNvSpPr txBox="1">
            <a:spLocks noChangeArrowheads="1"/>
          </p:cNvSpPr>
          <p:nvPr/>
        </p:nvSpPr>
        <p:spPr bwMode="auto">
          <a:xfrm>
            <a:off x="7543800" y="4800600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9273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For an incident S wave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5000" y="33528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1905000"/>
            <a:ext cx="17526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86200" y="3352800"/>
            <a:ext cx="9525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1600200"/>
            <a:ext cx="0" cy="381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1720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S\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64117" y="394269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S\S\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79276"/>
              </p:ext>
            </p:extLst>
          </p:nvPr>
        </p:nvGraphicFramePr>
        <p:xfrm>
          <a:off x="3505200" y="2579132"/>
          <a:ext cx="21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215640" imgH="380880" progId="Equation.DSMT4">
                  <p:embed/>
                </p:oleObj>
              </mc:Choice>
              <mc:Fallback>
                <p:oleObj name="Equation" r:id="rId3" imgW="2156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2579132"/>
                        <a:ext cx="215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35466"/>
              </p:ext>
            </p:extLst>
          </p:nvPr>
        </p:nvGraphicFramePr>
        <p:xfrm>
          <a:off x="4083050" y="3746500"/>
          <a:ext cx="215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215640" imgH="355320" progId="Equation.DSMT4">
                  <p:embed/>
                </p:oleObj>
              </mc:Choice>
              <mc:Fallback>
                <p:oleObj name="Equation" r:id="rId5" imgW="215640" imgH="3553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3746500"/>
                        <a:ext cx="215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3886200" y="3352800"/>
            <a:ext cx="2286000" cy="571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638188"/>
              </p:ext>
            </p:extLst>
          </p:nvPr>
        </p:nvGraphicFramePr>
        <p:xfrm>
          <a:off x="6210300" y="3778250"/>
          <a:ext cx="53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7" imgW="533160" imgH="291960" progId="Equation.DSMT4">
                  <p:embed/>
                </p:oleObj>
              </mc:Choice>
              <mc:Fallback>
                <p:oleObj name="Equation" r:id="rId7" imgW="533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10300" y="3778250"/>
                        <a:ext cx="533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3886200" y="1600200"/>
            <a:ext cx="609600" cy="1752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83333"/>
              </p:ext>
            </p:extLst>
          </p:nvPr>
        </p:nvGraphicFramePr>
        <p:xfrm>
          <a:off x="4661338" y="1427983"/>
          <a:ext cx="533400" cy="34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9" imgW="533160" imgH="291960" progId="Equation.DSMT4">
                  <p:embed/>
                </p:oleObj>
              </mc:Choice>
              <mc:Fallback>
                <p:oleObj name="Equation" r:id="rId9" imgW="533160" imgH="291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338" y="1427983"/>
                        <a:ext cx="533400" cy="344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3916417" y="2289720"/>
            <a:ext cx="1295400" cy="106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124391"/>
              </p:ext>
            </p:extLst>
          </p:nvPr>
        </p:nvGraphicFramePr>
        <p:xfrm>
          <a:off x="4040790" y="1759466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1" imgW="253800" imgH="330120" progId="Equation.DSMT4">
                  <p:embed/>
                </p:oleObj>
              </mc:Choice>
              <mc:Fallback>
                <p:oleObj name="Equation" r:id="rId11" imgW="253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40790" y="1759466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63664"/>
              </p:ext>
            </p:extLst>
          </p:nvPr>
        </p:nvGraphicFramePr>
        <p:xfrm>
          <a:off x="5562600" y="3974224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3" imgW="228600" imgH="355320" progId="Equation.DSMT4">
                  <p:embed/>
                </p:oleObj>
              </mc:Choice>
              <mc:Fallback>
                <p:oleObj name="Equation" r:id="rId13" imgW="228600" imgH="3553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974224"/>
                        <a:ext cx="228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8"/>
          <p:cNvSpPr/>
          <p:nvPr/>
        </p:nvSpPr>
        <p:spPr>
          <a:xfrm>
            <a:off x="3988676" y="3862552"/>
            <a:ext cx="1592317" cy="1576551"/>
          </a:xfrm>
          <a:custGeom>
            <a:avLst/>
            <a:gdLst>
              <a:gd name="connsiteX0" fmla="*/ 1592317 w 1592317"/>
              <a:gd name="connsiteY0" fmla="*/ 0 h 1576551"/>
              <a:gd name="connsiteX1" fmla="*/ 1040524 w 1592317"/>
              <a:gd name="connsiteY1" fmla="*/ 1087820 h 1576551"/>
              <a:gd name="connsiteX2" fmla="*/ 0 w 1592317"/>
              <a:gd name="connsiteY2" fmla="*/ 1576551 h 1576551"/>
              <a:gd name="connsiteX3" fmla="*/ 0 w 1592317"/>
              <a:gd name="connsiteY3" fmla="*/ 1576551 h 157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2317" h="1576551">
                <a:moveTo>
                  <a:pt x="1592317" y="0"/>
                </a:moveTo>
                <a:cubicBezTo>
                  <a:pt x="1449113" y="412530"/>
                  <a:pt x="1305910" y="825061"/>
                  <a:pt x="1040524" y="1087820"/>
                </a:cubicBezTo>
                <a:cubicBezTo>
                  <a:pt x="775138" y="1350579"/>
                  <a:pt x="0" y="1576551"/>
                  <a:pt x="0" y="1576551"/>
                </a:cubicBezTo>
                <a:lnTo>
                  <a:pt x="0" y="1576551"/>
                </a:lnTo>
              </a:path>
            </a:pathLst>
          </a:custGeom>
          <a:noFill/>
          <a:ln w="12700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97214" y="19598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S\S/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145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Equation</vt:lpstr>
      <vt:lpstr>MathType 6.0 Equation</vt:lpstr>
      <vt:lpstr>Snell’s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Snell’s Law</dc:title>
  <dc:creator>JML</dc:creator>
  <cp:lastModifiedBy>JML</cp:lastModifiedBy>
  <cp:revision>9</cp:revision>
  <dcterms:created xsi:type="dcterms:W3CDTF">2014-03-18T11:07:00Z</dcterms:created>
  <dcterms:modified xsi:type="dcterms:W3CDTF">2014-03-20T11:44:34Z</dcterms:modified>
</cp:coreProperties>
</file>