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0"/>
  </p:notesMasterIdLst>
  <p:sldIdLst>
    <p:sldId id="488" r:id="rId2"/>
    <p:sldId id="514" r:id="rId3"/>
    <p:sldId id="515" r:id="rId4"/>
    <p:sldId id="516" r:id="rId5"/>
    <p:sldId id="517" r:id="rId6"/>
    <p:sldId id="518" r:id="rId7"/>
    <p:sldId id="519" r:id="rId8"/>
    <p:sldId id="520" r:id="rId9"/>
    <p:sldId id="521" r:id="rId10"/>
    <p:sldId id="522" r:id="rId11"/>
    <p:sldId id="523" r:id="rId12"/>
    <p:sldId id="524" r:id="rId13"/>
    <p:sldId id="525" r:id="rId14"/>
    <p:sldId id="526" r:id="rId15"/>
    <p:sldId id="551" r:id="rId16"/>
    <p:sldId id="527" r:id="rId17"/>
    <p:sldId id="528" r:id="rId18"/>
    <p:sldId id="550" r:id="rId19"/>
    <p:sldId id="547" r:id="rId20"/>
    <p:sldId id="548" r:id="rId21"/>
    <p:sldId id="549" r:id="rId22"/>
    <p:sldId id="513" r:id="rId23"/>
    <p:sldId id="491" r:id="rId24"/>
    <p:sldId id="492" r:id="rId25"/>
    <p:sldId id="493" r:id="rId26"/>
    <p:sldId id="494" r:id="rId27"/>
    <p:sldId id="495" r:id="rId28"/>
    <p:sldId id="496" r:id="rId29"/>
    <p:sldId id="497" r:id="rId30"/>
    <p:sldId id="504" r:id="rId31"/>
    <p:sldId id="509" r:id="rId32"/>
    <p:sldId id="510" r:id="rId33"/>
    <p:sldId id="511" r:id="rId34"/>
    <p:sldId id="508" r:id="rId35"/>
    <p:sldId id="505" r:id="rId36"/>
    <p:sldId id="512" r:id="rId37"/>
    <p:sldId id="506" r:id="rId38"/>
    <p:sldId id="507" r:id="rId3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7">
          <p15:clr>
            <a:srgbClr val="A4A3A4"/>
          </p15:clr>
        </p15:guide>
        <p15:guide id="2" pos="27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022" y="38"/>
      </p:cViewPr>
      <p:guideLst>
        <p:guide orient="horz" pos="2107"/>
        <p:guide pos="27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8" d="100"/>
        <a:sy n="58" d="100"/>
      </p:scale>
      <p:origin x="0" y="1882"/>
    </p:cViewPr>
  </p:sorterViewPr>
  <p:notesViewPr>
    <p:cSldViewPr snapToGrid="0">
      <p:cViewPr varScale="1">
        <p:scale>
          <a:sx n="44" d="100"/>
          <a:sy n="44" d="100"/>
        </p:scale>
        <p:origin x="-175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3C674D-57DF-419B-AC96-B315A8BB8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22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B537D-896B-493C-9C54-9B1136B80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F3E4-33D6-46D3-A7F5-2DC5859CD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E1DA8-D839-4BFC-BC4C-10B46DD69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51FE2-0C4F-44DC-A2E1-1DD795A1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C2E76-839A-42CE-BCA8-06E4B14CE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C0A46-6185-4F8C-BF12-61F626867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2150A-763C-419F-BB48-FA6BD3CDA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081BC-9A61-41D1-A35A-FCC5D215B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DF6CE-BD3F-42C8-9DAA-A006039F1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F8528-7402-4C47-9FAC-35172C5B9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46AF0-1851-40B3-AD12-A3A6D6E0E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966A66E-CBB2-432E-8D2B-7DBF910E3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cni.uoregon.edu/fft/fft.ppt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4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lstad.com/fourier/j2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16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7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oleObject" Target="../embeddings/oleObject23.bin"/><Relationship Id="rId3" Type="http://schemas.openxmlformats.org/officeDocument/2006/relationships/image" Target="../media/image1.png"/><Relationship Id="rId7" Type="http://schemas.openxmlformats.org/officeDocument/2006/relationships/image" Target="../media/image22.wmf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2.bin"/><Relationship Id="rId5" Type="http://schemas.openxmlformats.org/officeDocument/2006/relationships/image" Target="../media/image21.wmf"/><Relationship Id="rId10" Type="http://schemas.openxmlformats.org/officeDocument/2006/relationships/image" Target="../media/image23.wmf"/><Relationship Id="rId4" Type="http://schemas.openxmlformats.org/officeDocument/2006/relationships/oleObject" Target="../embeddings/oleObject18.bin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5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6.wmf"/><Relationship Id="rId4" Type="http://schemas.openxmlformats.org/officeDocument/2006/relationships/oleObject" Target="../embeddings/oleObject24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/>
              <a:t>Fourier Theory in Seismic Processing</a:t>
            </a:r>
            <a:endParaRPr lang="en-US" sz="4000" dirty="0">
              <a:latin typeface="Times New Roman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609725" y="2600325"/>
            <a:ext cx="5067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(From Liner and </a:t>
            </a:r>
            <a:r>
              <a:rPr lang="en-US" dirty="0" err="1" smtClean="0"/>
              <a:t>Ikelle</a:t>
            </a:r>
            <a:r>
              <a:rPr lang="en-US" dirty="0" smtClean="0"/>
              <a:t> and Amundsen)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524000" y="3486150"/>
            <a:ext cx="6686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Temporal aliasing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Spatial aliasing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981200" y="3429000"/>
            <a:ext cx="4114800" cy="22098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2743200" y="990600"/>
          <a:ext cx="2254250" cy="208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8" name="Equation" r:id="rId3" imgW="2247900" imgH="2082800" progId="Equation.DSMT4">
                  <p:embed/>
                </p:oleObj>
              </mc:Choice>
              <mc:Fallback>
                <p:oleObj name="Equation" r:id="rId3" imgW="2247900" imgH="2082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990600"/>
                        <a:ext cx="2254250" cy="2087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Rectangle 3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46" name="Object 6"/>
          <p:cNvGraphicFramePr>
            <a:graphicFrameLocks noChangeAspect="1"/>
          </p:cNvGraphicFramePr>
          <p:nvPr/>
        </p:nvGraphicFramePr>
        <p:xfrm>
          <a:off x="3200400" y="3581400"/>
          <a:ext cx="11223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9" name="Equation" r:id="rId5" imgW="1117600" imgH="647700" progId="Equation.DSMT4">
                  <p:embed/>
                </p:oleObj>
              </mc:Choice>
              <mc:Fallback>
                <p:oleObj name="Equation" r:id="rId5" imgW="1117600" imgH="647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581400"/>
                        <a:ext cx="1122363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3276600" y="4419600"/>
          <a:ext cx="149383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60" name="Equation" r:id="rId7" imgW="1498600" imgH="647700" progId="Equation.DSMT4">
                  <p:embed/>
                </p:oleObj>
              </mc:Choice>
              <mc:Fallback>
                <p:oleObj name="Equation" r:id="rId7" imgW="1498600" imgH="647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4419600"/>
                        <a:ext cx="1493838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49" name="Rectangle 7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228600" eaLnBrk="0" hangingPunct="0"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altLang="en-US" sz="1100">
                <a:latin typeface="Garamond" pitchFamily="18" charset="0"/>
                <a:cs typeface="Times New Roman" pitchFamily="18" charset="0"/>
              </a:rPr>
              <a:t>,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066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1"/>
          <p:cNvGraphicFramePr>
            <a:graphicFrameLocks noChangeAspect="1"/>
          </p:cNvGraphicFramePr>
          <p:nvPr/>
        </p:nvGraphicFramePr>
        <p:xfrm>
          <a:off x="2743200" y="609600"/>
          <a:ext cx="11303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Equation" r:id="rId3" imgW="1130300" imgH="1104900" progId="Equation.DSMT4">
                  <p:embed/>
                </p:oleObj>
              </mc:Choice>
              <mc:Fallback>
                <p:oleObj name="Equation" r:id="rId3" imgW="1130300" imgH="1104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609600"/>
                        <a:ext cx="1130300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1268" name="Object 3"/>
          <p:cNvGraphicFramePr>
            <a:graphicFrameLocks noChangeAspect="1"/>
          </p:cNvGraphicFramePr>
          <p:nvPr/>
        </p:nvGraphicFramePr>
        <p:xfrm>
          <a:off x="2590800" y="2057400"/>
          <a:ext cx="3017838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Equation" r:id="rId5" imgW="3022600" imgH="2451100" progId="Equation.DSMT4">
                  <p:embed/>
                </p:oleObj>
              </mc:Choice>
              <mc:Fallback>
                <p:oleObj name="Equation" r:id="rId5" imgW="3022600" imgH="2451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057400"/>
                        <a:ext cx="3017838" cy="244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59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90800" y="1143000"/>
            <a:ext cx="3657600" cy="23622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2291" name="Object 1"/>
          <p:cNvGraphicFramePr>
            <a:graphicFrameLocks noChangeAspect="1"/>
          </p:cNvGraphicFramePr>
          <p:nvPr/>
        </p:nvGraphicFramePr>
        <p:xfrm>
          <a:off x="3589338" y="1608138"/>
          <a:ext cx="1595437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Equation" r:id="rId3" imgW="1600200" imgH="342900" progId="Equation.DSMT4">
                  <p:embed/>
                </p:oleObj>
              </mc:Choice>
              <mc:Fallback>
                <p:oleObj name="Equation" r:id="rId3" imgW="1600200" imgH="3429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8" y="1608138"/>
                        <a:ext cx="1595437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2"/>
          <p:cNvGraphicFramePr>
            <a:graphicFrameLocks noChangeAspect="1"/>
          </p:cNvGraphicFramePr>
          <p:nvPr/>
        </p:nvGraphicFramePr>
        <p:xfrm>
          <a:off x="3511550" y="2209800"/>
          <a:ext cx="2006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Equation" r:id="rId5" imgW="2006600" imgH="609600" progId="Equation.DSMT4">
                  <p:embed/>
                </p:oleObj>
              </mc:Choice>
              <mc:Fallback>
                <p:oleObj name="Equation" r:id="rId5" imgW="2006600" imgH="60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550" y="2209800"/>
                        <a:ext cx="20066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294" name="Rectangle 4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228600" eaLnBrk="0" hangingPunct="0"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  <a:tab pos="1371600" algn="l"/>
                <a:tab pos="1828800" algn="l"/>
                <a:tab pos="27432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/>
            <a:r>
              <a:rPr lang="en-US" altLang="en-US" sz="1100">
                <a:latin typeface="Garamond" pitchFamily="18" charset="0"/>
                <a:cs typeface="Times New Roman" pitchFamily="18" charset="0"/>
              </a:rPr>
              <a:t>,and</a:t>
            </a:r>
            <a:endParaRPr lang="en-US" altLang="en-US" sz="800"/>
          </a:p>
          <a:p>
            <a:pPr algn="just"/>
            <a:r>
              <a:rPr lang="en-US" altLang="en-US" sz="1100">
                <a:latin typeface="Garamond" pitchFamily="18" charset="0"/>
                <a:cs typeface="Times New Roman" pitchFamily="18" charset="0"/>
              </a:rPr>
              <a:t>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097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/>
        </p:nvGraphicFramePr>
        <p:xfrm>
          <a:off x="2667000" y="990600"/>
          <a:ext cx="3103563" cy="172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3" imgW="3098800" imgH="1727200" progId="Equation.DSMT4">
                  <p:embed/>
                </p:oleObj>
              </mc:Choice>
              <mc:Fallback>
                <p:oleObj name="Equation" r:id="rId3" imgW="3098800" imgH="172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990600"/>
                        <a:ext cx="3103563" cy="172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56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1"/>
          <p:cNvGraphicFramePr>
            <a:graphicFrameLocks noChangeAspect="1"/>
          </p:cNvGraphicFramePr>
          <p:nvPr/>
        </p:nvGraphicFramePr>
        <p:xfrm>
          <a:off x="2514600" y="0"/>
          <a:ext cx="3754438" cy="661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3" imgW="3759200" imgH="6616700" progId="Equation.DSMT4">
                  <p:embed/>
                </p:oleObj>
              </mc:Choice>
              <mc:Fallback>
                <p:oleObj name="Equation" r:id="rId3" imgW="3759200" imgH="6616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0"/>
                        <a:ext cx="3754438" cy="661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905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Mathematica</a:t>
            </a:r>
            <a:r>
              <a:rPr lang="en-US" dirty="0" smtClean="0"/>
              <a:t> Plot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76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transform takes one function (or signal) and turns it into another function (or signal)</a:t>
            </a:r>
          </a:p>
          <a:p>
            <a:pPr eaLnBrk="1" hangingPunct="1"/>
            <a:r>
              <a:rPr lang="en-US" altLang="en-US" smtClean="0"/>
              <a:t>The Discrete Fourier Transform: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Discrete Fourier Transform</a:t>
            </a:r>
          </a:p>
        </p:txBody>
      </p:sp>
      <p:graphicFrame>
        <p:nvGraphicFramePr>
          <p:cNvPr id="1536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224863"/>
              </p:ext>
            </p:extLst>
          </p:nvPr>
        </p:nvGraphicFramePr>
        <p:xfrm>
          <a:off x="2460981" y="4318616"/>
          <a:ext cx="3429000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Equation" r:id="rId3" imgW="3429000" imgH="1854000" progId="Equation.DSMT4">
                  <p:embed/>
                </p:oleObj>
              </mc:Choice>
              <mc:Fallback>
                <p:oleObj name="Equation" r:id="rId3" imgW="3429000" imgH="18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981" y="4318616"/>
                        <a:ext cx="3429000" cy="185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143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Fast Fourier Transform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Fast Fourier Transform (FFT) is a very efficient algorithm for performing a discrete Fourier transform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FFT algorithm published by Cooley &amp; Tukey in 1965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 1969, the 2048 point analysis of a seismic trace took 13 ½ hours. Using the FFT, the same task on the same machine took 2.4 seconds!</a:t>
            </a:r>
          </a:p>
        </p:txBody>
      </p:sp>
    </p:spTree>
    <p:extLst>
      <p:ext uri="{BB962C8B-B14F-4D97-AF65-F5344CB8AC3E}">
        <p14:creationId xmlns:p14="http://schemas.microsoft.com/office/powerpoint/2010/main" val="272084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Real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8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9" descr="sine_2_nod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5484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400800" y="2205038"/>
            <a:ext cx="1184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5*sin (2</a:t>
            </a:r>
            <a:r>
              <a:rPr lang="en-US" altLang="en-US" sz="1600">
                <a:sym typeface="Symbol" pitchFamily="18" charset="2"/>
              </a:rPr>
              <a:t>4t)</a:t>
            </a:r>
            <a:endParaRPr lang="en-US" altLang="en-US" sz="160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400800" y="2667000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Amplitude = 5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400800" y="3200400"/>
            <a:ext cx="1647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Frequency = 4 Hz</a:t>
            </a:r>
          </a:p>
        </p:txBody>
      </p:sp>
      <p:sp>
        <p:nvSpPr>
          <p:cNvPr id="35846" name="Text Box 7"/>
          <p:cNvSpPr txBox="1">
            <a:spLocks noChangeArrowheads="1"/>
          </p:cNvSpPr>
          <p:nvPr/>
        </p:nvSpPr>
        <p:spPr bwMode="auto">
          <a:xfrm>
            <a:off x="3352800" y="5867400"/>
            <a:ext cx="828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seconds</a:t>
            </a:r>
          </a:p>
        </p:txBody>
      </p:sp>
      <p:sp>
        <p:nvSpPr>
          <p:cNvPr id="35847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sine wave</a:t>
            </a:r>
          </a:p>
        </p:txBody>
      </p:sp>
    </p:spTree>
    <p:extLst>
      <p:ext uri="{BB962C8B-B14F-4D97-AF65-F5344CB8AC3E}">
        <p14:creationId xmlns:p14="http://schemas.microsoft.com/office/powerpoint/2010/main" val="264941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hlinkClick r:id="rId2"/>
              </a:rPr>
              <a:t>Also with notes from http://lcni.uoregon.edu/fft.ppt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80647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0" descr="sine_2_do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813" y="1827213"/>
            <a:ext cx="5484812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 Box 13"/>
          <p:cNvSpPr txBox="1">
            <a:spLocks noChangeArrowheads="1"/>
          </p:cNvSpPr>
          <p:nvPr/>
        </p:nvSpPr>
        <p:spPr bwMode="auto">
          <a:xfrm>
            <a:off x="6400800" y="2133600"/>
            <a:ext cx="11334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5*sin(2</a:t>
            </a:r>
            <a:r>
              <a:rPr lang="en-US" altLang="en-US" sz="1600">
                <a:sym typeface="Symbol" pitchFamily="18" charset="2"/>
              </a:rPr>
              <a:t>4t)</a:t>
            </a:r>
            <a:endParaRPr lang="en-US" altLang="en-US" sz="1600"/>
          </a:p>
        </p:txBody>
      </p:sp>
      <p:sp>
        <p:nvSpPr>
          <p:cNvPr id="36868" name="Text Box 14"/>
          <p:cNvSpPr txBox="1">
            <a:spLocks noChangeArrowheads="1"/>
          </p:cNvSpPr>
          <p:nvPr/>
        </p:nvSpPr>
        <p:spPr bwMode="auto">
          <a:xfrm>
            <a:off x="6400800" y="2595563"/>
            <a:ext cx="13731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Amplitude = 5</a:t>
            </a:r>
          </a:p>
        </p:txBody>
      </p:sp>
      <p:sp>
        <p:nvSpPr>
          <p:cNvPr id="36869" name="Text Box 15"/>
          <p:cNvSpPr txBox="1">
            <a:spLocks noChangeArrowheads="1"/>
          </p:cNvSpPr>
          <p:nvPr/>
        </p:nvSpPr>
        <p:spPr bwMode="auto">
          <a:xfrm>
            <a:off x="6400800" y="3128963"/>
            <a:ext cx="1647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Frequency = 4 Hz</a:t>
            </a:r>
          </a:p>
        </p:txBody>
      </p:sp>
      <p:sp>
        <p:nvSpPr>
          <p:cNvPr id="36870" name="Text Box 16"/>
          <p:cNvSpPr txBox="1">
            <a:spLocks noChangeArrowheads="1"/>
          </p:cNvSpPr>
          <p:nvPr/>
        </p:nvSpPr>
        <p:spPr bwMode="auto">
          <a:xfrm>
            <a:off x="6400800" y="3600450"/>
            <a:ext cx="20970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Sampling rate = 256 samples/second</a:t>
            </a:r>
          </a:p>
        </p:txBody>
      </p:sp>
      <p:sp>
        <p:nvSpPr>
          <p:cNvPr id="36871" name="Text Box 17"/>
          <p:cNvSpPr txBox="1">
            <a:spLocks noChangeArrowheads="1"/>
          </p:cNvSpPr>
          <p:nvPr/>
        </p:nvSpPr>
        <p:spPr bwMode="auto">
          <a:xfrm>
            <a:off x="3352800" y="5867400"/>
            <a:ext cx="828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seconds</a:t>
            </a:r>
          </a:p>
        </p:txBody>
      </p:sp>
      <p:sp>
        <p:nvSpPr>
          <p:cNvPr id="36872" name="Text Box 18"/>
          <p:cNvSpPr txBox="1">
            <a:spLocks noChangeArrowheads="1"/>
          </p:cNvSpPr>
          <p:nvPr/>
        </p:nvSpPr>
        <p:spPr bwMode="auto">
          <a:xfrm>
            <a:off x="6400800" y="4286250"/>
            <a:ext cx="20970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Sampling duration =</a:t>
            </a:r>
          </a:p>
          <a:p>
            <a:pPr eaLnBrk="1" hangingPunct="1"/>
            <a:r>
              <a:rPr lang="en-US" altLang="en-US" sz="1600"/>
              <a:t>1 second</a:t>
            </a:r>
          </a:p>
        </p:txBody>
      </p:sp>
      <p:sp>
        <p:nvSpPr>
          <p:cNvPr id="36873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sine wave signal</a:t>
            </a:r>
          </a:p>
        </p:txBody>
      </p:sp>
    </p:spTree>
    <p:extLst>
      <p:ext uri="{BB962C8B-B14F-4D97-AF65-F5344CB8AC3E}">
        <p14:creationId xmlns:p14="http://schemas.microsoft.com/office/powerpoint/2010/main" val="58825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undersamp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213" y="1827213"/>
            <a:ext cx="5484812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undersampled signal</a:t>
            </a:r>
          </a:p>
        </p:txBody>
      </p:sp>
    </p:spTree>
    <p:extLst>
      <p:ext uri="{BB962C8B-B14F-4D97-AF65-F5344CB8AC3E}">
        <p14:creationId xmlns:p14="http://schemas.microsoft.com/office/powerpoint/2010/main" val="325656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941513" y="1462088"/>
            <a:ext cx="4154487" cy="1174750"/>
            <a:chOff x="1223" y="1137"/>
            <a:chExt cx="2617" cy="740"/>
          </a:xfrm>
        </p:grpSpPr>
        <p:sp>
          <p:nvSpPr>
            <p:cNvPr id="67654" name="Freeform 6"/>
            <p:cNvSpPr>
              <a:spLocks/>
            </p:cNvSpPr>
            <p:nvPr/>
          </p:nvSpPr>
          <p:spPr bwMode="auto">
            <a:xfrm>
              <a:off x="1223" y="113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5" name="Freeform 7"/>
            <p:cNvSpPr>
              <a:spLocks/>
            </p:cNvSpPr>
            <p:nvPr/>
          </p:nvSpPr>
          <p:spPr bwMode="auto">
            <a:xfrm flipV="1">
              <a:off x="1871" y="121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 flipH="1" flipV="1">
              <a:off x="2527" y="1145"/>
              <a:ext cx="1313" cy="732"/>
              <a:chOff x="2151" y="1793"/>
              <a:chExt cx="1313" cy="732"/>
            </a:xfrm>
          </p:grpSpPr>
          <p:sp>
            <p:nvSpPr>
              <p:cNvPr id="67657" name="Freeform 8"/>
              <p:cNvSpPr>
                <a:spLocks/>
              </p:cNvSpPr>
              <p:nvPr/>
            </p:nvSpPr>
            <p:spPr bwMode="auto">
              <a:xfrm>
                <a:off x="2151" y="179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58" name="Freeform 9"/>
              <p:cNvSpPr>
                <a:spLocks/>
              </p:cNvSpPr>
              <p:nvPr/>
            </p:nvSpPr>
            <p:spPr bwMode="auto">
              <a:xfrm flipV="1">
                <a:off x="2799" y="187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7589" name="Line 12"/>
          <p:cNvSpPr>
            <a:spLocks noChangeShapeType="1"/>
          </p:cNvSpPr>
          <p:nvPr/>
        </p:nvSpPr>
        <p:spPr bwMode="auto">
          <a:xfrm>
            <a:off x="1943100" y="20066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Line 13"/>
          <p:cNvSpPr>
            <a:spLocks noChangeShapeType="1"/>
          </p:cNvSpPr>
          <p:nvPr/>
        </p:nvSpPr>
        <p:spPr bwMode="auto">
          <a:xfrm>
            <a:off x="1943100" y="14097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Text Box 16"/>
          <p:cNvSpPr txBox="1">
            <a:spLocks noChangeArrowheads="1"/>
          </p:cNvSpPr>
          <p:nvPr/>
        </p:nvSpPr>
        <p:spPr bwMode="auto">
          <a:xfrm>
            <a:off x="950913" y="2963863"/>
            <a:ext cx="66421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What is the fewest number of times I need to sample </a:t>
            </a:r>
          </a:p>
          <a:p>
            <a:r>
              <a:rPr lang="en-US"/>
              <a:t>this waveform per second?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993900" y="3784600"/>
            <a:ext cx="3987800" cy="723900"/>
            <a:chOff x="1240" y="2424"/>
            <a:chExt cx="2512" cy="456"/>
          </a:xfrm>
        </p:grpSpPr>
        <p:sp>
          <p:nvSpPr>
            <p:cNvPr id="67644" name="Line 14"/>
            <p:cNvSpPr>
              <a:spLocks noChangeShapeType="1"/>
            </p:cNvSpPr>
            <p:nvPr/>
          </p:nvSpPr>
          <p:spPr bwMode="auto">
            <a:xfrm>
              <a:off x="1240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5" name="Line 15"/>
            <p:cNvSpPr>
              <a:spLocks noChangeShapeType="1"/>
            </p:cNvSpPr>
            <p:nvPr/>
          </p:nvSpPr>
          <p:spPr bwMode="auto">
            <a:xfrm>
              <a:off x="1519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6" name="Line 18"/>
            <p:cNvSpPr>
              <a:spLocks noChangeShapeType="1"/>
            </p:cNvSpPr>
            <p:nvPr/>
          </p:nvSpPr>
          <p:spPr bwMode="auto">
            <a:xfrm>
              <a:off x="1798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7" name="Line 20"/>
            <p:cNvSpPr>
              <a:spLocks noChangeShapeType="1"/>
            </p:cNvSpPr>
            <p:nvPr/>
          </p:nvSpPr>
          <p:spPr bwMode="auto">
            <a:xfrm>
              <a:off x="2077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8" name="Line 21"/>
            <p:cNvSpPr>
              <a:spLocks noChangeShapeType="1"/>
            </p:cNvSpPr>
            <p:nvPr/>
          </p:nvSpPr>
          <p:spPr bwMode="auto">
            <a:xfrm>
              <a:off x="2356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9" name="Line 23"/>
            <p:cNvSpPr>
              <a:spLocks noChangeShapeType="1"/>
            </p:cNvSpPr>
            <p:nvPr/>
          </p:nvSpPr>
          <p:spPr bwMode="auto">
            <a:xfrm>
              <a:off x="2635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0" name="Line 24"/>
            <p:cNvSpPr>
              <a:spLocks noChangeShapeType="1"/>
            </p:cNvSpPr>
            <p:nvPr/>
          </p:nvSpPr>
          <p:spPr bwMode="auto">
            <a:xfrm>
              <a:off x="2914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1" name="Line 25"/>
            <p:cNvSpPr>
              <a:spLocks noChangeShapeType="1"/>
            </p:cNvSpPr>
            <p:nvPr/>
          </p:nvSpPr>
          <p:spPr bwMode="auto">
            <a:xfrm>
              <a:off x="3193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2" name="Line 26"/>
            <p:cNvSpPr>
              <a:spLocks noChangeShapeType="1"/>
            </p:cNvSpPr>
            <p:nvPr/>
          </p:nvSpPr>
          <p:spPr bwMode="auto">
            <a:xfrm>
              <a:off x="3472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3" name="Line 28"/>
            <p:cNvSpPr>
              <a:spLocks noChangeShapeType="1"/>
            </p:cNvSpPr>
            <p:nvPr/>
          </p:nvSpPr>
          <p:spPr bwMode="auto">
            <a:xfrm>
              <a:off x="3752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593" name="Line 31"/>
          <p:cNvSpPr>
            <a:spLocks noChangeShapeType="1"/>
          </p:cNvSpPr>
          <p:nvPr/>
        </p:nvSpPr>
        <p:spPr bwMode="auto">
          <a:xfrm>
            <a:off x="2189163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Line 32"/>
          <p:cNvSpPr>
            <a:spLocks noChangeShapeType="1"/>
          </p:cNvSpPr>
          <p:nvPr/>
        </p:nvSpPr>
        <p:spPr bwMode="auto">
          <a:xfrm>
            <a:off x="2633663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Line 33"/>
          <p:cNvSpPr>
            <a:spLocks noChangeShapeType="1"/>
          </p:cNvSpPr>
          <p:nvPr/>
        </p:nvSpPr>
        <p:spPr bwMode="auto">
          <a:xfrm>
            <a:off x="307657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Line 34"/>
          <p:cNvSpPr>
            <a:spLocks noChangeShapeType="1"/>
          </p:cNvSpPr>
          <p:nvPr/>
        </p:nvSpPr>
        <p:spPr bwMode="auto">
          <a:xfrm>
            <a:off x="352107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Line 35"/>
          <p:cNvSpPr>
            <a:spLocks noChangeShapeType="1"/>
          </p:cNvSpPr>
          <p:nvPr/>
        </p:nvSpPr>
        <p:spPr bwMode="auto">
          <a:xfrm>
            <a:off x="396557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36"/>
          <p:cNvSpPr>
            <a:spLocks noChangeShapeType="1"/>
          </p:cNvSpPr>
          <p:nvPr/>
        </p:nvSpPr>
        <p:spPr bwMode="auto">
          <a:xfrm>
            <a:off x="440848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Line 37"/>
          <p:cNvSpPr>
            <a:spLocks noChangeShapeType="1"/>
          </p:cNvSpPr>
          <p:nvPr/>
        </p:nvSpPr>
        <p:spPr bwMode="auto">
          <a:xfrm>
            <a:off x="485298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0" name="Line 38"/>
          <p:cNvSpPr>
            <a:spLocks noChangeShapeType="1"/>
          </p:cNvSpPr>
          <p:nvPr/>
        </p:nvSpPr>
        <p:spPr bwMode="auto">
          <a:xfrm>
            <a:off x="529590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Line 39"/>
          <p:cNvSpPr>
            <a:spLocks noChangeShapeType="1"/>
          </p:cNvSpPr>
          <p:nvPr/>
        </p:nvSpPr>
        <p:spPr bwMode="auto">
          <a:xfrm>
            <a:off x="574040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42"/>
          <p:cNvSpPr>
            <a:spLocks noChangeShapeType="1"/>
          </p:cNvSpPr>
          <p:nvPr/>
        </p:nvSpPr>
        <p:spPr bwMode="auto">
          <a:xfrm>
            <a:off x="196850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43"/>
          <p:cNvSpPr>
            <a:spLocks noChangeShapeType="1"/>
          </p:cNvSpPr>
          <p:nvPr/>
        </p:nvSpPr>
        <p:spPr bwMode="auto">
          <a:xfrm>
            <a:off x="2411413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4" name="Line 44"/>
          <p:cNvSpPr>
            <a:spLocks noChangeShapeType="1"/>
          </p:cNvSpPr>
          <p:nvPr/>
        </p:nvSpPr>
        <p:spPr bwMode="auto">
          <a:xfrm>
            <a:off x="2855913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5" name="Line 45"/>
          <p:cNvSpPr>
            <a:spLocks noChangeShapeType="1"/>
          </p:cNvSpPr>
          <p:nvPr/>
        </p:nvSpPr>
        <p:spPr bwMode="auto">
          <a:xfrm>
            <a:off x="329882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6" name="Line 46"/>
          <p:cNvSpPr>
            <a:spLocks noChangeShapeType="1"/>
          </p:cNvSpPr>
          <p:nvPr/>
        </p:nvSpPr>
        <p:spPr bwMode="auto">
          <a:xfrm>
            <a:off x="374332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7" name="Line 47"/>
          <p:cNvSpPr>
            <a:spLocks noChangeShapeType="1"/>
          </p:cNvSpPr>
          <p:nvPr/>
        </p:nvSpPr>
        <p:spPr bwMode="auto">
          <a:xfrm>
            <a:off x="418623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8" name="Line 48"/>
          <p:cNvSpPr>
            <a:spLocks noChangeShapeType="1"/>
          </p:cNvSpPr>
          <p:nvPr/>
        </p:nvSpPr>
        <p:spPr bwMode="auto">
          <a:xfrm>
            <a:off x="463073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Line 49"/>
          <p:cNvSpPr>
            <a:spLocks noChangeShapeType="1"/>
          </p:cNvSpPr>
          <p:nvPr/>
        </p:nvSpPr>
        <p:spPr bwMode="auto">
          <a:xfrm>
            <a:off x="507523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0" name="Line 50"/>
          <p:cNvSpPr>
            <a:spLocks noChangeShapeType="1"/>
          </p:cNvSpPr>
          <p:nvPr/>
        </p:nvSpPr>
        <p:spPr bwMode="auto">
          <a:xfrm>
            <a:off x="551815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1" name="Line 51"/>
          <p:cNvSpPr>
            <a:spLocks noChangeShapeType="1"/>
          </p:cNvSpPr>
          <p:nvPr/>
        </p:nvSpPr>
        <p:spPr bwMode="auto">
          <a:xfrm>
            <a:off x="596265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1955800" y="5616575"/>
            <a:ext cx="4049713" cy="723900"/>
            <a:chOff x="1232" y="3546"/>
            <a:chExt cx="2535" cy="456"/>
          </a:xfrm>
        </p:grpSpPr>
        <p:sp>
          <p:nvSpPr>
            <p:cNvPr id="67616" name="Line 53"/>
            <p:cNvSpPr>
              <a:spLocks noChangeShapeType="1"/>
            </p:cNvSpPr>
            <p:nvPr/>
          </p:nvSpPr>
          <p:spPr bwMode="auto">
            <a:xfrm>
              <a:off x="1232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7" name="Line 54"/>
            <p:cNvSpPr>
              <a:spLocks noChangeShapeType="1"/>
            </p:cNvSpPr>
            <p:nvPr/>
          </p:nvSpPr>
          <p:spPr bwMode="auto">
            <a:xfrm>
              <a:off x="1513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8" name="Line 55"/>
            <p:cNvSpPr>
              <a:spLocks noChangeShapeType="1"/>
            </p:cNvSpPr>
            <p:nvPr/>
          </p:nvSpPr>
          <p:spPr bwMode="auto">
            <a:xfrm>
              <a:off x="1795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9" name="Line 56"/>
            <p:cNvSpPr>
              <a:spLocks noChangeShapeType="1"/>
            </p:cNvSpPr>
            <p:nvPr/>
          </p:nvSpPr>
          <p:spPr bwMode="auto">
            <a:xfrm>
              <a:off x="2077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0" name="Line 57"/>
            <p:cNvSpPr>
              <a:spLocks noChangeShapeType="1"/>
            </p:cNvSpPr>
            <p:nvPr/>
          </p:nvSpPr>
          <p:spPr bwMode="auto">
            <a:xfrm>
              <a:off x="2358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1" name="Line 58"/>
            <p:cNvSpPr>
              <a:spLocks noChangeShapeType="1"/>
            </p:cNvSpPr>
            <p:nvPr/>
          </p:nvSpPr>
          <p:spPr bwMode="auto">
            <a:xfrm>
              <a:off x="2640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2" name="Line 59"/>
            <p:cNvSpPr>
              <a:spLocks noChangeShapeType="1"/>
            </p:cNvSpPr>
            <p:nvPr/>
          </p:nvSpPr>
          <p:spPr bwMode="auto">
            <a:xfrm>
              <a:off x="2922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3" name="Line 60"/>
            <p:cNvSpPr>
              <a:spLocks noChangeShapeType="1"/>
            </p:cNvSpPr>
            <p:nvPr/>
          </p:nvSpPr>
          <p:spPr bwMode="auto">
            <a:xfrm>
              <a:off x="3203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4" name="Line 61"/>
            <p:cNvSpPr>
              <a:spLocks noChangeShapeType="1"/>
            </p:cNvSpPr>
            <p:nvPr/>
          </p:nvSpPr>
          <p:spPr bwMode="auto">
            <a:xfrm>
              <a:off x="3485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5" name="Line 62"/>
            <p:cNvSpPr>
              <a:spLocks noChangeShapeType="1"/>
            </p:cNvSpPr>
            <p:nvPr/>
          </p:nvSpPr>
          <p:spPr bwMode="auto">
            <a:xfrm>
              <a:off x="3767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6" name="Line 63"/>
            <p:cNvSpPr>
              <a:spLocks noChangeShapeType="1"/>
            </p:cNvSpPr>
            <p:nvPr/>
          </p:nvSpPr>
          <p:spPr bwMode="auto">
            <a:xfrm>
              <a:off x="1419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7" name="Line 64"/>
            <p:cNvSpPr>
              <a:spLocks noChangeShapeType="1"/>
            </p:cNvSpPr>
            <p:nvPr/>
          </p:nvSpPr>
          <p:spPr bwMode="auto">
            <a:xfrm>
              <a:off x="1701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8" name="Line 65"/>
            <p:cNvSpPr>
              <a:spLocks noChangeShapeType="1"/>
            </p:cNvSpPr>
            <p:nvPr/>
          </p:nvSpPr>
          <p:spPr bwMode="auto">
            <a:xfrm>
              <a:off x="1983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9" name="Line 66"/>
            <p:cNvSpPr>
              <a:spLocks noChangeShapeType="1"/>
            </p:cNvSpPr>
            <p:nvPr/>
          </p:nvSpPr>
          <p:spPr bwMode="auto">
            <a:xfrm>
              <a:off x="2264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0" name="Line 67"/>
            <p:cNvSpPr>
              <a:spLocks noChangeShapeType="1"/>
            </p:cNvSpPr>
            <p:nvPr/>
          </p:nvSpPr>
          <p:spPr bwMode="auto">
            <a:xfrm>
              <a:off x="2546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1" name="Line 68"/>
            <p:cNvSpPr>
              <a:spLocks noChangeShapeType="1"/>
            </p:cNvSpPr>
            <p:nvPr/>
          </p:nvSpPr>
          <p:spPr bwMode="auto">
            <a:xfrm>
              <a:off x="2828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2" name="Line 69"/>
            <p:cNvSpPr>
              <a:spLocks noChangeShapeType="1"/>
            </p:cNvSpPr>
            <p:nvPr/>
          </p:nvSpPr>
          <p:spPr bwMode="auto">
            <a:xfrm>
              <a:off x="3109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3" name="Line 70"/>
            <p:cNvSpPr>
              <a:spLocks noChangeShapeType="1"/>
            </p:cNvSpPr>
            <p:nvPr/>
          </p:nvSpPr>
          <p:spPr bwMode="auto">
            <a:xfrm>
              <a:off x="3391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4" name="Line 71"/>
            <p:cNvSpPr>
              <a:spLocks noChangeShapeType="1"/>
            </p:cNvSpPr>
            <p:nvPr/>
          </p:nvSpPr>
          <p:spPr bwMode="auto">
            <a:xfrm>
              <a:off x="3673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5" name="Line 73"/>
            <p:cNvSpPr>
              <a:spLocks noChangeShapeType="1"/>
            </p:cNvSpPr>
            <p:nvPr/>
          </p:nvSpPr>
          <p:spPr bwMode="auto">
            <a:xfrm>
              <a:off x="1325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6" name="Line 74"/>
            <p:cNvSpPr>
              <a:spLocks noChangeShapeType="1"/>
            </p:cNvSpPr>
            <p:nvPr/>
          </p:nvSpPr>
          <p:spPr bwMode="auto">
            <a:xfrm>
              <a:off x="1607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7" name="Line 75"/>
            <p:cNvSpPr>
              <a:spLocks noChangeShapeType="1"/>
            </p:cNvSpPr>
            <p:nvPr/>
          </p:nvSpPr>
          <p:spPr bwMode="auto">
            <a:xfrm>
              <a:off x="1889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8" name="Line 76"/>
            <p:cNvSpPr>
              <a:spLocks noChangeShapeType="1"/>
            </p:cNvSpPr>
            <p:nvPr/>
          </p:nvSpPr>
          <p:spPr bwMode="auto">
            <a:xfrm>
              <a:off x="2170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9" name="Line 77"/>
            <p:cNvSpPr>
              <a:spLocks noChangeShapeType="1"/>
            </p:cNvSpPr>
            <p:nvPr/>
          </p:nvSpPr>
          <p:spPr bwMode="auto">
            <a:xfrm>
              <a:off x="2452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0" name="Line 78"/>
            <p:cNvSpPr>
              <a:spLocks noChangeShapeType="1"/>
            </p:cNvSpPr>
            <p:nvPr/>
          </p:nvSpPr>
          <p:spPr bwMode="auto">
            <a:xfrm>
              <a:off x="2734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1" name="Line 79"/>
            <p:cNvSpPr>
              <a:spLocks noChangeShapeType="1"/>
            </p:cNvSpPr>
            <p:nvPr/>
          </p:nvSpPr>
          <p:spPr bwMode="auto">
            <a:xfrm>
              <a:off x="3015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2" name="Line 80"/>
            <p:cNvSpPr>
              <a:spLocks noChangeShapeType="1"/>
            </p:cNvSpPr>
            <p:nvPr/>
          </p:nvSpPr>
          <p:spPr bwMode="auto">
            <a:xfrm>
              <a:off x="3297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3" name="Line 81"/>
            <p:cNvSpPr>
              <a:spLocks noChangeShapeType="1"/>
            </p:cNvSpPr>
            <p:nvPr/>
          </p:nvSpPr>
          <p:spPr bwMode="auto">
            <a:xfrm>
              <a:off x="3579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613" name="Text Box 84"/>
          <p:cNvSpPr txBox="1">
            <a:spLocks noChangeArrowheads="1"/>
          </p:cNvSpPr>
          <p:nvPr/>
        </p:nvSpPr>
        <p:spPr bwMode="auto">
          <a:xfrm>
            <a:off x="6604000" y="3910013"/>
            <a:ext cx="3175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?</a:t>
            </a:r>
          </a:p>
        </p:txBody>
      </p:sp>
      <p:sp>
        <p:nvSpPr>
          <p:cNvPr id="67614" name="Text Box 85"/>
          <p:cNvSpPr txBox="1">
            <a:spLocks noChangeArrowheads="1"/>
          </p:cNvSpPr>
          <p:nvPr/>
        </p:nvSpPr>
        <p:spPr bwMode="auto">
          <a:xfrm>
            <a:off x="6680200" y="4951413"/>
            <a:ext cx="3175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?</a:t>
            </a:r>
          </a:p>
        </p:txBody>
      </p:sp>
      <p:sp>
        <p:nvSpPr>
          <p:cNvPr id="67615" name="Text Box 86"/>
          <p:cNvSpPr txBox="1">
            <a:spLocks noChangeArrowheads="1"/>
          </p:cNvSpPr>
          <p:nvPr/>
        </p:nvSpPr>
        <p:spPr bwMode="auto">
          <a:xfrm>
            <a:off x="6692900" y="5827713"/>
            <a:ext cx="3175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sp>
        <p:nvSpPr>
          <p:cNvPr id="68612" name="Line 10"/>
          <p:cNvSpPr>
            <a:spLocks noChangeShapeType="1"/>
          </p:cNvSpPr>
          <p:nvPr/>
        </p:nvSpPr>
        <p:spPr bwMode="auto">
          <a:xfrm>
            <a:off x="1943100" y="20066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13" name="Group 95"/>
          <p:cNvGrpSpPr>
            <a:grpSpLocks/>
          </p:cNvGrpSpPr>
          <p:nvPr/>
        </p:nvGrpSpPr>
        <p:grpSpPr bwMode="auto">
          <a:xfrm>
            <a:off x="1941513" y="1409700"/>
            <a:ext cx="4154487" cy="1227138"/>
            <a:chOff x="1223" y="888"/>
            <a:chExt cx="2617" cy="773"/>
          </a:xfrm>
        </p:grpSpPr>
        <p:grpSp>
          <p:nvGrpSpPr>
            <p:cNvPr id="68652" name="Group 4"/>
            <p:cNvGrpSpPr>
              <a:grpSpLocks/>
            </p:cNvGrpSpPr>
            <p:nvPr/>
          </p:nvGrpSpPr>
          <p:grpSpPr bwMode="auto">
            <a:xfrm>
              <a:off x="1223" y="921"/>
              <a:ext cx="2617" cy="740"/>
              <a:chOff x="1223" y="1137"/>
              <a:chExt cx="2617" cy="740"/>
            </a:xfrm>
          </p:grpSpPr>
          <p:sp>
            <p:nvSpPr>
              <p:cNvPr id="68665" name="Freeform 5"/>
              <p:cNvSpPr>
                <a:spLocks/>
              </p:cNvSpPr>
              <p:nvPr/>
            </p:nvSpPr>
            <p:spPr bwMode="auto">
              <a:xfrm>
                <a:off x="1223" y="1137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6" name="Freeform 6"/>
              <p:cNvSpPr>
                <a:spLocks/>
              </p:cNvSpPr>
              <p:nvPr/>
            </p:nvSpPr>
            <p:spPr bwMode="auto">
              <a:xfrm flipV="1">
                <a:off x="1871" y="1217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8667" name="Group 7"/>
              <p:cNvGrpSpPr>
                <a:grpSpLocks/>
              </p:cNvGrpSpPr>
              <p:nvPr/>
            </p:nvGrpSpPr>
            <p:grpSpPr bwMode="auto">
              <a:xfrm flipH="1" flipV="1">
                <a:off x="2527" y="1145"/>
                <a:ext cx="1313" cy="732"/>
                <a:chOff x="2151" y="1793"/>
                <a:chExt cx="1313" cy="732"/>
              </a:xfrm>
            </p:grpSpPr>
            <p:sp>
              <p:nvSpPr>
                <p:cNvPr id="68668" name="Freeform 8"/>
                <p:cNvSpPr>
                  <a:spLocks/>
                </p:cNvSpPr>
                <p:nvPr/>
              </p:nvSpPr>
              <p:spPr bwMode="auto">
                <a:xfrm>
                  <a:off x="2151" y="1793"/>
                  <a:ext cx="665" cy="652"/>
                </a:xfrm>
                <a:custGeom>
                  <a:avLst/>
                  <a:gdLst>
                    <a:gd name="T0" fmla="*/ 17 w 665"/>
                    <a:gd name="T1" fmla="*/ 359 h 652"/>
                    <a:gd name="T2" fmla="*/ 25 w 665"/>
                    <a:gd name="T3" fmla="*/ 271 h 652"/>
                    <a:gd name="T4" fmla="*/ 169 w 665"/>
                    <a:gd name="T5" fmla="*/ 63 h 652"/>
                    <a:gd name="T6" fmla="*/ 345 w 665"/>
                    <a:gd name="T7" fmla="*/ 647 h 652"/>
                    <a:gd name="T8" fmla="*/ 561 w 665"/>
                    <a:gd name="T9" fmla="*/ 95 h 652"/>
                    <a:gd name="T10" fmla="*/ 665 w 665"/>
                    <a:gd name="T11" fmla="*/ 407 h 65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5"/>
                    <a:gd name="T19" fmla="*/ 0 h 652"/>
                    <a:gd name="T20" fmla="*/ 665 w 665"/>
                    <a:gd name="T21" fmla="*/ 652 h 65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5" h="652">
                      <a:moveTo>
                        <a:pt x="17" y="359"/>
                      </a:moveTo>
                      <a:cubicBezTo>
                        <a:pt x="18" y="346"/>
                        <a:pt x="0" y="320"/>
                        <a:pt x="25" y="271"/>
                      </a:cubicBezTo>
                      <a:cubicBezTo>
                        <a:pt x="50" y="222"/>
                        <a:pt x="116" y="0"/>
                        <a:pt x="169" y="63"/>
                      </a:cubicBezTo>
                      <a:cubicBezTo>
                        <a:pt x="222" y="126"/>
                        <a:pt x="280" y="642"/>
                        <a:pt x="345" y="647"/>
                      </a:cubicBezTo>
                      <a:cubicBezTo>
                        <a:pt x="410" y="652"/>
                        <a:pt x="508" y="135"/>
                        <a:pt x="561" y="95"/>
                      </a:cubicBezTo>
                      <a:cubicBezTo>
                        <a:pt x="614" y="55"/>
                        <a:pt x="639" y="231"/>
                        <a:pt x="665" y="407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669" name="Freeform 9"/>
                <p:cNvSpPr>
                  <a:spLocks/>
                </p:cNvSpPr>
                <p:nvPr/>
              </p:nvSpPr>
              <p:spPr bwMode="auto">
                <a:xfrm flipV="1">
                  <a:off x="2799" y="1873"/>
                  <a:ext cx="665" cy="652"/>
                </a:xfrm>
                <a:custGeom>
                  <a:avLst/>
                  <a:gdLst>
                    <a:gd name="T0" fmla="*/ 17 w 665"/>
                    <a:gd name="T1" fmla="*/ 359 h 652"/>
                    <a:gd name="T2" fmla="*/ 25 w 665"/>
                    <a:gd name="T3" fmla="*/ 271 h 652"/>
                    <a:gd name="T4" fmla="*/ 169 w 665"/>
                    <a:gd name="T5" fmla="*/ 63 h 652"/>
                    <a:gd name="T6" fmla="*/ 345 w 665"/>
                    <a:gd name="T7" fmla="*/ 647 h 652"/>
                    <a:gd name="T8" fmla="*/ 561 w 665"/>
                    <a:gd name="T9" fmla="*/ 95 h 652"/>
                    <a:gd name="T10" fmla="*/ 665 w 665"/>
                    <a:gd name="T11" fmla="*/ 407 h 65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5"/>
                    <a:gd name="T19" fmla="*/ 0 h 652"/>
                    <a:gd name="T20" fmla="*/ 665 w 665"/>
                    <a:gd name="T21" fmla="*/ 652 h 65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5" h="652">
                      <a:moveTo>
                        <a:pt x="17" y="359"/>
                      </a:moveTo>
                      <a:cubicBezTo>
                        <a:pt x="18" y="346"/>
                        <a:pt x="0" y="320"/>
                        <a:pt x="25" y="271"/>
                      </a:cubicBezTo>
                      <a:cubicBezTo>
                        <a:pt x="50" y="222"/>
                        <a:pt x="116" y="0"/>
                        <a:pt x="169" y="63"/>
                      </a:cubicBezTo>
                      <a:cubicBezTo>
                        <a:pt x="222" y="126"/>
                        <a:pt x="280" y="642"/>
                        <a:pt x="345" y="647"/>
                      </a:cubicBezTo>
                      <a:cubicBezTo>
                        <a:pt x="410" y="652"/>
                        <a:pt x="508" y="135"/>
                        <a:pt x="561" y="95"/>
                      </a:cubicBezTo>
                      <a:cubicBezTo>
                        <a:pt x="614" y="55"/>
                        <a:pt x="639" y="231"/>
                        <a:pt x="665" y="407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68653" name="Line 11"/>
            <p:cNvSpPr>
              <a:spLocks noChangeShapeType="1"/>
            </p:cNvSpPr>
            <p:nvPr/>
          </p:nvSpPr>
          <p:spPr bwMode="auto">
            <a:xfrm>
              <a:off x="1224" y="88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8654" name="Group 13"/>
            <p:cNvGrpSpPr>
              <a:grpSpLocks/>
            </p:cNvGrpSpPr>
            <p:nvPr/>
          </p:nvGrpSpPr>
          <p:grpSpPr bwMode="auto">
            <a:xfrm>
              <a:off x="1224" y="1024"/>
              <a:ext cx="2512" cy="456"/>
              <a:chOff x="1240" y="2424"/>
              <a:chExt cx="2512" cy="456"/>
            </a:xfrm>
          </p:grpSpPr>
          <p:sp>
            <p:nvSpPr>
              <p:cNvPr id="68655" name="Line 14"/>
              <p:cNvSpPr>
                <a:spLocks noChangeShapeType="1"/>
              </p:cNvSpPr>
              <p:nvPr/>
            </p:nvSpPr>
            <p:spPr bwMode="auto">
              <a:xfrm>
                <a:off x="1240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6" name="Line 15"/>
              <p:cNvSpPr>
                <a:spLocks noChangeShapeType="1"/>
              </p:cNvSpPr>
              <p:nvPr/>
            </p:nvSpPr>
            <p:spPr bwMode="auto">
              <a:xfrm>
                <a:off x="1519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7" name="Line 16"/>
              <p:cNvSpPr>
                <a:spLocks noChangeShapeType="1"/>
              </p:cNvSpPr>
              <p:nvPr/>
            </p:nvSpPr>
            <p:spPr bwMode="auto">
              <a:xfrm>
                <a:off x="1798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8" name="Line 17"/>
              <p:cNvSpPr>
                <a:spLocks noChangeShapeType="1"/>
              </p:cNvSpPr>
              <p:nvPr/>
            </p:nvSpPr>
            <p:spPr bwMode="auto">
              <a:xfrm>
                <a:off x="2077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9" name="Line 18"/>
              <p:cNvSpPr>
                <a:spLocks noChangeShapeType="1"/>
              </p:cNvSpPr>
              <p:nvPr/>
            </p:nvSpPr>
            <p:spPr bwMode="auto">
              <a:xfrm>
                <a:off x="2356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0" name="Line 19"/>
              <p:cNvSpPr>
                <a:spLocks noChangeShapeType="1"/>
              </p:cNvSpPr>
              <p:nvPr/>
            </p:nvSpPr>
            <p:spPr bwMode="auto">
              <a:xfrm>
                <a:off x="2635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1" name="Line 20"/>
              <p:cNvSpPr>
                <a:spLocks noChangeShapeType="1"/>
              </p:cNvSpPr>
              <p:nvPr/>
            </p:nvSpPr>
            <p:spPr bwMode="auto">
              <a:xfrm>
                <a:off x="2914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2" name="Line 21"/>
              <p:cNvSpPr>
                <a:spLocks noChangeShapeType="1"/>
              </p:cNvSpPr>
              <p:nvPr/>
            </p:nvSpPr>
            <p:spPr bwMode="auto">
              <a:xfrm>
                <a:off x="3193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3" name="Line 22"/>
              <p:cNvSpPr>
                <a:spLocks noChangeShapeType="1"/>
              </p:cNvSpPr>
              <p:nvPr/>
            </p:nvSpPr>
            <p:spPr bwMode="auto">
              <a:xfrm>
                <a:off x="3472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4" name="Line 23"/>
              <p:cNvSpPr>
                <a:spLocks noChangeShapeType="1"/>
              </p:cNvSpPr>
              <p:nvPr/>
            </p:nvSpPr>
            <p:spPr bwMode="auto">
              <a:xfrm>
                <a:off x="3752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8614" name="Line 82"/>
          <p:cNvSpPr>
            <a:spLocks noChangeShapeType="1"/>
          </p:cNvSpPr>
          <p:nvPr/>
        </p:nvSpPr>
        <p:spPr bwMode="auto">
          <a:xfrm>
            <a:off x="1930400" y="3098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15" name="Group 122"/>
          <p:cNvGrpSpPr>
            <a:grpSpLocks/>
          </p:cNvGrpSpPr>
          <p:nvPr/>
        </p:nvGrpSpPr>
        <p:grpSpPr bwMode="auto">
          <a:xfrm>
            <a:off x="1885950" y="3244850"/>
            <a:ext cx="4089400" cy="946150"/>
            <a:chOff x="1188" y="2044"/>
            <a:chExt cx="2576" cy="596"/>
          </a:xfrm>
        </p:grpSpPr>
        <p:sp>
          <p:nvSpPr>
            <p:cNvPr id="68642" name="Oval 94"/>
            <p:cNvSpPr>
              <a:spLocks noChangeArrowheads="1"/>
            </p:cNvSpPr>
            <p:nvPr/>
          </p:nvSpPr>
          <p:spPr bwMode="auto">
            <a:xfrm>
              <a:off x="1188" y="230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3" name="Oval 96"/>
            <p:cNvSpPr>
              <a:spLocks noChangeArrowheads="1"/>
            </p:cNvSpPr>
            <p:nvPr/>
          </p:nvSpPr>
          <p:spPr bwMode="auto">
            <a:xfrm>
              <a:off x="1476" y="24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4" name="Oval 97"/>
            <p:cNvSpPr>
              <a:spLocks noChangeArrowheads="1"/>
            </p:cNvSpPr>
            <p:nvPr/>
          </p:nvSpPr>
          <p:spPr bwMode="auto">
            <a:xfrm>
              <a:off x="1752" y="20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5" name="Oval 98"/>
            <p:cNvSpPr>
              <a:spLocks noChangeArrowheads="1"/>
            </p:cNvSpPr>
            <p:nvPr/>
          </p:nvSpPr>
          <p:spPr bwMode="auto">
            <a:xfrm>
              <a:off x="2020" y="256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6" name="Oval 99"/>
            <p:cNvSpPr>
              <a:spLocks noChangeArrowheads="1"/>
            </p:cNvSpPr>
            <p:nvPr/>
          </p:nvSpPr>
          <p:spPr bwMode="auto">
            <a:xfrm>
              <a:off x="2308" y="233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7" name="Oval 100"/>
            <p:cNvSpPr>
              <a:spLocks noChangeArrowheads="1"/>
            </p:cNvSpPr>
            <p:nvPr/>
          </p:nvSpPr>
          <p:spPr bwMode="auto">
            <a:xfrm>
              <a:off x="2580" y="20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8" name="Oval 101"/>
            <p:cNvSpPr>
              <a:spLocks noChangeArrowheads="1"/>
            </p:cNvSpPr>
            <p:nvPr/>
          </p:nvSpPr>
          <p:spPr bwMode="auto">
            <a:xfrm>
              <a:off x="2880" y="24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9" name="Oval 102"/>
            <p:cNvSpPr>
              <a:spLocks noChangeArrowheads="1"/>
            </p:cNvSpPr>
            <p:nvPr/>
          </p:nvSpPr>
          <p:spPr bwMode="auto">
            <a:xfrm>
              <a:off x="3148" y="22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0" name="Oval 103"/>
            <p:cNvSpPr>
              <a:spLocks noChangeArrowheads="1"/>
            </p:cNvSpPr>
            <p:nvPr/>
          </p:nvSpPr>
          <p:spPr bwMode="auto">
            <a:xfrm>
              <a:off x="3432" y="20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1" name="Oval 104"/>
            <p:cNvSpPr>
              <a:spLocks noChangeArrowheads="1"/>
            </p:cNvSpPr>
            <p:nvPr/>
          </p:nvSpPr>
          <p:spPr bwMode="auto">
            <a:xfrm>
              <a:off x="3708" y="25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16" name="Line 107"/>
          <p:cNvSpPr>
            <a:spLocks noChangeShapeType="1"/>
          </p:cNvSpPr>
          <p:nvPr/>
        </p:nvSpPr>
        <p:spPr bwMode="auto">
          <a:xfrm>
            <a:off x="1943100" y="370205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Line 108"/>
          <p:cNvSpPr>
            <a:spLocks noChangeShapeType="1"/>
          </p:cNvSpPr>
          <p:nvPr/>
        </p:nvSpPr>
        <p:spPr bwMode="auto">
          <a:xfrm>
            <a:off x="1930400" y="4622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18" name="Group 109"/>
          <p:cNvGrpSpPr>
            <a:grpSpLocks/>
          </p:cNvGrpSpPr>
          <p:nvPr/>
        </p:nvGrpSpPr>
        <p:grpSpPr bwMode="auto">
          <a:xfrm>
            <a:off x="1885950" y="4768850"/>
            <a:ext cx="4089400" cy="946150"/>
            <a:chOff x="1188" y="1292"/>
            <a:chExt cx="2576" cy="596"/>
          </a:xfrm>
        </p:grpSpPr>
        <p:sp>
          <p:nvSpPr>
            <p:cNvPr id="68632" name="Oval 110"/>
            <p:cNvSpPr>
              <a:spLocks noChangeArrowheads="1"/>
            </p:cNvSpPr>
            <p:nvPr/>
          </p:nvSpPr>
          <p:spPr bwMode="auto">
            <a:xfrm>
              <a:off x="1188" y="15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3" name="Oval 111"/>
            <p:cNvSpPr>
              <a:spLocks noChangeArrowheads="1"/>
            </p:cNvSpPr>
            <p:nvPr/>
          </p:nvSpPr>
          <p:spPr bwMode="auto">
            <a:xfrm>
              <a:off x="1476" y="16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4" name="Oval 112"/>
            <p:cNvSpPr>
              <a:spLocks noChangeArrowheads="1"/>
            </p:cNvSpPr>
            <p:nvPr/>
          </p:nvSpPr>
          <p:spPr bwMode="auto">
            <a:xfrm>
              <a:off x="1752" y="12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5" name="Oval 113"/>
            <p:cNvSpPr>
              <a:spLocks noChangeArrowheads="1"/>
            </p:cNvSpPr>
            <p:nvPr/>
          </p:nvSpPr>
          <p:spPr bwMode="auto">
            <a:xfrm>
              <a:off x="2020" y="181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6" name="Oval 114"/>
            <p:cNvSpPr>
              <a:spLocks noChangeArrowheads="1"/>
            </p:cNvSpPr>
            <p:nvPr/>
          </p:nvSpPr>
          <p:spPr bwMode="auto">
            <a:xfrm>
              <a:off x="2308" y="15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7" name="Oval 115"/>
            <p:cNvSpPr>
              <a:spLocks noChangeArrowheads="1"/>
            </p:cNvSpPr>
            <p:nvPr/>
          </p:nvSpPr>
          <p:spPr bwMode="auto">
            <a:xfrm>
              <a:off x="2580" y="12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8" name="Oval 116"/>
            <p:cNvSpPr>
              <a:spLocks noChangeArrowheads="1"/>
            </p:cNvSpPr>
            <p:nvPr/>
          </p:nvSpPr>
          <p:spPr bwMode="auto">
            <a:xfrm>
              <a:off x="2880" y="17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9" name="Oval 117"/>
            <p:cNvSpPr>
              <a:spLocks noChangeArrowheads="1"/>
            </p:cNvSpPr>
            <p:nvPr/>
          </p:nvSpPr>
          <p:spPr bwMode="auto">
            <a:xfrm>
              <a:off x="3148" y="14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0" name="Oval 118"/>
            <p:cNvSpPr>
              <a:spLocks noChangeArrowheads="1"/>
            </p:cNvSpPr>
            <p:nvPr/>
          </p:nvSpPr>
          <p:spPr bwMode="auto">
            <a:xfrm>
              <a:off x="3432" y="132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1" name="Oval 119"/>
            <p:cNvSpPr>
              <a:spLocks noChangeArrowheads="1"/>
            </p:cNvSpPr>
            <p:nvPr/>
          </p:nvSpPr>
          <p:spPr bwMode="auto">
            <a:xfrm>
              <a:off x="3708" y="182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19" name="Line 120"/>
          <p:cNvSpPr>
            <a:spLocks noChangeShapeType="1"/>
          </p:cNvSpPr>
          <p:nvPr/>
        </p:nvSpPr>
        <p:spPr bwMode="auto">
          <a:xfrm>
            <a:off x="1943100" y="522605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Freeform 121"/>
          <p:cNvSpPr>
            <a:spLocks/>
          </p:cNvSpPr>
          <p:nvPr/>
        </p:nvSpPr>
        <p:spPr bwMode="auto">
          <a:xfrm>
            <a:off x="1924050" y="4760913"/>
            <a:ext cx="4010025" cy="958850"/>
          </a:xfrm>
          <a:custGeom>
            <a:avLst/>
            <a:gdLst>
              <a:gd name="T0" fmla="*/ 0 w 2526"/>
              <a:gd name="T1" fmla="*/ 758567717 h 604"/>
              <a:gd name="T2" fmla="*/ 725804918 w 2526"/>
              <a:gd name="T3" fmla="*/ 1121468681 h 604"/>
              <a:gd name="T4" fmla="*/ 1451609836 w 2526"/>
              <a:gd name="T5" fmla="*/ 93246562 h 604"/>
              <a:gd name="T6" fmla="*/ 2132052157 w 2526"/>
              <a:gd name="T7" fmla="*/ 1408767965 h 604"/>
              <a:gd name="T8" fmla="*/ 2147483647 w 2526"/>
              <a:gd name="T9" fmla="*/ 773687061 h 604"/>
              <a:gd name="T10" fmla="*/ 2147483647 w 2526"/>
              <a:gd name="T11" fmla="*/ 78124043 h 604"/>
              <a:gd name="T12" fmla="*/ 2147483647 w 2526"/>
              <a:gd name="T13" fmla="*/ 1197073338 h 604"/>
              <a:gd name="T14" fmla="*/ 2147483647 w 2526"/>
              <a:gd name="T15" fmla="*/ 531752158 h 604"/>
              <a:gd name="T16" fmla="*/ 2147483647 w 2526"/>
              <a:gd name="T17" fmla="*/ 153728725 h 604"/>
              <a:gd name="T18" fmla="*/ 2147483647 w 2526"/>
              <a:gd name="T19" fmla="*/ 1454130759 h 60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526"/>
              <a:gd name="T31" fmla="*/ 0 h 604"/>
              <a:gd name="T32" fmla="*/ 2526 w 2526"/>
              <a:gd name="T33" fmla="*/ 604 h 60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526" h="604">
                <a:moveTo>
                  <a:pt x="0" y="301"/>
                </a:moveTo>
                <a:cubicBezTo>
                  <a:pt x="96" y="395"/>
                  <a:pt x="192" y="489"/>
                  <a:pt x="288" y="445"/>
                </a:cubicBezTo>
                <a:cubicBezTo>
                  <a:pt x="384" y="401"/>
                  <a:pt x="483" y="18"/>
                  <a:pt x="576" y="37"/>
                </a:cubicBezTo>
                <a:cubicBezTo>
                  <a:pt x="669" y="56"/>
                  <a:pt x="755" y="514"/>
                  <a:pt x="846" y="559"/>
                </a:cubicBezTo>
                <a:cubicBezTo>
                  <a:pt x="937" y="604"/>
                  <a:pt x="1030" y="395"/>
                  <a:pt x="1122" y="307"/>
                </a:cubicBezTo>
                <a:cubicBezTo>
                  <a:pt x="1214" y="219"/>
                  <a:pt x="1301" y="3"/>
                  <a:pt x="1398" y="31"/>
                </a:cubicBezTo>
                <a:cubicBezTo>
                  <a:pt x="1495" y="59"/>
                  <a:pt x="1607" y="445"/>
                  <a:pt x="1704" y="475"/>
                </a:cubicBezTo>
                <a:cubicBezTo>
                  <a:pt x="1801" y="505"/>
                  <a:pt x="1886" y="280"/>
                  <a:pt x="1980" y="211"/>
                </a:cubicBezTo>
                <a:cubicBezTo>
                  <a:pt x="2074" y="142"/>
                  <a:pt x="2177" y="0"/>
                  <a:pt x="2268" y="61"/>
                </a:cubicBezTo>
                <a:cubicBezTo>
                  <a:pt x="2359" y="122"/>
                  <a:pt x="2478" y="489"/>
                  <a:pt x="2526" y="577"/>
                </a:cubicBezTo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21" name="Group 123"/>
          <p:cNvGrpSpPr>
            <a:grpSpLocks/>
          </p:cNvGrpSpPr>
          <p:nvPr/>
        </p:nvGrpSpPr>
        <p:grpSpPr bwMode="auto">
          <a:xfrm>
            <a:off x="1885950" y="1543050"/>
            <a:ext cx="4089400" cy="946150"/>
            <a:chOff x="1188" y="2044"/>
            <a:chExt cx="2576" cy="596"/>
          </a:xfrm>
        </p:grpSpPr>
        <p:sp>
          <p:nvSpPr>
            <p:cNvPr id="68622" name="Oval 124"/>
            <p:cNvSpPr>
              <a:spLocks noChangeArrowheads="1"/>
            </p:cNvSpPr>
            <p:nvPr/>
          </p:nvSpPr>
          <p:spPr bwMode="auto">
            <a:xfrm>
              <a:off x="1188" y="230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3" name="Oval 125"/>
            <p:cNvSpPr>
              <a:spLocks noChangeArrowheads="1"/>
            </p:cNvSpPr>
            <p:nvPr/>
          </p:nvSpPr>
          <p:spPr bwMode="auto">
            <a:xfrm>
              <a:off x="1476" y="24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4" name="Oval 126"/>
            <p:cNvSpPr>
              <a:spLocks noChangeArrowheads="1"/>
            </p:cNvSpPr>
            <p:nvPr/>
          </p:nvSpPr>
          <p:spPr bwMode="auto">
            <a:xfrm>
              <a:off x="1752" y="20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5" name="Oval 127"/>
            <p:cNvSpPr>
              <a:spLocks noChangeArrowheads="1"/>
            </p:cNvSpPr>
            <p:nvPr/>
          </p:nvSpPr>
          <p:spPr bwMode="auto">
            <a:xfrm>
              <a:off x="2020" y="256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6" name="Oval 128"/>
            <p:cNvSpPr>
              <a:spLocks noChangeArrowheads="1"/>
            </p:cNvSpPr>
            <p:nvPr/>
          </p:nvSpPr>
          <p:spPr bwMode="auto">
            <a:xfrm>
              <a:off x="2308" y="233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7" name="Oval 129"/>
            <p:cNvSpPr>
              <a:spLocks noChangeArrowheads="1"/>
            </p:cNvSpPr>
            <p:nvPr/>
          </p:nvSpPr>
          <p:spPr bwMode="auto">
            <a:xfrm>
              <a:off x="2580" y="20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8" name="Oval 130"/>
            <p:cNvSpPr>
              <a:spLocks noChangeArrowheads="1"/>
            </p:cNvSpPr>
            <p:nvPr/>
          </p:nvSpPr>
          <p:spPr bwMode="auto">
            <a:xfrm>
              <a:off x="2880" y="24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9" name="Oval 131"/>
            <p:cNvSpPr>
              <a:spLocks noChangeArrowheads="1"/>
            </p:cNvSpPr>
            <p:nvPr/>
          </p:nvSpPr>
          <p:spPr bwMode="auto">
            <a:xfrm>
              <a:off x="3148" y="22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0" name="Oval 132"/>
            <p:cNvSpPr>
              <a:spLocks noChangeArrowheads="1"/>
            </p:cNvSpPr>
            <p:nvPr/>
          </p:nvSpPr>
          <p:spPr bwMode="auto">
            <a:xfrm>
              <a:off x="3432" y="20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1" name="Oval 133"/>
            <p:cNvSpPr>
              <a:spLocks noChangeArrowheads="1"/>
            </p:cNvSpPr>
            <p:nvPr/>
          </p:nvSpPr>
          <p:spPr bwMode="auto">
            <a:xfrm>
              <a:off x="3708" y="25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69636" name="Group 4"/>
          <p:cNvGrpSpPr>
            <a:grpSpLocks/>
          </p:cNvGrpSpPr>
          <p:nvPr/>
        </p:nvGrpSpPr>
        <p:grpSpPr bwMode="auto">
          <a:xfrm>
            <a:off x="1941513" y="1462088"/>
            <a:ext cx="4154487" cy="1174750"/>
            <a:chOff x="1223" y="1137"/>
            <a:chExt cx="2617" cy="740"/>
          </a:xfrm>
        </p:grpSpPr>
        <p:sp>
          <p:nvSpPr>
            <p:cNvPr id="69727" name="Freeform 5"/>
            <p:cNvSpPr>
              <a:spLocks/>
            </p:cNvSpPr>
            <p:nvPr/>
          </p:nvSpPr>
          <p:spPr bwMode="auto">
            <a:xfrm>
              <a:off x="1223" y="113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8" name="Freeform 6"/>
            <p:cNvSpPr>
              <a:spLocks/>
            </p:cNvSpPr>
            <p:nvPr/>
          </p:nvSpPr>
          <p:spPr bwMode="auto">
            <a:xfrm flipV="1">
              <a:off x="1871" y="121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729" name="Group 7"/>
            <p:cNvGrpSpPr>
              <a:grpSpLocks/>
            </p:cNvGrpSpPr>
            <p:nvPr/>
          </p:nvGrpSpPr>
          <p:grpSpPr bwMode="auto">
            <a:xfrm flipH="1" flipV="1">
              <a:off x="2527" y="1145"/>
              <a:ext cx="1313" cy="732"/>
              <a:chOff x="2151" y="1793"/>
              <a:chExt cx="1313" cy="732"/>
            </a:xfrm>
          </p:grpSpPr>
          <p:sp>
            <p:nvSpPr>
              <p:cNvPr id="69730" name="Freeform 8"/>
              <p:cNvSpPr>
                <a:spLocks/>
              </p:cNvSpPr>
              <p:nvPr/>
            </p:nvSpPr>
            <p:spPr bwMode="auto">
              <a:xfrm>
                <a:off x="2151" y="179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31" name="Freeform 9"/>
              <p:cNvSpPr>
                <a:spLocks/>
              </p:cNvSpPr>
              <p:nvPr/>
            </p:nvSpPr>
            <p:spPr bwMode="auto">
              <a:xfrm flipV="1">
                <a:off x="2799" y="187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9637" name="Group 96"/>
          <p:cNvGrpSpPr>
            <a:grpSpLocks/>
          </p:cNvGrpSpPr>
          <p:nvPr/>
        </p:nvGrpSpPr>
        <p:grpSpPr bwMode="auto">
          <a:xfrm>
            <a:off x="1943100" y="1409700"/>
            <a:ext cx="5130800" cy="1219200"/>
            <a:chOff x="1224" y="888"/>
            <a:chExt cx="3232" cy="768"/>
          </a:xfrm>
        </p:grpSpPr>
        <p:sp>
          <p:nvSpPr>
            <p:cNvPr id="69725" name="Line 10"/>
            <p:cNvSpPr>
              <a:spLocks noChangeShapeType="1"/>
            </p:cNvSpPr>
            <p:nvPr/>
          </p:nvSpPr>
          <p:spPr bwMode="auto">
            <a:xfrm>
              <a:off x="1224" y="1264"/>
              <a:ext cx="3232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6" name="Line 11"/>
            <p:cNvSpPr>
              <a:spLocks noChangeShapeType="1"/>
            </p:cNvSpPr>
            <p:nvPr/>
          </p:nvSpPr>
          <p:spPr bwMode="auto">
            <a:xfrm>
              <a:off x="1224" y="88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38" name="Group 75"/>
          <p:cNvGrpSpPr>
            <a:grpSpLocks/>
          </p:cNvGrpSpPr>
          <p:nvPr/>
        </p:nvGrpSpPr>
        <p:grpSpPr bwMode="auto">
          <a:xfrm>
            <a:off x="1939925" y="1622425"/>
            <a:ext cx="3994150" cy="723900"/>
            <a:chOff x="1240" y="2996"/>
            <a:chExt cx="2516" cy="456"/>
          </a:xfrm>
        </p:grpSpPr>
        <p:sp>
          <p:nvSpPr>
            <p:cNvPr id="69706" name="Line 24"/>
            <p:cNvSpPr>
              <a:spLocks noChangeShapeType="1"/>
            </p:cNvSpPr>
            <p:nvPr/>
          </p:nvSpPr>
          <p:spPr bwMode="auto">
            <a:xfrm>
              <a:off x="1379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7" name="Line 25"/>
            <p:cNvSpPr>
              <a:spLocks noChangeShapeType="1"/>
            </p:cNvSpPr>
            <p:nvPr/>
          </p:nvSpPr>
          <p:spPr bwMode="auto">
            <a:xfrm>
              <a:off x="1659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8" name="Line 26"/>
            <p:cNvSpPr>
              <a:spLocks noChangeShapeType="1"/>
            </p:cNvSpPr>
            <p:nvPr/>
          </p:nvSpPr>
          <p:spPr bwMode="auto">
            <a:xfrm>
              <a:off x="193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9" name="Line 27"/>
            <p:cNvSpPr>
              <a:spLocks noChangeShapeType="1"/>
            </p:cNvSpPr>
            <p:nvPr/>
          </p:nvSpPr>
          <p:spPr bwMode="auto">
            <a:xfrm>
              <a:off x="221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0" name="Line 28"/>
            <p:cNvSpPr>
              <a:spLocks noChangeShapeType="1"/>
            </p:cNvSpPr>
            <p:nvPr/>
          </p:nvSpPr>
          <p:spPr bwMode="auto">
            <a:xfrm>
              <a:off x="249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1" name="Line 29"/>
            <p:cNvSpPr>
              <a:spLocks noChangeShapeType="1"/>
            </p:cNvSpPr>
            <p:nvPr/>
          </p:nvSpPr>
          <p:spPr bwMode="auto">
            <a:xfrm>
              <a:off x="277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2" name="Line 30"/>
            <p:cNvSpPr>
              <a:spLocks noChangeShapeType="1"/>
            </p:cNvSpPr>
            <p:nvPr/>
          </p:nvSpPr>
          <p:spPr bwMode="auto">
            <a:xfrm>
              <a:off x="305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3" name="Line 31"/>
            <p:cNvSpPr>
              <a:spLocks noChangeShapeType="1"/>
            </p:cNvSpPr>
            <p:nvPr/>
          </p:nvSpPr>
          <p:spPr bwMode="auto">
            <a:xfrm>
              <a:off x="3336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4" name="Line 32"/>
            <p:cNvSpPr>
              <a:spLocks noChangeShapeType="1"/>
            </p:cNvSpPr>
            <p:nvPr/>
          </p:nvSpPr>
          <p:spPr bwMode="auto">
            <a:xfrm>
              <a:off x="3616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5" name="Line 33"/>
            <p:cNvSpPr>
              <a:spLocks noChangeShapeType="1"/>
            </p:cNvSpPr>
            <p:nvPr/>
          </p:nvSpPr>
          <p:spPr bwMode="auto">
            <a:xfrm>
              <a:off x="1240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6" name="Line 34"/>
            <p:cNvSpPr>
              <a:spLocks noChangeShapeType="1"/>
            </p:cNvSpPr>
            <p:nvPr/>
          </p:nvSpPr>
          <p:spPr bwMode="auto">
            <a:xfrm>
              <a:off x="1519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7" name="Line 35"/>
            <p:cNvSpPr>
              <a:spLocks noChangeShapeType="1"/>
            </p:cNvSpPr>
            <p:nvPr/>
          </p:nvSpPr>
          <p:spPr bwMode="auto">
            <a:xfrm>
              <a:off x="1799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8" name="Line 36"/>
            <p:cNvSpPr>
              <a:spLocks noChangeShapeType="1"/>
            </p:cNvSpPr>
            <p:nvPr/>
          </p:nvSpPr>
          <p:spPr bwMode="auto">
            <a:xfrm>
              <a:off x="207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9" name="Line 37"/>
            <p:cNvSpPr>
              <a:spLocks noChangeShapeType="1"/>
            </p:cNvSpPr>
            <p:nvPr/>
          </p:nvSpPr>
          <p:spPr bwMode="auto">
            <a:xfrm>
              <a:off x="235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0" name="Line 38"/>
            <p:cNvSpPr>
              <a:spLocks noChangeShapeType="1"/>
            </p:cNvSpPr>
            <p:nvPr/>
          </p:nvSpPr>
          <p:spPr bwMode="auto">
            <a:xfrm>
              <a:off x="263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1" name="Line 39"/>
            <p:cNvSpPr>
              <a:spLocks noChangeShapeType="1"/>
            </p:cNvSpPr>
            <p:nvPr/>
          </p:nvSpPr>
          <p:spPr bwMode="auto">
            <a:xfrm>
              <a:off x="291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2" name="Line 40"/>
            <p:cNvSpPr>
              <a:spLocks noChangeShapeType="1"/>
            </p:cNvSpPr>
            <p:nvPr/>
          </p:nvSpPr>
          <p:spPr bwMode="auto">
            <a:xfrm>
              <a:off x="319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3" name="Line 41"/>
            <p:cNvSpPr>
              <a:spLocks noChangeShapeType="1"/>
            </p:cNvSpPr>
            <p:nvPr/>
          </p:nvSpPr>
          <p:spPr bwMode="auto">
            <a:xfrm>
              <a:off x="3476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4" name="Line 42"/>
            <p:cNvSpPr>
              <a:spLocks noChangeShapeType="1"/>
            </p:cNvSpPr>
            <p:nvPr/>
          </p:nvSpPr>
          <p:spPr bwMode="auto">
            <a:xfrm>
              <a:off x="3756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39" name="Group 95"/>
          <p:cNvGrpSpPr>
            <a:grpSpLocks/>
          </p:cNvGrpSpPr>
          <p:nvPr/>
        </p:nvGrpSpPr>
        <p:grpSpPr bwMode="auto">
          <a:xfrm>
            <a:off x="1892300" y="4924425"/>
            <a:ext cx="4089400" cy="996950"/>
            <a:chOff x="1192" y="948"/>
            <a:chExt cx="2576" cy="628"/>
          </a:xfrm>
        </p:grpSpPr>
        <p:sp>
          <p:nvSpPr>
            <p:cNvPr id="69687" name="Oval 76"/>
            <p:cNvSpPr>
              <a:spLocks noChangeArrowheads="1"/>
            </p:cNvSpPr>
            <p:nvPr/>
          </p:nvSpPr>
          <p:spPr bwMode="auto">
            <a:xfrm>
              <a:off x="1192" y="12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8" name="Oval 77"/>
            <p:cNvSpPr>
              <a:spLocks noChangeArrowheads="1"/>
            </p:cNvSpPr>
            <p:nvPr/>
          </p:nvSpPr>
          <p:spPr bwMode="auto">
            <a:xfrm>
              <a:off x="1324" y="9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9" name="Oval 78"/>
            <p:cNvSpPr>
              <a:spLocks noChangeArrowheads="1"/>
            </p:cNvSpPr>
            <p:nvPr/>
          </p:nvSpPr>
          <p:spPr bwMode="auto">
            <a:xfrm>
              <a:off x="1476" y="138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0" name="Oval 79"/>
            <p:cNvSpPr>
              <a:spLocks noChangeArrowheads="1"/>
            </p:cNvSpPr>
            <p:nvPr/>
          </p:nvSpPr>
          <p:spPr bwMode="auto">
            <a:xfrm>
              <a:off x="1604" y="140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1" name="Oval 80"/>
            <p:cNvSpPr>
              <a:spLocks noChangeArrowheads="1"/>
            </p:cNvSpPr>
            <p:nvPr/>
          </p:nvSpPr>
          <p:spPr bwMode="auto">
            <a:xfrm>
              <a:off x="1744" y="9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2" name="Oval 81"/>
            <p:cNvSpPr>
              <a:spLocks noChangeArrowheads="1"/>
            </p:cNvSpPr>
            <p:nvPr/>
          </p:nvSpPr>
          <p:spPr bwMode="auto">
            <a:xfrm>
              <a:off x="1880" y="14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3" name="Oval 82"/>
            <p:cNvSpPr>
              <a:spLocks noChangeArrowheads="1"/>
            </p:cNvSpPr>
            <p:nvPr/>
          </p:nvSpPr>
          <p:spPr bwMode="auto">
            <a:xfrm>
              <a:off x="2036" y="15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4" name="Oval 83"/>
            <p:cNvSpPr>
              <a:spLocks noChangeArrowheads="1"/>
            </p:cNvSpPr>
            <p:nvPr/>
          </p:nvSpPr>
          <p:spPr bwMode="auto">
            <a:xfrm>
              <a:off x="2172" y="9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5" name="Oval 84"/>
            <p:cNvSpPr>
              <a:spLocks noChangeArrowheads="1"/>
            </p:cNvSpPr>
            <p:nvPr/>
          </p:nvSpPr>
          <p:spPr bwMode="auto">
            <a:xfrm>
              <a:off x="2324" y="128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6" name="Oval 85"/>
            <p:cNvSpPr>
              <a:spLocks noChangeArrowheads="1"/>
            </p:cNvSpPr>
            <p:nvPr/>
          </p:nvSpPr>
          <p:spPr bwMode="auto">
            <a:xfrm>
              <a:off x="2476" y="147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7" name="Oval 86"/>
            <p:cNvSpPr>
              <a:spLocks noChangeArrowheads="1"/>
            </p:cNvSpPr>
            <p:nvPr/>
          </p:nvSpPr>
          <p:spPr bwMode="auto">
            <a:xfrm>
              <a:off x="2592" y="9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8" name="Oval 87"/>
            <p:cNvSpPr>
              <a:spLocks noChangeArrowheads="1"/>
            </p:cNvSpPr>
            <p:nvPr/>
          </p:nvSpPr>
          <p:spPr bwMode="auto">
            <a:xfrm>
              <a:off x="2728" y="13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9" name="Oval 88"/>
            <p:cNvSpPr>
              <a:spLocks noChangeArrowheads="1"/>
            </p:cNvSpPr>
            <p:nvPr/>
          </p:nvSpPr>
          <p:spPr bwMode="auto">
            <a:xfrm>
              <a:off x="2868" y="14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0" name="Oval 89"/>
            <p:cNvSpPr>
              <a:spLocks noChangeArrowheads="1"/>
            </p:cNvSpPr>
            <p:nvPr/>
          </p:nvSpPr>
          <p:spPr bwMode="auto">
            <a:xfrm>
              <a:off x="3012" y="9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1" name="Oval 90"/>
            <p:cNvSpPr>
              <a:spLocks noChangeArrowheads="1"/>
            </p:cNvSpPr>
            <p:nvPr/>
          </p:nvSpPr>
          <p:spPr bwMode="auto">
            <a:xfrm>
              <a:off x="3148" y="125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2" name="Oval 91"/>
            <p:cNvSpPr>
              <a:spLocks noChangeArrowheads="1"/>
            </p:cNvSpPr>
            <p:nvPr/>
          </p:nvSpPr>
          <p:spPr bwMode="auto">
            <a:xfrm>
              <a:off x="3296" y="145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3" name="Oval 92"/>
            <p:cNvSpPr>
              <a:spLocks noChangeArrowheads="1"/>
            </p:cNvSpPr>
            <p:nvPr/>
          </p:nvSpPr>
          <p:spPr bwMode="auto">
            <a:xfrm>
              <a:off x="3428" y="102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4" name="Oval 93"/>
            <p:cNvSpPr>
              <a:spLocks noChangeArrowheads="1"/>
            </p:cNvSpPr>
            <p:nvPr/>
          </p:nvSpPr>
          <p:spPr bwMode="auto">
            <a:xfrm>
              <a:off x="3564" y="131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5" name="Oval 94"/>
            <p:cNvSpPr>
              <a:spLocks noChangeArrowheads="1"/>
            </p:cNvSpPr>
            <p:nvPr/>
          </p:nvSpPr>
          <p:spPr bwMode="auto">
            <a:xfrm>
              <a:off x="3712" y="151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0" name="Group 97"/>
          <p:cNvGrpSpPr>
            <a:grpSpLocks/>
          </p:cNvGrpSpPr>
          <p:nvPr/>
        </p:nvGrpSpPr>
        <p:grpSpPr bwMode="auto">
          <a:xfrm>
            <a:off x="1943100" y="4841875"/>
            <a:ext cx="5130800" cy="1219200"/>
            <a:chOff x="1224" y="888"/>
            <a:chExt cx="3232" cy="768"/>
          </a:xfrm>
        </p:grpSpPr>
        <p:sp>
          <p:nvSpPr>
            <p:cNvPr id="69685" name="Line 98"/>
            <p:cNvSpPr>
              <a:spLocks noChangeShapeType="1"/>
            </p:cNvSpPr>
            <p:nvPr/>
          </p:nvSpPr>
          <p:spPr bwMode="auto">
            <a:xfrm>
              <a:off x="1224" y="1264"/>
              <a:ext cx="3232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6" name="Line 99"/>
            <p:cNvSpPr>
              <a:spLocks noChangeShapeType="1"/>
            </p:cNvSpPr>
            <p:nvPr/>
          </p:nvSpPr>
          <p:spPr bwMode="auto">
            <a:xfrm>
              <a:off x="1224" y="88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1" name="Group 124"/>
          <p:cNvGrpSpPr>
            <a:grpSpLocks/>
          </p:cNvGrpSpPr>
          <p:nvPr/>
        </p:nvGrpSpPr>
        <p:grpSpPr bwMode="auto">
          <a:xfrm>
            <a:off x="1892300" y="3333750"/>
            <a:ext cx="4089400" cy="996950"/>
            <a:chOff x="1192" y="2100"/>
            <a:chExt cx="2576" cy="628"/>
          </a:xfrm>
        </p:grpSpPr>
        <p:sp>
          <p:nvSpPr>
            <p:cNvPr id="69666" name="Oval 101"/>
            <p:cNvSpPr>
              <a:spLocks noChangeArrowheads="1"/>
            </p:cNvSpPr>
            <p:nvPr/>
          </p:nvSpPr>
          <p:spPr bwMode="auto">
            <a:xfrm>
              <a:off x="1192" y="23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7" name="Oval 102"/>
            <p:cNvSpPr>
              <a:spLocks noChangeArrowheads="1"/>
            </p:cNvSpPr>
            <p:nvPr/>
          </p:nvSpPr>
          <p:spPr bwMode="auto">
            <a:xfrm>
              <a:off x="1324" y="210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8" name="Oval 103"/>
            <p:cNvSpPr>
              <a:spLocks noChangeArrowheads="1"/>
            </p:cNvSpPr>
            <p:nvPr/>
          </p:nvSpPr>
          <p:spPr bwMode="auto">
            <a:xfrm>
              <a:off x="1476" y="25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9" name="Oval 104"/>
            <p:cNvSpPr>
              <a:spLocks noChangeArrowheads="1"/>
            </p:cNvSpPr>
            <p:nvPr/>
          </p:nvSpPr>
          <p:spPr bwMode="auto">
            <a:xfrm>
              <a:off x="1604" y="256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0" name="Oval 105"/>
            <p:cNvSpPr>
              <a:spLocks noChangeArrowheads="1"/>
            </p:cNvSpPr>
            <p:nvPr/>
          </p:nvSpPr>
          <p:spPr bwMode="auto">
            <a:xfrm>
              <a:off x="1744" y="21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1" name="Oval 106"/>
            <p:cNvSpPr>
              <a:spLocks noChangeArrowheads="1"/>
            </p:cNvSpPr>
            <p:nvPr/>
          </p:nvSpPr>
          <p:spPr bwMode="auto">
            <a:xfrm>
              <a:off x="1880" y="255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2" name="Oval 107"/>
            <p:cNvSpPr>
              <a:spLocks noChangeArrowheads="1"/>
            </p:cNvSpPr>
            <p:nvPr/>
          </p:nvSpPr>
          <p:spPr bwMode="auto">
            <a:xfrm>
              <a:off x="2036" y="265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3" name="Oval 108"/>
            <p:cNvSpPr>
              <a:spLocks noChangeArrowheads="1"/>
            </p:cNvSpPr>
            <p:nvPr/>
          </p:nvSpPr>
          <p:spPr bwMode="auto">
            <a:xfrm>
              <a:off x="2172" y="21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4" name="Oval 109"/>
            <p:cNvSpPr>
              <a:spLocks noChangeArrowheads="1"/>
            </p:cNvSpPr>
            <p:nvPr/>
          </p:nvSpPr>
          <p:spPr bwMode="auto">
            <a:xfrm>
              <a:off x="2324" y="243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5" name="Oval 110"/>
            <p:cNvSpPr>
              <a:spLocks noChangeArrowheads="1"/>
            </p:cNvSpPr>
            <p:nvPr/>
          </p:nvSpPr>
          <p:spPr bwMode="auto">
            <a:xfrm>
              <a:off x="2476" y="262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6" name="Oval 111"/>
            <p:cNvSpPr>
              <a:spLocks noChangeArrowheads="1"/>
            </p:cNvSpPr>
            <p:nvPr/>
          </p:nvSpPr>
          <p:spPr bwMode="auto">
            <a:xfrm>
              <a:off x="2592" y="21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7" name="Oval 112"/>
            <p:cNvSpPr>
              <a:spLocks noChangeArrowheads="1"/>
            </p:cNvSpPr>
            <p:nvPr/>
          </p:nvSpPr>
          <p:spPr bwMode="auto">
            <a:xfrm>
              <a:off x="2728" y="25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8" name="Oval 113"/>
            <p:cNvSpPr>
              <a:spLocks noChangeArrowheads="1"/>
            </p:cNvSpPr>
            <p:nvPr/>
          </p:nvSpPr>
          <p:spPr bwMode="auto">
            <a:xfrm>
              <a:off x="2868" y="25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9" name="Oval 114"/>
            <p:cNvSpPr>
              <a:spLocks noChangeArrowheads="1"/>
            </p:cNvSpPr>
            <p:nvPr/>
          </p:nvSpPr>
          <p:spPr bwMode="auto">
            <a:xfrm>
              <a:off x="3012" y="212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0" name="Oval 115"/>
            <p:cNvSpPr>
              <a:spLocks noChangeArrowheads="1"/>
            </p:cNvSpPr>
            <p:nvPr/>
          </p:nvSpPr>
          <p:spPr bwMode="auto">
            <a:xfrm>
              <a:off x="3148" y="24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1" name="Oval 116"/>
            <p:cNvSpPr>
              <a:spLocks noChangeArrowheads="1"/>
            </p:cNvSpPr>
            <p:nvPr/>
          </p:nvSpPr>
          <p:spPr bwMode="auto">
            <a:xfrm>
              <a:off x="3296" y="26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2" name="Oval 117"/>
            <p:cNvSpPr>
              <a:spLocks noChangeArrowheads="1"/>
            </p:cNvSpPr>
            <p:nvPr/>
          </p:nvSpPr>
          <p:spPr bwMode="auto">
            <a:xfrm>
              <a:off x="3428" y="217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3" name="Oval 118"/>
            <p:cNvSpPr>
              <a:spLocks noChangeArrowheads="1"/>
            </p:cNvSpPr>
            <p:nvPr/>
          </p:nvSpPr>
          <p:spPr bwMode="auto">
            <a:xfrm>
              <a:off x="3564" y="24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4" name="Oval 119"/>
            <p:cNvSpPr>
              <a:spLocks noChangeArrowheads="1"/>
            </p:cNvSpPr>
            <p:nvPr/>
          </p:nvSpPr>
          <p:spPr bwMode="auto">
            <a:xfrm>
              <a:off x="3712" y="26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2" name="Group 120"/>
          <p:cNvGrpSpPr>
            <a:grpSpLocks/>
          </p:cNvGrpSpPr>
          <p:nvPr/>
        </p:nvGrpSpPr>
        <p:grpSpPr bwMode="auto">
          <a:xfrm>
            <a:off x="1943100" y="3251200"/>
            <a:ext cx="5130800" cy="1219200"/>
            <a:chOff x="1224" y="888"/>
            <a:chExt cx="3232" cy="768"/>
          </a:xfrm>
        </p:grpSpPr>
        <p:sp>
          <p:nvSpPr>
            <p:cNvPr id="69664" name="Line 121"/>
            <p:cNvSpPr>
              <a:spLocks noChangeShapeType="1"/>
            </p:cNvSpPr>
            <p:nvPr/>
          </p:nvSpPr>
          <p:spPr bwMode="auto">
            <a:xfrm>
              <a:off x="1224" y="1264"/>
              <a:ext cx="3232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5" name="Line 122"/>
            <p:cNvSpPr>
              <a:spLocks noChangeShapeType="1"/>
            </p:cNvSpPr>
            <p:nvPr/>
          </p:nvSpPr>
          <p:spPr bwMode="auto">
            <a:xfrm>
              <a:off x="1224" y="88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43" name="Freeform 123"/>
          <p:cNvSpPr>
            <a:spLocks/>
          </p:cNvSpPr>
          <p:nvPr/>
        </p:nvSpPr>
        <p:spPr bwMode="auto">
          <a:xfrm>
            <a:off x="1936750" y="4919663"/>
            <a:ext cx="3981450" cy="1027112"/>
          </a:xfrm>
          <a:custGeom>
            <a:avLst/>
            <a:gdLst>
              <a:gd name="T0" fmla="*/ 0 w 2508"/>
              <a:gd name="T1" fmla="*/ 824089786 h 647"/>
              <a:gd name="T2" fmla="*/ 332660595 w 2508"/>
              <a:gd name="T3" fmla="*/ 57962775 h 647"/>
              <a:gd name="T4" fmla="*/ 715724295 w 2508"/>
              <a:gd name="T5" fmla="*/ 1176911555 h 647"/>
              <a:gd name="T6" fmla="*/ 1058465610 w 2508"/>
              <a:gd name="T7" fmla="*/ 1186992171 h 647"/>
              <a:gd name="T8" fmla="*/ 1381045484 w 2508"/>
              <a:gd name="T9" fmla="*/ 199091428 h 647"/>
              <a:gd name="T10" fmla="*/ 1733867619 w 2508"/>
              <a:gd name="T11" fmla="*/ 1237395253 h 647"/>
              <a:gd name="T12" fmla="*/ 2127011841 w 2508"/>
              <a:gd name="T13" fmla="*/ 1459168811 h 647"/>
              <a:gd name="T14" fmla="*/ 2147483647 w 2508"/>
              <a:gd name="T15" fmla="*/ 209172093 h 647"/>
              <a:gd name="T16" fmla="*/ 2147483647 w 2508"/>
              <a:gd name="T17" fmla="*/ 945057380 h 647"/>
              <a:gd name="T18" fmla="*/ 2147483647 w 2508"/>
              <a:gd name="T19" fmla="*/ 1348282032 h 647"/>
              <a:gd name="T20" fmla="*/ 2147483647 w 2508"/>
              <a:gd name="T21" fmla="*/ 209172093 h 647"/>
              <a:gd name="T22" fmla="*/ 2147483647 w 2508"/>
              <a:gd name="T23" fmla="*/ 1186992171 h 647"/>
              <a:gd name="T24" fmla="*/ 2147483647 w 2508"/>
              <a:gd name="T25" fmla="*/ 1328120799 h 647"/>
              <a:gd name="T26" fmla="*/ 2147483647 w 2508"/>
              <a:gd name="T27" fmla="*/ 138607730 h 647"/>
              <a:gd name="T28" fmla="*/ 2147483647 w 2508"/>
              <a:gd name="T29" fmla="*/ 854331834 h 647"/>
              <a:gd name="T30" fmla="*/ 2147483647 w 2508"/>
              <a:gd name="T31" fmla="*/ 1358362648 h 647"/>
              <a:gd name="T32" fmla="*/ 2147483647 w 2508"/>
              <a:gd name="T33" fmla="*/ 289817024 h 647"/>
              <a:gd name="T34" fmla="*/ 2147483647 w 2508"/>
              <a:gd name="T35" fmla="*/ 1045863543 h 647"/>
              <a:gd name="T36" fmla="*/ 2147483647 w 2508"/>
              <a:gd name="T37" fmla="*/ 1519652509 h 64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508"/>
              <a:gd name="T58" fmla="*/ 0 h 647"/>
              <a:gd name="T59" fmla="*/ 2508 w 2508"/>
              <a:gd name="T60" fmla="*/ 647 h 64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508" h="647">
                <a:moveTo>
                  <a:pt x="0" y="327"/>
                </a:moveTo>
                <a:cubicBezTo>
                  <a:pt x="42" y="163"/>
                  <a:pt x="85" y="0"/>
                  <a:pt x="132" y="23"/>
                </a:cubicBezTo>
                <a:cubicBezTo>
                  <a:pt x="179" y="46"/>
                  <a:pt x="236" y="392"/>
                  <a:pt x="284" y="467"/>
                </a:cubicBezTo>
                <a:cubicBezTo>
                  <a:pt x="332" y="542"/>
                  <a:pt x="376" y="536"/>
                  <a:pt x="420" y="471"/>
                </a:cubicBezTo>
                <a:cubicBezTo>
                  <a:pt x="464" y="406"/>
                  <a:pt x="503" y="76"/>
                  <a:pt x="548" y="79"/>
                </a:cubicBezTo>
                <a:cubicBezTo>
                  <a:pt x="593" y="82"/>
                  <a:pt x="639" y="408"/>
                  <a:pt x="688" y="491"/>
                </a:cubicBezTo>
                <a:cubicBezTo>
                  <a:pt x="737" y="574"/>
                  <a:pt x="796" y="647"/>
                  <a:pt x="844" y="579"/>
                </a:cubicBezTo>
                <a:cubicBezTo>
                  <a:pt x="892" y="511"/>
                  <a:pt x="927" y="117"/>
                  <a:pt x="976" y="83"/>
                </a:cubicBezTo>
                <a:cubicBezTo>
                  <a:pt x="1025" y="49"/>
                  <a:pt x="1082" y="300"/>
                  <a:pt x="1136" y="375"/>
                </a:cubicBezTo>
                <a:cubicBezTo>
                  <a:pt x="1190" y="450"/>
                  <a:pt x="1257" y="584"/>
                  <a:pt x="1300" y="535"/>
                </a:cubicBezTo>
                <a:cubicBezTo>
                  <a:pt x="1343" y="486"/>
                  <a:pt x="1357" y="94"/>
                  <a:pt x="1396" y="83"/>
                </a:cubicBezTo>
                <a:cubicBezTo>
                  <a:pt x="1435" y="72"/>
                  <a:pt x="1487" y="397"/>
                  <a:pt x="1536" y="471"/>
                </a:cubicBezTo>
                <a:cubicBezTo>
                  <a:pt x="1585" y="545"/>
                  <a:pt x="1642" y="596"/>
                  <a:pt x="1688" y="527"/>
                </a:cubicBezTo>
                <a:cubicBezTo>
                  <a:pt x="1734" y="458"/>
                  <a:pt x="1765" y="86"/>
                  <a:pt x="1812" y="55"/>
                </a:cubicBezTo>
                <a:cubicBezTo>
                  <a:pt x="1859" y="24"/>
                  <a:pt x="1919" y="258"/>
                  <a:pt x="1968" y="339"/>
                </a:cubicBezTo>
                <a:cubicBezTo>
                  <a:pt x="2017" y="420"/>
                  <a:pt x="2059" y="576"/>
                  <a:pt x="2104" y="539"/>
                </a:cubicBezTo>
                <a:cubicBezTo>
                  <a:pt x="2149" y="502"/>
                  <a:pt x="2190" y="136"/>
                  <a:pt x="2236" y="115"/>
                </a:cubicBezTo>
                <a:cubicBezTo>
                  <a:pt x="2282" y="94"/>
                  <a:pt x="2335" y="334"/>
                  <a:pt x="2380" y="415"/>
                </a:cubicBezTo>
                <a:cubicBezTo>
                  <a:pt x="2425" y="496"/>
                  <a:pt x="2466" y="549"/>
                  <a:pt x="2508" y="603"/>
                </a:cubicBezTo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644" name="Group 125"/>
          <p:cNvGrpSpPr>
            <a:grpSpLocks/>
          </p:cNvGrpSpPr>
          <p:nvPr/>
        </p:nvGrpSpPr>
        <p:grpSpPr bwMode="auto">
          <a:xfrm>
            <a:off x="1892300" y="1492250"/>
            <a:ext cx="4089400" cy="996950"/>
            <a:chOff x="1192" y="2100"/>
            <a:chExt cx="2576" cy="628"/>
          </a:xfrm>
        </p:grpSpPr>
        <p:sp>
          <p:nvSpPr>
            <p:cNvPr id="69645" name="Oval 126"/>
            <p:cNvSpPr>
              <a:spLocks noChangeArrowheads="1"/>
            </p:cNvSpPr>
            <p:nvPr/>
          </p:nvSpPr>
          <p:spPr bwMode="auto">
            <a:xfrm>
              <a:off x="1192" y="23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6" name="Oval 127"/>
            <p:cNvSpPr>
              <a:spLocks noChangeArrowheads="1"/>
            </p:cNvSpPr>
            <p:nvPr/>
          </p:nvSpPr>
          <p:spPr bwMode="auto">
            <a:xfrm>
              <a:off x="1324" y="210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7" name="Oval 128"/>
            <p:cNvSpPr>
              <a:spLocks noChangeArrowheads="1"/>
            </p:cNvSpPr>
            <p:nvPr/>
          </p:nvSpPr>
          <p:spPr bwMode="auto">
            <a:xfrm>
              <a:off x="1476" y="25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8" name="Oval 129"/>
            <p:cNvSpPr>
              <a:spLocks noChangeArrowheads="1"/>
            </p:cNvSpPr>
            <p:nvPr/>
          </p:nvSpPr>
          <p:spPr bwMode="auto">
            <a:xfrm>
              <a:off x="1604" y="256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9" name="Oval 130"/>
            <p:cNvSpPr>
              <a:spLocks noChangeArrowheads="1"/>
            </p:cNvSpPr>
            <p:nvPr/>
          </p:nvSpPr>
          <p:spPr bwMode="auto">
            <a:xfrm>
              <a:off x="1744" y="21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0" name="Oval 131"/>
            <p:cNvSpPr>
              <a:spLocks noChangeArrowheads="1"/>
            </p:cNvSpPr>
            <p:nvPr/>
          </p:nvSpPr>
          <p:spPr bwMode="auto">
            <a:xfrm>
              <a:off x="1880" y="255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1" name="Oval 132"/>
            <p:cNvSpPr>
              <a:spLocks noChangeArrowheads="1"/>
            </p:cNvSpPr>
            <p:nvPr/>
          </p:nvSpPr>
          <p:spPr bwMode="auto">
            <a:xfrm>
              <a:off x="2036" y="265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2" name="Oval 133"/>
            <p:cNvSpPr>
              <a:spLocks noChangeArrowheads="1"/>
            </p:cNvSpPr>
            <p:nvPr/>
          </p:nvSpPr>
          <p:spPr bwMode="auto">
            <a:xfrm>
              <a:off x="2172" y="21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3" name="Oval 134"/>
            <p:cNvSpPr>
              <a:spLocks noChangeArrowheads="1"/>
            </p:cNvSpPr>
            <p:nvPr/>
          </p:nvSpPr>
          <p:spPr bwMode="auto">
            <a:xfrm>
              <a:off x="2324" y="243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4" name="Oval 135"/>
            <p:cNvSpPr>
              <a:spLocks noChangeArrowheads="1"/>
            </p:cNvSpPr>
            <p:nvPr/>
          </p:nvSpPr>
          <p:spPr bwMode="auto">
            <a:xfrm>
              <a:off x="2476" y="262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5" name="Oval 136"/>
            <p:cNvSpPr>
              <a:spLocks noChangeArrowheads="1"/>
            </p:cNvSpPr>
            <p:nvPr/>
          </p:nvSpPr>
          <p:spPr bwMode="auto">
            <a:xfrm>
              <a:off x="2592" y="21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6" name="Oval 137"/>
            <p:cNvSpPr>
              <a:spLocks noChangeArrowheads="1"/>
            </p:cNvSpPr>
            <p:nvPr/>
          </p:nvSpPr>
          <p:spPr bwMode="auto">
            <a:xfrm>
              <a:off x="2728" y="25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7" name="Oval 138"/>
            <p:cNvSpPr>
              <a:spLocks noChangeArrowheads="1"/>
            </p:cNvSpPr>
            <p:nvPr/>
          </p:nvSpPr>
          <p:spPr bwMode="auto">
            <a:xfrm>
              <a:off x="2868" y="25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8" name="Oval 139"/>
            <p:cNvSpPr>
              <a:spLocks noChangeArrowheads="1"/>
            </p:cNvSpPr>
            <p:nvPr/>
          </p:nvSpPr>
          <p:spPr bwMode="auto">
            <a:xfrm>
              <a:off x="3012" y="212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9" name="Oval 140"/>
            <p:cNvSpPr>
              <a:spLocks noChangeArrowheads="1"/>
            </p:cNvSpPr>
            <p:nvPr/>
          </p:nvSpPr>
          <p:spPr bwMode="auto">
            <a:xfrm>
              <a:off x="3148" y="24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0" name="Oval 141"/>
            <p:cNvSpPr>
              <a:spLocks noChangeArrowheads="1"/>
            </p:cNvSpPr>
            <p:nvPr/>
          </p:nvSpPr>
          <p:spPr bwMode="auto">
            <a:xfrm>
              <a:off x="3296" y="26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1" name="Oval 142"/>
            <p:cNvSpPr>
              <a:spLocks noChangeArrowheads="1"/>
            </p:cNvSpPr>
            <p:nvPr/>
          </p:nvSpPr>
          <p:spPr bwMode="auto">
            <a:xfrm>
              <a:off x="3428" y="217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2" name="Oval 143"/>
            <p:cNvSpPr>
              <a:spLocks noChangeArrowheads="1"/>
            </p:cNvSpPr>
            <p:nvPr/>
          </p:nvSpPr>
          <p:spPr bwMode="auto">
            <a:xfrm>
              <a:off x="3564" y="24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3" name="Oval 144"/>
            <p:cNvSpPr>
              <a:spLocks noChangeArrowheads="1"/>
            </p:cNvSpPr>
            <p:nvPr/>
          </p:nvSpPr>
          <p:spPr bwMode="auto">
            <a:xfrm>
              <a:off x="3712" y="26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70660" name="Group 4"/>
          <p:cNvGrpSpPr>
            <a:grpSpLocks/>
          </p:cNvGrpSpPr>
          <p:nvPr/>
        </p:nvGrpSpPr>
        <p:grpSpPr bwMode="auto">
          <a:xfrm>
            <a:off x="1941513" y="1462088"/>
            <a:ext cx="4154487" cy="1174750"/>
            <a:chOff x="1223" y="1137"/>
            <a:chExt cx="2617" cy="740"/>
          </a:xfrm>
        </p:grpSpPr>
        <p:sp>
          <p:nvSpPr>
            <p:cNvPr id="70783" name="Freeform 5"/>
            <p:cNvSpPr>
              <a:spLocks/>
            </p:cNvSpPr>
            <p:nvPr/>
          </p:nvSpPr>
          <p:spPr bwMode="auto">
            <a:xfrm>
              <a:off x="1223" y="113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84" name="Freeform 6"/>
            <p:cNvSpPr>
              <a:spLocks/>
            </p:cNvSpPr>
            <p:nvPr/>
          </p:nvSpPr>
          <p:spPr bwMode="auto">
            <a:xfrm flipV="1">
              <a:off x="1871" y="121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785" name="Group 7"/>
            <p:cNvGrpSpPr>
              <a:grpSpLocks/>
            </p:cNvGrpSpPr>
            <p:nvPr/>
          </p:nvGrpSpPr>
          <p:grpSpPr bwMode="auto">
            <a:xfrm flipH="1" flipV="1">
              <a:off x="2527" y="1145"/>
              <a:ext cx="1313" cy="732"/>
              <a:chOff x="2151" y="1793"/>
              <a:chExt cx="1313" cy="732"/>
            </a:xfrm>
          </p:grpSpPr>
          <p:sp>
            <p:nvSpPr>
              <p:cNvPr id="70786" name="Freeform 8"/>
              <p:cNvSpPr>
                <a:spLocks/>
              </p:cNvSpPr>
              <p:nvPr/>
            </p:nvSpPr>
            <p:spPr bwMode="auto">
              <a:xfrm>
                <a:off x="2151" y="179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87" name="Freeform 9"/>
              <p:cNvSpPr>
                <a:spLocks/>
              </p:cNvSpPr>
              <p:nvPr/>
            </p:nvSpPr>
            <p:spPr bwMode="auto">
              <a:xfrm flipV="1">
                <a:off x="2799" y="187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0661" name="Line 10"/>
          <p:cNvSpPr>
            <a:spLocks noChangeShapeType="1"/>
          </p:cNvSpPr>
          <p:nvPr/>
        </p:nvSpPr>
        <p:spPr bwMode="auto">
          <a:xfrm>
            <a:off x="1943100" y="20066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Line 11"/>
          <p:cNvSpPr>
            <a:spLocks noChangeShapeType="1"/>
          </p:cNvSpPr>
          <p:nvPr/>
        </p:nvSpPr>
        <p:spPr bwMode="auto">
          <a:xfrm>
            <a:off x="1943100" y="14097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63" name="Group 43"/>
          <p:cNvGrpSpPr>
            <a:grpSpLocks/>
          </p:cNvGrpSpPr>
          <p:nvPr/>
        </p:nvGrpSpPr>
        <p:grpSpPr bwMode="auto">
          <a:xfrm>
            <a:off x="1943100" y="1654175"/>
            <a:ext cx="4049713" cy="723900"/>
            <a:chOff x="1232" y="3546"/>
            <a:chExt cx="2535" cy="456"/>
          </a:xfrm>
        </p:grpSpPr>
        <p:sp>
          <p:nvSpPr>
            <p:cNvPr id="70755" name="Line 44"/>
            <p:cNvSpPr>
              <a:spLocks noChangeShapeType="1"/>
            </p:cNvSpPr>
            <p:nvPr/>
          </p:nvSpPr>
          <p:spPr bwMode="auto">
            <a:xfrm>
              <a:off x="1232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6" name="Line 45"/>
            <p:cNvSpPr>
              <a:spLocks noChangeShapeType="1"/>
            </p:cNvSpPr>
            <p:nvPr/>
          </p:nvSpPr>
          <p:spPr bwMode="auto">
            <a:xfrm>
              <a:off x="1513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7" name="Line 46"/>
            <p:cNvSpPr>
              <a:spLocks noChangeShapeType="1"/>
            </p:cNvSpPr>
            <p:nvPr/>
          </p:nvSpPr>
          <p:spPr bwMode="auto">
            <a:xfrm>
              <a:off x="1795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8" name="Line 47"/>
            <p:cNvSpPr>
              <a:spLocks noChangeShapeType="1"/>
            </p:cNvSpPr>
            <p:nvPr/>
          </p:nvSpPr>
          <p:spPr bwMode="auto">
            <a:xfrm>
              <a:off x="2077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9" name="Line 48"/>
            <p:cNvSpPr>
              <a:spLocks noChangeShapeType="1"/>
            </p:cNvSpPr>
            <p:nvPr/>
          </p:nvSpPr>
          <p:spPr bwMode="auto">
            <a:xfrm>
              <a:off x="2358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0" name="Line 49"/>
            <p:cNvSpPr>
              <a:spLocks noChangeShapeType="1"/>
            </p:cNvSpPr>
            <p:nvPr/>
          </p:nvSpPr>
          <p:spPr bwMode="auto">
            <a:xfrm>
              <a:off x="2640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1" name="Line 50"/>
            <p:cNvSpPr>
              <a:spLocks noChangeShapeType="1"/>
            </p:cNvSpPr>
            <p:nvPr/>
          </p:nvSpPr>
          <p:spPr bwMode="auto">
            <a:xfrm>
              <a:off x="2922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2" name="Line 51"/>
            <p:cNvSpPr>
              <a:spLocks noChangeShapeType="1"/>
            </p:cNvSpPr>
            <p:nvPr/>
          </p:nvSpPr>
          <p:spPr bwMode="auto">
            <a:xfrm>
              <a:off x="3203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3" name="Line 52"/>
            <p:cNvSpPr>
              <a:spLocks noChangeShapeType="1"/>
            </p:cNvSpPr>
            <p:nvPr/>
          </p:nvSpPr>
          <p:spPr bwMode="auto">
            <a:xfrm>
              <a:off x="3485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4" name="Line 53"/>
            <p:cNvSpPr>
              <a:spLocks noChangeShapeType="1"/>
            </p:cNvSpPr>
            <p:nvPr/>
          </p:nvSpPr>
          <p:spPr bwMode="auto">
            <a:xfrm>
              <a:off x="3767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5" name="Line 54"/>
            <p:cNvSpPr>
              <a:spLocks noChangeShapeType="1"/>
            </p:cNvSpPr>
            <p:nvPr/>
          </p:nvSpPr>
          <p:spPr bwMode="auto">
            <a:xfrm>
              <a:off x="1419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6" name="Line 55"/>
            <p:cNvSpPr>
              <a:spLocks noChangeShapeType="1"/>
            </p:cNvSpPr>
            <p:nvPr/>
          </p:nvSpPr>
          <p:spPr bwMode="auto">
            <a:xfrm>
              <a:off x="1701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7" name="Line 56"/>
            <p:cNvSpPr>
              <a:spLocks noChangeShapeType="1"/>
            </p:cNvSpPr>
            <p:nvPr/>
          </p:nvSpPr>
          <p:spPr bwMode="auto">
            <a:xfrm>
              <a:off x="1983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8" name="Line 57"/>
            <p:cNvSpPr>
              <a:spLocks noChangeShapeType="1"/>
            </p:cNvSpPr>
            <p:nvPr/>
          </p:nvSpPr>
          <p:spPr bwMode="auto">
            <a:xfrm>
              <a:off x="2264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9" name="Line 58"/>
            <p:cNvSpPr>
              <a:spLocks noChangeShapeType="1"/>
            </p:cNvSpPr>
            <p:nvPr/>
          </p:nvSpPr>
          <p:spPr bwMode="auto">
            <a:xfrm>
              <a:off x="2546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0" name="Line 59"/>
            <p:cNvSpPr>
              <a:spLocks noChangeShapeType="1"/>
            </p:cNvSpPr>
            <p:nvPr/>
          </p:nvSpPr>
          <p:spPr bwMode="auto">
            <a:xfrm>
              <a:off x="2828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1" name="Line 60"/>
            <p:cNvSpPr>
              <a:spLocks noChangeShapeType="1"/>
            </p:cNvSpPr>
            <p:nvPr/>
          </p:nvSpPr>
          <p:spPr bwMode="auto">
            <a:xfrm>
              <a:off x="3109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2" name="Line 61"/>
            <p:cNvSpPr>
              <a:spLocks noChangeShapeType="1"/>
            </p:cNvSpPr>
            <p:nvPr/>
          </p:nvSpPr>
          <p:spPr bwMode="auto">
            <a:xfrm>
              <a:off x="3391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3" name="Line 62"/>
            <p:cNvSpPr>
              <a:spLocks noChangeShapeType="1"/>
            </p:cNvSpPr>
            <p:nvPr/>
          </p:nvSpPr>
          <p:spPr bwMode="auto">
            <a:xfrm>
              <a:off x="3673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4" name="Line 63"/>
            <p:cNvSpPr>
              <a:spLocks noChangeShapeType="1"/>
            </p:cNvSpPr>
            <p:nvPr/>
          </p:nvSpPr>
          <p:spPr bwMode="auto">
            <a:xfrm>
              <a:off x="1325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5" name="Line 64"/>
            <p:cNvSpPr>
              <a:spLocks noChangeShapeType="1"/>
            </p:cNvSpPr>
            <p:nvPr/>
          </p:nvSpPr>
          <p:spPr bwMode="auto">
            <a:xfrm>
              <a:off x="1607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6" name="Line 65"/>
            <p:cNvSpPr>
              <a:spLocks noChangeShapeType="1"/>
            </p:cNvSpPr>
            <p:nvPr/>
          </p:nvSpPr>
          <p:spPr bwMode="auto">
            <a:xfrm>
              <a:off x="1889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7" name="Line 66"/>
            <p:cNvSpPr>
              <a:spLocks noChangeShapeType="1"/>
            </p:cNvSpPr>
            <p:nvPr/>
          </p:nvSpPr>
          <p:spPr bwMode="auto">
            <a:xfrm>
              <a:off x="2170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8" name="Line 67"/>
            <p:cNvSpPr>
              <a:spLocks noChangeShapeType="1"/>
            </p:cNvSpPr>
            <p:nvPr/>
          </p:nvSpPr>
          <p:spPr bwMode="auto">
            <a:xfrm>
              <a:off x="2452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9" name="Line 68"/>
            <p:cNvSpPr>
              <a:spLocks noChangeShapeType="1"/>
            </p:cNvSpPr>
            <p:nvPr/>
          </p:nvSpPr>
          <p:spPr bwMode="auto">
            <a:xfrm>
              <a:off x="2734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80" name="Line 69"/>
            <p:cNvSpPr>
              <a:spLocks noChangeShapeType="1"/>
            </p:cNvSpPr>
            <p:nvPr/>
          </p:nvSpPr>
          <p:spPr bwMode="auto">
            <a:xfrm>
              <a:off x="3015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81" name="Line 70"/>
            <p:cNvSpPr>
              <a:spLocks noChangeShapeType="1"/>
            </p:cNvSpPr>
            <p:nvPr/>
          </p:nvSpPr>
          <p:spPr bwMode="auto">
            <a:xfrm>
              <a:off x="3297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82" name="Line 71"/>
            <p:cNvSpPr>
              <a:spLocks noChangeShapeType="1"/>
            </p:cNvSpPr>
            <p:nvPr/>
          </p:nvSpPr>
          <p:spPr bwMode="auto">
            <a:xfrm>
              <a:off x="3579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4" name="Oval 76"/>
          <p:cNvSpPr>
            <a:spLocks noChangeArrowheads="1"/>
          </p:cNvSpPr>
          <p:nvPr/>
        </p:nvSpPr>
        <p:spPr bwMode="auto">
          <a:xfrm>
            <a:off x="1885950" y="19812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Oval 77"/>
          <p:cNvSpPr>
            <a:spLocks noChangeArrowheads="1"/>
          </p:cNvSpPr>
          <p:nvPr/>
        </p:nvSpPr>
        <p:spPr bwMode="auto">
          <a:xfrm>
            <a:off x="2044700" y="1968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Oval 78"/>
          <p:cNvSpPr>
            <a:spLocks noChangeArrowheads="1"/>
          </p:cNvSpPr>
          <p:nvPr/>
        </p:nvSpPr>
        <p:spPr bwMode="auto">
          <a:xfrm>
            <a:off x="2178050" y="19748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Oval 79"/>
          <p:cNvSpPr>
            <a:spLocks noChangeArrowheads="1"/>
          </p:cNvSpPr>
          <p:nvPr/>
        </p:nvSpPr>
        <p:spPr bwMode="auto">
          <a:xfrm>
            <a:off x="2336800" y="22034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Oval 80"/>
          <p:cNvSpPr>
            <a:spLocks noChangeArrowheads="1"/>
          </p:cNvSpPr>
          <p:nvPr/>
        </p:nvSpPr>
        <p:spPr bwMode="auto">
          <a:xfrm>
            <a:off x="2501900" y="23939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Oval 81"/>
          <p:cNvSpPr>
            <a:spLocks noChangeArrowheads="1"/>
          </p:cNvSpPr>
          <p:nvPr/>
        </p:nvSpPr>
        <p:spPr bwMode="auto">
          <a:xfrm>
            <a:off x="2647950" y="1968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Oval 82"/>
          <p:cNvSpPr>
            <a:spLocks noChangeArrowheads="1"/>
          </p:cNvSpPr>
          <p:nvPr/>
        </p:nvSpPr>
        <p:spPr bwMode="auto">
          <a:xfrm>
            <a:off x="2800350" y="15684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Oval 83"/>
          <p:cNvSpPr>
            <a:spLocks noChangeArrowheads="1"/>
          </p:cNvSpPr>
          <p:nvPr/>
        </p:nvSpPr>
        <p:spPr bwMode="auto">
          <a:xfrm>
            <a:off x="2946400" y="20891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Oval 84"/>
          <p:cNvSpPr>
            <a:spLocks noChangeArrowheads="1"/>
          </p:cNvSpPr>
          <p:nvPr/>
        </p:nvSpPr>
        <p:spPr bwMode="auto">
          <a:xfrm>
            <a:off x="3086100" y="24257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Oval 85"/>
          <p:cNvSpPr>
            <a:spLocks noChangeArrowheads="1"/>
          </p:cNvSpPr>
          <p:nvPr/>
        </p:nvSpPr>
        <p:spPr bwMode="auto">
          <a:xfrm>
            <a:off x="3270250" y="23177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Oval 86"/>
          <p:cNvSpPr>
            <a:spLocks noChangeArrowheads="1"/>
          </p:cNvSpPr>
          <p:nvPr/>
        </p:nvSpPr>
        <p:spPr bwMode="auto">
          <a:xfrm>
            <a:off x="3390900" y="16827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5" name="Oval 87"/>
          <p:cNvSpPr>
            <a:spLocks noChangeArrowheads="1"/>
          </p:cNvSpPr>
          <p:nvPr/>
        </p:nvSpPr>
        <p:spPr bwMode="auto">
          <a:xfrm>
            <a:off x="3556000" y="16700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6" name="Oval 88"/>
          <p:cNvSpPr>
            <a:spLocks noChangeArrowheads="1"/>
          </p:cNvSpPr>
          <p:nvPr/>
        </p:nvSpPr>
        <p:spPr bwMode="auto">
          <a:xfrm>
            <a:off x="3695700" y="21336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7" name="Oval 89"/>
          <p:cNvSpPr>
            <a:spLocks noChangeArrowheads="1"/>
          </p:cNvSpPr>
          <p:nvPr/>
        </p:nvSpPr>
        <p:spPr bwMode="auto">
          <a:xfrm>
            <a:off x="3841750" y="24257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8" name="Oval 90"/>
          <p:cNvSpPr>
            <a:spLocks noChangeArrowheads="1"/>
          </p:cNvSpPr>
          <p:nvPr/>
        </p:nvSpPr>
        <p:spPr bwMode="auto">
          <a:xfrm>
            <a:off x="3975100" y="18796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9" name="Oval 91"/>
          <p:cNvSpPr>
            <a:spLocks noChangeArrowheads="1"/>
          </p:cNvSpPr>
          <p:nvPr/>
        </p:nvSpPr>
        <p:spPr bwMode="auto">
          <a:xfrm>
            <a:off x="4133850" y="16129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0" name="Oval 92"/>
          <p:cNvSpPr>
            <a:spLocks noChangeArrowheads="1"/>
          </p:cNvSpPr>
          <p:nvPr/>
        </p:nvSpPr>
        <p:spPr bwMode="auto">
          <a:xfrm>
            <a:off x="4286250" y="20574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1" name="Oval 93"/>
          <p:cNvSpPr>
            <a:spLocks noChangeArrowheads="1"/>
          </p:cNvSpPr>
          <p:nvPr/>
        </p:nvSpPr>
        <p:spPr bwMode="auto">
          <a:xfrm>
            <a:off x="4476750" y="24384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2" name="Oval 94"/>
          <p:cNvSpPr>
            <a:spLocks noChangeArrowheads="1"/>
          </p:cNvSpPr>
          <p:nvPr/>
        </p:nvSpPr>
        <p:spPr bwMode="auto">
          <a:xfrm>
            <a:off x="4591050" y="21844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3" name="Oval 95"/>
          <p:cNvSpPr>
            <a:spLocks noChangeArrowheads="1"/>
          </p:cNvSpPr>
          <p:nvPr/>
        </p:nvSpPr>
        <p:spPr bwMode="auto">
          <a:xfrm>
            <a:off x="4743450" y="1587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4" name="Oval 96"/>
          <p:cNvSpPr>
            <a:spLocks noChangeArrowheads="1"/>
          </p:cNvSpPr>
          <p:nvPr/>
        </p:nvSpPr>
        <p:spPr bwMode="auto">
          <a:xfrm>
            <a:off x="4883150" y="16446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5" name="Oval 97"/>
          <p:cNvSpPr>
            <a:spLocks noChangeArrowheads="1"/>
          </p:cNvSpPr>
          <p:nvPr/>
        </p:nvSpPr>
        <p:spPr bwMode="auto">
          <a:xfrm>
            <a:off x="5035550" y="22542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6" name="Oval 98"/>
          <p:cNvSpPr>
            <a:spLocks noChangeArrowheads="1"/>
          </p:cNvSpPr>
          <p:nvPr/>
        </p:nvSpPr>
        <p:spPr bwMode="auto">
          <a:xfrm>
            <a:off x="5200650" y="2349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7" name="Oval 99"/>
          <p:cNvSpPr>
            <a:spLocks noChangeArrowheads="1"/>
          </p:cNvSpPr>
          <p:nvPr/>
        </p:nvSpPr>
        <p:spPr bwMode="auto">
          <a:xfrm>
            <a:off x="5353050" y="19050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8" name="Oval 100"/>
          <p:cNvSpPr>
            <a:spLocks noChangeArrowheads="1"/>
          </p:cNvSpPr>
          <p:nvPr/>
        </p:nvSpPr>
        <p:spPr bwMode="auto">
          <a:xfrm>
            <a:off x="5492750" y="15748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9" name="Oval 101"/>
          <p:cNvSpPr>
            <a:spLocks noChangeArrowheads="1"/>
          </p:cNvSpPr>
          <p:nvPr/>
        </p:nvSpPr>
        <p:spPr bwMode="auto">
          <a:xfrm>
            <a:off x="5657850" y="20129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0" name="Oval 102"/>
          <p:cNvSpPr>
            <a:spLocks noChangeArrowheads="1"/>
          </p:cNvSpPr>
          <p:nvPr/>
        </p:nvSpPr>
        <p:spPr bwMode="auto">
          <a:xfrm>
            <a:off x="5791200" y="2476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1" name="Oval 103"/>
          <p:cNvSpPr>
            <a:spLocks noChangeArrowheads="1"/>
          </p:cNvSpPr>
          <p:nvPr/>
        </p:nvSpPr>
        <p:spPr bwMode="auto">
          <a:xfrm>
            <a:off x="5949950" y="23050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2" name="Line 110"/>
          <p:cNvSpPr>
            <a:spLocks noChangeShapeType="1"/>
          </p:cNvSpPr>
          <p:nvPr/>
        </p:nvSpPr>
        <p:spPr bwMode="auto">
          <a:xfrm>
            <a:off x="1943100" y="3730625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3" name="Line 111"/>
          <p:cNvSpPr>
            <a:spLocks noChangeShapeType="1"/>
          </p:cNvSpPr>
          <p:nvPr/>
        </p:nvSpPr>
        <p:spPr bwMode="auto">
          <a:xfrm>
            <a:off x="1943100" y="3133725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4" name="Oval 142"/>
          <p:cNvSpPr>
            <a:spLocks noChangeArrowheads="1"/>
          </p:cNvSpPr>
          <p:nvPr/>
        </p:nvSpPr>
        <p:spPr bwMode="auto">
          <a:xfrm>
            <a:off x="2040869" y="33591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95" name="Group 202"/>
          <p:cNvGrpSpPr>
            <a:grpSpLocks/>
          </p:cNvGrpSpPr>
          <p:nvPr/>
        </p:nvGrpSpPr>
        <p:grpSpPr bwMode="auto">
          <a:xfrm>
            <a:off x="1885950" y="3292475"/>
            <a:ext cx="4152900" cy="1003300"/>
            <a:chOff x="1188" y="2074"/>
            <a:chExt cx="2616" cy="632"/>
          </a:xfrm>
        </p:grpSpPr>
        <p:sp>
          <p:nvSpPr>
            <p:cNvPr id="70728" name="Oval 141"/>
            <p:cNvSpPr>
              <a:spLocks noChangeArrowheads="1"/>
            </p:cNvSpPr>
            <p:nvPr/>
          </p:nvSpPr>
          <p:spPr bwMode="auto">
            <a:xfrm>
              <a:off x="1188" y="233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9" name="Oval 143"/>
            <p:cNvSpPr>
              <a:spLocks noChangeArrowheads="1"/>
            </p:cNvSpPr>
            <p:nvPr/>
          </p:nvSpPr>
          <p:spPr bwMode="auto">
            <a:xfrm>
              <a:off x="1372" y="212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0" name="Oval 144"/>
            <p:cNvSpPr>
              <a:spLocks noChangeArrowheads="1"/>
            </p:cNvSpPr>
            <p:nvPr/>
          </p:nvSpPr>
          <p:spPr bwMode="auto">
            <a:xfrm>
              <a:off x="1472" y="247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1" name="Oval 145"/>
            <p:cNvSpPr>
              <a:spLocks noChangeArrowheads="1"/>
            </p:cNvSpPr>
            <p:nvPr/>
          </p:nvSpPr>
          <p:spPr bwMode="auto">
            <a:xfrm>
              <a:off x="1576" y="259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2" name="Oval 146"/>
            <p:cNvSpPr>
              <a:spLocks noChangeArrowheads="1"/>
            </p:cNvSpPr>
            <p:nvPr/>
          </p:nvSpPr>
          <p:spPr bwMode="auto">
            <a:xfrm>
              <a:off x="1668" y="232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3" name="Oval 147"/>
            <p:cNvSpPr>
              <a:spLocks noChangeArrowheads="1"/>
            </p:cNvSpPr>
            <p:nvPr/>
          </p:nvSpPr>
          <p:spPr bwMode="auto">
            <a:xfrm>
              <a:off x="1764" y="207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4" name="Oval 148"/>
            <p:cNvSpPr>
              <a:spLocks noChangeArrowheads="1"/>
            </p:cNvSpPr>
            <p:nvPr/>
          </p:nvSpPr>
          <p:spPr bwMode="auto">
            <a:xfrm>
              <a:off x="1856" y="240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5" name="Oval 149"/>
            <p:cNvSpPr>
              <a:spLocks noChangeArrowheads="1"/>
            </p:cNvSpPr>
            <p:nvPr/>
          </p:nvSpPr>
          <p:spPr bwMode="auto">
            <a:xfrm>
              <a:off x="1944" y="261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6" name="Oval 150"/>
            <p:cNvSpPr>
              <a:spLocks noChangeArrowheads="1"/>
            </p:cNvSpPr>
            <p:nvPr/>
          </p:nvSpPr>
          <p:spPr bwMode="auto">
            <a:xfrm>
              <a:off x="2060" y="254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7" name="Oval 151"/>
            <p:cNvSpPr>
              <a:spLocks noChangeArrowheads="1"/>
            </p:cNvSpPr>
            <p:nvPr/>
          </p:nvSpPr>
          <p:spPr bwMode="auto">
            <a:xfrm>
              <a:off x="2136" y="214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8" name="Oval 152"/>
            <p:cNvSpPr>
              <a:spLocks noChangeArrowheads="1"/>
            </p:cNvSpPr>
            <p:nvPr/>
          </p:nvSpPr>
          <p:spPr bwMode="auto">
            <a:xfrm>
              <a:off x="2240" y="213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9" name="Oval 153"/>
            <p:cNvSpPr>
              <a:spLocks noChangeArrowheads="1"/>
            </p:cNvSpPr>
            <p:nvPr/>
          </p:nvSpPr>
          <p:spPr bwMode="auto">
            <a:xfrm>
              <a:off x="2328" y="243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0" name="Oval 154"/>
            <p:cNvSpPr>
              <a:spLocks noChangeArrowheads="1"/>
            </p:cNvSpPr>
            <p:nvPr/>
          </p:nvSpPr>
          <p:spPr bwMode="auto">
            <a:xfrm>
              <a:off x="2420" y="261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1" name="Oval 155"/>
            <p:cNvSpPr>
              <a:spLocks noChangeArrowheads="1"/>
            </p:cNvSpPr>
            <p:nvPr/>
          </p:nvSpPr>
          <p:spPr bwMode="auto">
            <a:xfrm>
              <a:off x="2504" y="227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2" name="Oval 156"/>
            <p:cNvSpPr>
              <a:spLocks noChangeArrowheads="1"/>
            </p:cNvSpPr>
            <p:nvPr/>
          </p:nvSpPr>
          <p:spPr bwMode="auto">
            <a:xfrm>
              <a:off x="2604" y="210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3" name="Oval 157"/>
            <p:cNvSpPr>
              <a:spLocks noChangeArrowheads="1"/>
            </p:cNvSpPr>
            <p:nvPr/>
          </p:nvSpPr>
          <p:spPr bwMode="auto">
            <a:xfrm>
              <a:off x="2700" y="238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4" name="Oval 158"/>
            <p:cNvSpPr>
              <a:spLocks noChangeArrowheads="1"/>
            </p:cNvSpPr>
            <p:nvPr/>
          </p:nvSpPr>
          <p:spPr bwMode="auto">
            <a:xfrm>
              <a:off x="2820" y="262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5" name="Oval 159"/>
            <p:cNvSpPr>
              <a:spLocks noChangeArrowheads="1"/>
            </p:cNvSpPr>
            <p:nvPr/>
          </p:nvSpPr>
          <p:spPr bwMode="auto">
            <a:xfrm>
              <a:off x="2892" y="246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6" name="Oval 160"/>
            <p:cNvSpPr>
              <a:spLocks noChangeArrowheads="1"/>
            </p:cNvSpPr>
            <p:nvPr/>
          </p:nvSpPr>
          <p:spPr bwMode="auto">
            <a:xfrm>
              <a:off x="2988" y="208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7" name="Oval 161"/>
            <p:cNvSpPr>
              <a:spLocks noChangeArrowheads="1"/>
            </p:cNvSpPr>
            <p:nvPr/>
          </p:nvSpPr>
          <p:spPr bwMode="auto">
            <a:xfrm>
              <a:off x="3076" y="212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8" name="Oval 162"/>
            <p:cNvSpPr>
              <a:spLocks noChangeArrowheads="1"/>
            </p:cNvSpPr>
            <p:nvPr/>
          </p:nvSpPr>
          <p:spPr bwMode="auto">
            <a:xfrm>
              <a:off x="3172" y="250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9" name="Oval 163"/>
            <p:cNvSpPr>
              <a:spLocks noChangeArrowheads="1"/>
            </p:cNvSpPr>
            <p:nvPr/>
          </p:nvSpPr>
          <p:spPr bwMode="auto">
            <a:xfrm>
              <a:off x="3276" y="256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0" name="Oval 164"/>
            <p:cNvSpPr>
              <a:spLocks noChangeArrowheads="1"/>
            </p:cNvSpPr>
            <p:nvPr/>
          </p:nvSpPr>
          <p:spPr bwMode="auto">
            <a:xfrm>
              <a:off x="3372" y="228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1" name="Oval 165"/>
            <p:cNvSpPr>
              <a:spLocks noChangeArrowheads="1"/>
            </p:cNvSpPr>
            <p:nvPr/>
          </p:nvSpPr>
          <p:spPr bwMode="auto">
            <a:xfrm>
              <a:off x="3460" y="207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2" name="Oval 166"/>
            <p:cNvSpPr>
              <a:spLocks noChangeArrowheads="1"/>
            </p:cNvSpPr>
            <p:nvPr/>
          </p:nvSpPr>
          <p:spPr bwMode="auto">
            <a:xfrm>
              <a:off x="3564" y="235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3" name="Oval 167"/>
            <p:cNvSpPr>
              <a:spLocks noChangeArrowheads="1"/>
            </p:cNvSpPr>
            <p:nvPr/>
          </p:nvSpPr>
          <p:spPr bwMode="auto">
            <a:xfrm>
              <a:off x="3648" y="264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4" name="Oval 168"/>
            <p:cNvSpPr>
              <a:spLocks noChangeArrowheads="1"/>
            </p:cNvSpPr>
            <p:nvPr/>
          </p:nvSpPr>
          <p:spPr bwMode="auto">
            <a:xfrm>
              <a:off x="3748" y="253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98" name="Line 169"/>
          <p:cNvSpPr>
            <a:spLocks noChangeShapeType="1"/>
          </p:cNvSpPr>
          <p:nvPr/>
        </p:nvSpPr>
        <p:spPr bwMode="auto">
          <a:xfrm>
            <a:off x="1943100" y="53213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9" name="Line 170"/>
          <p:cNvSpPr>
            <a:spLocks noChangeShapeType="1"/>
          </p:cNvSpPr>
          <p:nvPr/>
        </p:nvSpPr>
        <p:spPr bwMode="auto">
          <a:xfrm>
            <a:off x="1943100" y="47244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0" name="Oval 171"/>
          <p:cNvSpPr>
            <a:spLocks noChangeArrowheads="1"/>
          </p:cNvSpPr>
          <p:nvPr/>
        </p:nvSpPr>
        <p:spPr bwMode="auto">
          <a:xfrm>
            <a:off x="1885950" y="52959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1" name="Oval 172"/>
          <p:cNvSpPr>
            <a:spLocks noChangeArrowheads="1"/>
          </p:cNvSpPr>
          <p:nvPr/>
        </p:nvSpPr>
        <p:spPr bwMode="auto">
          <a:xfrm>
            <a:off x="2044700" y="498983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2" name="Oval 173"/>
          <p:cNvSpPr>
            <a:spLocks noChangeArrowheads="1"/>
          </p:cNvSpPr>
          <p:nvPr/>
        </p:nvSpPr>
        <p:spPr bwMode="auto">
          <a:xfrm>
            <a:off x="2178050" y="499618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3" name="Oval 174"/>
          <p:cNvSpPr>
            <a:spLocks noChangeArrowheads="1"/>
          </p:cNvSpPr>
          <p:nvPr/>
        </p:nvSpPr>
        <p:spPr bwMode="auto">
          <a:xfrm>
            <a:off x="2336800" y="55181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4" name="Oval 175"/>
          <p:cNvSpPr>
            <a:spLocks noChangeArrowheads="1"/>
          </p:cNvSpPr>
          <p:nvPr/>
        </p:nvSpPr>
        <p:spPr bwMode="auto">
          <a:xfrm>
            <a:off x="2501900" y="57086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5" name="Oval 176"/>
          <p:cNvSpPr>
            <a:spLocks noChangeArrowheads="1"/>
          </p:cNvSpPr>
          <p:nvPr/>
        </p:nvSpPr>
        <p:spPr bwMode="auto">
          <a:xfrm>
            <a:off x="2647950" y="52832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6" name="Oval 177"/>
          <p:cNvSpPr>
            <a:spLocks noChangeArrowheads="1"/>
          </p:cNvSpPr>
          <p:nvPr/>
        </p:nvSpPr>
        <p:spPr bwMode="auto">
          <a:xfrm>
            <a:off x="2800350" y="48831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7" name="Oval 178"/>
          <p:cNvSpPr>
            <a:spLocks noChangeArrowheads="1"/>
          </p:cNvSpPr>
          <p:nvPr/>
        </p:nvSpPr>
        <p:spPr bwMode="auto">
          <a:xfrm>
            <a:off x="2946400" y="54038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8" name="Oval 179"/>
          <p:cNvSpPr>
            <a:spLocks noChangeArrowheads="1"/>
          </p:cNvSpPr>
          <p:nvPr/>
        </p:nvSpPr>
        <p:spPr bwMode="auto">
          <a:xfrm>
            <a:off x="3086100" y="57404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9" name="Oval 180"/>
          <p:cNvSpPr>
            <a:spLocks noChangeArrowheads="1"/>
          </p:cNvSpPr>
          <p:nvPr/>
        </p:nvSpPr>
        <p:spPr bwMode="auto">
          <a:xfrm>
            <a:off x="3270250" y="56324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0" name="Oval 181"/>
          <p:cNvSpPr>
            <a:spLocks noChangeArrowheads="1"/>
          </p:cNvSpPr>
          <p:nvPr/>
        </p:nvSpPr>
        <p:spPr bwMode="auto">
          <a:xfrm>
            <a:off x="3390900" y="49974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1" name="Oval 182"/>
          <p:cNvSpPr>
            <a:spLocks noChangeArrowheads="1"/>
          </p:cNvSpPr>
          <p:nvPr/>
        </p:nvSpPr>
        <p:spPr bwMode="auto">
          <a:xfrm>
            <a:off x="3556000" y="49847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2" name="Oval 183"/>
          <p:cNvSpPr>
            <a:spLocks noChangeArrowheads="1"/>
          </p:cNvSpPr>
          <p:nvPr/>
        </p:nvSpPr>
        <p:spPr bwMode="auto">
          <a:xfrm>
            <a:off x="3695700" y="54483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3" name="Oval 184"/>
          <p:cNvSpPr>
            <a:spLocks noChangeArrowheads="1"/>
          </p:cNvSpPr>
          <p:nvPr/>
        </p:nvSpPr>
        <p:spPr bwMode="auto">
          <a:xfrm>
            <a:off x="3841750" y="57404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4" name="Oval 185"/>
          <p:cNvSpPr>
            <a:spLocks noChangeArrowheads="1"/>
          </p:cNvSpPr>
          <p:nvPr/>
        </p:nvSpPr>
        <p:spPr bwMode="auto">
          <a:xfrm>
            <a:off x="3975100" y="51943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5" name="Oval 186"/>
          <p:cNvSpPr>
            <a:spLocks noChangeArrowheads="1"/>
          </p:cNvSpPr>
          <p:nvPr/>
        </p:nvSpPr>
        <p:spPr bwMode="auto">
          <a:xfrm>
            <a:off x="4133850" y="49276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6" name="Oval 187"/>
          <p:cNvSpPr>
            <a:spLocks noChangeArrowheads="1"/>
          </p:cNvSpPr>
          <p:nvPr/>
        </p:nvSpPr>
        <p:spPr bwMode="auto">
          <a:xfrm>
            <a:off x="4286250" y="53721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7" name="Oval 188"/>
          <p:cNvSpPr>
            <a:spLocks noChangeArrowheads="1"/>
          </p:cNvSpPr>
          <p:nvPr/>
        </p:nvSpPr>
        <p:spPr bwMode="auto">
          <a:xfrm>
            <a:off x="4476750" y="57531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8" name="Oval 189"/>
          <p:cNvSpPr>
            <a:spLocks noChangeArrowheads="1"/>
          </p:cNvSpPr>
          <p:nvPr/>
        </p:nvSpPr>
        <p:spPr bwMode="auto">
          <a:xfrm>
            <a:off x="4591050" y="54991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9" name="Oval 190"/>
          <p:cNvSpPr>
            <a:spLocks noChangeArrowheads="1"/>
          </p:cNvSpPr>
          <p:nvPr/>
        </p:nvSpPr>
        <p:spPr bwMode="auto">
          <a:xfrm>
            <a:off x="4743450" y="49022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0" name="Oval 191"/>
          <p:cNvSpPr>
            <a:spLocks noChangeArrowheads="1"/>
          </p:cNvSpPr>
          <p:nvPr/>
        </p:nvSpPr>
        <p:spPr bwMode="auto">
          <a:xfrm>
            <a:off x="4883150" y="49593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1" name="Oval 192"/>
          <p:cNvSpPr>
            <a:spLocks noChangeArrowheads="1"/>
          </p:cNvSpPr>
          <p:nvPr/>
        </p:nvSpPr>
        <p:spPr bwMode="auto">
          <a:xfrm>
            <a:off x="5035550" y="55689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2" name="Oval 193"/>
          <p:cNvSpPr>
            <a:spLocks noChangeArrowheads="1"/>
          </p:cNvSpPr>
          <p:nvPr/>
        </p:nvSpPr>
        <p:spPr bwMode="auto">
          <a:xfrm>
            <a:off x="5200650" y="56642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3" name="Oval 194"/>
          <p:cNvSpPr>
            <a:spLocks noChangeArrowheads="1"/>
          </p:cNvSpPr>
          <p:nvPr/>
        </p:nvSpPr>
        <p:spPr bwMode="auto">
          <a:xfrm>
            <a:off x="5353050" y="52197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4" name="Oval 195"/>
          <p:cNvSpPr>
            <a:spLocks noChangeArrowheads="1"/>
          </p:cNvSpPr>
          <p:nvPr/>
        </p:nvSpPr>
        <p:spPr bwMode="auto">
          <a:xfrm>
            <a:off x="5492750" y="4889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5" name="Oval 196"/>
          <p:cNvSpPr>
            <a:spLocks noChangeArrowheads="1"/>
          </p:cNvSpPr>
          <p:nvPr/>
        </p:nvSpPr>
        <p:spPr bwMode="auto">
          <a:xfrm>
            <a:off x="5657850" y="53276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6" name="Oval 197"/>
          <p:cNvSpPr>
            <a:spLocks noChangeArrowheads="1"/>
          </p:cNvSpPr>
          <p:nvPr/>
        </p:nvSpPr>
        <p:spPr bwMode="auto">
          <a:xfrm>
            <a:off x="5791200" y="57912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7" name="Oval 198"/>
          <p:cNvSpPr>
            <a:spLocks noChangeArrowheads="1"/>
          </p:cNvSpPr>
          <p:nvPr/>
        </p:nvSpPr>
        <p:spPr bwMode="auto">
          <a:xfrm>
            <a:off x="5949950" y="56197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7" name="Freeform 201"/>
          <p:cNvSpPr>
            <a:spLocks/>
          </p:cNvSpPr>
          <p:nvPr/>
        </p:nvSpPr>
        <p:spPr bwMode="auto">
          <a:xfrm>
            <a:off x="1943100" y="4884155"/>
            <a:ext cx="4067175" cy="976969"/>
          </a:xfrm>
          <a:custGeom>
            <a:avLst/>
            <a:gdLst>
              <a:gd name="T0" fmla="*/ 0 w 2562"/>
              <a:gd name="T1" fmla="*/ 816530910 h 669"/>
              <a:gd name="T2" fmla="*/ 272176870 w 2562"/>
              <a:gd name="T3" fmla="*/ 786289032 h 669"/>
              <a:gd name="T4" fmla="*/ 574595604 w 2562"/>
              <a:gd name="T5" fmla="*/ 877014865 h 669"/>
              <a:gd name="T6" fmla="*/ 695563058 w 2562"/>
              <a:gd name="T7" fmla="*/ 1164312708 h 669"/>
              <a:gd name="T8" fmla="*/ 1013102823 w 2562"/>
              <a:gd name="T9" fmla="*/ 1360884916 h 669"/>
              <a:gd name="T10" fmla="*/ 1179433072 w 2562"/>
              <a:gd name="T11" fmla="*/ 786289032 h 669"/>
              <a:gd name="T12" fmla="*/ 1436488912 w 2562"/>
              <a:gd name="T13" fmla="*/ 136088502 h 669"/>
              <a:gd name="T14" fmla="*/ 1693545148 w 2562"/>
              <a:gd name="T15" fmla="*/ 967740499 h 669"/>
              <a:gd name="T16" fmla="*/ 1920359124 w 2562"/>
              <a:gd name="T17" fmla="*/ 1512094307 h 669"/>
              <a:gd name="T18" fmla="*/ 2147483647 w 2562"/>
              <a:gd name="T19" fmla="*/ 1300401160 h 669"/>
              <a:gd name="T20" fmla="*/ 2147483647 w 2562"/>
              <a:gd name="T21" fmla="*/ 272177003 h 669"/>
              <a:gd name="T22" fmla="*/ 2147483647 w 2562"/>
              <a:gd name="T23" fmla="*/ 302418881 h 669"/>
              <a:gd name="T24" fmla="*/ 2147483647 w 2562"/>
              <a:gd name="T25" fmla="*/ 1043345195 h 669"/>
              <a:gd name="T26" fmla="*/ 2147483647 w 2562"/>
              <a:gd name="T27" fmla="*/ 1451610551 h 669"/>
              <a:gd name="T28" fmla="*/ 2147483647 w 2562"/>
              <a:gd name="T29" fmla="*/ 619958702 h 669"/>
              <a:gd name="T30" fmla="*/ 2147483647 w 2562"/>
              <a:gd name="T31" fmla="*/ 196572258 h 669"/>
              <a:gd name="T32" fmla="*/ 2147483647 w 2562"/>
              <a:gd name="T33" fmla="*/ 937498621 h 669"/>
              <a:gd name="T34" fmla="*/ 2147483647 w 2562"/>
              <a:gd name="T35" fmla="*/ 1512094307 h 669"/>
              <a:gd name="T36" fmla="*/ 2147483647 w 2562"/>
              <a:gd name="T37" fmla="*/ 1028224256 h 669"/>
              <a:gd name="T38" fmla="*/ 2147483647 w 2562"/>
              <a:gd name="T39" fmla="*/ 120967562 h 669"/>
              <a:gd name="T40" fmla="*/ 2147483647 w 2562"/>
              <a:gd name="T41" fmla="*/ 302418881 h 669"/>
              <a:gd name="T42" fmla="*/ 2147483647 w 2562"/>
              <a:gd name="T43" fmla="*/ 1209675525 h 669"/>
              <a:gd name="T44" fmla="*/ 2147483647 w 2562"/>
              <a:gd name="T45" fmla="*/ 1270159281 h 669"/>
              <a:gd name="T46" fmla="*/ 2147483647 w 2562"/>
              <a:gd name="T47" fmla="*/ 589716823 h 669"/>
              <a:gd name="T48" fmla="*/ 2147483647 w 2562"/>
              <a:gd name="T49" fmla="*/ 136088502 h 669"/>
              <a:gd name="T50" fmla="*/ 2147483647 w 2562"/>
              <a:gd name="T51" fmla="*/ 816530910 h 669"/>
              <a:gd name="T52" fmla="*/ 2147483647 w 2562"/>
              <a:gd name="T53" fmla="*/ 1602819942 h 669"/>
              <a:gd name="T54" fmla="*/ 2147483647 w 2562"/>
              <a:gd name="T55" fmla="*/ 1315522099 h 66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562"/>
              <a:gd name="T85" fmla="*/ 0 h 669"/>
              <a:gd name="T86" fmla="*/ 2562 w 2562"/>
              <a:gd name="T87" fmla="*/ 669 h 669"/>
              <a:gd name="connsiteX0" fmla="*/ 0 w 10000"/>
              <a:gd name="connsiteY0" fmla="*/ 4415 h 9199"/>
              <a:gd name="connsiteX1" fmla="*/ 356 w 10000"/>
              <a:gd name="connsiteY1" fmla="*/ 1689 h 9199"/>
              <a:gd name="connsiteX2" fmla="*/ 890 w 10000"/>
              <a:gd name="connsiteY2" fmla="*/ 4774 h 9199"/>
              <a:gd name="connsiteX3" fmla="*/ 1077 w 10000"/>
              <a:gd name="connsiteY3" fmla="*/ 6478 h 9199"/>
              <a:gd name="connsiteX4" fmla="*/ 1569 w 10000"/>
              <a:gd name="connsiteY4" fmla="*/ 7644 h 9199"/>
              <a:gd name="connsiteX5" fmla="*/ 1827 w 10000"/>
              <a:gd name="connsiteY5" fmla="*/ 4236 h 9199"/>
              <a:gd name="connsiteX6" fmla="*/ 2225 w 10000"/>
              <a:gd name="connsiteY6" fmla="*/ 379 h 9199"/>
              <a:gd name="connsiteX7" fmla="*/ 2623 w 10000"/>
              <a:gd name="connsiteY7" fmla="*/ 5312 h 9199"/>
              <a:gd name="connsiteX8" fmla="*/ 2974 w 10000"/>
              <a:gd name="connsiteY8" fmla="*/ 8541 h 9199"/>
              <a:gd name="connsiteX9" fmla="*/ 3396 w 10000"/>
              <a:gd name="connsiteY9" fmla="*/ 7285 h 9199"/>
              <a:gd name="connsiteX10" fmla="*/ 3630 w 10000"/>
              <a:gd name="connsiteY10" fmla="*/ 1186 h 9199"/>
              <a:gd name="connsiteX11" fmla="*/ 4098 w 10000"/>
              <a:gd name="connsiteY11" fmla="*/ 1366 h 9199"/>
              <a:gd name="connsiteX12" fmla="*/ 4379 w 10000"/>
              <a:gd name="connsiteY12" fmla="*/ 5760 h 9199"/>
              <a:gd name="connsiteX13" fmla="*/ 4778 w 10000"/>
              <a:gd name="connsiteY13" fmla="*/ 8182 h 9199"/>
              <a:gd name="connsiteX14" fmla="*/ 5082 w 10000"/>
              <a:gd name="connsiteY14" fmla="*/ 3249 h 9199"/>
              <a:gd name="connsiteX15" fmla="*/ 5457 w 10000"/>
              <a:gd name="connsiteY15" fmla="*/ 738 h 9199"/>
              <a:gd name="connsiteX16" fmla="*/ 5855 w 10000"/>
              <a:gd name="connsiteY16" fmla="*/ 5133 h 9199"/>
              <a:gd name="connsiteX17" fmla="*/ 6370 w 10000"/>
              <a:gd name="connsiteY17" fmla="*/ 8541 h 9199"/>
              <a:gd name="connsiteX18" fmla="*/ 6581 w 10000"/>
              <a:gd name="connsiteY18" fmla="*/ 5671 h 9199"/>
              <a:gd name="connsiteX19" fmla="*/ 7026 w 10000"/>
              <a:gd name="connsiteY19" fmla="*/ 289 h 9199"/>
              <a:gd name="connsiteX20" fmla="*/ 7330 w 10000"/>
              <a:gd name="connsiteY20" fmla="*/ 1366 h 9199"/>
              <a:gd name="connsiteX21" fmla="*/ 7705 w 10000"/>
              <a:gd name="connsiteY21" fmla="*/ 6747 h 9199"/>
              <a:gd name="connsiteX22" fmla="*/ 8197 w 10000"/>
              <a:gd name="connsiteY22" fmla="*/ 7106 h 9199"/>
              <a:gd name="connsiteX23" fmla="*/ 8525 w 10000"/>
              <a:gd name="connsiteY23" fmla="*/ 3070 h 9199"/>
              <a:gd name="connsiteX24" fmla="*/ 8852 w 10000"/>
              <a:gd name="connsiteY24" fmla="*/ 379 h 9199"/>
              <a:gd name="connsiteX25" fmla="*/ 9251 w 10000"/>
              <a:gd name="connsiteY25" fmla="*/ 4415 h 9199"/>
              <a:gd name="connsiteX26" fmla="*/ 9555 w 10000"/>
              <a:gd name="connsiteY26" fmla="*/ 9079 h 9199"/>
              <a:gd name="connsiteX27" fmla="*/ 10000 w 10000"/>
              <a:gd name="connsiteY27" fmla="*/ 7375 h 9199"/>
              <a:gd name="connsiteX0" fmla="*/ 0 w 10000"/>
              <a:gd name="connsiteY0" fmla="*/ 4799 h 10000"/>
              <a:gd name="connsiteX1" fmla="*/ 356 w 10000"/>
              <a:gd name="connsiteY1" fmla="*/ 1836 h 10000"/>
              <a:gd name="connsiteX2" fmla="*/ 815 w 10000"/>
              <a:gd name="connsiteY2" fmla="*/ 2499 h 10000"/>
              <a:gd name="connsiteX3" fmla="*/ 1077 w 10000"/>
              <a:gd name="connsiteY3" fmla="*/ 7042 h 10000"/>
              <a:gd name="connsiteX4" fmla="*/ 1569 w 10000"/>
              <a:gd name="connsiteY4" fmla="*/ 8310 h 10000"/>
              <a:gd name="connsiteX5" fmla="*/ 1827 w 10000"/>
              <a:gd name="connsiteY5" fmla="*/ 4605 h 10000"/>
              <a:gd name="connsiteX6" fmla="*/ 2225 w 10000"/>
              <a:gd name="connsiteY6" fmla="*/ 412 h 10000"/>
              <a:gd name="connsiteX7" fmla="*/ 2623 w 10000"/>
              <a:gd name="connsiteY7" fmla="*/ 5775 h 10000"/>
              <a:gd name="connsiteX8" fmla="*/ 2974 w 10000"/>
              <a:gd name="connsiteY8" fmla="*/ 9285 h 10000"/>
              <a:gd name="connsiteX9" fmla="*/ 3396 w 10000"/>
              <a:gd name="connsiteY9" fmla="*/ 7919 h 10000"/>
              <a:gd name="connsiteX10" fmla="*/ 3630 w 10000"/>
              <a:gd name="connsiteY10" fmla="*/ 1289 h 10000"/>
              <a:gd name="connsiteX11" fmla="*/ 4098 w 10000"/>
              <a:gd name="connsiteY11" fmla="*/ 1485 h 10000"/>
              <a:gd name="connsiteX12" fmla="*/ 4379 w 10000"/>
              <a:gd name="connsiteY12" fmla="*/ 6262 h 10000"/>
              <a:gd name="connsiteX13" fmla="*/ 4778 w 10000"/>
              <a:gd name="connsiteY13" fmla="*/ 8894 h 10000"/>
              <a:gd name="connsiteX14" fmla="*/ 5082 w 10000"/>
              <a:gd name="connsiteY14" fmla="*/ 3532 h 10000"/>
              <a:gd name="connsiteX15" fmla="*/ 5457 w 10000"/>
              <a:gd name="connsiteY15" fmla="*/ 802 h 10000"/>
              <a:gd name="connsiteX16" fmla="*/ 5855 w 10000"/>
              <a:gd name="connsiteY16" fmla="*/ 5580 h 10000"/>
              <a:gd name="connsiteX17" fmla="*/ 6370 w 10000"/>
              <a:gd name="connsiteY17" fmla="*/ 9285 h 10000"/>
              <a:gd name="connsiteX18" fmla="*/ 6581 w 10000"/>
              <a:gd name="connsiteY18" fmla="*/ 6165 h 10000"/>
              <a:gd name="connsiteX19" fmla="*/ 7026 w 10000"/>
              <a:gd name="connsiteY19" fmla="*/ 314 h 10000"/>
              <a:gd name="connsiteX20" fmla="*/ 7330 w 10000"/>
              <a:gd name="connsiteY20" fmla="*/ 1485 h 10000"/>
              <a:gd name="connsiteX21" fmla="*/ 7705 w 10000"/>
              <a:gd name="connsiteY21" fmla="*/ 7334 h 10000"/>
              <a:gd name="connsiteX22" fmla="*/ 8197 w 10000"/>
              <a:gd name="connsiteY22" fmla="*/ 7725 h 10000"/>
              <a:gd name="connsiteX23" fmla="*/ 8525 w 10000"/>
              <a:gd name="connsiteY23" fmla="*/ 3337 h 10000"/>
              <a:gd name="connsiteX24" fmla="*/ 8852 w 10000"/>
              <a:gd name="connsiteY24" fmla="*/ 412 h 10000"/>
              <a:gd name="connsiteX25" fmla="*/ 9251 w 10000"/>
              <a:gd name="connsiteY25" fmla="*/ 4799 h 10000"/>
              <a:gd name="connsiteX26" fmla="*/ 9555 w 10000"/>
              <a:gd name="connsiteY26" fmla="*/ 9870 h 10000"/>
              <a:gd name="connsiteX27" fmla="*/ 10000 w 10000"/>
              <a:gd name="connsiteY27" fmla="*/ 8017 h 10000"/>
              <a:gd name="connsiteX0" fmla="*/ 0 w 10000"/>
              <a:gd name="connsiteY0" fmla="*/ 4799 h 10000"/>
              <a:gd name="connsiteX1" fmla="*/ 356 w 10000"/>
              <a:gd name="connsiteY1" fmla="*/ 1836 h 10000"/>
              <a:gd name="connsiteX2" fmla="*/ 815 w 10000"/>
              <a:gd name="connsiteY2" fmla="*/ 2499 h 10000"/>
              <a:gd name="connsiteX3" fmla="*/ 1077 w 10000"/>
              <a:gd name="connsiteY3" fmla="*/ 7042 h 10000"/>
              <a:gd name="connsiteX4" fmla="*/ 1569 w 10000"/>
              <a:gd name="connsiteY4" fmla="*/ 8310 h 10000"/>
              <a:gd name="connsiteX5" fmla="*/ 1827 w 10000"/>
              <a:gd name="connsiteY5" fmla="*/ 4605 h 10000"/>
              <a:gd name="connsiteX6" fmla="*/ 2225 w 10000"/>
              <a:gd name="connsiteY6" fmla="*/ 412 h 10000"/>
              <a:gd name="connsiteX7" fmla="*/ 2623 w 10000"/>
              <a:gd name="connsiteY7" fmla="*/ 5775 h 10000"/>
              <a:gd name="connsiteX8" fmla="*/ 2974 w 10000"/>
              <a:gd name="connsiteY8" fmla="*/ 9285 h 10000"/>
              <a:gd name="connsiteX9" fmla="*/ 3396 w 10000"/>
              <a:gd name="connsiteY9" fmla="*/ 7919 h 10000"/>
              <a:gd name="connsiteX10" fmla="*/ 3630 w 10000"/>
              <a:gd name="connsiteY10" fmla="*/ 1289 h 10000"/>
              <a:gd name="connsiteX11" fmla="*/ 4098 w 10000"/>
              <a:gd name="connsiteY11" fmla="*/ 1485 h 10000"/>
              <a:gd name="connsiteX12" fmla="*/ 4379 w 10000"/>
              <a:gd name="connsiteY12" fmla="*/ 6262 h 10000"/>
              <a:gd name="connsiteX13" fmla="*/ 4778 w 10000"/>
              <a:gd name="connsiteY13" fmla="*/ 8894 h 10000"/>
              <a:gd name="connsiteX14" fmla="*/ 5082 w 10000"/>
              <a:gd name="connsiteY14" fmla="*/ 3532 h 10000"/>
              <a:gd name="connsiteX15" fmla="*/ 5457 w 10000"/>
              <a:gd name="connsiteY15" fmla="*/ 802 h 10000"/>
              <a:gd name="connsiteX16" fmla="*/ 5855 w 10000"/>
              <a:gd name="connsiteY16" fmla="*/ 5580 h 10000"/>
              <a:gd name="connsiteX17" fmla="*/ 6370 w 10000"/>
              <a:gd name="connsiteY17" fmla="*/ 9285 h 10000"/>
              <a:gd name="connsiteX18" fmla="*/ 6581 w 10000"/>
              <a:gd name="connsiteY18" fmla="*/ 6165 h 10000"/>
              <a:gd name="connsiteX19" fmla="*/ 7026 w 10000"/>
              <a:gd name="connsiteY19" fmla="*/ 314 h 10000"/>
              <a:gd name="connsiteX20" fmla="*/ 7330 w 10000"/>
              <a:gd name="connsiteY20" fmla="*/ 1485 h 10000"/>
              <a:gd name="connsiteX21" fmla="*/ 7705 w 10000"/>
              <a:gd name="connsiteY21" fmla="*/ 7334 h 10000"/>
              <a:gd name="connsiteX22" fmla="*/ 8197 w 10000"/>
              <a:gd name="connsiteY22" fmla="*/ 7725 h 10000"/>
              <a:gd name="connsiteX23" fmla="*/ 8525 w 10000"/>
              <a:gd name="connsiteY23" fmla="*/ 3337 h 10000"/>
              <a:gd name="connsiteX24" fmla="*/ 8852 w 10000"/>
              <a:gd name="connsiteY24" fmla="*/ 412 h 10000"/>
              <a:gd name="connsiteX25" fmla="*/ 9251 w 10000"/>
              <a:gd name="connsiteY25" fmla="*/ 4799 h 10000"/>
              <a:gd name="connsiteX26" fmla="*/ 9555 w 10000"/>
              <a:gd name="connsiteY26" fmla="*/ 9870 h 10000"/>
              <a:gd name="connsiteX27" fmla="*/ 10000 w 10000"/>
              <a:gd name="connsiteY27" fmla="*/ 80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0000" h="10000">
                <a:moveTo>
                  <a:pt x="0" y="4799"/>
                </a:moveTo>
                <a:cubicBezTo>
                  <a:pt x="137" y="4669"/>
                  <a:pt x="220" y="2219"/>
                  <a:pt x="356" y="1836"/>
                </a:cubicBezTo>
                <a:cubicBezTo>
                  <a:pt x="492" y="1453"/>
                  <a:pt x="742" y="1125"/>
                  <a:pt x="815" y="2499"/>
                </a:cubicBezTo>
                <a:cubicBezTo>
                  <a:pt x="888" y="3873"/>
                  <a:pt x="951" y="6074"/>
                  <a:pt x="1077" y="7042"/>
                </a:cubicBezTo>
                <a:cubicBezTo>
                  <a:pt x="1203" y="8010"/>
                  <a:pt x="1444" y="8715"/>
                  <a:pt x="1569" y="8310"/>
                </a:cubicBezTo>
                <a:cubicBezTo>
                  <a:pt x="1694" y="7903"/>
                  <a:pt x="1717" y="5920"/>
                  <a:pt x="1827" y="4605"/>
                </a:cubicBezTo>
                <a:cubicBezTo>
                  <a:pt x="1936" y="3288"/>
                  <a:pt x="2092" y="217"/>
                  <a:pt x="2225" y="412"/>
                </a:cubicBezTo>
                <a:cubicBezTo>
                  <a:pt x="2358" y="608"/>
                  <a:pt x="2498" y="4296"/>
                  <a:pt x="2623" y="5775"/>
                </a:cubicBezTo>
                <a:cubicBezTo>
                  <a:pt x="2748" y="7253"/>
                  <a:pt x="2845" y="8927"/>
                  <a:pt x="2974" y="9285"/>
                </a:cubicBezTo>
                <a:cubicBezTo>
                  <a:pt x="3103" y="9641"/>
                  <a:pt x="3286" y="9252"/>
                  <a:pt x="3396" y="7919"/>
                </a:cubicBezTo>
                <a:cubicBezTo>
                  <a:pt x="3505" y="6587"/>
                  <a:pt x="3513" y="2362"/>
                  <a:pt x="3630" y="1289"/>
                </a:cubicBezTo>
                <a:cubicBezTo>
                  <a:pt x="3747" y="217"/>
                  <a:pt x="3973" y="656"/>
                  <a:pt x="4098" y="1485"/>
                </a:cubicBezTo>
                <a:cubicBezTo>
                  <a:pt x="4223" y="2313"/>
                  <a:pt x="4266" y="5027"/>
                  <a:pt x="4379" y="6262"/>
                </a:cubicBezTo>
                <a:cubicBezTo>
                  <a:pt x="4493" y="7496"/>
                  <a:pt x="4660" y="9349"/>
                  <a:pt x="4778" y="8894"/>
                </a:cubicBezTo>
                <a:cubicBezTo>
                  <a:pt x="4895" y="8439"/>
                  <a:pt x="4969" y="4881"/>
                  <a:pt x="5082" y="3532"/>
                </a:cubicBezTo>
                <a:cubicBezTo>
                  <a:pt x="5195" y="2183"/>
                  <a:pt x="5328" y="461"/>
                  <a:pt x="5457" y="802"/>
                </a:cubicBezTo>
                <a:cubicBezTo>
                  <a:pt x="5585" y="1144"/>
                  <a:pt x="5703" y="4166"/>
                  <a:pt x="5855" y="5580"/>
                </a:cubicBezTo>
                <a:cubicBezTo>
                  <a:pt x="6007" y="6993"/>
                  <a:pt x="6249" y="9187"/>
                  <a:pt x="6370" y="9285"/>
                </a:cubicBezTo>
                <a:cubicBezTo>
                  <a:pt x="6491" y="9381"/>
                  <a:pt x="6472" y="7660"/>
                  <a:pt x="6581" y="6165"/>
                </a:cubicBezTo>
                <a:cubicBezTo>
                  <a:pt x="6690" y="4669"/>
                  <a:pt x="6901" y="1095"/>
                  <a:pt x="7026" y="314"/>
                </a:cubicBezTo>
                <a:cubicBezTo>
                  <a:pt x="7151" y="-465"/>
                  <a:pt x="7217" y="314"/>
                  <a:pt x="7330" y="1485"/>
                </a:cubicBezTo>
                <a:cubicBezTo>
                  <a:pt x="7443" y="2655"/>
                  <a:pt x="7560" y="6294"/>
                  <a:pt x="7705" y="7334"/>
                </a:cubicBezTo>
                <a:cubicBezTo>
                  <a:pt x="7849" y="8375"/>
                  <a:pt x="8060" y="8390"/>
                  <a:pt x="8197" y="7725"/>
                </a:cubicBezTo>
                <a:cubicBezTo>
                  <a:pt x="8333" y="7058"/>
                  <a:pt x="8415" y="4556"/>
                  <a:pt x="8525" y="3337"/>
                </a:cubicBezTo>
                <a:cubicBezTo>
                  <a:pt x="8634" y="2119"/>
                  <a:pt x="8731" y="168"/>
                  <a:pt x="8852" y="412"/>
                </a:cubicBezTo>
                <a:cubicBezTo>
                  <a:pt x="8973" y="656"/>
                  <a:pt x="9133" y="3223"/>
                  <a:pt x="9251" y="4799"/>
                </a:cubicBezTo>
                <a:cubicBezTo>
                  <a:pt x="9368" y="6376"/>
                  <a:pt x="9430" y="9333"/>
                  <a:pt x="9555" y="9870"/>
                </a:cubicBezTo>
                <a:cubicBezTo>
                  <a:pt x="9680" y="10405"/>
                  <a:pt x="9840" y="9203"/>
                  <a:pt x="10000" y="8017"/>
                </a:cubicBezTo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71684" name="Group 4"/>
          <p:cNvGrpSpPr>
            <a:grpSpLocks/>
          </p:cNvGrpSpPr>
          <p:nvPr/>
        </p:nvGrpSpPr>
        <p:grpSpPr bwMode="auto">
          <a:xfrm>
            <a:off x="1941513" y="1462088"/>
            <a:ext cx="4154487" cy="1174750"/>
            <a:chOff x="1223" y="1137"/>
            <a:chExt cx="2617" cy="740"/>
          </a:xfrm>
        </p:grpSpPr>
        <p:sp>
          <p:nvSpPr>
            <p:cNvPr id="71690" name="Freeform 5"/>
            <p:cNvSpPr>
              <a:spLocks/>
            </p:cNvSpPr>
            <p:nvPr/>
          </p:nvSpPr>
          <p:spPr bwMode="auto">
            <a:xfrm>
              <a:off x="1223" y="113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Freeform 6"/>
            <p:cNvSpPr>
              <a:spLocks/>
            </p:cNvSpPr>
            <p:nvPr/>
          </p:nvSpPr>
          <p:spPr bwMode="auto">
            <a:xfrm flipV="1">
              <a:off x="1871" y="121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692" name="Group 7"/>
            <p:cNvGrpSpPr>
              <a:grpSpLocks/>
            </p:cNvGrpSpPr>
            <p:nvPr/>
          </p:nvGrpSpPr>
          <p:grpSpPr bwMode="auto">
            <a:xfrm flipH="1" flipV="1">
              <a:off x="2527" y="1145"/>
              <a:ext cx="1313" cy="732"/>
              <a:chOff x="2151" y="1793"/>
              <a:chExt cx="1313" cy="732"/>
            </a:xfrm>
          </p:grpSpPr>
          <p:sp>
            <p:nvSpPr>
              <p:cNvPr id="71693" name="Freeform 8"/>
              <p:cNvSpPr>
                <a:spLocks/>
              </p:cNvSpPr>
              <p:nvPr/>
            </p:nvSpPr>
            <p:spPr bwMode="auto">
              <a:xfrm>
                <a:off x="2151" y="179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694" name="Freeform 9"/>
              <p:cNvSpPr>
                <a:spLocks/>
              </p:cNvSpPr>
              <p:nvPr/>
            </p:nvSpPr>
            <p:spPr bwMode="auto">
              <a:xfrm flipV="1">
                <a:off x="2799" y="187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1685" name="Line 10"/>
          <p:cNvSpPr>
            <a:spLocks noChangeShapeType="1"/>
          </p:cNvSpPr>
          <p:nvPr/>
        </p:nvSpPr>
        <p:spPr bwMode="auto">
          <a:xfrm>
            <a:off x="1943100" y="20066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Line 11"/>
          <p:cNvSpPr>
            <a:spLocks noChangeShapeType="1"/>
          </p:cNvSpPr>
          <p:nvPr/>
        </p:nvSpPr>
        <p:spPr bwMode="auto">
          <a:xfrm>
            <a:off x="1943100" y="14097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Text Box 12"/>
          <p:cNvSpPr txBox="1">
            <a:spLocks noChangeArrowheads="1"/>
          </p:cNvSpPr>
          <p:nvPr/>
        </p:nvSpPr>
        <p:spPr bwMode="auto">
          <a:xfrm>
            <a:off x="950913" y="2963863"/>
            <a:ext cx="66421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What is the fewest number of times I need to sample </a:t>
            </a:r>
          </a:p>
          <a:p>
            <a:r>
              <a:rPr lang="en-US"/>
              <a:t>this waveform per second?</a:t>
            </a:r>
          </a:p>
        </p:txBody>
      </p:sp>
      <p:sp>
        <p:nvSpPr>
          <p:cNvPr id="452683" name="Text Box 75"/>
          <p:cNvSpPr txBox="1">
            <a:spLocks noChangeArrowheads="1"/>
          </p:cNvSpPr>
          <p:nvPr/>
        </p:nvSpPr>
        <p:spPr bwMode="auto">
          <a:xfrm>
            <a:off x="1757363" y="4062413"/>
            <a:ext cx="4938712" cy="396875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At least twice per wavelength or period!</a:t>
            </a:r>
            <a:endParaRPr lang="en-US"/>
          </a:p>
        </p:txBody>
      </p:sp>
      <p:sp>
        <p:nvSpPr>
          <p:cNvPr id="71689" name="Text Box 76"/>
          <p:cNvSpPr txBox="1">
            <a:spLocks noChangeArrowheads="1"/>
          </p:cNvSpPr>
          <p:nvPr/>
        </p:nvSpPr>
        <p:spPr bwMode="auto">
          <a:xfrm>
            <a:off x="3597275" y="5160963"/>
            <a:ext cx="2198688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OTHERWISE ….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 Box 15"/>
          <p:cNvSpPr txBox="1">
            <a:spLocks noChangeArrowheads="1"/>
          </p:cNvSpPr>
          <p:nvPr/>
        </p:nvSpPr>
        <p:spPr bwMode="auto">
          <a:xfrm>
            <a:off x="571500" y="531813"/>
            <a:ext cx="320992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Undersampled waveforms</a:t>
            </a:r>
          </a:p>
        </p:txBody>
      </p:sp>
      <p:sp>
        <p:nvSpPr>
          <p:cNvPr id="11270" name="Line 17"/>
          <p:cNvSpPr>
            <a:spLocks noChangeShapeType="1"/>
          </p:cNvSpPr>
          <p:nvPr/>
        </p:nvSpPr>
        <p:spPr bwMode="auto">
          <a:xfrm>
            <a:off x="1397000" y="2806700"/>
            <a:ext cx="4838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18"/>
          <p:cNvSpPr>
            <a:spLocks noChangeShapeType="1"/>
          </p:cNvSpPr>
          <p:nvPr/>
        </p:nvSpPr>
        <p:spPr bwMode="auto">
          <a:xfrm flipV="1">
            <a:off x="1397000" y="1447800"/>
            <a:ext cx="0" cy="1358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Text Box 19"/>
          <p:cNvSpPr txBox="1">
            <a:spLocks noChangeArrowheads="1"/>
          </p:cNvSpPr>
          <p:nvPr/>
        </p:nvSpPr>
        <p:spPr bwMode="auto">
          <a:xfrm>
            <a:off x="4029075" y="3287713"/>
            <a:ext cx="3103563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True frequency (f -true)</a:t>
            </a:r>
          </a:p>
        </p:txBody>
      </p:sp>
      <p:sp>
        <p:nvSpPr>
          <p:cNvPr id="11273" name="Line 20"/>
          <p:cNvSpPr>
            <a:spLocks noChangeShapeType="1"/>
          </p:cNvSpPr>
          <p:nvPr/>
        </p:nvSpPr>
        <p:spPr bwMode="auto">
          <a:xfrm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21"/>
          <p:cNvSpPr>
            <a:spLocks noChangeShapeType="1"/>
          </p:cNvSpPr>
          <p:nvPr/>
        </p:nvSpPr>
        <p:spPr bwMode="auto">
          <a:xfrm>
            <a:off x="3721100" y="1181100"/>
            <a:ext cx="0" cy="1612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Text Box 22"/>
          <p:cNvSpPr txBox="1">
            <a:spLocks noChangeArrowheads="1"/>
          </p:cNvSpPr>
          <p:nvPr/>
        </p:nvSpPr>
        <p:spPr bwMode="auto">
          <a:xfrm rot="-5400000">
            <a:off x="142876" y="1731962"/>
            <a:ext cx="13843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Amplitude</a:t>
            </a:r>
          </a:p>
        </p:txBody>
      </p:sp>
      <p:sp>
        <p:nvSpPr>
          <p:cNvPr id="11276" name="Line 23"/>
          <p:cNvSpPr>
            <a:spLocks noChangeShapeType="1"/>
          </p:cNvSpPr>
          <p:nvPr/>
        </p:nvSpPr>
        <p:spPr bwMode="auto">
          <a:xfrm flipH="1" flipV="1">
            <a:off x="4381500" y="19304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Text Box 25"/>
          <p:cNvSpPr txBox="1">
            <a:spLocks noChangeArrowheads="1"/>
          </p:cNvSpPr>
          <p:nvPr/>
        </p:nvSpPr>
        <p:spPr bwMode="auto">
          <a:xfrm>
            <a:off x="520700" y="3300413"/>
            <a:ext cx="31813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Reconstructed frequency</a:t>
            </a:r>
          </a:p>
          <a:p>
            <a:pPr>
              <a:spcBef>
                <a:spcPct val="50000"/>
              </a:spcBef>
            </a:pPr>
            <a:r>
              <a:rPr lang="en-US"/>
              <a:t>(f -aliased)</a:t>
            </a:r>
          </a:p>
        </p:txBody>
      </p:sp>
      <p:sp>
        <p:nvSpPr>
          <p:cNvPr id="11278" name="Line 26"/>
          <p:cNvSpPr>
            <a:spLocks noChangeShapeType="1"/>
          </p:cNvSpPr>
          <p:nvPr/>
        </p:nvSpPr>
        <p:spPr bwMode="auto">
          <a:xfrm flipV="1">
            <a:off x="2451100" y="2857500"/>
            <a:ext cx="5715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27"/>
          <p:cNvSpPr>
            <a:spLocks noChangeShapeType="1"/>
          </p:cNvSpPr>
          <p:nvPr/>
        </p:nvSpPr>
        <p:spPr bwMode="auto">
          <a:xfrm flipH="1" flipV="1">
            <a:off x="4394200" y="2882900"/>
            <a:ext cx="203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28"/>
          <p:cNvSpPr>
            <a:spLocks noChangeShapeType="1"/>
          </p:cNvSpPr>
          <p:nvPr/>
        </p:nvSpPr>
        <p:spPr bwMode="auto">
          <a:xfrm flipH="1" flipV="1">
            <a:off x="3708400" y="1701800"/>
            <a:ext cx="6477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29"/>
          <p:cNvSpPr>
            <a:spLocks noChangeShapeType="1"/>
          </p:cNvSpPr>
          <p:nvPr/>
        </p:nvSpPr>
        <p:spPr bwMode="auto">
          <a:xfrm flipH="1" flipV="1">
            <a:off x="3035300" y="1676400"/>
            <a:ext cx="6477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Text Box 30"/>
          <p:cNvSpPr txBox="1">
            <a:spLocks noChangeArrowheads="1"/>
          </p:cNvSpPr>
          <p:nvPr/>
        </p:nvSpPr>
        <p:spPr bwMode="auto">
          <a:xfrm>
            <a:off x="3298825" y="1077913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1266" name="Object 0"/>
          <p:cNvGraphicFramePr>
            <a:graphicFrameLocks noChangeAspect="1"/>
          </p:cNvGraphicFramePr>
          <p:nvPr/>
        </p:nvGraphicFramePr>
        <p:xfrm>
          <a:off x="3860800" y="1212850"/>
          <a:ext cx="4302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2" name="Equation" r:id="rId4" imgW="431640" imgH="393480" progId="Equation.DSMT4">
                  <p:embed/>
                </p:oleObj>
              </mc:Choice>
              <mc:Fallback>
                <p:oleObj name="Equation" r:id="rId4" imgW="431640" imgH="39348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0800" y="1212850"/>
                        <a:ext cx="4302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1"/>
          <p:cNvGraphicFramePr>
            <a:graphicFrameLocks noChangeAspect="1"/>
          </p:cNvGraphicFramePr>
          <p:nvPr/>
        </p:nvGraphicFramePr>
        <p:xfrm>
          <a:off x="3175000" y="1225550"/>
          <a:ext cx="4302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Equation" r:id="rId6" imgW="431640" imgH="393480" progId="Equation.DSMT4">
                  <p:embed/>
                </p:oleObj>
              </mc:Choice>
              <mc:Fallback>
                <p:oleObj name="Equation" r:id="rId6" imgW="43164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0" y="1225550"/>
                        <a:ext cx="4302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642938" y="531813"/>
            <a:ext cx="30670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Oversampled waveforms</a:t>
            </a:r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>
            <a:off x="1397000" y="2806700"/>
            <a:ext cx="4838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09" name="Line 5"/>
          <p:cNvSpPr>
            <a:spLocks noChangeShapeType="1"/>
          </p:cNvSpPr>
          <p:nvPr/>
        </p:nvSpPr>
        <p:spPr bwMode="auto">
          <a:xfrm flipV="1">
            <a:off x="1397000" y="1447800"/>
            <a:ext cx="0" cy="1358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3570288" y="3325813"/>
            <a:ext cx="3309937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 True frequency (f -true)</a:t>
            </a:r>
          </a:p>
        </p:txBody>
      </p:sp>
      <p:sp>
        <p:nvSpPr>
          <p:cNvPr id="72711" name="Line 7"/>
          <p:cNvSpPr>
            <a:spLocks noChangeShapeType="1"/>
          </p:cNvSpPr>
          <p:nvPr/>
        </p:nvSpPr>
        <p:spPr bwMode="auto">
          <a:xfrm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3721100" y="1181100"/>
            <a:ext cx="0" cy="16129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 rot="-5400000">
            <a:off x="142876" y="1731962"/>
            <a:ext cx="13843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Amplitude</a:t>
            </a:r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 flipH="1"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520700" y="3300413"/>
            <a:ext cx="31813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Reconstructed frequency</a:t>
            </a:r>
          </a:p>
          <a:p>
            <a:pPr>
              <a:spcBef>
                <a:spcPct val="50000"/>
              </a:spcBef>
            </a:pPr>
            <a:r>
              <a:rPr lang="en-US" u="sng"/>
              <a:t>frequency is unaliased</a:t>
            </a:r>
            <a:endParaRPr lang="en-US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 flipV="1">
            <a:off x="2527300" y="2857500"/>
            <a:ext cx="49530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Text Box 16"/>
          <p:cNvSpPr txBox="1">
            <a:spLocks noChangeArrowheads="1"/>
          </p:cNvSpPr>
          <p:nvPr/>
        </p:nvSpPr>
        <p:spPr bwMode="auto">
          <a:xfrm>
            <a:off x="3298825" y="1077913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2718" name="Text Box 34"/>
          <p:cNvSpPr txBox="1">
            <a:spLocks noChangeArrowheads="1"/>
          </p:cNvSpPr>
          <p:nvPr/>
        </p:nvSpPr>
        <p:spPr bwMode="auto">
          <a:xfrm>
            <a:off x="2890838" y="1058863"/>
            <a:ext cx="23622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Nyquist frequency</a:t>
            </a:r>
            <a:endParaRPr lang="en-US"/>
          </a:p>
        </p:txBody>
      </p:sp>
      <p:sp>
        <p:nvSpPr>
          <p:cNvPr id="72719" name="Text Box 35"/>
          <p:cNvSpPr txBox="1">
            <a:spLocks noChangeArrowheads="1"/>
          </p:cNvSpPr>
          <p:nvPr/>
        </p:nvSpPr>
        <p:spPr bwMode="auto">
          <a:xfrm>
            <a:off x="649288" y="4646613"/>
            <a:ext cx="58166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Nyquist frequency = 1 / twice the sampling rate</a:t>
            </a:r>
          </a:p>
        </p:txBody>
      </p:sp>
      <p:sp>
        <p:nvSpPr>
          <p:cNvPr id="72720" name="Text Box 36"/>
          <p:cNvSpPr txBox="1">
            <a:spLocks noChangeArrowheads="1"/>
          </p:cNvSpPr>
          <p:nvPr/>
        </p:nvSpPr>
        <p:spPr bwMode="auto">
          <a:xfrm>
            <a:off x="271463" y="5300663"/>
            <a:ext cx="82962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Minimum sampling rate must be at least twice the desired frequency</a:t>
            </a:r>
          </a:p>
        </p:txBody>
      </p:sp>
      <p:sp>
        <p:nvSpPr>
          <p:cNvPr id="72721" name="Text Box 37"/>
          <p:cNvSpPr txBox="1">
            <a:spLocks noChangeArrowheads="1"/>
          </p:cNvSpPr>
          <p:nvPr/>
        </p:nvSpPr>
        <p:spPr bwMode="auto">
          <a:xfrm>
            <a:off x="1498600" y="5700713"/>
            <a:ext cx="5170488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E.g., 1000 samples per second for 500Hz, </a:t>
            </a:r>
          </a:p>
          <a:p>
            <a:pPr>
              <a:spcBef>
                <a:spcPct val="50000"/>
              </a:spcBef>
            </a:pPr>
            <a:r>
              <a:rPr lang="en-US"/>
              <a:t>2000 samples per second for 1000 Hz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642938" y="531813"/>
            <a:ext cx="30670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Oversampled waveforms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1397000" y="2806700"/>
            <a:ext cx="4838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1397000" y="1447800"/>
            <a:ext cx="0" cy="1358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Line 7"/>
          <p:cNvSpPr>
            <a:spLocks noChangeShapeType="1"/>
          </p:cNvSpPr>
          <p:nvPr/>
        </p:nvSpPr>
        <p:spPr bwMode="auto">
          <a:xfrm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8"/>
          <p:cNvSpPr>
            <a:spLocks noChangeShapeType="1"/>
          </p:cNvSpPr>
          <p:nvPr/>
        </p:nvSpPr>
        <p:spPr bwMode="auto">
          <a:xfrm>
            <a:off x="3721100" y="1181100"/>
            <a:ext cx="0" cy="16129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Text Box 9"/>
          <p:cNvSpPr txBox="1">
            <a:spLocks noChangeArrowheads="1"/>
          </p:cNvSpPr>
          <p:nvPr/>
        </p:nvSpPr>
        <p:spPr bwMode="auto">
          <a:xfrm rot="-5400000">
            <a:off x="142876" y="1731962"/>
            <a:ext cx="13843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Amplitude</a:t>
            </a:r>
          </a:p>
        </p:txBody>
      </p:sp>
      <p:sp>
        <p:nvSpPr>
          <p:cNvPr id="73737" name="Line 10"/>
          <p:cNvSpPr>
            <a:spLocks noChangeShapeType="1"/>
          </p:cNvSpPr>
          <p:nvPr/>
        </p:nvSpPr>
        <p:spPr bwMode="auto">
          <a:xfrm flipH="1"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Text Box 13"/>
          <p:cNvSpPr txBox="1">
            <a:spLocks noChangeArrowheads="1"/>
          </p:cNvSpPr>
          <p:nvPr/>
        </p:nvSpPr>
        <p:spPr bwMode="auto">
          <a:xfrm>
            <a:off x="3298825" y="1077913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3739" name="Text Box 14"/>
          <p:cNvSpPr txBox="1">
            <a:spLocks noChangeArrowheads="1"/>
          </p:cNvSpPr>
          <p:nvPr/>
        </p:nvSpPr>
        <p:spPr bwMode="auto">
          <a:xfrm>
            <a:off x="2890838" y="1058863"/>
            <a:ext cx="23622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Nyquist frequency</a:t>
            </a:r>
            <a:endParaRPr lang="en-US"/>
          </a:p>
        </p:txBody>
      </p:sp>
      <p:sp>
        <p:nvSpPr>
          <p:cNvPr id="73740" name="Text Box 18"/>
          <p:cNvSpPr txBox="1">
            <a:spLocks noChangeArrowheads="1"/>
          </p:cNvSpPr>
          <p:nvPr/>
        </p:nvSpPr>
        <p:spPr bwMode="auto">
          <a:xfrm>
            <a:off x="0" y="3230563"/>
            <a:ext cx="8420100" cy="1768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 practice we are best oversampling by double the required minimum</a:t>
            </a:r>
          </a:p>
          <a:p>
            <a:pPr>
              <a:spcBef>
                <a:spcPct val="50000"/>
              </a:spcBef>
            </a:pPr>
            <a:r>
              <a:rPr lang="en-US"/>
              <a:t>i.e. 1000 samples per second for a maximum of 500 Hz</a:t>
            </a:r>
          </a:p>
          <a:p>
            <a:pPr>
              <a:spcBef>
                <a:spcPct val="50000"/>
              </a:spcBef>
            </a:pPr>
            <a:r>
              <a:rPr lang="en-US"/>
              <a:t>i.e., 2000 samples per second for a maximum of 1000 Hz</a:t>
            </a:r>
          </a:p>
          <a:p>
            <a:pPr>
              <a:spcBef>
                <a:spcPct val="50000"/>
              </a:spcBef>
            </a:pPr>
            <a:r>
              <a:rPr lang="en-US"/>
              <a:t>Oversampling is relatively cheap.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438400" y="4495800"/>
            <a:ext cx="4376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hlinkClick r:id="rId2"/>
              </a:rPr>
              <a:t>http://www.falstad.com/fourier/j2/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Fourier series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Periodic functions and signals may be expanded into a series of sine and cosine functions</a:t>
            </a:r>
          </a:p>
        </p:txBody>
      </p:sp>
    </p:spTree>
    <p:extLst>
      <p:ext uri="{BB962C8B-B14F-4D97-AF65-F5344CB8AC3E}">
        <p14:creationId xmlns:p14="http://schemas.microsoft.com/office/powerpoint/2010/main" val="18081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118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Text Box 123"/>
          <p:cNvSpPr txBox="1">
            <a:spLocks noChangeArrowheads="1"/>
          </p:cNvSpPr>
          <p:nvPr/>
        </p:nvSpPr>
        <p:spPr bwMode="auto">
          <a:xfrm>
            <a:off x="385763" y="833438"/>
            <a:ext cx="6486525" cy="13144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Spatial frequency, or wavenumber (k) is the number of cycles per unit distance.  </a:t>
            </a:r>
          </a:p>
          <a:p>
            <a:pPr algn="l">
              <a:spcBef>
                <a:spcPct val="50000"/>
              </a:spcBef>
            </a:pPr>
            <a:endParaRPr lang="en-US" sz="1600"/>
          </a:p>
          <a:p>
            <a:pPr algn="l">
              <a:spcBef>
                <a:spcPct val="50000"/>
              </a:spcBef>
            </a:pPr>
            <a:r>
              <a:rPr lang="en-US" sz="1600"/>
              <a:t>One spatial cycle or wavenumber  = frequency/velocity. </a:t>
            </a:r>
          </a:p>
        </p:txBody>
      </p:sp>
      <p:sp>
        <p:nvSpPr>
          <p:cNvPr id="12294" name="Text Box 125"/>
          <p:cNvSpPr txBox="1">
            <a:spLocks noChangeArrowheads="1"/>
          </p:cNvSpPr>
          <p:nvPr/>
        </p:nvSpPr>
        <p:spPr bwMode="auto">
          <a:xfrm>
            <a:off x="425450" y="2568575"/>
            <a:ext cx="6376988" cy="7032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Each wavenumber must be sampled at least twice per wavelength </a:t>
            </a:r>
          </a:p>
          <a:p>
            <a:pPr>
              <a:spcBef>
                <a:spcPct val="50000"/>
              </a:spcBef>
            </a:pPr>
            <a:r>
              <a:rPr lang="en-US" sz="1600"/>
              <a:t>(two CMP’s per wavelength) </a:t>
            </a:r>
            <a:endParaRPr lang="en-US"/>
          </a:p>
        </p:txBody>
      </p:sp>
      <p:sp>
        <p:nvSpPr>
          <p:cNvPr id="12295" name="Text Box 126"/>
          <p:cNvSpPr txBox="1">
            <a:spLocks noChangeArrowheads="1"/>
          </p:cNvSpPr>
          <p:nvPr/>
        </p:nvSpPr>
        <p:spPr bwMode="auto">
          <a:xfrm>
            <a:off x="2763838" y="149225"/>
            <a:ext cx="19589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Spatial aliasing</a:t>
            </a:r>
          </a:p>
        </p:txBody>
      </p:sp>
      <p:sp>
        <p:nvSpPr>
          <p:cNvPr id="12296" name="Text Box 127"/>
          <p:cNvSpPr txBox="1">
            <a:spLocks noChangeArrowheads="1"/>
          </p:cNvSpPr>
          <p:nvPr/>
        </p:nvSpPr>
        <p:spPr bwMode="auto">
          <a:xfrm>
            <a:off x="4173538" y="4006850"/>
            <a:ext cx="1841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2290" name="Object 128"/>
          <p:cNvGraphicFramePr>
            <a:graphicFrameLocks noChangeAspect="1"/>
          </p:cNvGraphicFramePr>
          <p:nvPr/>
        </p:nvGraphicFramePr>
        <p:xfrm>
          <a:off x="1946275" y="3730625"/>
          <a:ext cx="31750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4" imgW="3174840" imgH="901440" progId="Equation.DSMT4">
                  <p:embed/>
                </p:oleObj>
              </mc:Choice>
              <mc:Fallback>
                <p:oleObj name="Equation" r:id="rId4" imgW="3174840" imgH="901440" progId="Equation.DSMT4">
                  <p:embed/>
                  <p:pic>
                    <p:nvPicPr>
                      <p:cNvPr id="0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3730625"/>
                        <a:ext cx="31750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130"/>
          <p:cNvSpPr txBox="1">
            <a:spLocks noChangeArrowheads="1"/>
          </p:cNvSpPr>
          <p:nvPr/>
        </p:nvSpPr>
        <p:spPr bwMode="auto">
          <a:xfrm>
            <a:off x="292100" y="4959350"/>
            <a:ext cx="7934325" cy="7032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 PRACTICE each wavenumber must be sampled at least four times per minimum</a:t>
            </a:r>
          </a:p>
          <a:p>
            <a:pPr>
              <a:spcBef>
                <a:spcPct val="50000"/>
              </a:spcBef>
            </a:pPr>
            <a:r>
              <a:rPr lang="en-US" sz="1600"/>
              <a:t>wavelength (two CMP’s per wavelength)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2763838" y="149225"/>
            <a:ext cx="19589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Spatial aliasing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4173538" y="4006850"/>
            <a:ext cx="1841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544513" y="1844675"/>
            <a:ext cx="6440487" cy="1006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However, dip (theta) as well as frequency and velocity event changes the number of cycles per distance, so</a:t>
            </a:r>
          </a:p>
        </p:txBody>
      </p:sp>
      <p:sp>
        <p:nvSpPr>
          <p:cNvPr id="13320" name="Text Box 10"/>
          <p:cNvSpPr txBox="1">
            <a:spLocks noChangeArrowheads="1"/>
          </p:cNvSpPr>
          <p:nvPr/>
        </p:nvSpPr>
        <p:spPr bwMode="auto">
          <a:xfrm>
            <a:off x="3822700" y="3768725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3314" name="Object 11"/>
          <p:cNvGraphicFramePr>
            <a:graphicFrameLocks noChangeAspect="1"/>
          </p:cNvGraphicFramePr>
          <p:nvPr/>
        </p:nvGraphicFramePr>
        <p:xfrm>
          <a:off x="1851025" y="3438525"/>
          <a:ext cx="3441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Equation" r:id="rId4" imgW="3441600" imgH="838080" progId="Equation.DSMT4">
                  <p:embed/>
                </p:oleObj>
              </mc:Choice>
              <mc:Fallback>
                <p:oleObj name="Equation" r:id="rId4" imgW="3441600" imgH="8380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3438525"/>
                        <a:ext cx="34417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5799138" y="3702050"/>
            <a:ext cx="20066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Liner, 9.7,p.192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Rectangle 3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Text Box 4"/>
          <p:cNvSpPr txBox="1">
            <a:spLocks noChangeArrowheads="1"/>
          </p:cNvSpPr>
          <p:nvPr/>
        </p:nvSpPr>
        <p:spPr bwMode="auto">
          <a:xfrm>
            <a:off x="2763838" y="149225"/>
            <a:ext cx="19589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Spatial aliasing</a:t>
            </a:r>
          </a:p>
        </p:txBody>
      </p:sp>
      <p:sp>
        <p:nvSpPr>
          <p:cNvPr id="14347" name="Text Box 5"/>
          <p:cNvSpPr txBox="1">
            <a:spLocks noChangeArrowheads="1"/>
          </p:cNvSpPr>
          <p:nvPr/>
        </p:nvSpPr>
        <p:spPr bwMode="auto">
          <a:xfrm>
            <a:off x="4173538" y="4006850"/>
            <a:ext cx="1841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348" name="Text Box 7"/>
          <p:cNvSpPr txBox="1">
            <a:spLocks noChangeArrowheads="1"/>
          </p:cNvSpPr>
          <p:nvPr/>
        </p:nvSpPr>
        <p:spPr bwMode="auto">
          <a:xfrm>
            <a:off x="3822700" y="3768725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38" name="Object 8"/>
          <p:cNvGraphicFramePr>
            <a:graphicFrameLocks noChangeAspect="1"/>
          </p:cNvGraphicFramePr>
          <p:nvPr/>
        </p:nvGraphicFramePr>
        <p:xfrm>
          <a:off x="1593850" y="1600200"/>
          <a:ext cx="3441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6" name="Equation" r:id="rId4" imgW="3441600" imgH="838080" progId="Equation.DSMT4">
                  <p:embed/>
                </p:oleObj>
              </mc:Choice>
              <mc:Fallback>
                <p:oleObj name="Equation" r:id="rId4" imgW="3441600" imgH="8380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1600200"/>
                        <a:ext cx="34417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Line 9"/>
          <p:cNvSpPr>
            <a:spLocks noChangeShapeType="1"/>
          </p:cNvSpPr>
          <p:nvPr/>
        </p:nvSpPr>
        <p:spPr bwMode="auto">
          <a:xfrm>
            <a:off x="1285875" y="3333750"/>
            <a:ext cx="6038850" cy="0"/>
          </a:xfrm>
          <a:prstGeom prst="line">
            <a:avLst/>
          </a:prstGeom>
          <a:noFill/>
          <a:ln w="57150" cmpd="thickThin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Line 10"/>
          <p:cNvSpPr>
            <a:spLocks noChangeShapeType="1"/>
          </p:cNvSpPr>
          <p:nvPr/>
        </p:nvSpPr>
        <p:spPr bwMode="auto">
          <a:xfrm>
            <a:off x="2190750" y="3314700"/>
            <a:ext cx="3352800" cy="2009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Line 11"/>
          <p:cNvSpPr>
            <a:spLocks noChangeShapeType="1"/>
          </p:cNvSpPr>
          <p:nvPr/>
        </p:nvSpPr>
        <p:spPr bwMode="auto">
          <a:xfrm>
            <a:off x="4143375" y="3324225"/>
            <a:ext cx="3352800" cy="2009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AutoShape 13"/>
          <p:cNvSpPr>
            <a:spLocks noChangeArrowheads="1"/>
          </p:cNvSpPr>
          <p:nvPr/>
        </p:nvSpPr>
        <p:spPr bwMode="auto">
          <a:xfrm rot="10772520">
            <a:off x="4048125" y="3086100"/>
            <a:ext cx="190500" cy="2000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AutoShape 14"/>
          <p:cNvSpPr>
            <a:spLocks noChangeArrowheads="1"/>
          </p:cNvSpPr>
          <p:nvPr/>
        </p:nvSpPr>
        <p:spPr bwMode="auto">
          <a:xfrm rot="10772520">
            <a:off x="2095500" y="3086100"/>
            <a:ext cx="190500" cy="2000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Line 15"/>
          <p:cNvSpPr>
            <a:spLocks noChangeShapeType="1"/>
          </p:cNvSpPr>
          <p:nvPr/>
        </p:nvSpPr>
        <p:spPr bwMode="auto">
          <a:xfrm flipH="1">
            <a:off x="3571875" y="3314700"/>
            <a:ext cx="59055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>
            <a:off x="4103688" y="3668713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2698750" y="3368675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39" name="Object 19"/>
          <p:cNvGraphicFramePr>
            <a:graphicFrameLocks noChangeAspect="1"/>
          </p:cNvGraphicFramePr>
          <p:nvPr/>
        </p:nvGraphicFramePr>
        <p:xfrm>
          <a:off x="2847975" y="3384550"/>
          <a:ext cx="2286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7" name="Equation" r:id="rId6" imgW="228600" imgH="317160" progId="Equation.DSMT4">
                  <p:embed/>
                </p:oleObj>
              </mc:Choice>
              <mc:Fallback>
                <p:oleObj name="Equation" r:id="rId6" imgW="228600" imgH="31716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5" y="3384550"/>
                        <a:ext cx="228600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20"/>
          <p:cNvGraphicFramePr>
            <a:graphicFrameLocks noChangeAspect="1"/>
          </p:cNvGraphicFramePr>
          <p:nvPr/>
        </p:nvGraphicFramePr>
        <p:xfrm>
          <a:off x="4924425" y="3394075"/>
          <a:ext cx="2286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8" name="Equation" r:id="rId8" imgW="228600" imgH="317160" progId="Equation.DSMT4">
                  <p:embed/>
                </p:oleObj>
              </mc:Choice>
              <mc:Fallback>
                <p:oleObj name="Equation" r:id="rId8" imgW="228600" imgH="31716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25" y="3394075"/>
                        <a:ext cx="228600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7" name="Text Box 22"/>
          <p:cNvSpPr txBox="1">
            <a:spLocks noChangeArrowheads="1"/>
          </p:cNvSpPr>
          <p:nvPr/>
        </p:nvSpPr>
        <p:spPr bwMode="auto">
          <a:xfrm>
            <a:off x="3241675" y="2978150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41" name="Object 23"/>
          <p:cNvGraphicFramePr>
            <a:graphicFrameLocks noChangeAspect="1"/>
          </p:cNvGraphicFramePr>
          <p:nvPr/>
        </p:nvGraphicFramePr>
        <p:xfrm>
          <a:off x="2968625" y="3019425"/>
          <a:ext cx="40481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9" name="Equation" r:id="rId9" imgW="406080" imgH="228600" progId="Equation.DSMT4">
                  <p:embed/>
                </p:oleObj>
              </mc:Choice>
              <mc:Fallback>
                <p:oleObj name="Equation" r:id="rId9" imgW="406080" imgH="228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25" y="3019425"/>
                        <a:ext cx="404813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24"/>
          <p:cNvGraphicFramePr>
            <a:graphicFrameLocks noChangeAspect="1"/>
          </p:cNvGraphicFramePr>
          <p:nvPr/>
        </p:nvGraphicFramePr>
        <p:xfrm>
          <a:off x="3927475" y="3743325"/>
          <a:ext cx="582613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0" name="Equation" r:id="rId11" imgW="583920" imgH="304560" progId="Equation.DSMT4">
                  <p:embed/>
                </p:oleObj>
              </mc:Choice>
              <mc:Fallback>
                <p:oleObj name="Equation" r:id="rId11" imgW="583920" imgH="30456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7475" y="3743325"/>
                        <a:ext cx="582613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8" name="Text Box 25"/>
          <p:cNvSpPr txBox="1">
            <a:spLocks noChangeArrowheads="1"/>
          </p:cNvSpPr>
          <p:nvPr/>
        </p:nvSpPr>
        <p:spPr bwMode="auto">
          <a:xfrm>
            <a:off x="2751138" y="5430838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43" name="Object 26"/>
          <p:cNvGraphicFramePr>
            <a:graphicFrameLocks noChangeAspect="1"/>
          </p:cNvGraphicFramePr>
          <p:nvPr/>
        </p:nvGraphicFramePr>
        <p:xfrm>
          <a:off x="1114425" y="4524375"/>
          <a:ext cx="2057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1" name="Equation" r:id="rId13" imgW="2057400" imgH="838080" progId="Equation.DSMT4">
                  <p:embed/>
                </p:oleObj>
              </mc:Choice>
              <mc:Fallback>
                <p:oleObj name="Equation" r:id="rId13" imgW="2057400" imgH="8380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4524375"/>
                        <a:ext cx="2057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9" name="Text Box 27"/>
          <p:cNvSpPr txBox="1">
            <a:spLocks noChangeArrowheads="1"/>
          </p:cNvSpPr>
          <p:nvPr/>
        </p:nvSpPr>
        <p:spPr bwMode="auto">
          <a:xfrm>
            <a:off x="798513" y="5868988"/>
            <a:ext cx="69913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For aliasing NOT to occur, delta(t) must be less than T/2</a:t>
            </a:r>
          </a:p>
        </p:txBody>
      </p:sp>
      <p:sp>
        <p:nvSpPr>
          <p:cNvPr id="14360" name="Freeform 28"/>
          <p:cNvSpPr>
            <a:spLocks/>
          </p:cNvSpPr>
          <p:nvPr/>
        </p:nvSpPr>
        <p:spPr bwMode="auto">
          <a:xfrm>
            <a:off x="4260850" y="3286125"/>
            <a:ext cx="2044700" cy="1981200"/>
          </a:xfrm>
          <a:custGeom>
            <a:avLst/>
            <a:gdLst>
              <a:gd name="T0" fmla="*/ 826611135 w 1288"/>
              <a:gd name="T1" fmla="*/ 2147483647 h 1248"/>
              <a:gd name="T2" fmla="*/ 282257492 w 1288"/>
              <a:gd name="T3" fmla="*/ 2147483647 h 1248"/>
              <a:gd name="T4" fmla="*/ 2147483647 w 1288"/>
              <a:gd name="T5" fmla="*/ 2147483647 h 1248"/>
              <a:gd name="T6" fmla="*/ 1249997423 w 1288"/>
              <a:gd name="T7" fmla="*/ 1043344676 h 1248"/>
              <a:gd name="T8" fmla="*/ 2147483647 w 1288"/>
              <a:gd name="T9" fmla="*/ 937498155 h 1248"/>
              <a:gd name="T10" fmla="*/ 1885076954 w 1288"/>
              <a:gd name="T11" fmla="*/ 0 h 12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88"/>
              <a:gd name="T19" fmla="*/ 0 h 1248"/>
              <a:gd name="T20" fmla="*/ 1288 w 1288"/>
              <a:gd name="T21" fmla="*/ 1248 h 12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88" h="1248">
                <a:moveTo>
                  <a:pt x="328" y="1248"/>
                </a:moveTo>
                <a:cubicBezTo>
                  <a:pt x="164" y="1077"/>
                  <a:pt x="0" y="907"/>
                  <a:pt x="112" y="864"/>
                </a:cubicBezTo>
                <a:cubicBezTo>
                  <a:pt x="224" y="821"/>
                  <a:pt x="936" y="1065"/>
                  <a:pt x="1000" y="990"/>
                </a:cubicBezTo>
                <a:cubicBezTo>
                  <a:pt x="1064" y="915"/>
                  <a:pt x="455" y="517"/>
                  <a:pt x="496" y="414"/>
                </a:cubicBezTo>
                <a:cubicBezTo>
                  <a:pt x="537" y="311"/>
                  <a:pt x="1204" y="441"/>
                  <a:pt x="1246" y="372"/>
                </a:cubicBezTo>
                <a:cubicBezTo>
                  <a:pt x="1288" y="303"/>
                  <a:pt x="1018" y="151"/>
                  <a:pt x="748" y="0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2430463" y="549275"/>
            <a:ext cx="19589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Spatial aliasing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4173538" y="4006850"/>
            <a:ext cx="1841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368" name="Text Box 21"/>
          <p:cNvSpPr txBox="1">
            <a:spLocks noChangeArrowheads="1"/>
          </p:cNvSpPr>
          <p:nvPr/>
        </p:nvSpPr>
        <p:spPr bwMode="auto">
          <a:xfrm>
            <a:off x="2751138" y="5430838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362" name="Object 22"/>
          <p:cNvGraphicFramePr>
            <a:graphicFrameLocks noChangeAspect="1"/>
          </p:cNvGraphicFramePr>
          <p:nvPr/>
        </p:nvGraphicFramePr>
        <p:xfrm>
          <a:off x="2136775" y="1447800"/>
          <a:ext cx="2070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4" imgW="2070000" imgH="838080" progId="Equation.DSMT4">
                  <p:embed/>
                </p:oleObj>
              </mc:Choice>
              <mc:Fallback>
                <p:oleObj name="Equation" r:id="rId4" imgW="2070000" imgH="8380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5" y="1447800"/>
                        <a:ext cx="20701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25"/>
          <p:cNvGraphicFramePr>
            <a:graphicFrameLocks noChangeAspect="1"/>
          </p:cNvGraphicFramePr>
          <p:nvPr/>
        </p:nvGraphicFramePr>
        <p:xfrm>
          <a:off x="2193925" y="2714625"/>
          <a:ext cx="2146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6" imgW="2145960" imgH="838080" progId="Equation.DSMT4">
                  <p:embed/>
                </p:oleObj>
              </mc:Choice>
              <mc:Fallback>
                <p:oleObj name="Equation" r:id="rId6" imgW="2145960" imgH="8380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925" y="2714625"/>
                        <a:ext cx="21463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Geophone Spacing and Spatial Aliasing</a:t>
            </a:r>
            <a:endParaRPr lang="en-US" sz="1800"/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2" name="Freeform 6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3" name="Freeform 7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4" name="Freeform 8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5" name="Freeform 9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Freeform 10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7" name="Freeform 11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8" name="Freeform 12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9" name="Freeform 13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0" name="Freeform 14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1" name="Freeform 15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2" name="Freeform 16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3" name="Freeform 17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4" name="Freeform 18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5" name="Freeform 19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6" name="Freeform 20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7" name="Freeform 21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0918" name="Group 22"/>
          <p:cNvGrpSpPr>
            <a:grpSpLocks/>
          </p:cNvGrpSpPr>
          <p:nvPr/>
        </p:nvGrpSpPr>
        <p:grpSpPr bwMode="auto">
          <a:xfrm>
            <a:off x="1212850" y="1347788"/>
            <a:ext cx="1404938" cy="5080000"/>
            <a:chOff x="756" y="849"/>
            <a:chExt cx="885" cy="3200"/>
          </a:xfrm>
        </p:grpSpPr>
        <p:sp>
          <p:nvSpPr>
            <p:cNvPr id="80980" name="Line 23"/>
            <p:cNvSpPr>
              <a:spLocks noChangeShapeType="1"/>
            </p:cNvSpPr>
            <p:nvPr/>
          </p:nvSpPr>
          <p:spPr bwMode="auto">
            <a:xfrm rot="5400000">
              <a:off x="-423" y="2449"/>
              <a:ext cx="3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1" name="Freeform 24"/>
            <p:cNvSpPr>
              <a:spLocks/>
            </p:cNvSpPr>
            <p:nvPr/>
          </p:nvSpPr>
          <p:spPr bwMode="auto">
            <a:xfrm rot="5400000">
              <a:off x="1292" y="7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2" name="Freeform 25"/>
            <p:cNvSpPr>
              <a:spLocks/>
            </p:cNvSpPr>
            <p:nvPr/>
          </p:nvSpPr>
          <p:spPr bwMode="auto">
            <a:xfrm rot="5400000" flipV="1">
              <a:off x="872" y="9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3" name="Freeform 26"/>
            <p:cNvSpPr>
              <a:spLocks/>
            </p:cNvSpPr>
            <p:nvPr/>
          </p:nvSpPr>
          <p:spPr bwMode="auto">
            <a:xfrm rot="5400000">
              <a:off x="1304" y="11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4" name="Freeform 27"/>
            <p:cNvSpPr>
              <a:spLocks/>
            </p:cNvSpPr>
            <p:nvPr/>
          </p:nvSpPr>
          <p:spPr bwMode="auto">
            <a:xfrm rot="5400000" flipV="1">
              <a:off x="884" y="13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5" name="Freeform 28"/>
            <p:cNvSpPr>
              <a:spLocks/>
            </p:cNvSpPr>
            <p:nvPr/>
          </p:nvSpPr>
          <p:spPr bwMode="auto">
            <a:xfrm rot="5400000">
              <a:off x="1317" y="15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6" name="Freeform 29"/>
            <p:cNvSpPr>
              <a:spLocks/>
            </p:cNvSpPr>
            <p:nvPr/>
          </p:nvSpPr>
          <p:spPr bwMode="auto">
            <a:xfrm rot="5400000" flipV="1">
              <a:off x="897" y="17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7" name="Freeform 30"/>
            <p:cNvSpPr>
              <a:spLocks/>
            </p:cNvSpPr>
            <p:nvPr/>
          </p:nvSpPr>
          <p:spPr bwMode="auto">
            <a:xfrm rot="5400000">
              <a:off x="1329" y="19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8" name="Freeform 31"/>
            <p:cNvSpPr>
              <a:spLocks/>
            </p:cNvSpPr>
            <p:nvPr/>
          </p:nvSpPr>
          <p:spPr bwMode="auto">
            <a:xfrm rot="5400000" flipV="1">
              <a:off x="909" y="21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9" name="Freeform 32"/>
            <p:cNvSpPr>
              <a:spLocks/>
            </p:cNvSpPr>
            <p:nvPr/>
          </p:nvSpPr>
          <p:spPr bwMode="auto">
            <a:xfrm rot="5400000">
              <a:off x="1297" y="23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0" name="Freeform 33"/>
            <p:cNvSpPr>
              <a:spLocks/>
            </p:cNvSpPr>
            <p:nvPr/>
          </p:nvSpPr>
          <p:spPr bwMode="auto">
            <a:xfrm rot="5400000" flipV="1">
              <a:off x="877" y="25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1" name="Freeform 34"/>
            <p:cNvSpPr>
              <a:spLocks/>
            </p:cNvSpPr>
            <p:nvPr/>
          </p:nvSpPr>
          <p:spPr bwMode="auto">
            <a:xfrm rot="5400000">
              <a:off x="1309" y="26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2" name="Freeform 35"/>
            <p:cNvSpPr>
              <a:spLocks/>
            </p:cNvSpPr>
            <p:nvPr/>
          </p:nvSpPr>
          <p:spPr bwMode="auto">
            <a:xfrm rot="5400000" flipV="1">
              <a:off x="889" y="28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3" name="Freeform 36"/>
            <p:cNvSpPr>
              <a:spLocks/>
            </p:cNvSpPr>
            <p:nvPr/>
          </p:nvSpPr>
          <p:spPr bwMode="auto">
            <a:xfrm rot="5400000">
              <a:off x="1321" y="30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4" name="Freeform 37"/>
            <p:cNvSpPr>
              <a:spLocks/>
            </p:cNvSpPr>
            <p:nvPr/>
          </p:nvSpPr>
          <p:spPr bwMode="auto">
            <a:xfrm rot="5400000" flipV="1">
              <a:off x="901" y="32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5" name="Freeform 38"/>
            <p:cNvSpPr>
              <a:spLocks/>
            </p:cNvSpPr>
            <p:nvPr/>
          </p:nvSpPr>
          <p:spPr bwMode="auto">
            <a:xfrm rot="5400000">
              <a:off x="1333" y="34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6" name="Freeform 39"/>
            <p:cNvSpPr>
              <a:spLocks/>
            </p:cNvSpPr>
            <p:nvPr/>
          </p:nvSpPr>
          <p:spPr bwMode="auto">
            <a:xfrm rot="5400000" flipV="1">
              <a:off x="913" y="36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919" name="Group 40"/>
          <p:cNvGrpSpPr>
            <a:grpSpLocks/>
          </p:cNvGrpSpPr>
          <p:nvPr/>
        </p:nvGrpSpPr>
        <p:grpSpPr bwMode="auto">
          <a:xfrm>
            <a:off x="298450" y="1390650"/>
            <a:ext cx="6629400" cy="4305300"/>
            <a:chOff x="188" y="1200"/>
            <a:chExt cx="4176" cy="2712"/>
          </a:xfrm>
        </p:grpSpPr>
        <p:sp>
          <p:nvSpPr>
            <p:cNvPr id="80972" name="Line 41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3" name="Line 42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4" name="Line 43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5" name="Line 44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6" name="Line 45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7" name="Line 46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8" name="Line 47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9" name="Line 48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920" name="Group 49"/>
          <p:cNvGrpSpPr>
            <a:grpSpLocks/>
          </p:cNvGrpSpPr>
          <p:nvPr/>
        </p:nvGrpSpPr>
        <p:grpSpPr bwMode="auto">
          <a:xfrm>
            <a:off x="1898650" y="1360488"/>
            <a:ext cx="1404938" cy="5080000"/>
            <a:chOff x="756" y="849"/>
            <a:chExt cx="885" cy="3200"/>
          </a:xfrm>
        </p:grpSpPr>
        <p:sp>
          <p:nvSpPr>
            <p:cNvPr id="80955" name="Line 50"/>
            <p:cNvSpPr>
              <a:spLocks noChangeShapeType="1"/>
            </p:cNvSpPr>
            <p:nvPr/>
          </p:nvSpPr>
          <p:spPr bwMode="auto">
            <a:xfrm rot="5400000">
              <a:off x="-423" y="2449"/>
              <a:ext cx="3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6" name="Freeform 51"/>
            <p:cNvSpPr>
              <a:spLocks/>
            </p:cNvSpPr>
            <p:nvPr/>
          </p:nvSpPr>
          <p:spPr bwMode="auto">
            <a:xfrm rot="5400000">
              <a:off x="1292" y="7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7" name="Freeform 52"/>
            <p:cNvSpPr>
              <a:spLocks/>
            </p:cNvSpPr>
            <p:nvPr/>
          </p:nvSpPr>
          <p:spPr bwMode="auto">
            <a:xfrm rot="5400000" flipV="1">
              <a:off x="872" y="9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8" name="Freeform 53"/>
            <p:cNvSpPr>
              <a:spLocks/>
            </p:cNvSpPr>
            <p:nvPr/>
          </p:nvSpPr>
          <p:spPr bwMode="auto">
            <a:xfrm rot="5400000">
              <a:off x="1304" y="11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9" name="Freeform 54"/>
            <p:cNvSpPr>
              <a:spLocks/>
            </p:cNvSpPr>
            <p:nvPr/>
          </p:nvSpPr>
          <p:spPr bwMode="auto">
            <a:xfrm rot="5400000" flipV="1">
              <a:off x="884" y="13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0" name="Freeform 55"/>
            <p:cNvSpPr>
              <a:spLocks/>
            </p:cNvSpPr>
            <p:nvPr/>
          </p:nvSpPr>
          <p:spPr bwMode="auto">
            <a:xfrm rot="5400000">
              <a:off x="1317" y="15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1" name="Freeform 56"/>
            <p:cNvSpPr>
              <a:spLocks/>
            </p:cNvSpPr>
            <p:nvPr/>
          </p:nvSpPr>
          <p:spPr bwMode="auto">
            <a:xfrm rot="5400000" flipV="1">
              <a:off x="897" y="17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2" name="Freeform 57"/>
            <p:cNvSpPr>
              <a:spLocks/>
            </p:cNvSpPr>
            <p:nvPr/>
          </p:nvSpPr>
          <p:spPr bwMode="auto">
            <a:xfrm rot="5400000">
              <a:off x="1329" y="19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3" name="Freeform 58"/>
            <p:cNvSpPr>
              <a:spLocks/>
            </p:cNvSpPr>
            <p:nvPr/>
          </p:nvSpPr>
          <p:spPr bwMode="auto">
            <a:xfrm rot="5400000" flipV="1">
              <a:off x="909" y="21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4" name="Freeform 59"/>
            <p:cNvSpPr>
              <a:spLocks/>
            </p:cNvSpPr>
            <p:nvPr/>
          </p:nvSpPr>
          <p:spPr bwMode="auto">
            <a:xfrm rot="5400000">
              <a:off x="1297" y="23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5" name="Freeform 60"/>
            <p:cNvSpPr>
              <a:spLocks/>
            </p:cNvSpPr>
            <p:nvPr/>
          </p:nvSpPr>
          <p:spPr bwMode="auto">
            <a:xfrm rot="5400000" flipV="1">
              <a:off x="877" y="25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6" name="Freeform 61"/>
            <p:cNvSpPr>
              <a:spLocks/>
            </p:cNvSpPr>
            <p:nvPr/>
          </p:nvSpPr>
          <p:spPr bwMode="auto">
            <a:xfrm rot="5400000">
              <a:off x="1309" y="26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7" name="Freeform 62"/>
            <p:cNvSpPr>
              <a:spLocks/>
            </p:cNvSpPr>
            <p:nvPr/>
          </p:nvSpPr>
          <p:spPr bwMode="auto">
            <a:xfrm rot="5400000" flipV="1">
              <a:off x="889" y="28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8" name="Freeform 63"/>
            <p:cNvSpPr>
              <a:spLocks/>
            </p:cNvSpPr>
            <p:nvPr/>
          </p:nvSpPr>
          <p:spPr bwMode="auto">
            <a:xfrm rot="5400000">
              <a:off x="1321" y="30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9" name="Freeform 64"/>
            <p:cNvSpPr>
              <a:spLocks/>
            </p:cNvSpPr>
            <p:nvPr/>
          </p:nvSpPr>
          <p:spPr bwMode="auto">
            <a:xfrm rot="5400000" flipV="1">
              <a:off x="901" y="32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0" name="Freeform 65"/>
            <p:cNvSpPr>
              <a:spLocks/>
            </p:cNvSpPr>
            <p:nvPr/>
          </p:nvSpPr>
          <p:spPr bwMode="auto">
            <a:xfrm rot="5400000">
              <a:off x="1333" y="34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1" name="Freeform 66"/>
            <p:cNvSpPr>
              <a:spLocks/>
            </p:cNvSpPr>
            <p:nvPr/>
          </p:nvSpPr>
          <p:spPr bwMode="auto">
            <a:xfrm rot="5400000" flipV="1">
              <a:off x="913" y="36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921" name="Line 67"/>
          <p:cNvSpPr>
            <a:spLocks noChangeShapeType="1"/>
          </p:cNvSpPr>
          <p:nvPr/>
        </p:nvSpPr>
        <p:spPr bwMode="auto">
          <a:xfrm rot="5400000">
            <a:off x="712788" y="3900488"/>
            <a:ext cx="5080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2" name="Freeform 68"/>
          <p:cNvSpPr>
            <a:spLocks/>
          </p:cNvSpPr>
          <p:nvPr/>
        </p:nvSpPr>
        <p:spPr bwMode="auto">
          <a:xfrm rot="5400000">
            <a:off x="3435350" y="12303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3" name="Freeform 69"/>
          <p:cNvSpPr>
            <a:spLocks/>
          </p:cNvSpPr>
          <p:nvPr/>
        </p:nvSpPr>
        <p:spPr bwMode="auto">
          <a:xfrm rot="5400000" flipV="1">
            <a:off x="2768600" y="15351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4" name="Freeform 70"/>
          <p:cNvSpPr>
            <a:spLocks/>
          </p:cNvSpPr>
          <p:nvPr/>
        </p:nvSpPr>
        <p:spPr bwMode="auto">
          <a:xfrm rot="5400000">
            <a:off x="3454400" y="18462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5" name="Freeform 71"/>
          <p:cNvSpPr>
            <a:spLocks/>
          </p:cNvSpPr>
          <p:nvPr/>
        </p:nvSpPr>
        <p:spPr bwMode="auto">
          <a:xfrm rot="5400000" flipV="1">
            <a:off x="2787650" y="21510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6" name="Freeform 72"/>
          <p:cNvSpPr>
            <a:spLocks/>
          </p:cNvSpPr>
          <p:nvPr/>
        </p:nvSpPr>
        <p:spPr bwMode="auto">
          <a:xfrm rot="5400000">
            <a:off x="3475038" y="24542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7" name="Freeform 73"/>
          <p:cNvSpPr>
            <a:spLocks/>
          </p:cNvSpPr>
          <p:nvPr/>
        </p:nvSpPr>
        <p:spPr bwMode="auto">
          <a:xfrm rot="5400000" flipV="1">
            <a:off x="2808288" y="27590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8" name="Freeform 74"/>
          <p:cNvSpPr>
            <a:spLocks/>
          </p:cNvSpPr>
          <p:nvPr/>
        </p:nvSpPr>
        <p:spPr bwMode="auto">
          <a:xfrm rot="5400000">
            <a:off x="3494088" y="30702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9" name="Freeform 75"/>
          <p:cNvSpPr>
            <a:spLocks/>
          </p:cNvSpPr>
          <p:nvPr/>
        </p:nvSpPr>
        <p:spPr bwMode="auto">
          <a:xfrm rot="5400000" flipV="1">
            <a:off x="2827338" y="3373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0" name="Freeform 76"/>
          <p:cNvSpPr>
            <a:spLocks/>
          </p:cNvSpPr>
          <p:nvPr/>
        </p:nvSpPr>
        <p:spPr bwMode="auto">
          <a:xfrm rot="5400000">
            <a:off x="3443288" y="3678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1" name="Freeform 77"/>
          <p:cNvSpPr>
            <a:spLocks/>
          </p:cNvSpPr>
          <p:nvPr/>
        </p:nvSpPr>
        <p:spPr bwMode="auto">
          <a:xfrm rot="5400000" flipV="1">
            <a:off x="2776538" y="39830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2" name="Freeform 78"/>
          <p:cNvSpPr>
            <a:spLocks/>
          </p:cNvSpPr>
          <p:nvPr/>
        </p:nvSpPr>
        <p:spPr bwMode="auto">
          <a:xfrm rot="5400000">
            <a:off x="3462338" y="42941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3" name="Freeform 79"/>
          <p:cNvSpPr>
            <a:spLocks/>
          </p:cNvSpPr>
          <p:nvPr/>
        </p:nvSpPr>
        <p:spPr bwMode="auto">
          <a:xfrm rot="5400000" flipV="1">
            <a:off x="2795588" y="45989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4" name="Freeform 80"/>
          <p:cNvSpPr>
            <a:spLocks/>
          </p:cNvSpPr>
          <p:nvPr/>
        </p:nvSpPr>
        <p:spPr bwMode="auto">
          <a:xfrm rot="5400000">
            <a:off x="3481388" y="49037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5" name="Freeform 81"/>
          <p:cNvSpPr>
            <a:spLocks/>
          </p:cNvSpPr>
          <p:nvPr/>
        </p:nvSpPr>
        <p:spPr bwMode="auto">
          <a:xfrm rot="5400000" flipV="1">
            <a:off x="2814638" y="52085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6" name="Freeform 82"/>
          <p:cNvSpPr>
            <a:spLocks/>
          </p:cNvSpPr>
          <p:nvPr/>
        </p:nvSpPr>
        <p:spPr bwMode="auto">
          <a:xfrm rot="5400000">
            <a:off x="3500438" y="5519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7" name="Freeform 83"/>
          <p:cNvSpPr>
            <a:spLocks/>
          </p:cNvSpPr>
          <p:nvPr/>
        </p:nvSpPr>
        <p:spPr bwMode="auto">
          <a:xfrm rot="5400000" flipV="1">
            <a:off x="2833688" y="58245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8" name="Oval 84"/>
          <p:cNvSpPr>
            <a:spLocks noChangeArrowheads="1"/>
          </p:cNvSpPr>
          <p:nvPr/>
        </p:nvSpPr>
        <p:spPr bwMode="auto">
          <a:xfrm>
            <a:off x="1123950" y="25685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9" name="Oval 85"/>
          <p:cNvSpPr>
            <a:spLocks noChangeArrowheads="1"/>
          </p:cNvSpPr>
          <p:nvPr/>
        </p:nvSpPr>
        <p:spPr bwMode="auto">
          <a:xfrm>
            <a:off x="1809750" y="25685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0" name="Oval 86"/>
          <p:cNvSpPr>
            <a:spLocks noChangeArrowheads="1"/>
          </p:cNvSpPr>
          <p:nvPr/>
        </p:nvSpPr>
        <p:spPr bwMode="auto">
          <a:xfrm>
            <a:off x="2495550" y="25685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1" name="Oval 87"/>
          <p:cNvSpPr>
            <a:spLocks noChangeArrowheads="1"/>
          </p:cNvSpPr>
          <p:nvPr/>
        </p:nvSpPr>
        <p:spPr bwMode="auto">
          <a:xfrm>
            <a:off x="3155950" y="25685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2" name="Line 88"/>
          <p:cNvSpPr>
            <a:spLocks noChangeShapeType="1"/>
          </p:cNvSpPr>
          <p:nvPr/>
        </p:nvSpPr>
        <p:spPr bwMode="auto">
          <a:xfrm>
            <a:off x="368300" y="5880100"/>
            <a:ext cx="7010400" cy="127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3" name="Rectangle 89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4" name="Line 90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5" name="Oval 91"/>
          <p:cNvSpPr>
            <a:spLocks noChangeArrowheads="1"/>
          </p:cNvSpPr>
          <p:nvPr/>
        </p:nvSpPr>
        <p:spPr bwMode="auto">
          <a:xfrm>
            <a:off x="5753100" y="3949700"/>
            <a:ext cx="74613" cy="762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6" name="Oval 92"/>
          <p:cNvSpPr>
            <a:spLocks noChangeArrowheads="1"/>
          </p:cNvSpPr>
          <p:nvPr/>
        </p:nvSpPr>
        <p:spPr bwMode="auto">
          <a:xfrm>
            <a:off x="7105650" y="3949700"/>
            <a:ext cx="74613" cy="762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7" name="Oval 93"/>
          <p:cNvSpPr>
            <a:spLocks noChangeArrowheads="1"/>
          </p:cNvSpPr>
          <p:nvPr/>
        </p:nvSpPr>
        <p:spPr bwMode="auto">
          <a:xfrm>
            <a:off x="6419850" y="3968750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8" name="Oval 94"/>
          <p:cNvSpPr>
            <a:spLocks noChangeArrowheads="1"/>
          </p:cNvSpPr>
          <p:nvPr/>
        </p:nvSpPr>
        <p:spPr bwMode="auto">
          <a:xfrm>
            <a:off x="5067300" y="395922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9" name="Rectangle 95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0" name="Oval 96"/>
          <p:cNvSpPr>
            <a:spLocks noChangeArrowheads="1"/>
          </p:cNvSpPr>
          <p:nvPr/>
        </p:nvSpPr>
        <p:spPr bwMode="auto">
          <a:xfrm>
            <a:off x="50323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1" name="Oval 97"/>
          <p:cNvSpPr>
            <a:spLocks noChangeArrowheads="1"/>
          </p:cNvSpPr>
          <p:nvPr/>
        </p:nvSpPr>
        <p:spPr bwMode="auto">
          <a:xfrm>
            <a:off x="57054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2" name="Oval 98"/>
          <p:cNvSpPr>
            <a:spLocks noChangeArrowheads="1"/>
          </p:cNvSpPr>
          <p:nvPr/>
        </p:nvSpPr>
        <p:spPr bwMode="auto">
          <a:xfrm>
            <a:off x="64039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3" name="Oval 99"/>
          <p:cNvSpPr>
            <a:spLocks noChangeArrowheads="1"/>
          </p:cNvSpPr>
          <p:nvPr/>
        </p:nvSpPr>
        <p:spPr bwMode="auto">
          <a:xfrm>
            <a:off x="7089775" y="24892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4" name="Text Box 100"/>
          <p:cNvSpPr txBox="1">
            <a:spLocks noChangeArrowheads="1"/>
          </p:cNvSpPr>
          <p:nvPr/>
        </p:nvSpPr>
        <p:spPr bwMode="auto">
          <a:xfrm>
            <a:off x="5997575" y="2906713"/>
            <a:ext cx="6254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K=0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141"/>
          <p:cNvGrpSpPr>
            <a:grpSpLocks/>
          </p:cNvGrpSpPr>
          <p:nvPr/>
        </p:nvGrpSpPr>
        <p:grpSpPr bwMode="auto">
          <a:xfrm>
            <a:off x="298450" y="1419225"/>
            <a:ext cx="6629400" cy="4305300"/>
            <a:chOff x="188" y="1200"/>
            <a:chExt cx="4176" cy="2712"/>
          </a:xfrm>
        </p:grpSpPr>
        <p:sp>
          <p:nvSpPr>
            <p:cNvPr id="82027" name="Line 142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8" name="Line 143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9" name="Line 144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0" name="Line 145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1" name="Line 146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2" name="Line 147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3" name="Line 148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4" name="Line 149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81923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6" name="Freeform 6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7" name="Freeform 7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8" name="Freeform 8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9" name="Freeform 9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0" name="Freeform 10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1" name="Freeform 11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2" name="Freeform 12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3" name="Freeform 13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4" name="Freeform 14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5" name="Freeform 15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6" name="Freeform 16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7" name="Freeform 17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8" name="Freeform 18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9" name="Freeform 19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0" name="Freeform 20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1" name="Freeform 21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2" name="Line 23"/>
          <p:cNvSpPr>
            <a:spLocks noChangeShapeType="1"/>
          </p:cNvSpPr>
          <p:nvPr/>
        </p:nvSpPr>
        <p:spPr bwMode="auto">
          <a:xfrm rot="5400000">
            <a:off x="-658812" y="4040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43" name="Group 150"/>
          <p:cNvGrpSpPr>
            <a:grpSpLocks/>
          </p:cNvGrpSpPr>
          <p:nvPr/>
        </p:nvGrpSpPr>
        <p:grpSpPr bwMode="auto">
          <a:xfrm>
            <a:off x="1212850" y="1592263"/>
            <a:ext cx="1404938" cy="4899025"/>
            <a:chOff x="764" y="979"/>
            <a:chExt cx="885" cy="3086"/>
          </a:xfrm>
        </p:grpSpPr>
        <p:sp>
          <p:nvSpPr>
            <p:cNvPr id="82011" name="Freeform 24"/>
            <p:cNvSpPr>
              <a:spLocks/>
            </p:cNvSpPr>
            <p:nvPr/>
          </p:nvSpPr>
          <p:spPr bwMode="auto">
            <a:xfrm rot="5400000">
              <a:off x="1300" y="86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2" name="Freeform 25"/>
            <p:cNvSpPr>
              <a:spLocks/>
            </p:cNvSpPr>
            <p:nvPr/>
          </p:nvSpPr>
          <p:spPr bwMode="auto">
            <a:xfrm rot="5400000" flipV="1">
              <a:off x="880" y="10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3" name="Freeform 26"/>
            <p:cNvSpPr>
              <a:spLocks/>
            </p:cNvSpPr>
            <p:nvPr/>
          </p:nvSpPr>
          <p:spPr bwMode="auto">
            <a:xfrm rot="5400000">
              <a:off x="1312" y="125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4" name="Freeform 27"/>
            <p:cNvSpPr>
              <a:spLocks/>
            </p:cNvSpPr>
            <p:nvPr/>
          </p:nvSpPr>
          <p:spPr bwMode="auto">
            <a:xfrm rot="5400000" flipV="1">
              <a:off x="892" y="144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5" name="Freeform 28"/>
            <p:cNvSpPr>
              <a:spLocks/>
            </p:cNvSpPr>
            <p:nvPr/>
          </p:nvSpPr>
          <p:spPr bwMode="auto">
            <a:xfrm rot="5400000">
              <a:off x="1325" y="1634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6" name="Freeform 29"/>
            <p:cNvSpPr>
              <a:spLocks/>
            </p:cNvSpPr>
            <p:nvPr/>
          </p:nvSpPr>
          <p:spPr bwMode="auto">
            <a:xfrm rot="5400000" flipV="1">
              <a:off x="905" y="18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7" name="Freeform 30"/>
            <p:cNvSpPr>
              <a:spLocks/>
            </p:cNvSpPr>
            <p:nvPr/>
          </p:nvSpPr>
          <p:spPr bwMode="auto">
            <a:xfrm rot="5400000">
              <a:off x="1337" y="202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8" name="Freeform 31"/>
            <p:cNvSpPr>
              <a:spLocks/>
            </p:cNvSpPr>
            <p:nvPr/>
          </p:nvSpPr>
          <p:spPr bwMode="auto">
            <a:xfrm rot="5400000" flipV="1">
              <a:off x="917" y="22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9" name="Freeform 32"/>
            <p:cNvSpPr>
              <a:spLocks/>
            </p:cNvSpPr>
            <p:nvPr/>
          </p:nvSpPr>
          <p:spPr bwMode="auto">
            <a:xfrm rot="5400000">
              <a:off x="1305" y="240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0" name="Freeform 33"/>
            <p:cNvSpPr>
              <a:spLocks/>
            </p:cNvSpPr>
            <p:nvPr/>
          </p:nvSpPr>
          <p:spPr bwMode="auto">
            <a:xfrm rot="5400000" flipV="1">
              <a:off x="885" y="25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1" name="Freeform 34"/>
            <p:cNvSpPr>
              <a:spLocks/>
            </p:cNvSpPr>
            <p:nvPr/>
          </p:nvSpPr>
          <p:spPr bwMode="auto">
            <a:xfrm rot="5400000">
              <a:off x="1317" y="27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2" name="Freeform 35"/>
            <p:cNvSpPr>
              <a:spLocks/>
            </p:cNvSpPr>
            <p:nvPr/>
          </p:nvSpPr>
          <p:spPr bwMode="auto">
            <a:xfrm rot="5400000" flipV="1">
              <a:off x="897" y="29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3" name="Freeform 36"/>
            <p:cNvSpPr>
              <a:spLocks/>
            </p:cNvSpPr>
            <p:nvPr/>
          </p:nvSpPr>
          <p:spPr bwMode="auto">
            <a:xfrm rot="5400000">
              <a:off x="1329" y="317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4" name="Freeform 37"/>
            <p:cNvSpPr>
              <a:spLocks/>
            </p:cNvSpPr>
            <p:nvPr/>
          </p:nvSpPr>
          <p:spPr bwMode="auto">
            <a:xfrm rot="5400000" flipV="1">
              <a:off x="909" y="33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5" name="Freeform 38"/>
            <p:cNvSpPr>
              <a:spLocks/>
            </p:cNvSpPr>
            <p:nvPr/>
          </p:nvSpPr>
          <p:spPr bwMode="auto">
            <a:xfrm rot="5400000">
              <a:off x="1341" y="356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6" name="Freeform 39"/>
            <p:cNvSpPr>
              <a:spLocks/>
            </p:cNvSpPr>
            <p:nvPr/>
          </p:nvSpPr>
          <p:spPr bwMode="auto">
            <a:xfrm rot="5400000" flipV="1">
              <a:off x="921" y="375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44" name="Line 49"/>
          <p:cNvSpPr>
            <a:spLocks noChangeShapeType="1"/>
          </p:cNvSpPr>
          <p:nvPr/>
        </p:nvSpPr>
        <p:spPr bwMode="auto">
          <a:xfrm rot="5400000">
            <a:off x="26988" y="4205288"/>
            <a:ext cx="5080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45" name="Group 151"/>
          <p:cNvGrpSpPr>
            <a:grpSpLocks/>
          </p:cNvGrpSpPr>
          <p:nvPr/>
        </p:nvGrpSpPr>
        <p:grpSpPr bwMode="auto">
          <a:xfrm>
            <a:off x="1898650" y="1744663"/>
            <a:ext cx="1404938" cy="4899025"/>
            <a:chOff x="1196" y="1083"/>
            <a:chExt cx="885" cy="3086"/>
          </a:xfrm>
        </p:grpSpPr>
        <p:sp>
          <p:nvSpPr>
            <p:cNvPr id="81995" name="Freeform 50"/>
            <p:cNvSpPr>
              <a:spLocks/>
            </p:cNvSpPr>
            <p:nvPr/>
          </p:nvSpPr>
          <p:spPr bwMode="auto">
            <a:xfrm rot="5400000">
              <a:off x="1732" y="9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6" name="Freeform 51"/>
            <p:cNvSpPr>
              <a:spLocks/>
            </p:cNvSpPr>
            <p:nvPr/>
          </p:nvSpPr>
          <p:spPr bwMode="auto">
            <a:xfrm rot="5400000" flipV="1">
              <a:off x="1312" y="11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7" name="Freeform 52"/>
            <p:cNvSpPr>
              <a:spLocks/>
            </p:cNvSpPr>
            <p:nvPr/>
          </p:nvSpPr>
          <p:spPr bwMode="auto">
            <a:xfrm rot="5400000">
              <a:off x="1744" y="13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8" name="Freeform 53"/>
            <p:cNvSpPr>
              <a:spLocks/>
            </p:cNvSpPr>
            <p:nvPr/>
          </p:nvSpPr>
          <p:spPr bwMode="auto">
            <a:xfrm rot="5400000" flipV="1">
              <a:off x="1324" y="15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9" name="Freeform 54"/>
            <p:cNvSpPr>
              <a:spLocks/>
            </p:cNvSpPr>
            <p:nvPr/>
          </p:nvSpPr>
          <p:spPr bwMode="auto">
            <a:xfrm rot="5400000">
              <a:off x="1757" y="17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0" name="Freeform 55"/>
            <p:cNvSpPr>
              <a:spLocks/>
            </p:cNvSpPr>
            <p:nvPr/>
          </p:nvSpPr>
          <p:spPr bwMode="auto">
            <a:xfrm rot="5400000" flipV="1">
              <a:off x="1337" y="19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1" name="Freeform 56"/>
            <p:cNvSpPr>
              <a:spLocks/>
            </p:cNvSpPr>
            <p:nvPr/>
          </p:nvSpPr>
          <p:spPr bwMode="auto">
            <a:xfrm rot="5400000">
              <a:off x="1769" y="21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2" name="Freeform 57"/>
            <p:cNvSpPr>
              <a:spLocks/>
            </p:cNvSpPr>
            <p:nvPr/>
          </p:nvSpPr>
          <p:spPr bwMode="auto">
            <a:xfrm rot="5400000" flipV="1">
              <a:off x="1349" y="23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3" name="Freeform 58"/>
            <p:cNvSpPr>
              <a:spLocks/>
            </p:cNvSpPr>
            <p:nvPr/>
          </p:nvSpPr>
          <p:spPr bwMode="auto">
            <a:xfrm rot="5400000">
              <a:off x="1737" y="25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4" name="Freeform 59"/>
            <p:cNvSpPr>
              <a:spLocks/>
            </p:cNvSpPr>
            <p:nvPr/>
          </p:nvSpPr>
          <p:spPr bwMode="auto">
            <a:xfrm rot="5400000" flipV="1">
              <a:off x="1317" y="27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5" name="Freeform 60"/>
            <p:cNvSpPr>
              <a:spLocks/>
            </p:cNvSpPr>
            <p:nvPr/>
          </p:nvSpPr>
          <p:spPr bwMode="auto">
            <a:xfrm rot="5400000">
              <a:off x="1749" y="28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6" name="Freeform 61"/>
            <p:cNvSpPr>
              <a:spLocks/>
            </p:cNvSpPr>
            <p:nvPr/>
          </p:nvSpPr>
          <p:spPr bwMode="auto">
            <a:xfrm rot="5400000" flipV="1">
              <a:off x="1329" y="30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7" name="Freeform 62"/>
            <p:cNvSpPr>
              <a:spLocks/>
            </p:cNvSpPr>
            <p:nvPr/>
          </p:nvSpPr>
          <p:spPr bwMode="auto">
            <a:xfrm rot="5400000">
              <a:off x="1761" y="32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8" name="Freeform 63"/>
            <p:cNvSpPr>
              <a:spLocks/>
            </p:cNvSpPr>
            <p:nvPr/>
          </p:nvSpPr>
          <p:spPr bwMode="auto">
            <a:xfrm rot="5400000" flipV="1">
              <a:off x="1341" y="34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9" name="Freeform 64"/>
            <p:cNvSpPr>
              <a:spLocks/>
            </p:cNvSpPr>
            <p:nvPr/>
          </p:nvSpPr>
          <p:spPr bwMode="auto">
            <a:xfrm rot="5400000">
              <a:off x="1773" y="36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0" name="Freeform 65"/>
            <p:cNvSpPr>
              <a:spLocks/>
            </p:cNvSpPr>
            <p:nvPr/>
          </p:nvSpPr>
          <p:spPr bwMode="auto">
            <a:xfrm rot="5400000" flipV="1">
              <a:off x="1353" y="38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46" name="Line 67"/>
          <p:cNvSpPr>
            <a:spLocks noChangeShapeType="1"/>
          </p:cNvSpPr>
          <p:nvPr/>
        </p:nvSpPr>
        <p:spPr bwMode="auto">
          <a:xfrm rot="5400000">
            <a:off x="712788" y="43830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7" name="Oval 129"/>
          <p:cNvSpPr>
            <a:spLocks noChangeArrowheads="1"/>
          </p:cNvSpPr>
          <p:nvPr/>
        </p:nvSpPr>
        <p:spPr bwMode="auto">
          <a:xfrm>
            <a:off x="11176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8" name="Oval 130"/>
          <p:cNvSpPr>
            <a:spLocks noChangeArrowheads="1"/>
          </p:cNvSpPr>
          <p:nvPr/>
        </p:nvSpPr>
        <p:spPr bwMode="auto">
          <a:xfrm>
            <a:off x="17907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9" name="Oval 131"/>
          <p:cNvSpPr>
            <a:spLocks noChangeArrowheads="1"/>
          </p:cNvSpPr>
          <p:nvPr/>
        </p:nvSpPr>
        <p:spPr bwMode="auto">
          <a:xfrm>
            <a:off x="24892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0" name="Oval 132"/>
          <p:cNvSpPr>
            <a:spLocks noChangeArrowheads="1"/>
          </p:cNvSpPr>
          <p:nvPr/>
        </p:nvSpPr>
        <p:spPr bwMode="auto">
          <a:xfrm>
            <a:off x="31750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51" name="Group 160"/>
          <p:cNvGrpSpPr>
            <a:grpSpLocks/>
          </p:cNvGrpSpPr>
          <p:nvPr/>
        </p:nvGrpSpPr>
        <p:grpSpPr bwMode="auto">
          <a:xfrm>
            <a:off x="2546350" y="1895475"/>
            <a:ext cx="1404938" cy="4899025"/>
            <a:chOff x="1604" y="1234"/>
            <a:chExt cx="885" cy="3086"/>
          </a:xfrm>
        </p:grpSpPr>
        <p:sp>
          <p:nvSpPr>
            <p:cNvPr id="81978" name="Freeform 68"/>
            <p:cNvSpPr>
              <a:spLocks/>
            </p:cNvSpPr>
            <p:nvPr/>
          </p:nvSpPr>
          <p:spPr bwMode="auto">
            <a:xfrm rot="5400000">
              <a:off x="2140" y="111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1979" name="Group 159"/>
            <p:cNvGrpSpPr>
              <a:grpSpLocks/>
            </p:cNvGrpSpPr>
            <p:nvPr/>
          </p:nvGrpSpPr>
          <p:grpSpPr bwMode="auto">
            <a:xfrm>
              <a:off x="1604" y="1426"/>
              <a:ext cx="885" cy="2894"/>
              <a:chOff x="1604" y="1426"/>
              <a:chExt cx="885" cy="2894"/>
            </a:xfrm>
          </p:grpSpPr>
          <p:sp>
            <p:nvSpPr>
              <p:cNvPr id="81980" name="Freeform 69"/>
              <p:cNvSpPr>
                <a:spLocks/>
              </p:cNvSpPr>
              <p:nvPr/>
            </p:nvSpPr>
            <p:spPr bwMode="auto">
              <a:xfrm rot="5400000" flipV="1">
                <a:off x="1720" y="131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1" name="Freeform 70"/>
              <p:cNvSpPr>
                <a:spLocks/>
              </p:cNvSpPr>
              <p:nvPr/>
            </p:nvSpPr>
            <p:spPr bwMode="auto">
              <a:xfrm rot="5400000">
                <a:off x="2152" y="1506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2" name="Freeform 71"/>
              <p:cNvSpPr>
                <a:spLocks/>
              </p:cNvSpPr>
              <p:nvPr/>
            </p:nvSpPr>
            <p:spPr bwMode="auto">
              <a:xfrm rot="5400000" flipV="1">
                <a:off x="1732" y="169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3" name="Freeform 72"/>
              <p:cNvSpPr>
                <a:spLocks/>
              </p:cNvSpPr>
              <p:nvPr/>
            </p:nvSpPr>
            <p:spPr bwMode="auto">
              <a:xfrm rot="5400000">
                <a:off x="2165" y="188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4" name="Freeform 73"/>
              <p:cNvSpPr>
                <a:spLocks/>
              </p:cNvSpPr>
              <p:nvPr/>
            </p:nvSpPr>
            <p:spPr bwMode="auto">
              <a:xfrm rot="5400000" flipV="1">
                <a:off x="1745" y="208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5" name="Freeform 74"/>
              <p:cNvSpPr>
                <a:spLocks/>
              </p:cNvSpPr>
              <p:nvPr/>
            </p:nvSpPr>
            <p:spPr bwMode="auto">
              <a:xfrm rot="5400000">
                <a:off x="2177" y="227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6" name="Freeform 75"/>
              <p:cNvSpPr>
                <a:spLocks/>
              </p:cNvSpPr>
              <p:nvPr/>
            </p:nvSpPr>
            <p:spPr bwMode="auto">
              <a:xfrm rot="5400000" flipV="1">
                <a:off x="1757" y="246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7" name="Freeform 76"/>
              <p:cNvSpPr>
                <a:spLocks/>
              </p:cNvSpPr>
              <p:nvPr/>
            </p:nvSpPr>
            <p:spPr bwMode="auto">
              <a:xfrm rot="5400000">
                <a:off x="2145" y="266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8" name="Freeform 77"/>
              <p:cNvSpPr>
                <a:spLocks/>
              </p:cNvSpPr>
              <p:nvPr/>
            </p:nvSpPr>
            <p:spPr bwMode="auto">
              <a:xfrm rot="5400000" flipV="1">
                <a:off x="1725" y="2852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9" name="Freeform 78"/>
              <p:cNvSpPr>
                <a:spLocks/>
              </p:cNvSpPr>
              <p:nvPr/>
            </p:nvSpPr>
            <p:spPr bwMode="auto">
              <a:xfrm rot="5400000">
                <a:off x="2157" y="304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0" name="Freeform 79"/>
              <p:cNvSpPr>
                <a:spLocks/>
              </p:cNvSpPr>
              <p:nvPr/>
            </p:nvSpPr>
            <p:spPr bwMode="auto">
              <a:xfrm rot="5400000" flipV="1">
                <a:off x="1737" y="324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1" name="Freeform 80"/>
              <p:cNvSpPr>
                <a:spLocks/>
              </p:cNvSpPr>
              <p:nvPr/>
            </p:nvSpPr>
            <p:spPr bwMode="auto">
              <a:xfrm rot="5400000">
                <a:off x="2169" y="3432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2" name="Freeform 81"/>
              <p:cNvSpPr>
                <a:spLocks/>
              </p:cNvSpPr>
              <p:nvPr/>
            </p:nvSpPr>
            <p:spPr bwMode="auto">
              <a:xfrm rot="5400000" flipV="1">
                <a:off x="1749" y="3624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3" name="Freeform 82"/>
              <p:cNvSpPr>
                <a:spLocks/>
              </p:cNvSpPr>
              <p:nvPr/>
            </p:nvSpPr>
            <p:spPr bwMode="auto">
              <a:xfrm rot="5400000">
                <a:off x="2181" y="382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4" name="Freeform 83"/>
              <p:cNvSpPr>
                <a:spLocks/>
              </p:cNvSpPr>
              <p:nvPr/>
            </p:nvSpPr>
            <p:spPr bwMode="auto">
              <a:xfrm rot="5400000" flipV="1">
                <a:off x="1761" y="4012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1952" name="Line 133"/>
          <p:cNvSpPr>
            <a:spLocks noChangeShapeType="1"/>
          </p:cNvSpPr>
          <p:nvPr/>
        </p:nvSpPr>
        <p:spPr bwMode="auto">
          <a:xfrm rot="625020">
            <a:off x="215900" y="6153150"/>
            <a:ext cx="6981825" cy="1460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3" name="Line 138"/>
          <p:cNvSpPr>
            <a:spLocks noChangeShapeType="1"/>
          </p:cNvSpPr>
          <p:nvPr/>
        </p:nvSpPr>
        <p:spPr bwMode="auto">
          <a:xfrm>
            <a:off x="1892300" y="13843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4" name="Text Box 153"/>
          <p:cNvSpPr txBox="1">
            <a:spLocks noChangeArrowheads="1"/>
          </p:cNvSpPr>
          <p:nvPr/>
        </p:nvSpPr>
        <p:spPr bwMode="auto">
          <a:xfrm>
            <a:off x="1563688" y="309563"/>
            <a:ext cx="4930775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1/4 wavelength shift per trace</a:t>
            </a:r>
          </a:p>
          <a:p>
            <a:pPr>
              <a:spcBef>
                <a:spcPct val="50000"/>
              </a:spcBef>
            </a:pPr>
            <a:r>
              <a:rPr lang="en-US"/>
              <a:t>total shift across array=3/4 wavelength</a:t>
            </a:r>
          </a:p>
        </p:txBody>
      </p:sp>
      <p:sp>
        <p:nvSpPr>
          <p:cNvPr id="81955" name="Line 154"/>
          <p:cNvSpPr>
            <a:spLocks noChangeShapeType="1"/>
          </p:cNvSpPr>
          <p:nvPr/>
        </p:nvSpPr>
        <p:spPr bwMode="auto">
          <a:xfrm>
            <a:off x="2552700" y="1524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6" name="Line 155"/>
          <p:cNvSpPr>
            <a:spLocks noChangeShapeType="1"/>
          </p:cNvSpPr>
          <p:nvPr/>
        </p:nvSpPr>
        <p:spPr bwMode="auto">
          <a:xfrm>
            <a:off x="2552700" y="13843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7" name="Line 156"/>
          <p:cNvSpPr>
            <a:spLocks noChangeShapeType="1"/>
          </p:cNvSpPr>
          <p:nvPr/>
        </p:nvSpPr>
        <p:spPr bwMode="auto">
          <a:xfrm>
            <a:off x="3263900" y="17399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8" name="Line 157"/>
          <p:cNvSpPr>
            <a:spLocks noChangeShapeType="1"/>
          </p:cNvSpPr>
          <p:nvPr/>
        </p:nvSpPr>
        <p:spPr bwMode="auto">
          <a:xfrm>
            <a:off x="3263900" y="15621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9" name="Line 158"/>
          <p:cNvSpPr>
            <a:spLocks noChangeShapeType="1"/>
          </p:cNvSpPr>
          <p:nvPr/>
        </p:nvSpPr>
        <p:spPr bwMode="auto">
          <a:xfrm>
            <a:off x="3276600" y="13843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0" name="Line 161"/>
          <p:cNvSpPr>
            <a:spLocks noChangeShapeType="1"/>
          </p:cNvSpPr>
          <p:nvPr/>
        </p:nvSpPr>
        <p:spPr bwMode="auto">
          <a:xfrm>
            <a:off x="4406900" y="39878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1" name="Rectangle 167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2" name="Line 162"/>
          <p:cNvSpPr>
            <a:spLocks noChangeShapeType="1"/>
          </p:cNvSpPr>
          <p:nvPr/>
        </p:nvSpPr>
        <p:spPr bwMode="auto">
          <a:xfrm flipV="1">
            <a:off x="5791200" y="4013200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3" name="Line 168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4" name="Freeform 175"/>
          <p:cNvSpPr>
            <a:spLocks/>
          </p:cNvSpPr>
          <p:nvPr/>
        </p:nvSpPr>
        <p:spPr bwMode="auto">
          <a:xfrm>
            <a:off x="3249613" y="1476375"/>
            <a:ext cx="673100" cy="114300"/>
          </a:xfrm>
          <a:custGeom>
            <a:avLst/>
            <a:gdLst>
              <a:gd name="T0" fmla="*/ 1068546339 w 424"/>
              <a:gd name="T1" fmla="*/ 0 h 72"/>
              <a:gd name="T2" fmla="*/ 0 w 424"/>
              <a:gd name="T3" fmla="*/ 181451223 h 72"/>
              <a:gd name="T4" fmla="*/ 0 60000 65536"/>
              <a:gd name="T5" fmla="*/ 0 60000 65536"/>
              <a:gd name="T6" fmla="*/ 0 w 424"/>
              <a:gd name="T7" fmla="*/ 0 h 72"/>
              <a:gd name="T8" fmla="*/ 424 w 4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4" h="72">
                <a:moveTo>
                  <a:pt x="424" y="0"/>
                </a:moveTo>
                <a:cubicBezTo>
                  <a:pt x="353" y="12"/>
                  <a:pt x="71" y="60"/>
                  <a:pt x="0" y="72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5" name="Freeform 176"/>
          <p:cNvSpPr>
            <a:spLocks/>
          </p:cNvSpPr>
          <p:nvPr/>
        </p:nvSpPr>
        <p:spPr bwMode="auto">
          <a:xfrm rot="5400000" flipV="1">
            <a:off x="2768600" y="14081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6" name="Freeform 180"/>
          <p:cNvSpPr>
            <a:spLocks/>
          </p:cNvSpPr>
          <p:nvPr/>
        </p:nvSpPr>
        <p:spPr bwMode="auto">
          <a:xfrm rot="5400000" flipV="1">
            <a:off x="208280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7" name="Oval 181"/>
          <p:cNvSpPr>
            <a:spLocks noChangeArrowheads="1"/>
          </p:cNvSpPr>
          <p:nvPr/>
        </p:nvSpPr>
        <p:spPr bwMode="auto">
          <a:xfrm>
            <a:off x="5067300" y="397827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8" name="Oval 182"/>
          <p:cNvSpPr>
            <a:spLocks noChangeArrowheads="1"/>
          </p:cNvSpPr>
          <p:nvPr/>
        </p:nvSpPr>
        <p:spPr bwMode="auto">
          <a:xfrm>
            <a:off x="6419850" y="3968750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9" name="Line 183"/>
          <p:cNvSpPr>
            <a:spLocks noChangeShapeType="1"/>
          </p:cNvSpPr>
          <p:nvPr/>
        </p:nvSpPr>
        <p:spPr bwMode="auto">
          <a:xfrm flipV="1">
            <a:off x="7162800" y="3394075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0" name="Freeform 184"/>
          <p:cNvSpPr>
            <a:spLocks/>
          </p:cNvSpPr>
          <p:nvPr/>
        </p:nvSpPr>
        <p:spPr bwMode="auto">
          <a:xfrm>
            <a:off x="5105400" y="3389313"/>
            <a:ext cx="2676525" cy="1222375"/>
          </a:xfrm>
          <a:custGeom>
            <a:avLst/>
            <a:gdLst>
              <a:gd name="T0" fmla="*/ 0 w 1686"/>
              <a:gd name="T1" fmla="*/ 1000501317 h 770"/>
              <a:gd name="T2" fmla="*/ 1088707582 w 1686"/>
              <a:gd name="T3" fmla="*/ 1938001129 h 770"/>
              <a:gd name="T4" fmla="*/ 2147173297 w 1686"/>
              <a:gd name="T5" fmla="*/ 1015622250 h 770"/>
              <a:gd name="T6" fmla="*/ 2147483647 w 1686"/>
              <a:gd name="T7" fmla="*/ 2520950 h 770"/>
              <a:gd name="T8" fmla="*/ 2147483647 w 1686"/>
              <a:gd name="T9" fmla="*/ 1000501317 h 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86"/>
              <a:gd name="T16" fmla="*/ 0 h 770"/>
              <a:gd name="T17" fmla="*/ 1686 w 1686"/>
              <a:gd name="T18" fmla="*/ 770 h 7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86" h="770">
                <a:moveTo>
                  <a:pt x="0" y="397"/>
                </a:moveTo>
                <a:cubicBezTo>
                  <a:pt x="145" y="582"/>
                  <a:pt x="290" y="768"/>
                  <a:pt x="432" y="769"/>
                </a:cubicBezTo>
                <a:cubicBezTo>
                  <a:pt x="574" y="770"/>
                  <a:pt x="707" y="531"/>
                  <a:pt x="852" y="403"/>
                </a:cubicBezTo>
                <a:cubicBezTo>
                  <a:pt x="997" y="275"/>
                  <a:pt x="1163" y="2"/>
                  <a:pt x="1302" y="1"/>
                </a:cubicBezTo>
                <a:cubicBezTo>
                  <a:pt x="1441" y="0"/>
                  <a:pt x="1563" y="198"/>
                  <a:pt x="1686" y="397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1" name="Rectangle 185"/>
          <p:cNvSpPr>
            <a:spLocks noChangeArrowheads="1"/>
          </p:cNvSpPr>
          <p:nvPr/>
        </p:nvSpPr>
        <p:spPr bwMode="auto">
          <a:xfrm>
            <a:off x="431800" y="6350000"/>
            <a:ext cx="36576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2" name="Oval 186"/>
          <p:cNvSpPr>
            <a:spLocks noChangeArrowheads="1"/>
          </p:cNvSpPr>
          <p:nvPr/>
        </p:nvSpPr>
        <p:spPr bwMode="auto">
          <a:xfrm>
            <a:off x="50323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3" name="Oval 187"/>
          <p:cNvSpPr>
            <a:spLocks noChangeArrowheads="1"/>
          </p:cNvSpPr>
          <p:nvPr/>
        </p:nvSpPr>
        <p:spPr bwMode="auto">
          <a:xfrm>
            <a:off x="57054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4" name="Oval 188"/>
          <p:cNvSpPr>
            <a:spLocks noChangeArrowheads="1"/>
          </p:cNvSpPr>
          <p:nvPr/>
        </p:nvSpPr>
        <p:spPr bwMode="auto">
          <a:xfrm>
            <a:off x="64039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5" name="Oval 189"/>
          <p:cNvSpPr>
            <a:spLocks noChangeArrowheads="1"/>
          </p:cNvSpPr>
          <p:nvPr/>
        </p:nvSpPr>
        <p:spPr bwMode="auto">
          <a:xfrm>
            <a:off x="7089775" y="24892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6" name="Text Box 190"/>
          <p:cNvSpPr txBox="1">
            <a:spLocks noChangeArrowheads="1"/>
          </p:cNvSpPr>
          <p:nvPr/>
        </p:nvSpPr>
        <p:spPr bwMode="auto">
          <a:xfrm>
            <a:off x="5562600" y="2906713"/>
            <a:ext cx="1503363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K=+ or -ve?</a:t>
            </a:r>
          </a:p>
        </p:txBody>
      </p:sp>
      <p:sp>
        <p:nvSpPr>
          <p:cNvPr id="81977" name="Line 191"/>
          <p:cNvSpPr>
            <a:spLocks noChangeShapeType="1"/>
          </p:cNvSpPr>
          <p:nvPr/>
        </p:nvSpPr>
        <p:spPr bwMode="auto">
          <a:xfrm rot="625020" flipV="1">
            <a:off x="420688" y="3897313"/>
            <a:ext cx="3676650" cy="1397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2"/>
          <p:cNvGrpSpPr>
            <a:grpSpLocks/>
          </p:cNvGrpSpPr>
          <p:nvPr/>
        </p:nvGrpSpPr>
        <p:grpSpPr bwMode="auto">
          <a:xfrm>
            <a:off x="298450" y="1419225"/>
            <a:ext cx="6629400" cy="4305300"/>
            <a:chOff x="188" y="1200"/>
            <a:chExt cx="4176" cy="2712"/>
          </a:xfrm>
        </p:grpSpPr>
        <p:sp>
          <p:nvSpPr>
            <p:cNvPr id="83120" name="Line 3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1" name="Line 4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2" name="Line 5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3" name="Line 6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4" name="Line 7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5" name="Line 8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6" name="Line 9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7" name="Line 10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82947" name="Picture 11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8" name="Text Box 12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2949" name="Line 13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0" name="Freeform 14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1" name="Freeform 15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Freeform 16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3" name="Freeform 17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4" name="Freeform 18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5" name="Freeform 19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6" name="Freeform 20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7" name="Freeform 21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8" name="Freeform 22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Freeform 23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0" name="Freeform 24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1" name="Freeform 25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2" name="Freeform 26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3" name="Freeform 27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4" name="Freeform 28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5" name="Freeform 29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6" name="Line 30"/>
          <p:cNvSpPr>
            <a:spLocks noChangeShapeType="1"/>
          </p:cNvSpPr>
          <p:nvPr/>
        </p:nvSpPr>
        <p:spPr bwMode="auto">
          <a:xfrm rot="5400000">
            <a:off x="-658812" y="4040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967" name="Group 31"/>
          <p:cNvGrpSpPr>
            <a:grpSpLocks/>
          </p:cNvGrpSpPr>
          <p:nvPr/>
        </p:nvGrpSpPr>
        <p:grpSpPr bwMode="auto">
          <a:xfrm>
            <a:off x="1212850" y="1592263"/>
            <a:ext cx="1404938" cy="4899025"/>
            <a:chOff x="764" y="979"/>
            <a:chExt cx="885" cy="3086"/>
          </a:xfrm>
        </p:grpSpPr>
        <p:sp>
          <p:nvSpPr>
            <p:cNvPr id="83104" name="Freeform 32"/>
            <p:cNvSpPr>
              <a:spLocks/>
            </p:cNvSpPr>
            <p:nvPr/>
          </p:nvSpPr>
          <p:spPr bwMode="auto">
            <a:xfrm rot="5400000">
              <a:off x="1300" y="86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5" name="Freeform 33"/>
            <p:cNvSpPr>
              <a:spLocks/>
            </p:cNvSpPr>
            <p:nvPr/>
          </p:nvSpPr>
          <p:spPr bwMode="auto">
            <a:xfrm rot="5400000" flipV="1">
              <a:off x="880" y="10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6" name="Freeform 34"/>
            <p:cNvSpPr>
              <a:spLocks/>
            </p:cNvSpPr>
            <p:nvPr/>
          </p:nvSpPr>
          <p:spPr bwMode="auto">
            <a:xfrm rot="5400000">
              <a:off x="1312" y="125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7" name="Freeform 35"/>
            <p:cNvSpPr>
              <a:spLocks/>
            </p:cNvSpPr>
            <p:nvPr/>
          </p:nvSpPr>
          <p:spPr bwMode="auto">
            <a:xfrm rot="5400000" flipV="1">
              <a:off x="892" y="144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8" name="Freeform 36"/>
            <p:cNvSpPr>
              <a:spLocks/>
            </p:cNvSpPr>
            <p:nvPr/>
          </p:nvSpPr>
          <p:spPr bwMode="auto">
            <a:xfrm rot="5400000">
              <a:off x="1325" y="1634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9" name="Freeform 37"/>
            <p:cNvSpPr>
              <a:spLocks/>
            </p:cNvSpPr>
            <p:nvPr/>
          </p:nvSpPr>
          <p:spPr bwMode="auto">
            <a:xfrm rot="5400000" flipV="1">
              <a:off x="905" y="18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0" name="Freeform 38"/>
            <p:cNvSpPr>
              <a:spLocks/>
            </p:cNvSpPr>
            <p:nvPr/>
          </p:nvSpPr>
          <p:spPr bwMode="auto">
            <a:xfrm rot="5400000">
              <a:off x="1337" y="202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1" name="Freeform 39"/>
            <p:cNvSpPr>
              <a:spLocks/>
            </p:cNvSpPr>
            <p:nvPr/>
          </p:nvSpPr>
          <p:spPr bwMode="auto">
            <a:xfrm rot="5400000" flipV="1">
              <a:off x="917" y="22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2" name="Freeform 40"/>
            <p:cNvSpPr>
              <a:spLocks/>
            </p:cNvSpPr>
            <p:nvPr/>
          </p:nvSpPr>
          <p:spPr bwMode="auto">
            <a:xfrm rot="5400000">
              <a:off x="1305" y="240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3" name="Freeform 41"/>
            <p:cNvSpPr>
              <a:spLocks/>
            </p:cNvSpPr>
            <p:nvPr/>
          </p:nvSpPr>
          <p:spPr bwMode="auto">
            <a:xfrm rot="5400000" flipV="1">
              <a:off x="885" y="25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4" name="Freeform 42"/>
            <p:cNvSpPr>
              <a:spLocks/>
            </p:cNvSpPr>
            <p:nvPr/>
          </p:nvSpPr>
          <p:spPr bwMode="auto">
            <a:xfrm rot="5400000">
              <a:off x="1317" y="27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5" name="Freeform 43"/>
            <p:cNvSpPr>
              <a:spLocks/>
            </p:cNvSpPr>
            <p:nvPr/>
          </p:nvSpPr>
          <p:spPr bwMode="auto">
            <a:xfrm rot="5400000" flipV="1">
              <a:off x="897" y="29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6" name="Freeform 44"/>
            <p:cNvSpPr>
              <a:spLocks/>
            </p:cNvSpPr>
            <p:nvPr/>
          </p:nvSpPr>
          <p:spPr bwMode="auto">
            <a:xfrm rot="5400000">
              <a:off x="1329" y="317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7" name="Freeform 45"/>
            <p:cNvSpPr>
              <a:spLocks/>
            </p:cNvSpPr>
            <p:nvPr/>
          </p:nvSpPr>
          <p:spPr bwMode="auto">
            <a:xfrm rot="5400000" flipV="1">
              <a:off x="909" y="33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8" name="Freeform 46"/>
            <p:cNvSpPr>
              <a:spLocks/>
            </p:cNvSpPr>
            <p:nvPr/>
          </p:nvSpPr>
          <p:spPr bwMode="auto">
            <a:xfrm rot="5400000">
              <a:off x="1341" y="356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9" name="Freeform 47"/>
            <p:cNvSpPr>
              <a:spLocks/>
            </p:cNvSpPr>
            <p:nvPr/>
          </p:nvSpPr>
          <p:spPr bwMode="auto">
            <a:xfrm rot="5400000" flipV="1">
              <a:off x="921" y="375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68" name="Oval 67"/>
          <p:cNvSpPr>
            <a:spLocks noChangeArrowheads="1"/>
          </p:cNvSpPr>
          <p:nvPr/>
        </p:nvSpPr>
        <p:spPr bwMode="auto">
          <a:xfrm>
            <a:off x="11176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9" name="Oval 68"/>
          <p:cNvSpPr>
            <a:spLocks noChangeArrowheads="1"/>
          </p:cNvSpPr>
          <p:nvPr/>
        </p:nvSpPr>
        <p:spPr bwMode="auto">
          <a:xfrm>
            <a:off x="17907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0" name="Oval 69"/>
          <p:cNvSpPr>
            <a:spLocks noChangeArrowheads="1"/>
          </p:cNvSpPr>
          <p:nvPr/>
        </p:nvSpPr>
        <p:spPr bwMode="auto">
          <a:xfrm>
            <a:off x="24892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1" name="Oval 70"/>
          <p:cNvSpPr>
            <a:spLocks noChangeArrowheads="1"/>
          </p:cNvSpPr>
          <p:nvPr/>
        </p:nvSpPr>
        <p:spPr bwMode="auto">
          <a:xfrm>
            <a:off x="31750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2" name="Line 89"/>
          <p:cNvSpPr>
            <a:spLocks noChangeShapeType="1"/>
          </p:cNvSpPr>
          <p:nvPr/>
        </p:nvSpPr>
        <p:spPr bwMode="auto">
          <a:xfrm rot="625020">
            <a:off x="215900" y="6153150"/>
            <a:ext cx="6981825" cy="1460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3" name="Line 90"/>
          <p:cNvSpPr>
            <a:spLocks noChangeShapeType="1"/>
          </p:cNvSpPr>
          <p:nvPr/>
        </p:nvSpPr>
        <p:spPr bwMode="auto">
          <a:xfrm>
            <a:off x="1892300" y="13843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4" name="Text Box 91"/>
          <p:cNvSpPr txBox="1">
            <a:spLocks noChangeArrowheads="1"/>
          </p:cNvSpPr>
          <p:nvPr/>
        </p:nvSpPr>
        <p:spPr bwMode="auto">
          <a:xfrm>
            <a:off x="1563688" y="309563"/>
            <a:ext cx="4930775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1/4 wavelength shift per trace</a:t>
            </a:r>
          </a:p>
          <a:p>
            <a:pPr>
              <a:spcBef>
                <a:spcPct val="50000"/>
              </a:spcBef>
            </a:pPr>
            <a:r>
              <a:rPr lang="en-US"/>
              <a:t>total shift across array=3/4 wavelength</a:t>
            </a:r>
          </a:p>
        </p:txBody>
      </p:sp>
      <p:sp>
        <p:nvSpPr>
          <p:cNvPr id="82975" name="Line 92"/>
          <p:cNvSpPr>
            <a:spLocks noChangeShapeType="1"/>
          </p:cNvSpPr>
          <p:nvPr/>
        </p:nvSpPr>
        <p:spPr bwMode="auto">
          <a:xfrm>
            <a:off x="2552700" y="1524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6" name="Line 93"/>
          <p:cNvSpPr>
            <a:spLocks noChangeShapeType="1"/>
          </p:cNvSpPr>
          <p:nvPr/>
        </p:nvSpPr>
        <p:spPr bwMode="auto">
          <a:xfrm>
            <a:off x="2552700" y="13843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7" name="Line 94"/>
          <p:cNvSpPr>
            <a:spLocks noChangeShapeType="1"/>
          </p:cNvSpPr>
          <p:nvPr/>
        </p:nvSpPr>
        <p:spPr bwMode="auto">
          <a:xfrm>
            <a:off x="3263900" y="17399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8" name="Line 95"/>
          <p:cNvSpPr>
            <a:spLocks noChangeShapeType="1"/>
          </p:cNvSpPr>
          <p:nvPr/>
        </p:nvSpPr>
        <p:spPr bwMode="auto">
          <a:xfrm>
            <a:off x="3263900" y="15621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9" name="Line 96"/>
          <p:cNvSpPr>
            <a:spLocks noChangeShapeType="1"/>
          </p:cNvSpPr>
          <p:nvPr/>
        </p:nvSpPr>
        <p:spPr bwMode="auto">
          <a:xfrm>
            <a:off x="3276600" y="13843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0" name="Line 97"/>
          <p:cNvSpPr>
            <a:spLocks noChangeShapeType="1"/>
          </p:cNvSpPr>
          <p:nvPr/>
        </p:nvSpPr>
        <p:spPr bwMode="auto">
          <a:xfrm>
            <a:off x="4406900" y="39878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1" name="Rectangle 98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2" name="Line 99"/>
          <p:cNvSpPr>
            <a:spLocks noChangeShapeType="1"/>
          </p:cNvSpPr>
          <p:nvPr/>
        </p:nvSpPr>
        <p:spPr bwMode="auto">
          <a:xfrm flipV="1">
            <a:off x="5791200" y="4013200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3" name="Line 100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984" name="Group 155"/>
          <p:cNvGrpSpPr>
            <a:grpSpLocks/>
          </p:cNvGrpSpPr>
          <p:nvPr/>
        </p:nvGrpSpPr>
        <p:grpSpPr bwMode="auto">
          <a:xfrm>
            <a:off x="2546350" y="1476375"/>
            <a:ext cx="1404938" cy="5446713"/>
            <a:chOff x="1604" y="930"/>
            <a:chExt cx="885" cy="3431"/>
          </a:xfrm>
        </p:grpSpPr>
        <p:sp>
          <p:nvSpPr>
            <p:cNvPr id="83083" name="Line 66"/>
            <p:cNvSpPr>
              <a:spLocks noChangeShapeType="1"/>
            </p:cNvSpPr>
            <p:nvPr/>
          </p:nvSpPr>
          <p:spPr bwMode="auto">
            <a:xfrm rot="5400000">
              <a:off x="449" y="2761"/>
              <a:ext cx="320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084" name="Group 71"/>
            <p:cNvGrpSpPr>
              <a:grpSpLocks/>
            </p:cNvGrpSpPr>
            <p:nvPr/>
          </p:nvGrpSpPr>
          <p:grpSpPr bwMode="auto">
            <a:xfrm>
              <a:off x="1604" y="1194"/>
              <a:ext cx="885" cy="3086"/>
              <a:chOff x="1604" y="1234"/>
              <a:chExt cx="885" cy="3086"/>
            </a:xfrm>
          </p:grpSpPr>
          <p:sp>
            <p:nvSpPr>
              <p:cNvPr id="83087" name="Freeform 72"/>
              <p:cNvSpPr>
                <a:spLocks/>
              </p:cNvSpPr>
              <p:nvPr/>
            </p:nvSpPr>
            <p:spPr bwMode="auto">
              <a:xfrm rot="5400000">
                <a:off x="2140" y="111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088" name="Group 73"/>
              <p:cNvGrpSpPr>
                <a:grpSpLocks/>
              </p:cNvGrpSpPr>
              <p:nvPr/>
            </p:nvGrpSpPr>
            <p:grpSpPr bwMode="auto">
              <a:xfrm>
                <a:off x="1604" y="1426"/>
                <a:ext cx="885" cy="2894"/>
                <a:chOff x="1604" y="1426"/>
                <a:chExt cx="885" cy="2894"/>
              </a:xfrm>
            </p:grpSpPr>
            <p:sp>
              <p:nvSpPr>
                <p:cNvPr id="83089" name="Freeform 74"/>
                <p:cNvSpPr>
                  <a:spLocks/>
                </p:cNvSpPr>
                <p:nvPr/>
              </p:nvSpPr>
              <p:spPr bwMode="auto">
                <a:xfrm rot="5400000" flipV="1">
                  <a:off x="1720" y="131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0" name="Freeform 75"/>
                <p:cNvSpPr>
                  <a:spLocks/>
                </p:cNvSpPr>
                <p:nvPr/>
              </p:nvSpPr>
              <p:spPr bwMode="auto">
                <a:xfrm rot="5400000">
                  <a:off x="2152" y="1506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1" name="Freeform 76"/>
                <p:cNvSpPr>
                  <a:spLocks/>
                </p:cNvSpPr>
                <p:nvPr/>
              </p:nvSpPr>
              <p:spPr bwMode="auto">
                <a:xfrm rot="5400000" flipV="1">
                  <a:off x="1732" y="169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2" name="Freeform 77"/>
                <p:cNvSpPr>
                  <a:spLocks/>
                </p:cNvSpPr>
                <p:nvPr/>
              </p:nvSpPr>
              <p:spPr bwMode="auto">
                <a:xfrm rot="5400000">
                  <a:off x="2165" y="1889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3" name="Freeform 78"/>
                <p:cNvSpPr>
                  <a:spLocks/>
                </p:cNvSpPr>
                <p:nvPr/>
              </p:nvSpPr>
              <p:spPr bwMode="auto">
                <a:xfrm rot="5400000" flipV="1">
                  <a:off x="1745" y="2081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4" name="Freeform 79"/>
                <p:cNvSpPr>
                  <a:spLocks/>
                </p:cNvSpPr>
                <p:nvPr/>
              </p:nvSpPr>
              <p:spPr bwMode="auto">
                <a:xfrm rot="5400000">
                  <a:off x="2177" y="2277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5" name="Freeform 80"/>
                <p:cNvSpPr>
                  <a:spLocks/>
                </p:cNvSpPr>
                <p:nvPr/>
              </p:nvSpPr>
              <p:spPr bwMode="auto">
                <a:xfrm rot="5400000" flipV="1">
                  <a:off x="1757" y="246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6" name="Freeform 81"/>
                <p:cNvSpPr>
                  <a:spLocks/>
                </p:cNvSpPr>
                <p:nvPr/>
              </p:nvSpPr>
              <p:spPr bwMode="auto">
                <a:xfrm rot="5400000">
                  <a:off x="2145" y="266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7" name="Freeform 82"/>
                <p:cNvSpPr>
                  <a:spLocks/>
                </p:cNvSpPr>
                <p:nvPr/>
              </p:nvSpPr>
              <p:spPr bwMode="auto">
                <a:xfrm rot="5400000" flipV="1">
                  <a:off x="1725" y="285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8" name="Freeform 83"/>
                <p:cNvSpPr>
                  <a:spLocks/>
                </p:cNvSpPr>
                <p:nvPr/>
              </p:nvSpPr>
              <p:spPr bwMode="auto">
                <a:xfrm rot="5400000">
                  <a:off x="2157" y="304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9" name="Freeform 84"/>
                <p:cNvSpPr>
                  <a:spLocks/>
                </p:cNvSpPr>
                <p:nvPr/>
              </p:nvSpPr>
              <p:spPr bwMode="auto">
                <a:xfrm rot="5400000" flipV="1">
                  <a:off x="1737" y="324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00" name="Freeform 85"/>
                <p:cNvSpPr>
                  <a:spLocks/>
                </p:cNvSpPr>
                <p:nvPr/>
              </p:nvSpPr>
              <p:spPr bwMode="auto">
                <a:xfrm rot="5400000">
                  <a:off x="2169" y="343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01" name="Freeform 86"/>
                <p:cNvSpPr>
                  <a:spLocks/>
                </p:cNvSpPr>
                <p:nvPr/>
              </p:nvSpPr>
              <p:spPr bwMode="auto">
                <a:xfrm rot="5400000" flipV="1">
                  <a:off x="1749" y="3624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02" name="Freeform 87"/>
                <p:cNvSpPr>
                  <a:spLocks/>
                </p:cNvSpPr>
                <p:nvPr/>
              </p:nvSpPr>
              <p:spPr bwMode="auto">
                <a:xfrm rot="5400000">
                  <a:off x="2181" y="382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03" name="Freeform 88"/>
                <p:cNvSpPr>
                  <a:spLocks/>
                </p:cNvSpPr>
                <p:nvPr/>
              </p:nvSpPr>
              <p:spPr bwMode="auto">
                <a:xfrm rot="5400000" flipV="1">
                  <a:off x="1761" y="401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3085" name="Freeform 101"/>
            <p:cNvSpPr>
              <a:spLocks/>
            </p:cNvSpPr>
            <p:nvPr/>
          </p:nvSpPr>
          <p:spPr bwMode="auto">
            <a:xfrm>
              <a:off x="2047" y="930"/>
              <a:ext cx="424" cy="72"/>
            </a:xfrm>
            <a:custGeom>
              <a:avLst/>
              <a:gdLst>
                <a:gd name="T0" fmla="*/ 424 w 424"/>
                <a:gd name="T1" fmla="*/ 0 h 72"/>
                <a:gd name="T2" fmla="*/ 0 w 424"/>
                <a:gd name="T3" fmla="*/ 72 h 72"/>
                <a:gd name="T4" fmla="*/ 0 60000 65536"/>
                <a:gd name="T5" fmla="*/ 0 60000 65536"/>
                <a:gd name="T6" fmla="*/ 0 w 424"/>
                <a:gd name="T7" fmla="*/ 0 h 72"/>
                <a:gd name="T8" fmla="*/ 424 w 424"/>
                <a:gd name="T9" fmla="*/ 72 h 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4" h="72">
                  <a:moveTo>
                    <a:pt x="424" y="0"/>
                  </a:moveTo>
                  <a:cubicBezTo>
                    <a:pt x="353" y="12"/>
                    <a:pt x="71" y="60"/>
                    <a:pt x="0" y="72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86" name="Freeform 102"/>
            <p:cNvSpPr>
              <a:spLocks/>
            </p:cNvSpPr>
            <p:nvPr/>
          </p:nvSpPr>
          <p:spPr bwMode="auto">
            <a:xfrm rot="5400000" flipV="1">
              <a:off x="1744" y="88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85" name="Line 48"/>
          <p:cNvSpPr>
            <a:spLocks noChangeShapeType="1"/>
          </p:cNvSpPr>
          <p:nvPr/>
        </p:nvSpPr>
        <p:spPr bwMode="auto">
          <a:xfrm rot="5400000">
            <a:off x="26988" y="4205288"/>
            <a:ext cx="5080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6" name="Freeform 50"/>
          <p:cNvSpPr>
            <a:spLocks/>
          </p:cNvSpPr>
          <p:nvPr/>
        </p:nvSpPr>
        <p:spPr bwMode="auto">
          <a:xfrm rot="5400000">
            <a:off x="2749550" y="15605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7" name="Freeform 51"/>
          <p:cNvSpPr>
            <a:spLocks/>
          </p:cNvSpPr>
          <p:nvPr/>
        </p:nvSpPr>
        <p:spPr bwMode="auto">
          <a:xfrm rot="5400000" flipV="1">
            <a:off x="2082800" y="18653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8" name="Freeform 52"/>
          <p:cNvSpPr>
            <a:spLocks/>
          </p:cNvSpPr>
          <p:nvPr/>
        </p:nvSpPr>
        <p:spPr bwMode="auto">
          <a:xfrm rot="5400000">
            <a:off x="2768600" y="21764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9" name="Freeform 53"/>
          <p:cNvSpPr>
            <a:spLocks/>
          </p:cNvSpPr>
          <p:nvPr/>
        </p:nvSpPr>
        <p:spPr bwMode="auto">
          <a:xfrm rot="5400000" flipV="1">
            <a:off x="2101850" y="24812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0" name="Freeform 54"/>
          <p:cNvSpPr>
            <a:spLocks/>
          </p:cNvSpPr>
          <p:nvPr/>
        </p:nvSpPr>
        <p:spPr bwMode="auto">
          <a:xfrm rot="5400000">
            <a:off x="2789238" y="27844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1" name="Freeform 55"/>
          <p:cNvSpPr>
            <a:spLocks/>
          </p:cNvSpPr>
          <p:nvPr/>
        </p:nvSpPr>
        <p:spPr bwMode="auto">
          <a:xfrm rot="5400000" flipV="1">
            <a:off x="2122488" y="30892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2" name="Freeform 56"/>
          <p:cNvSpPr>
            <a:spLocks/>
          </p:cNvSpPr>
          <p:nvPr/>
        </p:nvSpPr>
        <p:spPr bwMode="auto">
          <a:xfrm rot="5400000">
            <a:off x="2808288" y="34004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3" name="Freeform 57"/>
          <p:cNvSpPr>
            <a:spLocks/>
          </p:cNvSpPr>
          <p:nvPr/>
        </p:nvSpPr>
        <p:spPr bwMode="auto">
          <a:xfrm rot="5400000" flipV="1">
            <a:off x="2141538" y="37036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4" name="Freeform 58"/>
          <p:cNvSpPr>
            <a:spLocks/>
          </p:cNvSpPr>
          <p:nvPr/>
        </p:nvSpPr>
        <p:spPr bwMode="auto">
          <a:xfrm rot="5400000">
            <a:off x="2757488" y="4008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5" name="Freeform 59"/>
          <p:cNvSpPr>
            <a:spLocks/>
          </p:cNvSpPr>
          <p:nvPr/>
        </p:nvSpPr>
        <p:spPr bwMode="auto">
          <a:xfrm rot="5400000" flipV="1">
            <a:off x="2090738" y="4313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6" name="Freeform 60"/>
          <p:cNvSpPr>
            <a:spLocks/>
          </p:cNvSpPr>
          <p:nvPr/>
        </p:nvSpPr>
        <p:spPr bwMode="auto">
          <a:xfrm rot="5400000">
            <a:off x="2776538" y="46243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7" name="Freeform 61"/>
          <p:cNvSpPr>
            <a:spLocks/>
          </p:cNvSpPr>
          <p:nvPr/>
        </p:nvSpPr>
        <p:spPr bwMode="auto">
          <a:xfrm rot="5400000" flipV="1">
            <a:off x="2109788" y="49291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8" name="Freeform 62"/>
          <p:cNvSpPr>
            <a:spLocks/>
          </p:cNvSpPr>
          <p:nvPr/>
        </p:nvSpPr>
        <p:spPr bwMode="auto">
          <a:xfrm rot="5400000">
            <a:off x="2795588" y="52339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9" name="Freeform 63"/>
          <p:cNvSpPr>
            <a:spLocks/>
          </p:cNvSpPr>
          <p:nvPr/>
        </p:nvSpPr>
        <p:spPr bwMode="auto">
          <a:xfrm rot="5400000" flipV="1">
            <a:off x="2128838" y="55387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0" name="Freeform 64"/>
          <p:cNvSpPr>
            <a:spLocks/>
          </p:cNvSpPr>
          <p:nvPr/>
        </p:nvSpPr>
        <p:spPr bwMode="auto">
          <a:xfrm rot="5400000">
            <a:off x="2814638" y="5849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1" name="Freeform 65"/>
          <p:cNvSpPr>
            <a:spLocks/>
          </p:cNvSpPr>
          <p:nvPr/>
        </p:nvSpPr>
        <p:spPr bwMode="auto">
          <a:xfrm rot="5400000" flipV="1">
            <a:off x="2147888" y="6154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2" name="Freeform 103"/>
          <p:cNvSpPr>
            <a:spLocks/>
          </p:cNvSpPr>
          <p:nvPr/>
        </p:nvSpPr>
        <p:spPr bwMode="auto">
          <a:xfrm rot="5400000" flipV="1">
            <a:off x="208280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3" name="Oval 104"/>
          <p:cNvSpPr>
            <a:spLocks noChangeArrowheads="1"/>
          </p:cNvSpPr>
          <p:nvPr/>
        </p:nvSpPr>
        <p:spPr bwMode="auto">
          <a:xfrm>
            <a:off x="5067300" y="397827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4" name="Oval 105"/>
          <p:cNvSpPr>
            <a:spLocks noChangeArrowheads="1"/>
          </p:cNvSpPr>
          <p:nvPr/>
        </p:nvSpPr>
        <p:spPr bwMode="auto">
          <a:xfrm>
            <a:off x="6419850" y="3968750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5" name="Line 106"/>
          <p:cNvSpPr>
            <a:spLocks noChangeShapeType="1"/>
          </p:cNvSpPr>
          <p:nvPr/>
        </p:nvSpPr>
        <p:spPr bwMode="auto">
          <a:xfrm flipV="1">
            <a:off x="7162800" y="3394075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6" name="Freeform 107"/>
          <p:cNvSpPr>
            <a:spLocks/>
          </p:cNvSpPr>
          <p:nvPr/>
        </p:nvSpPr>
        <p:spPr bwMode="auto">
          <a:xfrm>
            <a:off x="5105400" y="3389313"/>
            <a:ext cx="2676525" cy="1222375"/>
          </a:xfrm>
          <a:custGeom>
            <a:avLst/>
            <a:gdLst>
              <a:gd name="T0" fmla="*/ 0 w 1686"/>
              <a:gd name="T1" fmla="*/ 1000501317 h 770"/>
              <a:gd name="T2" fmla="*/ 1088707582 w 1686"/>
              <a:gd name="T3" fmla="*/ 1938001129 h 770"/>
              <a:gd name="T4" fmla="*/ 2147173297 w 1686"/>
              <a:gd name="T5" fmla="*/ 1015622250 h 770"/>
              <a:gd name="T6" fmla="*/ 2147483647 w 1686"/>
              <a:gd name="T7" fmla="*/ 2520950 h 770"/>
              <a:gd name="T8" fmla="*/ 2147483647 w 1686"/>
              <a:gd name="T9" fmla="*/ 1000501317 h 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86"/>
              <a:gd name="T16" fmla="*/ 0 h 770"/>
              <a:gd name="T17" fmla="*/ 1686 w 1686"/>
              <a:gd name="T18" fmla="*/ 770 h 7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86" h="770">
                <a:moveTo>
                  <a:pt x="0" y="397"/>
                </a:moveTo>
                <a:cubicBezTo>
                  <a:pt x="145" y="582"/>
                  <a:pt x="290" y="768"/>
                  <a:pt x="432" y="769"/>
                </a:cubicBezTo>
                <a:cubicBezTo>
                  <a:pt x="574" y="770"/>
                  <a:pt x="707" y="531"/>
                  <a:pt x="852" y="403"/>
                </a:cubicBezTo>
                <a:cubicBezTo>
                  <a:pt x="997" y="275"/>
                  <a:pt x="1163" y="2"/>
                  <a:pt x="1302" y="1"/>
                </a:cubicBezTo>
                <a:cubicBezTo>
                  <a:pt x="1441" y="0"/>
                  <a:pt x="1563" y="198"/>
                  <a:pt x="1686" y="397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7" name="Rectangle 108"/>
          <p:cNvSpPr>
            <a:spLocks noChangeArrowheads="1"/>
          </p:cNvSpPr>
          <p:nvPr/>
        </p:nvSpPr>
        <p:spPr bwMode="auto">
          <a:xfrm>
            <a:off x="431800" y="6350000"/>
            <a:ext cx="36576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8" name="Oval 109"/>
          <p:cNvSpPr>
            <a:spLocks noChangeArrowheads="1"/>
          </p:cNvSpPr>
          <p:nvPr/>
        </p:nvSpPr>
        <p:spPr bwMode="auto">
          <a:xfrm>
            <a:off x="500380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9" name="Oval 110"/>
          <p:cNvSpPr>
            <a:spLocks noChangeArrowheads="1"/>
          </p:cNvSpPr>
          <p:nvPr/>
        </p:nvSpPr>
        <p:spPr bwMode="auto">
          <a:xfrm>
            <a:off x="565785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0" name="Oval 111"/>
          <p:cNvSpPr>
            <a:spLocks noChangeArrowheads="1"/>
          </p:cNvSpPr>
          <p:nvPr/>
        </p:nvSpPr>
        <p:spPr bwMode="auto">
          <a:xfrm>
            <a:off x="641350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1" name="Oval 112"/>
          <p:cNvSpPr>
            <a:spLocks noChangeArrowheads="1"/>
          </p:cNvSpPr>
          <p:nvPr/>
        </p:nvSpPr>
        <p:spPr bwMode="auto">
          <a:xfrm>
            <a:off x="7089775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2" name="Text Box 113"/>
          <p:cNvSpPr txBox="1">
            <a:spLocks noChangeArrowheads="1"/>
          </p:cNvSpPr>
          <p:nvPr/>
        </p:nvSpPr>
        <p:spPr bwMode="auto">
          <a:xfrm>
            <a:off x="6010275" y="2906713"/>
            <a:ext cx="6032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K=?</a:t>
            </a:r>
          </a:p>
        </p:txBody>
      </p:sp>
      <p:grpSp>
        <p:nvGrpSpPr>
          <p:cNvPr id="83013" name="Group 133"/>
          <p:cNvGrpSpPr>
            <a:grpSpLocks/>
          </p:cNvGrpSpPr>
          <p:nvPr/>
        </p:nvGrpSpPr>
        <p:grpSpPr bwMode="auto">
          <a:xfrm>
            <a:off x="869950" y="1395413"/>
            <a:ext cx="1404938" cy="5080000"/>
            <a:chOff x="650" y="867"/>
            <a:chExt cx="885" cy="3200"/>
          </a:xfrm>
        </p:grpSpPr>
        <p:sp>
          <p:nvSpPr>
            <p:cNvPr id="83065" name="Line 115"/>
            <p:cNvSpPr>
              <a:spLocks noChangeShapeType="1"/>
            </p:cNvSpPr>
            <p:nvPr/>
          </p:nvSpPr>
          <p:spPr bwMode="auto">
            <a:xfrm rot="5400000">
              <a:off x="-529" y="2467"/>
              <a:ext cx="320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066" name="Group 116"/>
            <p:cNvGrpSpPr>
              <a:grpSpLocks/>
            </p:cNvGrpSpPr>
            <p:nvPr/>
          </p:nvGrpSpPr>
          <p:grpSpPr bwMode="auto">
            <a:xfrm>
              <a:off x="650" y="925"/>
              <a:ext cx="885" cy="3086"/>
              <a:chOff x="764" y="979"/>
              <a:chExt cx="885" cy="3086"/>
            </a:xfrm>
          </p:grpSpPr>
          <p:sp>
            <p:nvSpPr>
              <p:cNvPr id="83067" name="Freeform 117"/>
              <p:cNvSpPr>
                <a:spLocks/>
              </p:cNvSpPr>
              <p:nvPr/>
            </p:nvSpPr>
            <p:spPr bwMode="auto">
              <a:xfrm rot="5400000">
                <a:off x="1300" y="86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8" name="Freeform 118"/>
              <p:cNvSpPr>
                <a:spLocks/>
              </p:cNvSpPr>
              <p:nvPr/>
            </p:nvSpPr>
            <p:spPr bwMode="auto">
              <a:xfrm rot="5400000" flipV="1">
                <a:off x="880" y="105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9" name="Freeform 119"/>
              <p:cNvSpPr>
                <a:spLocks/>
              </p:cNvSpPr>
              <p:nvPr/>
            </p:nvSpPr>
            <p:spPr bwMode="auto">
              <a:xfrm rot="5400000">
                <a:off x="1312" y="125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0" name="Freeform 120"/>
              <p:cNvSpPr>
                <a:spLocks/>
              </p:cNvSpPr>
              <p:nvPr/>
            </p:nvSpPr>
            <p:spPr bwMode="auto">
              <a:xfrm rot="5400000" flipV="1">
                <a:off x="892" y="144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1" name="Freeform 121"/>
              <p:cNvSpPr>
                <a:spLocks/>
              </p:cNvSpPr>
              <p:nvPr/>
            </p:nvSpPr>
            <p:spPr bwMode="auto">
              <a:xfrm rot="5400000">
                <a:off x="1325" y="1634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2" name="Freeform 122"/>
              <p:cNvSpPr>
                <a:spLocks/>
              </p:cNvSpPr>
              <p:nvPr/>
            </p:nvSpPr>
            <p:spPr bwMode="auto">
              <a:xfrm rot="5400000" flipV="1">
                <a:off x="905" y="1826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3" name="Freeform 123"/>
              <p:cNvSpPr>
                <a:spLocks/>
              </p:cNvSpPr>
              <p:nvPr/>
            </p:nvSpPr>
            <p:spPr bwMode="auto">
              <a:xfrm rot="5400000">
                <a:off x="1337" y="2022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4" name="Freeform 124"/>
              <p:cNvSpPr>
                <a:spLocks/>
              </p:cNvSpPr>
              <p:nvPr/>
            </p:nvSpPr>
            <p:spPr bwMode="auto">
              <a:xfrm rot="5400000" flipV="1">
                <a:off x="917" y="221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5" name="Freeform 125"/>
              <p:cNvSpPr>
                <a:spLocks/>
              </p:cNvSpPr>
              <p:nvPr/>
            </p:nvSpPr>
            <p:spPr bwMode="auto">
              <a:xfrm rot="5400000">
                <a:off x="1305" y="240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6" name="Freeform 126"/>
              <p:cNvSpPr>
                <a:spLocks/>
              </p:cNvSpPr>
              <p:nvPr/>
            </p:nvSpPr>
            <p:spPr bwMode="auto">
              <a:xfrm rot="5400000" flipV="1">
                <a:off x="885" y="259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7" name="Freeform 127"/>
              <p:cNvSpPr>
                <a:spLocks/>
              </p:cNvSpPr>
              <p:nvPr/>
            </p:nvSpPr>
            <p:spPr bwMode="auto">
              <a:xfrm rot="5400000">
                <a:off x="1317" y="279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8" name="Freeform 128"/>
              <p:cNvSpPr>
                <a:spLocks/>
              </p:cNvSpPr>
              <p:nvPr/>
            </p:nvSpPr>
            <p:spPr bwMode="auto">
              <a:xfrm rot="5400000" flipV="1">
                <a:off x="897" y="298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9" name="Freeform 129"/>
              <p:cNvSpPr>
                <a:spLocks/>
              </p:cNvSpPr>
              <p:nvPr/>
            </p:nvSpPr>
            <p:spPr bwMode="auto">
              <a:xfrm rot="5400000">
                <a:off x="1329" y="317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80" name="Freeform 130"/>
              <p:cNvSpPr>
                <a:spLocks/>
              </p:cNvSpPr>
              <p:nvPr/>
            </p:nvSpPr>
            <p:spPr bwMode="auto">
              <a:xfrm rot="5400000" flipV="1">
                <a:off x="909" y="336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81" name="Freeform 131"/>
              <p:cNvSpPr>
                <a:spLocks/>
              </p:cNvSpPr>
              <p:nvPr/>
            </p:nvSpPr>
            <p:spPr bwMode="auto">
              <a:xfrm rot="5400000">
                <a:off x="1341" y="356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82" name="Freeform 132"/>
              <p:cNvSpPr>
                <a:spLocks/>
              </p:cNvSpPr>
              <p:nvPr/>
            </p:nvSpPr>
            <p:spPr bwMode="auto">
              <a:xfrm rot="5400000" flipV="1">
                <a:off x="921" y="375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3014" name="Group 135"/>
          <p:cNvGrpSpPr>
            <a:grpSpLocks/>
          </p:cNvGrpSpPr>
          <p:nvPr/>
        </p:nvGrpSpPr>
        <p:grpSpPr bwMode="auto">
          <a:xfrm>
            <a:off x="1565275" y="1292225"/>
            <a:ext cx="1404938" cy="5318125"/>
            <a:chOff x="1196" y="899"/>
            <a:chExt cx="885" cy="3350"/>
          </a:xfrm>
        </p:grpSpPr>
        <p:sp>
          <p:nvSpPr>
            <p:cNvPr id="83046" name="Line 136"/>
            <p:cNvSpPr>
              <a:spLocks noChangeShapeType="1"/>
            </p:cNvSpPr>
            <p:nvPr/>
          </p:nvSpPr>
          <p:spPr bwMode="auto">
            <a:xfrm rot="5400000">
              <a:off x="17" y="2649"/>
              <a:ext cx="3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047" name="Group 137"/>
            <p:cNvGrpSpPr>
              <a:grpSpLocks/>
            </p:cNvGrpSpPr>
            <p:nvPr/>
          </p:nvGrpSpPr>
          <p:grpSpPr bwMode="auto">
            <a:xfrm>
              <a:off x="1196" y="1099"/>
              <a:ext cx="885" cy="3086"/>
              <a:chOff x="1196" y="1083"/>
              <a:chExt cx="885" cy="3086"/>
            </a:xfrm>
          </p:grpSpPr>
          <p:sp>
            <p:nvSpPr>
              <p:cNvPr id="83049" name="Freeform 138"/>
              <p:cNvSpPr>
                <a:spLocks/>
              </p:cNvSpPr>
              <p:nvPr/>
            </p:nvSpPr>
            <p:spPr bwMode="auto">
              <a:xfrm rot="5400000">
                <a:off x="1732" y="96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0" name="Freeform 139"/>
              <p:cNvSpPr>
                <a:spLocks/>
              </p:cNvSpPr>
              <p:nvPr/>
            </p:nvSpPr>
            <p:spPr bwMode="auto">
              <a:xfrm rot="5400000" flipV="1">
                <a:off x="1312" y="115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1" name="Freeform 140"/>
              <p:cNvSpPr>
                <a:spLocks/>
              </p:cNvSpPr>
              <p:nvPr/>
            </p:nvSpPr>
            <p:spPr bwMode="auto">
              <a:xfrm rot="5400000">
                <a:off x="1744" y="135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2" name="Freeform 141"/>
              <p:cNvSpPr>
                <a:spLocks/>
              </p:cNvSpPr>
              <p:nvPr/>
            </p:nvSpPr>
            <p:spPr bwMode="auto">
              <a:xfrm rot="5400000" flipV="1">
                <a:off x="1324" y="154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3" name="Freeform 142"/>
              <p:cNvSpPr>
                <a:spLocks/>
              </p:cNvSpPr>
              <p:nvPr/>
            </p:nvSpPr>
            <p:spPr bwMode="auto">
              <a:xfrm rot="5400000">
                <a:off x="1757" y="173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4" name="Freeform 143"/>
              <p:cNvSpPr>
                <a:spLocks/>
              </p:cNvSpPr>
              <p:nvPr/>
            </p:nvSpPr>
            <p:spPr bwMode="auto">
              <a:xfrm rot="5400000" flipV="1">
                <a:off x="1337" y="193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5" name="Freeform 144"/>
              <p:cNvSpPr>
                <a:spLocks/>
              </p:cNvSpPr>
              <p:nvPr/>
            </p:nvSpPr>
            <p:spPr bwMode="auto">
              <a:xfrm rot="5400000">
                <a:off x="1769" y="2126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6" name="Freeform 145"/>
              <p:cNvSpPr>
                <a:spLocks/>
              </p:cNvSpPr>
              <p:nvPr/>
            </p:nvSpPr>
            <p:spPr bwMode="auto">
              <a:xfrm rot="5400000" flipV="1">
                <a:off x="1349" y="231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7" name="Freeform 146"/>
              <p:cNvSpPr>
                <a:spLocks/>
              </p:cNvSpPr>
              <p:nvPr/>
            </p:nvSpPr>
            <p:spPr bwMode="auto">
              <a:xfrm rot="5400000">
                <a:off x="1737" y="250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8" name="Freeform 147"/>
              <p:cNvSpPr>
                <a:spLocks/>
              </p:cNvSpPr>
              <p:nvPr/>
            </p:nvSpPr>
            <p:spPr bwMode="auto">
              <a:xfrm rot="5400000" flipV="1">
                <a:off x="1317" y="270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9" name="Freeform 148"/>
              <p:cNvSpPr>
                <a:spLocks/>
              </p:cNvSpPr>
              <p:nvPr/>
            </p:nvSpPr>
            <p:spPr bwMode="auto">
              <a:xfrm rot="5400000">
                <a:off x="1749" y="289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0" name="Freeform 149"/>
              <p:cNvSpPr>
                <a:spLocks/>
              </p:cNvSpPr>
              <p:nvPr/>
            </p:nvSpPr>
            <p:spPr bwMode="auto">
              <a:xfrm rot="5400000" flipV="1">
                <a:off x="1329" y="308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1" name="Freeform 150"/>
              <p:cNvSpPr>
                <a:spLocks/>
              </p:cNvSpPr>
              <p:nvPr/>
            </p:nvSpPr>
            <p:spPr bwMode="auto">
              <a:xfrm rot="5400000">
                <a:off x="1761" y="328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2" name="Freeform 151"/>
              <p:cNvSpPr>
                <a:spLocks/>
              </p:cNvSpPr>
              <p:nvPr/>
            </p:nvSpPr>
            <p:spPr bwMode="auto">
              <a:xfrm rot="5400000" flipV="1">
                <a:off x="1341" y="347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3" name="Freeform 152"/>
              <p:cNvSpPr>
                <a:spLocks/>
              </p:cNvSpPr>
              <p:nvPr/>
            </p:nvSpPr>
            <p:spPr bwMode="auto">
              <a:xfrm rot="5400000">
                <a:off x="1773" y="366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4" name="Freeform 153"/>
              <p:cNvSpPr>
                <a:spLocks/>
              </p:cNvSpPr>
              <p:nvPr/>
            </p:nvSpPr>
            <p:spPr bwMode="auto">
              <a:xfrm rot="5400000" flipV="1">
                <a:off x="1353" y="386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3048" name="Freeform 154"/>
            <p:cNvSpPr>
              <a:spLocks/>
            </p:cNvSpPr>
            <p:nvPr/>
          </p:nvSpPr>
          <p:spPr bwMode="auto">
            <a:xfrm rot="5400000" flipV="1">
              <a:off x="1312" y="78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3015" name="Group 156"/>
          <p:cNvGrpSpPr>
            <a:grpSpLocks/>
          </p:cNvGrpSpPr>
          <p:nvPr/>
        </p:nvGrpSpPr>
        <p:grpSpPr bwMode="auto">
          <a:xfrm>
            <a:off x="2232025" y="1316038"/>
            <a:ext cx="1404938" cy="5446712"/>
            <a:chOff x="1604" y="930"/>
            <a:chExt cx="885" cy="3431"/>
          </a:xfrm>
        </p:grpSpPr>
        <p:sp>
          <p:nvSpPr>
            <p:cNvPr id="83025" name="Line 157"/>
            <p:cNvSpPr>
              <a:spLocks noChangeShapeType="1"/>
            </p:cNvSpPr>
            <p:nvPr/>
          </p:nvSpPr>
          <p:spPr bwMode="auto">
            <a:xfrm rot="5400000">
              <a:off x="449" y="2761"/>
              <a:ext cx="320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026" name="Group 158"/>
            <p:cNvGrpSpPr>
              <a:grpSpLocks/>
            </p:cNvGrpSpPr>
            <p:nvPr/>
          </p:nvGrpSpPr>
          <p:grpSpPr bwMode="auto">
            <a:xfrm>
              <a:off x="1604" y="1194"/>
              <a:ext cx="885" cy="3086"/>
              <a:chOff x="1604" y="1234"/>
              <a:chExt cx="885" cy="3086"/>
            </a:xfrm>
          </p:grpSpPr>
          <p:sp>
            <p:nvSpPr>
              <p:cNvPr id="83029" name="Freeform 159"/>
              <p:cNvSpPr>
                <a:spLocks/>
              </p:cNvSpPr>
              <p:nvPr/>
            </p:nvSpPr>
            <p:spPr bwMode="auto">
              <a:xfrm rot="5400000">
                <a:off x="2140" y="111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030" name="Group 160"/>
              <p:cNvGrpSpPr>
                <a:grpSpLocks/>
              </p:cNvGrpSpPr>
              <p:nvPr/>
            </p:nvGrpSpPr>
            <p:grpSpPr bwMode="auto">
              <a:xfrm>
                <a:off x="1604" y="1426"/>
                <a:ext cx="885" cy="2894"/>
                <a:chOff x="1604" y="1426"/>
                <a:chExt cx="885" cy="2894"/>
              </a:xfrm>
            </p:grpSpPr>
            <p:sp>
              <p:nvSpPr>
                <p:cNvPr id="83031" name="Freeform 161"/>
                <p:cNvSpPr>
                  <a:spLocks/>
                </p:cNvSpPr>
                <p:nvPr/>
              </p:nvSpPr>
              <p:spPr bwMode="auto">
                <a:xfrm rot="5400000" flipV="1">
                  <a:off x="1720" y="131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2" name="Freeform 162"/>
                <p:cNvSpPr>
                  <a:spLocks/>
                </p:cNvSpPr>
                <p:nvPr/>
              </p:nvSpPr>
              <p:spPr bwMode="auto">
                <a:xfrm rot="5400000">
                  <a:off x="2152" y="1506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3" name="Freeform 163"/>
                <p:cNvSpPr>
                  <a:spLocks/>
                </p:cNvSpPr>
                <p:nvPr/>
              </p:nvSpPr>
              <p:spPr bwMode="auto">
                <a:xfrm rot="5400000" flipV="1">
                  <a:off x="1732" y="169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4" name="Freeform 164"/>
                <p:cNvSpPr>
                  <a:spLocks/>
                </p:cNvSpPr>
                <p:nvPr/>
              </p:nvSpPr>
              <p:spPr bwMode="auto">
                <a:xfrm rot="5400000">
                  <a:off x="2165" y="1889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5" name="Freeform 165"/>
                <p:cNvSpPr>
                  <a:spLocks/>
                </p:cNvSpPr>
                <p:nvPr/>
              </p:nvSpPr>
              <p:spPr bwMode="auto">
                <a:xfrm rot="5400000" flipV="1">
                  <a:off x="1745" y="2081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6" name="Freeform 166"/>
                <p:cNvSpPr>
                  <a:spLocks/>
                </p:cNvSpPr>
                <p:nvPr/>
              </p:nvSpPr>
              <p:spPr bwMode="auto">
                <a:xfrm rot="5400000">
                  <a:off x="2177" y="2277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7" name="Freeform 167"/>
                <p:cNvSpPr>
                  <a:spLocks/>
                </p:cNvSpPr>
                <p:nvPr/>
              </p:nvSpPr>
              <p:spPr bwMode="auto">
                <a:xfrm rot="5400000" flipV="1">
                  <a:off x="1757" y="246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8" name="Freeform 168"/>
                <p:cNvSpPr>
                  <a:spLocks/>
                </p:cNvSpPr>
                <p:nvPr/>
              </p:nvSpPr>
              <p:spPr bwMode="auto">
                <a:xfrm rot="5400000">
                  <a:off x="2145" y="266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9" name="Freeform 169"/>
                <p:cNvSpPr>
                  <a:spLocks/>
                </p:cNvSpPr>
                <p:nvPr/>
              </p:nvSpPr>
              <p:spPr bwMode="auto">
                <a:xfrm rot="5400000" flipV="1">
                  <a:off x="1725" y="285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0" name="Freeform 170"/>
                <p:cNvSpPr>
                  <a:spLocks/>
                </p:cNvSpPr>
                <p:nvPr/>
              </p:nvSpPr>
              <p:spPr bwMode="auto">
                <a:xfrm rot="5400000">
                  <a:off x="2157" y="304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1" name="Freeform 171"/>
                <p:cNvSpPr>
                  <a:spLocks/>
                </p:cNvSpPr>
                <p:nvPr/>
              </p:nvSpPr>
              <p:spPr bwMode="auto">
                <a:xfrm rot="5400000" flipV="1">
                  <a:off x="1737" y="324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2" name="Freeform 172"/>
                <p:cNvSpPr>
                  <a:spLocks/>
                </p:cNvSpPr>
                <p:nvPr/>
              </p:nvSpPr>
              <p:spPr bwMode="auto">
                <a:xfrm rot="5400000">
                  <a:off x="2169" y="343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3" name="Freeform 173"/>
                <p:cNvSpPr>
                  <a:spLocks/>
                </p:cNvSpPr>
                <p:nvPr/>
              </p:nvSpPr>
              <p:spPr bwMode="auto">
                <a:xfrm rot="5400000" flipV="1">
                  <a:off x="1749" y="3624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4" name="Freeform 174"/>
                <p:cNvSpPr>
                  <a:spLocks/>
                </p:cNvSpPr>
                <p:nvPr/>
              </p:nvSpPr>
              <p:spPr bwMode="auto">
                <a:xfrm rot="5400000">
                  <a:off x="2181" y="382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5" name="Freeform 175"/>
                <p:cNvSpPr>
                  <a:spLocks/>
                </p:cNvSpPr>
                <p:nvPr/>
              </p:nvSpPr>
              <p:spPr bwMode="auto">
                <a:xfrm rot="5400000" flipV="1">
                  <a:off x="1761" y="401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3027" name="Freeform 176"/>
            <p:cNvSpPr>
              <a:spLocks/>
            </p:cNvSpPr>
            <p:nvPr/>
          </p:nvSpPr>
          <p:spPr bwMode="auto">
            <a:xfrm>
              <a:off x="2047" y="930"/>
              <a:ext cx="424" cy="72"/>
            </a:xfrm>
            <a:custGeom>
              <a:avLst/>
              <a:gdLst>
                <a:gd name="T0" fmla="*/ 424 w 424"/>
                <a:gd name="T1" fmla="*/ 0 h 72"/>
                <a:gd name="T2" fmla="*/ 0 w 424"/>
                <a:gd name="T3" fmla="*/ 72 h 72"/>
                <a:gd name="T4" fmla="*/ 0 60000 65536"/>
                <a:gd name="T5" fmla="*/ 0 60000 65536"/>
                <a:gd name="T6" fmla="*/ 0 w 424"/>
                <a:gd name="T7" fmla="*/ 0 h 72"/>
                <a:gd name="T8" fmla="*/ 424 w 424"/>
                <a:gd name="T9" fmla="*/ 72 h 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4" h="72">
                  <a:moveTo>
                    <a:pt x="424" y="0"/>
                  </a:moveTo>
                  <a:cubicBezTo>
                    <a:pt x="353" y="12"/>
                    <a:pt x="71" y="60"/>
                    <a:pt x="0" y="72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8" name="Freeform 177"/>
            <p:cNvSpPr>
              <a:spLocks/>
            </p:cNvSpPr>
            <p:nvPr/>
          </p:nvSpPr>
          <p:spPr bwMode="auto">
            <a:xfrm rot="5400000" flipV="1">
              <a:off x="1744" y="88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016" name="Oval 178"/>
          <p:cNvSpPr>
            <a:spLocks noChangeArrowheads="1"/>
          </p:cNvSpPr>
          <p:nvPr/>
        </p:nvSpPr>
        <p:spPr bwMode="auto">
          <a:xfrm>
            <a:off x="1438275" y="26225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7" name="Oval 179"/>
          <p:cNvSpPr>
            <a:spLocks noChangeArrowheads="1"/>
          </p:cNvSpPr>
          <p:nvPr/>
        </p:nvSpPr>
        <p:spPr bwMode="auto">
          <a:xfrm>
            <a:off x="21463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8" name="Oval 180"/>
          <p:cNvSpPr>
            <a:spLocks noChangeArrowheads="1"/>
          </p:cNvSpPr>
          <p:nvPr/>
        </p:nvSpPr>
        <p:spPr bwMode="auto">
          <a:xfrm>
            <a:off x="2832100" y="25939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9" name="Oval 182"/>
          <p:cNvSpPr>
            <a:spLocks noChangeArrowheads="1"/>
          </p:cNvSpPr>
          <p:nvPr/>
        </p:nvSpPr>
        <p:spPr bwMode="auto">
          <a:xfrm>
            <a:off x="6042025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0" name="Oval 183"/>
          <p:cNvSpPr>
            <a:spLocks noChangeArrowheads="1"/>
          </p:cNvSpPr>
          <p:nvPr/>
        </p:nvSpPr>
        <p:spPr bwMode="auto">
          <a:xfrm>
            <a:off x="673735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1" name="Oval 184"/>
          <p:cNvSpPr>
            <a:spLocks noChangeArrowheads="1"/>
          </p:cNvSpPr>
          <p:nvPr/>
        </p:nvSpPr>
        <p:spPr bwMode="auto">
          <a:xfrm>
            <a:off x="537210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2" name="Line 185"/>
          <p:cNvSpPr>
            <a:spLocks noChangeShapeType="1"/>
          </p:cNvSpPr>
          <p:nvPr/>
        </p:nvSpPr>
        <p:spPr bwMode="auto">
          <a:xfrm flipV="1">
            <a:off x="6105525" y="4013200"/>
            <a:ext cx="0" cy="38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3" name="Line 186"/>
          <p:cNvSpPr>
            <a:spLocks noChangeShapeType="1"/>
          </p:cNvSpPr>
          <p:nvPr/>
        </p:nvSpPr>
        <p:spPr bwMode="auto">
          <a:xfrm flipV="1">
            <a:off x="5486400" y="4003675"/>
            <a:ext cx="0" cy="4349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4" name="Line 187"/>
          <p:cNvSpPr>
            <a:spLocks noChangeShapeType="1"/>
          </p:cNvSpPr>
          <p:nvPr/>
        </p:nvSpPr>
        <p:spPr bwMode="auto">
          <a:xfrm flipV="1">
            <a:off x="6905625" y="3546475"/>
            <a:ext cx="0" cy="4159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1" name="Text Box 4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3972" name="Line 5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3" name="Freeform 6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4" name="Freeform 7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5" name="Freeform 8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6" name="Freeform 9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7" name="Freeform 10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8" name="Freeform 11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9" name="Freeform 12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0" name="Freeform 13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1" name="Freeform 14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2" name="Freeform 15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3" name="Freeform 16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4" name="Freeform 17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5" name="Freeform 18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6" name="Freeform 19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7" name="Freeform 20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8" name="Freeform 21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9" name="Line 22"/>
          <p:cNvSpPr>
            <a:spLocks noChangeShapeType="1"/>
          </p:cNvSpPr>
          <p:nvPr/>
        </p:nvSpPr>
        <p:spPr bwMode="auto">
          <a:xfrm rot="5400000">
            <a:off x="-658812" y="4040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3990" name="Group 124"/>
          <p:cNvGrpSpPr>
            <a:grpSpLocks/>
          </p:cNvGrpSpPr>
          <p:nvPr/>
        </p:nvGrpSpPr>
        <p:grpSpPr bwMode="auto">
          <a:xfrm>
            <a:off x="1212850" y="1719263"/>
            <a:ext cx="1404938" cy="4899025"/>
            <a:chOff x="764" y="979"/>
            <a:chExt cx="885" cy="3086"/>
          </a:xfrm>
        </p:grpSpPr>
        <p:sp>
          <p:nvSpPr>
            <p:cNvPr id="84074" name="Freeform 23"/>
            <p:cNvSpPr>
              <a:spLocks/>
            </p:cNvSpPr>
            <p:nvPr/>
          </p:nvSpPr>
          <p:spPr bwMode="auto">
            <a:xfrm rot="5400000">
              <a:off x="1300" y="86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5" name="Freeform 24"/>
            <p:cNvSpPr>
              <a:spLocks/>
            </p:cNvSpPr>
            <p:nvPr/>
          </p:nvSpPr>
          <p:spPr bwMode="auto">
            <a:xfrm rot="5400000" flipV="1">
              <a:off x="880" y="10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6" name="Freeform 25"/>
            <p:cNvSpPr>
              <a:spLocks/>
            </p:cNvSpPr>
            <p:nvPr/>
          </p:nvSpPr>
          <p:spPr bwMode="auto">
            <a:xfrm rot="5400000">
              <a:off x="1312" y="125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7" name="Freeform 26"/>
            <p:cNvSpPr>
              <a:spLocks/>
            </p:cNvSpPr>
            <p:nvPr/>
          </p:nvSpPr>
          <p:spPr bwMode="auto">
            <a:xfrm rot="5400000" flipV="1">
              <a:off x="892" y="144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8" name="Freeform 27"/>
            <p:cNvSpPr>
              <a:spLocks/>
            </p:cNvSpPr>
            <p:nvPr/>
          </p:nvSpPr>
          <p:spPr bwMode="auto">
            <a:xfrm rot="5400000">
              <a:off x="1325" y="1634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9" name="Freeform 28"/>
            <p:cNvSpPr>
              <a:spLocks/>
            </p:cNvSpPr>
            <p:nvPr/>
          </p:nvSpPr>
          <p:spPr bwMode="auto">
            <a:xfrm rot="5400000" flipV="1">
              <a:off x="905" y="18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0" name="Freeform 29"/>
            <p:cNvSpPr>
              <a:spLocks/>
            </p:cNvSpPr>
            <p:nvPr/>
          </p:nvSpPr>
          <p:spPr bwMode="auto">
            <a:xfrm rot="5400000">
              <a:off x="1337" y="202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1" name="Freeform 30"/>
            <p:cNvSpPr>
              <a:spLocks/>
            </p:cNvSpPr>
            <p:nvPr/>
          </p:nvSpPr>
          <p:spPr bwMode="auto">
            <a:xfrm rot="5400000" flipV="1">
              <a:off x="917" y="22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2" name="Freeform 31"/>
            <p:cNvSpPr>
              <a:spLocks/>
            </p:cNvSpPr>
            <p:nvPr/>
          </p:nvSpPr>
          <p:spPr bwMode="auto">
            <a:xfrm rot="5400000">
              <a:off x="1305" y="240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3" name="Freeform 32"/>
            <p:cNvSpPr>
              <a:spLocks/>
            </p:cNvSpPr>
            <p:nvPr/>
          </p:nvSpPr>
          <p:spPr bwMode="auto">
            <a:xfrm rot="5400000" flipV="1">
              <a:off x="885" y="25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4" name="Freeform 33"/>
            <p:cNvSpPr>
              <a:spLocks/>
            </p:cNvSpPr>
            <p:nvPr/>
          </p:nvSpPr>
          <p:spPr bwMode="auto">
            <a:xfrm rot="5400000">
              <a:off x="1317" y="27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5" name="Freeform 34"/>
            <p:cNvSpPr>
              <a:spLocks/>
            </p:cNvSpPr>
            <p:nvPr/>
          </p:nvSpPr>
          <p:spPr bwMode="auto">
            <a:xfrm rot="5400000" flipV="1">
              <a:off x="897" y="29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6" name="Freeform 35"/>
            <p:cNvSpPr>
              <a:spLocks/>
            </p:cNvSpPr>
            <p:nvPr/>
          </p:nvSpPr>
          <p:spPr bwMode="auto">
            <a:xfrm rot="5400000">
              <a:off x="1329" y="317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7" name="Freeform 36"/>
            <p:cNvSpPr>
              <a:spLocks/>
            </p:cNvSpPr>
            <p:nvPr/>
          </p:nvSpPr>
          <p:spPr bwMode="auto">
            <a:xfrm rot="5400000" flipV="1">
              <a:off x="909" y="33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8" name="Freeform 37"/>
            <p:cNvSpPr>
              <a:spLocks/>
            </p:cNvSpPr>
            <p:nvPr/>
          </p:nvSpPr>
          <p:spPr bwMode="auto">
            <a:xfrm rot="5400000">
              <a:off x="1341" y="356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9" name="Freeform 38"/>
            <p:cNvSpPr>
              <a:spLocks/>
            </p:cNvSpPr>
            <p:nvPr/>
          </p:nvSpPr>
          <p:spPr bwMode="auto">
            <a:xfrm rot="5400000" flipV="1">
              <a:off x="921" y="375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91" name="Line 47"/>
          <p:cNvSpPr>
            <a:spLocks noChangeShapeType="1"/>
          </p:cNvSpPr>
          <p:nvPr/>
        </p:nvSpPr>
        <p:spPr bwMode="auto">
          <a:xfrm rot="5400000">
            <a:off x="26988" y="4205288"/>
            <a:ext cx="5080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3992" name="Group 125"/>
          <p:cNvGrpSpPr>
            <a:grpSpLocks/>
          </p:cNvGrpSpPr>
          <p:nvPr/>
        </p:nvGrpSpPr>
        <p:grpSpPr bwMode="auto">
          <a:xfrm>
            <a:off x="1898650" y="2049463"/>
            <a:ext cx="1404938" cy="4899025"/>
            <a:chOff x="1196" y="1083"/>
            <a:chExt cx="885" cy="3086"/>
          </a:xfrm>
        </p:grpSpPr>
        <p:sp>
          <p:nvSpPr>
            <p:cNvPr id="84058" name="Freeform 48"/>
            <p:cNvSpPr>
              <a:spLocks/>
            </p:cNvSpPr>
            <p:nvPr/>
          </p:nvSpPr>
          <p:spPr bwMode="auto">
            <a:xfrm rot="5400000">
              <a:off x="1732" y="9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9" name="Freeform 49"/>
            <p:cNvSpPr>
              <a:spLocks/>
            </p:cNvSpPr>
            <p:nvPr/>
          </p:nvSpPr>
          <p:spPr bwMode="auto">
            <a:xfrm rot="5400000" flipV="1">
              <a:off x="1312" y="11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0" name="Freeform 50"/>
            <p:cNvSpPr>
              <a:spLocks/>
            </p:cNvSpPr>
            <p:nvPr/>
          </p:nvSpPr>
          <p:spPr bwMode="auto">
            <a:xfrm rot="5400000">
              <a:off x="1744" y="13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1" name="Freeform 51"/>
            <p:cNvSpPr>
              <a:spLocks/>
            </p:cNvSpPr>
            <p:nvPr/>
          </p:nvSpPr>
          <p:spPr bwMode="auto">
            <a:xfrm rot="5400000" flipV="1">
              <a:off x="1324" y="15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2" name="Freeform 52"/>
            <p:cNvSpPr>
              <a:spLocks/>
            </p:cNvSpPr>
            <p:nvPr/>
          </p:nvSpPr>
          <p:spPr bwMode="auto">
            <a:xfrm rot="5400000">
              <a:off x="1757" y="17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3" name="Freeform 53"/>
            <p:cNvSpPr>
              <a:spLocks/>
            </p:cNvSpPr>
            <p:nvPr/>
          </p:nvSpPr>
          <p:spPr bwMode="auto">
            <a:xfrm rot="5400000" flipV="1">
              <a:off x="1337" y="19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4" name="Freeform 54"/>
            <p:cNvSpPr>
              <a:spLocks/>
            </p:cNvSpPr>
            <p:nvPr/>
          </p:nvSpPr>
          <p:spPr bwMode="auto">
            <a:xfrm rot="5400000">
              <a:off x="1769" y="21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5" name="Freeform 55"/>
            <p:cNvSpPr>
              <a:spLocks/>
            </p:cNvSpPr>
            <p:nvPr/>
          </p:nvSpPr>
          <p:spPr bwMode="auto">
            <a:xfrm rot="5400000" flipV="1">
              <a:off x="1349" y="23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6" name="Freeform 56"/>
            <p:cNvSpPr>
              <a:spLocks/>
            </p:cNvSpPr>
            <p:nvPr/>
          </p:nvSpPr>
          <p:spPr bwMode="auto">
            <a:xfrm rot="5400000">
              <a:off x="1737" y="25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7" name="Freeform 57"/>
            <p:cNvSpPr>
              <a:spLocks/>
            </p:cNvSpPr>
            <p:nvPr/>
          </p:nvSpPr>
          <p:spPr bwMode="auto">
            <a:xfrm rot="5400000" flipV="1">
              <a:off x="1317" y="27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8" name="Freeform 58"/>
            <p:cNvSpPr>
              <a:spLocks/>
            </p:cNvSpPr>
            <p:nvPr/>
          </p:nvSpPr>
          <p:spPr bwMode="auto">
            <a:xfrm rot="5400000">
              <a:off x="1749" y="28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9" name="Freeform 59"/>
            <p:cNvSpPr>
              <a:spLocks/>
            </p:cNvSpPr>
            <p:nvPr/>
          </p:nvSpPr>
          <p:spPr bwMode="auto">
            <a:xfrm rot="5400000" flipV="1">
              <a:off x="1329" y="30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0" name="Freeform 60"/>
            <p:cNvSpPr>
              <a:spLocks/>
            </p:cNvSpPr>
            <p:nvPr/>
          </p:nvSpPr>
          <p:spPr bwMode="auto">
            <a:xfrm rot="5400000">
              <a:off x="1761" y="32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1" name="Freeform 61"/>
            <p:cNvSpPr>
              <a:spLocks/>
            </p:cNvSpPr>
            <p:nvPr/>
          </p:nvSpPr>
          <p:spPr bwMode="auto">
            <a:xfrm rot="5400000" flipV="1">
              <a:off x="1341" y="34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2" name="Freeform 62"/>
            <p:cNvSpPr>
              <a:spLocks/>
            </p:cNvSpPr>
            <p:nvPr/>
          </p:nvSpPr>
          <p:spPr bwMode="auto">
            <a:xfrm rot="5400000">
              <a:off x="1773" y="36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3" name="Freeform 63"/>
            <p:cNvSpPr>
              <a:spLocks/>
            </p:cNvSpPr>
            <p:nvPr/>
          </p:nvSpPr>
          <p:spPr bwMode="auto">
            <a:xfrm rot="5400000" flipV="1">
              <a:off x="1353" y="38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93" name="Line 64"/>
          <p:cNvSpPr>
            <a:spLocks noChangeShapeType="1"/>
          </p:cNvSpPr>
          <p:nvPr/>
        </p:nvSpPr>
        <p:spPr bwMode="auto">
          <a:xfrm rot="5400000">
            <a:off x="712788" y="43830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3994" name="Group 126"/>
          <p:cNvGrpSpPr>
            <a:grpSpLocks/>
          </p:cNvGrpSpPr>
          <p:nvPr/>
        </p:nvGrpSpPr>
        <p:grpSpPr bwMode="auto">
          <a:xfrm>
            <a:off x="2584450" y="2366963"/>
            <a:ext cx="1404938" cy="4899025"/>
            <a:chOff x="1628" y="1195"/>
            <a:chExt cx="885" cy="3086"/>
          </a:xfrm>
        </p:grpSpPr>
        <p:sp>
          <p:nvSpPr>
            <p:cNvPr id="84042" name="Freeform 65"/>
            <p:cNvSpPr>
              <a:spLocks/>
            </p:cNvSpPr>
            <p:nvPr/>
          </p:nvSpPr>
          <p:spPr bwMode="auto">
            <a:xfrm rot="5400000">
              <a:off x="2164" y="107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3" name="Freeform 66"/>
            <p:cNvSpPr>
              <a:spLocks/>
            </p:cNvSpPr>
            <p:nvPr/>
          </p:nvSpPr>
          <p:spPr bwMode="auto">
            <a:xfrm rot="5400000" flipV="1">
              <a:off x="1744" y="127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4" name="Freeform 67"/>
            <p:cNvSpPr>
              <a:spLocks/>
            </p:cNvSpPr>
            <p:nvPr/>
          </p:nvSpPr>
          <p:spPr bwMode="auto">
            <a:xfrm rot="5400000">
              <a:off x="2176" y="14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5" name="Freeform 68"/>
            <p:cNvSpPr>
              <a:spLocks/>
            </p:cNvSpPr>
            <p:nvPr/>
          </p:nvSpPr>
          <p:spPr bwMode="auto">
            <a:xfrm rot="5400000" flipV="1">
              <a:off x="1756" y="16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6" name="Freeform 69"/>
            <p:cNvSpPr>
              <a:spLocks/>
            </p:cNvSpPr>
            <p:nvPr/>
          </p:nvSpPr>
          <p:spPr bwMode="auto">
            <a:xfrm rot="5400000">
              <a:off x="2189" y="185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7" name="Freeform 70"/>
            <p:cNvSpPr>
              <a:spLocks/>
            </p:cNvSpPr>
            <p:nvPr/>
          </p:nvSpPr>
          <p:spPr bwMode="auto">
            <a:xfrm rot="5400000" flipV="1">
              <a:off x="1769" y="204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8" name="Freeform 71"/>
            <p:cNvSpPr>
              <a:spLocks/>
            </p:cNvSpPr>
            <p:nvPr/>
          </p:nvSpPr>
          <p:spPr bwMode="auto">
            <a:xfrm rot="5400000">
              <a:off x="2201" y="22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9" name="Freeform 72"/>
            <p:cNvSpPr>
              <a:spLocks/>
            </p:cNvSpPr>
            <p:nvPr/>
          </p:nvSpPr>
          <p:spPr bwMode="auto">
            <a:xfrm rot="5400000" flipV="1">
              <a:off x="1781" y="242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0" name="Freeform 73"/>
            <p:cNvSpPr>
              <a:spLocks/>
            </p:cNvSpPr>
            <p:nvPr/>
          </p:nvSpPr>
          <p:spPr bwMode="auto">
            <a:xfrm rot="5400000">
              <a:off x="2169" y="262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1" name="Freeform 74"/>
            <p:cNvSpPr>
              <a:spLocks/>
            </p:cNvSpPr>
            <p:nvPr/>
          </p:nvSpPr>
          <p:spPr bwMode="auto">
            <a:xfrm rot="5400000" flipV="1">
              <a:off x="1749" y="28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2" name="Freeform 75"/>
            <p:cNvSpPr>
              <a:spLocks/>
            </p:cNvSpPr>
            <p:nvPr/>
          </p:nvSpPr>
          <p:spPr bwMode="auto">
            <a:xfrm rot="5400000">
              <a:off x="2181" y="30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3" name="Freeform 76"/>
            <p:cNvSpPr>
              <a:spLocks/>
            </p:cNvSpPr>
            <p:nvPr/>
          </p:nvSpPr>
          <p:spPr bwMode="auto">
            <a:xfrm rot="5400000" flipV="1">
              <a:off x="1761" y="32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4" name="Freeform 77"/>
            <p:cNvSpPr>
              <a:spLocks/>
            </p:cNvSpPr>
            <p:nvPr/>
          </p:nvSpPr>
          <p:spPr bwMode="auto">
            <a:xfrm rot="5400000">
              <a:off x="2193" y="33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5" name="Freeform 78"/>
            <p:cNvSpPr>
              <a:spLocks/>
            </p:cNvSpPr>
            <p:nvPr/>
          </p:nvSpPr>
          <p:spPr bwMode="auto">
            <a:xfrm rot="5400000" flipV="1">
              <a:off x="1773" y="35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6" name="Freeform 79"/>
            <p:cNvSpPr>
              <a:spLocks/>
            </p:cNvSpPr>
            <p:nvPr/>
          </p:nvSpPr>
          <p:spPr bwMode="auto">
            <a:xfrm rot="5400000">
              <a:off x="2205" y="37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7" name="Freeform 80"/>
            <p:cNvSpPr>
              <a:spLocks/>
            </p:cNvSpPr>
            <p:nvPr/>
          </p:nvSpPr>
          <p:spPr bwMode="auto">
            <a:xfrm rot="5400000" flipV="1">
              <a:off x="1785" y="39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95" name="Oval 112"/>
          <p:cNvSpPr>
            <a:spLocks noChangeArrowheads="1"/>
          </p:cNvSpPr>
          <p:nvPr/>
        </p:nvSpPr>
        <p:spPr bwMode="auto">
          <a:xfrm>
            <a:off x="11176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6" name="Oval 113"/>
          <p:cNvSpPr>
            <a:spLocks noChangeArrowheads="1"/>
          </p:cNvSpPr>
          <p:nvPr/>
        </p:nvSpPr>
        <p:spPr bwMode="auto">
          <a:xfrm>
            <a:off x="17907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7" name="Oval 114"/>
          <p:cNvSpPr>
            <a:spLocks noChangeArrowheads="1"/>
          </p:cNvSpPr>
          <p:nvPr/>
        </p:nvSpPr>
        <p:spPr bwMode="auto">
          <a:xfrm>
            <a:off x="24892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8" name="Oval 115"/>
          <p:cNvSpPr>
            <a:spLocks noChangeArrowheads="1"/>
          </p:cNvSpPr>
          <p:nvPr/>
        </p:nvSpPr>
        <p:spPr bwMode="auto">
          <a:xfrm>
            <a:off x="31750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9" name="Line 118"/>
          <p:cNvSpPr>
            <a:spLocks noChangeShapeType="1"/>
          </p:cNvSpPr>
          <p:nvPr/>
        </p:nvSpPr>
        <p:spPr bwMode="auto">
          <a:xfrm>
            <a:off x="1879600" y="13970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0" name="Line 119"/>
          <p:cNvSpPr>
            <a:spLocks noChangeShapeType="1"/>
          </p:cNvSpPr>
          <p:nvPr/>
        </p:nvSpPr>
        <p:spPr bwMode="auto">
          <a:xfrm>
            <a:off x="2565400" y="1536700"/>
            <a:ext cx="0" cy="20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1" name="Line 120"/>
          <p:cNvSpPr>
            <a:spLocks noChangeShapeType="1"/>
          </p:cNvSpPr>
          <p:nvPr/>
        </p:nvSpPr>
        <p:spPr bwMode="auto">
          <a:xfrm>
            <a:off x="2565400" y="1409700"/>
            <a:ext cx="0" cy="20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2" name="Line 121"/>
          <p:cNvSpPr>
            <a:spLocks noChangeShapeType="1"/>
          </p:cNvSpPr>
          <p:nvPr/>
        </p:nvSpPr>
        <p:spPr bwMode="auto">
          <a:xfrm>
            <a:off x="3251200" y="1643063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3" name="Line 122"/>
          <p:cNvSpPr>
            <a:spLocks noChangeShapeType="1"/>
          </p:cNvSpPr>
          <p:nvPr/>
        </p:nvSpPr>
        <p:spPr bwMode="auto">
          <a:xfrm>
            <a:off x="3251200" y="1520825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4" name="Line 123"/>
          <p:cNvSpPr>
            <a:spLocks noChangeShapeType="1"/>
          </p:cNvSpPr>
          <p:nvPr/>
        </p:nvSpPr>
        <p:spPr bwMode="auto">
          <a:xfrm>
            <a:off x="3251200" y="13970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5" name="Line 127"/>
          <p:cNvSpPr>
            <a:spLocks noChangeShapeType="1"/>
          </p:cNvSpPr>
          <p:nvPr/>
        </p:nvSpPr>
        <p:spPr bwMode="auto">
          <a:xfrm>
            <a:off x="1892300" y="14986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6" name="Line 128"/>
          <p:cNvSpPr>
            <a:spLocks noChangeShapeType="1"/>
          </p:cNvSpPr>
          <p:nvPr/>
        </p:nvSpPr>
        <p:spPr bwMode="auto">
          <a:xfrm>
            <a:off x="2565400" y="1651000"/>
            <a:ext cx="0" cy="20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7" name="Line 129"/>
          <p:cNvSpPr>
            <a:spLocks noChangeShapeType="1"/>
          </p:cNvSpPr>
          <p:nvPr/>
        </p:nvSpPr>
        <p:spPr bwMode="auto">
          <a:xfrm>
            <a:off x="3251200" y="17653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8" name="Text Box 130"/>
          <p:cNvSpPr txBox="1">
            <a:spLocks noChangeArrowheads="1"/>
          </p:cNvSpPr>
          <p:nvPr/>
        </p:nvSpPr>
        <p:spPr bwMode="auto">
          <a:xfrm>
            <a:off x="1563688" y="309563"/>
            <a:ext cx="4930775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1/2 wavelength shift per trace</a:t>
            </a:r>
          </a:p>
          <a:p>
            <a:pPr>
              <a:spcBef>
                <a:spcPct val="50000"/>
              </a:spcBef>
            </a:pPr>
            <a:r>
              <a:rPr lang="en-US"/>
              <a:t>total shift across array=3/2 wavelength</a:t>
            </a:r>
          </a:p>
        </p:txBody>
      </p:sp>
      <p:grpSp>
        <p:nvGrpSpPr>
          <p:cNvPr id="84009" name="Group 131"/>
          <p:cNvGrpSpPr>
            <a:grpSpLocks/>
          </p:cNvGrpSpPr>
          <p:nvPr/>
        </p:nvGrpSpPr>
        <p:grpSpPr bwMode="auto">
          <a:xfrm>
            <a:off x="298450" y="1419225"/>
            <a:ext cx="6629400" cy="4305300"/>
            <a:chOff x="188" y="1200"/>
            <a:chExt cx="4176" cy="2712"/>
          </a:xfrm>
        </p:grpSpPr>
        <p:sp>
          <p:nvSpPr>
            <p:cNvPr id="84034" name="Line 132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5" name="Line 133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6" name="Line 134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7" name="Line 135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8" name="Line 136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9" name="Line 137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0" name="Line 138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1" name="Line 139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4010" name="Line 150"/>
          <p:cNvSpPr>
            <a:spLocks noChangeShapeType="1"/>
          </p:cNvSpPr>
          <p:nvPr/>
        </p:nvSpPr>
        <p:spPr bwMode="auto">
          <a:xfrm rot="625020" flipV="1">
            <a:off x="-204788" y="4246563"/>
            <a:ext cx="5584826" cy="18986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1" name="Rectangle 141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2" name="Line 147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3" name="Freeform 153"/>
          <p:cNvSpPr>
            <a:spLocks/>
          </p:cNvSpPr>
          <p:nvPr/>
        </p:nvSpPr>
        <p:spPr bwMode="auto">
          <a:xfrm rot="5400000">
            <a:off x="342265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4" name="Freeform 154"/>
          <p:cNvSpPr>
            <a:spLocks/>
          </p:cNvSpPr>
          <p:nvPr/>
        </p:nvSpPr>
        <p:spPr bwMode="auto">
          <a:xfrm rot="5400000" flipV="1">
            <a:off x="2755900" y="18526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5" name="Freeform 155"/>
          <p:cNvSpPr>
            <a:spLocks/>
          </p:cNvSpPr>
          <p:nvPr/>
        </p:nvSpPr>
        <p:spPr bwMode="auto">
          <a:xfrm rot="5400000">
            <a:off x="27495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6" name="Freeform 156"/>
          <p:cNvSpPr>
            <a:spLocks/>
          </p:cNvSpPr>
          <p:nvPr/>
        </p:nvSpPr>
        <p:spPr bwMode="auto">
          <a:xfrm rot="5400000" flipV="1">
            <a:off x="20828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7" name="Freeform 157"/>
          <p:cNvSpPr>
            <a:spLocks/>
          </p:cNvSpPr>
          <p:nvPr/>
        </p:nvSpPr>
        <p:spPr bwMode="auto">
          <a:xfrm rot="5400000" flipV="1">
            <a:off x="1384300" y="12176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8" name="Freeform 158"/>
          <p:cNvSpPr>
            <a:spLocks/>
          </p:cNvSpPr>
          <p:nvPr/>
        </p:nvSpPr>
        <p:spPr bwMode="auto">
          <a:xfrm rot="5400000" flipV="1">
            <a:off x="275590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9" name="Line 159"/>
          <p:cNvSpPr>
            <a:spLocks noChangeShapeType="1"/>
          </p:cNvSpPr>
          <p:nvPr/>
        </p:nvSpPr>
        <p:spPr bwMode="auto">
          <a:xfrm>
            <a:off x="2565400" y="1752600"/>
            <a:ext cx="0" cy="20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0" name="Line 160"/>
          <p:cNvSpPr>
            <a:spLocks noChangeShapeType="1"/>
          </p:cNvSpPr>
          <p:nvPr/>
        </p:nvSpPr>
        <p:spPr bwMode="auto">
          <a:xfrm>
            <a:off x="3263900" y="1889125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1" name="Line 161"/>
          <p:cNvSpPr>
            <a:spLocks noChangeShapeType="1"/>
          </p:cNvSpPr>
          <p:nvPr/>
        </p:nvSpPr>
        <p:spPr bwMode="auto">
          <a:xfrm>
            <a:off x="3263900" y="21336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2" name="Line 162"/>
          <p:cNvSpPr>
            <a:spLocks noChangeShapeType="1"/>
          </p:cNvSpPr>
          <p:nvPr/>
        </p:nvSpPr>
        <p:spPr bwMode="auto">
          <a:xfrm>
            <a:off x="3263900" y="2011363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3" name="Oval 164"/>
          <p:cNvSpPr>
            <a:spLocks noChangeArrowheads="1"/>
          </p:cNvSpPr>
          <p:nvPr/>
        </p:nvSpPr>
        <p:spPr bwMode="auto">
          <a:xfrm>
            <a:off x="5067300" y="395922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4" name="Oval 165"/>
          <p:cNvSpPr>
            <a:spLocks noChangeArrowheads="1"/>
          </p:cNvSpPr>
          <p:nvPr/>
        </p:nvSpPr>
        <p:spPr bwMode="auto">
          <a:xfrm>
            <a:off x="5740400" y="3959225"/>
            <a:ext cx="74613" cy="762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5" name="Oval 166"/>
          <p:cNvSpPr>
            <a:spLocks noChangeArrowheads="1"/>
          </p:cNvSpPr>
          <p:nvPr/>
        </p:nvSpPr>
        <p:spPr bwMode="auto">
          <a:xfrm>
            <a:off x="6400800" y="397192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6" name="Oval 167"/>
          <p:cNvSpPr>
            <a:spLocks noChangeArrowheads="1"/>
          </p:cNvSpPr>
          <p:nvPr/>
        </p:nvSpPr>
        <p:spPr bwMode="auto">
          <a:xfrm>
            <a:off x="7124700" y="3971925"/>
            <a:ext cx="74613" cy="762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7" name="Rectangle 168"/>
          <p:cNvSpPr>
            <a:spLocks noChangeArrowheads="1"/>
          </p:cNvSpPr>
          <p:nvPr/>
        </p:nvSpPr>
        <p:spPr bwMode="auto">
          <a:xfrm>
            <a:off x="431800" y="6350000"/>
            <a:ext cx="3657600" cy="1016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8" name="Line 116"/>
          <p:cNvSpPr>
            <a:spLocks noChangeShapeType="1"/>
          </p:cNvSpPr>
          <p:nvPr/>
        </p:nvSpPr>
        <p:spPr bwMode="auto">
          <a:xfrm rot="625020">
            <a:off x="-196850" y="5942013"/>
            <a:ext cx="6359525" cy="5556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9" name="Oval 169"/>
          <p:cNvSpPr>
            <a:spLocks noChangeArrowheads="1"/>
          </p:cNvSpPr>
          <p:nvPr/>
        </p:nvSpPr>
        <p:spPr bwMode="auto">
          <a:xfrm>
            <a:off x="50323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30" name="Oval 170"/>
          <p:cNvSpPr>
            <a:spLocks noChangeArrowheads="1"/>
          </p:cNvSpPr>
          <p:nvPr/>
        </p:nvSpPr>
        <p:spPr bwMode="auto">
          <a:xfrm>
            <a:off x="57054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31" name="Oval 171"/>
          <p:cNvSpPr>
            <a:spLocks noChangeArrowheads="1"/>
          </p:cNvSpPr>
          <p:nvPr/>
        </p:nvSpPr>
        <p:spPr bwMode="auto">
          <a:xfrm>
            <a:off x="64039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32" name="Oval 172"/>
          <p:cNvSpPr>
            <a:spLocks noChangeArrowheads="1"/>
          </p:cNvSpPr>
          <p:nvPr/>
        </p:nvSpPr>
        <p:spPr bwMode="auto">
          <a:xfrm>
            <a:off x="7089775" y="24892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33" name="Text Box 173"/>
          <p:cNvSpPr txBox="1">
            <a:spLocks noChangeArrowheads="1"/>
          </p:cNvSpPr>
          <p:nvPr/>
        </p:nvSpPr>
        <p:spPr bwMode="auto">
          <a:xfrm>
            <a:off x="5999163" y="2906713"/>
            <a:ext cx="6254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K=0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89"/>
          <p:cNvGrpSpPr>
            <a:grpSpLocks/>
          </p:cNvGrpSpPr>
          <p:nvPr/>
        </p:nvGrpSpPr>
        <p:grpSpPr bwMode="auto">
          <a:xfrm>
            <a:off x="298450" y="1419225"/>
            <a:ext cx="6629400" cy="4305300"/>
            <a:chOff x="188" y="1200"/>
            <a:chExt cx="4176" cy="2712"/>
          </a:xfrm>
        </p:grpSpPr>
        <p:sp>
          <p:nvSpPr>
            <p:cNvPr id="85096" name="Line 90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7" name="Line 91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8" name="Line 92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9" name="Line 93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0" name="Line 94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1" name="Line 95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2" name="Line 96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3" name="Line 97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84995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4997" name="Line 4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998" name="Freeform 5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999" name="Freeform 6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0" name="Freeform 7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1" name="Freeform 8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2" name="Freeform 9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3" name="Freeform 10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4" name="Freeform 11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5" name="Freeform 12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6" name="Freeform 13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7" name="Freeform 14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8" name="Freeform 15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9" name="Freeform 16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0" name="Freeform 17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1" name="Freeform 18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2" name="Freeform 19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3" name="Freeform 20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4" name="Line 21"/>
          <p:cNvSpPr>
            <a:spLocks noChangeShapeType="1"/>
          </p:cNvSpPr>
          <p:nvPr/>
        </p:nvSpPr>
        <p:spPr bwMode="auto">
          <a:xfrm rot="5400000">
            <a:off x="-658812" y="4040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015" name="Group 22"/>
          <p:cNvGrpSpPr>
            <a:grpSpLocks/>
          </p:cNvGrpSpPr>
          <p:nvPr/>
        </p:nvGrpSpPr>
        <p:grpSpPr bwMode="auto">
          <a:xfrm>
            <a:off x="1212850" y="1884363"/>
            <a:ext cx="1404938" cy="4899025"/>
            <a:chOff x="764" y="979"/>
            <a:chExt cx="885" cy="3086"/>
          </a:xfrm>
        </p:grpSpPr>
        <p:sp>
          <p:nvSpPr>
            <p:cNvPr id="85080" name="Freeform 23"/>
            <p:cNvSpPr>
              <a:spLocks/>
            </p:cNvSpPr>
            <p:nvPr/>
          </p:nvSpPr>
          <p:spPr bwMode="auto">
            <a:xfrm rot="5400000">
              <a:off x="1300" y="86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1" name="Freeform 24"/>
            <p:cNvSpPr>
              <a:spLocks/>
            </p:cNvSpPr>
            <p:nvPr/>
          </p:nvSpPr>
          <p:spPr bwMode="auto">
            <a:xfrm rot="5400000" flipV="1">
              <a:off x="880" y="10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2" name="Freeform 25"/>
            <p:cNvSpPr>
              <a:spLocks/>
            </p:cNvSpPr>
            <p:nvPr/>
          </p:nvSpPr>
          <p:spPr bwMode="auto">
            <a:xfrm rot="5400000">
              <a:off x="1312" y="125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3" name="Freeform 26"/>
            <p:cNvSpPr>
              <a:spLocks/>
            </p:cNvSpPr>
            <p:nvPr/>
          </p:nvSpPr>
          <p:spPr bwMode="auto">
            <a:xfrm rot="5400000" flipV="1">
              <a:off x="892" y="144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4" name="Freeform 27"/>
            <p:cNvSpPr>
              <a:spLocks/>
            </p:cNvSpPr>
            <p:nvPr/>
          </p:nvSpPr>
          <p:spPr bwMode="auto">
            <a:xfrm rot="5400000">
              <a:off x="1325" y="1634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5" name="Freeform 28"/>
            <p:cNvSpPr>
              <a:spLocks/>
            </p:cNvSpPr>
            <p:nvPr/>
          </p:nvSpPr>
          <p:spPr bwMode="auto">
            <a:xfrm rot="5400000" flipV="1">
              <a:off x="905" y="18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6" name="Freeform 29"/>
            <p:cNvSpPr>
              <a:spLocks/>
            </p:cNvSpPr>
            <p:nvPr/>
          </p:nvSpPr>
          <p:spPr bwMode="auto">
            <a:xfrm rot="5400000">
              <a:off x="1337" y="202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7" name="Freeform 30"/>
            <p:cNvSpPr>
              <a:spLocks/>
            </p:cNvSpPr>
            <p:nvPr/>
          </p:nvSpPr>
          <p:spPr bwMode="auto">
            <a:xfrm rot="5400000" flipV="1">
              <a:off x="917" y="22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8" name="Freeform 31"/>
            <p:cNvSpPr>
              <a:spLocks/>
            </p:cNvSpPr>
            <p:nvPr/>
          </p:nvSpPr>
          <p:spPr bwMode="auto">
            <a:xfrm rot="5400000">
              <a:off x="1305" y="240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9" name="Freeform 32"/>
            <p:cNvSpPr>
              <a:spLocks/>
            </p:cNvSpPr>
            <p:nvPr/>
          </p:nvSpPr>
          <p:spPr bwMode="auto">
            <a:xfrm rot="5400000" flipV="1">
              <a:off x="885" y="25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0" name="Freeform 33"/>
            <p:cNvSpPr>
              <a:spLocks/>
            </p:cNvSpPr>
            <p:nvPr/>
          </p:nvSpPr>
          <p:spPr bwMode="auto">
            <a:xfrm rot="5400000">
              <a:off x="1317" y="27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1" name="Freeform 34"/>
            <p:cNvSpPr>
              <a:spLocks/>
            </p:cNvSpPr>
            <p:nvPr/>
          </p:nvSpPr>
          <p:spPr bwMode="auto">
            <a:xfrm rot="5400000" flipV="1">
              <a:off x="897" y="29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2" name="Freeform 35"/>
            <p:cNvSpPr>
              <a:spLocks/>
            </p:cNvSpPr>
            <p:nvPr/>
          </p:nvSpPr>
          <p:spPr bwMode="auto">
            <a:xfrm rot="5400000">
              <a:off x="1329" y="317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3" name="Freeform 36"/>
            <p:cNvSpPr>
              <a:spLocks/>
            </p:cNvSpPr>
            <p:nvPr/>
          </p:nvSpPr>
          <p:spPr bwMode="auto">
            <a:xfrm rot="5400000" flipV="1">
              <a:off x="909" y="33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4" name="Freeform 37"/>
            <p:cNvSpPr>
              <a:spLocks/>
            </p:cNvSpPr>
            <p:nvPr/>
          </p:nvSpPr>
          <p:spPr bwMode="auto">
            <a:xfrm rot="5400000">
              <a:off x="1341" y="356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5" name="Freeform 38"/>
            <p:cNvSpPr>
              <a:spLocks/>
            </p:cNvSpPr>
            <p:nvPr/>
          </p:nvSpPr>
          <p:spPr bwMode="auto">
            <a:xfrm rot="5400000" flipV="1">
              <a:off x="921" y="375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16" name="Line 39"/>
          <p:cNvSpPr>
            <a:spLocks noChangeShapeType="1"/>
          </p:cNvSpPr>
          <p:nvPr/>
        </p:nvSpPr>
        <p:spPr bwMode="auto">
          <a:xfrm rot="16200000" flipH="1">
            <a:off x="-106362" y="4071938"/>
            <a:ext cx="5337175" cy="95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017" name="Group 40"/>
          <p:cNvGrpSpPr>
            <a:grpSpLocks/>
          </p:cNvGrpSpPr>
          <p:nvPr/>
        </p:nvGrpSpPr>
        <p:grpSpPr bwMode="auto">
          <a:xfrm>
            <a:off x="1898650" y="2201863"/>
            <a:ext cx="1404938" cy="4899025"/>
            <a:chOff x="1196" y="1083"/>
            <a:chExt cx="885" cy="3086"/>
          </a:xfrm>
        </p:grpSpPr>
        <p:sp>
          <p:nvSpPr>
            <p:cNvPr id="85064" name="Freeform 41"/>
            <p:cNvSpPr>
              <a:spLocks/>
            </p:cNvSpPr>
            <p:nvPr/>
          </p:nvSpPr>
          <p:spPr bwMode="auto">
            <a:xfrm rot="5400000">
              <a:off x="1732" y="9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5" name="Freeform 42"/>
            <p:cNvSpPr>
              <a:spLocks/>
            </p:cNvSpPr>
            <p:nvPr/>
          </p:nvSpPr>
          <p:spPr bwMode="auto">
            <a:xfrm rot="5400000" flipV="1">
              <a:off x="1312" y="11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6" name="Freeform 43"/>
            <p:cNvSpPr>
              <a:spLocks/>
            </p:cNvSpPr>
            <p:nvPr/>
          </p:nvSpPr>
          <p:spPr bwMode="auto">
            <a:xfrm rot="5400000">
              <a:off x="1744" y="13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7" name="Freeform 44"/>
            <p:cNvSpPr>
              <a:spLocks/>
            </p:cNvSpPr>
            <p:nvPr/>
          </p:nvSpPr>
          <p:spPr bwMode="auto">
            <a:xfrm rot="5400000" flipV="1">
              <a:off x="1324" y="15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8" name="Freeform 45"/>
            <p:cNvSpPr>
              <a:spLocks/>
            </p:cNvSpPr>
            <p:nvPr/>
          </p:nvSpPr>
          <p:spPr bwMode="auto">
            <a:xfrm rot="5400000">
              <a:off x="1757" y="17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9" name="Freeform 46"/>
            <p:cNvSpPr>
              <a:spLocks/>
            </p:cNvSpPr>
            <p:nvPr/>
          </p:nvSpPr>
          <p:spPr bwMode="auto">
            <a:xfrm rot="5400000" flipV="1">
              <a:off x="1337" y="19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0" name="Freeform 47"/>
            <p:cNvSpPr>
              <a:spLocks/>
            </p:cNvSpPr>
            <p:nvPr/>
          </p:nvSpPr>
          <p:spPr bwMode="auto">
            <a:xfrm rot="5400000">
              <a:off x="1769" y="21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1" name="Freeform 48"/>
            <p:cNvSpPr>
              <a:spLocks/>
            </p:cNvSpPr>
            <p:nvPr/>
          </p:nvSpPr>
          <p:spPr bwMode="auto">
            <a:xfrm rot="5400000" flipV="1">
              <a:off x="1349" y="23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2" name="Freeform 49"/>
            <p:cNvSpPr>
              <a:spLocks/>
            </p:cNvSpPr>
            <p:nvPr/>
          </p:nvSpPr>
          <p:spPr bwMode="auto">
            <a:xfrm rot="5400000">
              <a:off x="1737" y="25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3" name="Freeform 50"/>
            <p:cNvSpPr>
              <a:spLocks/>
            </p:cNvSpPr>
            <p:nvPr/>
          </p:nvSpPr>
          <p:spPr bwMode="auto">
            <a:xfrm rot="5400000" flipV="1">
              <a:off x="1317" y="27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4" name="Freeform 51"/>
            <p:cNvSpPr>
              <a:spLocks/>
            </p:cNvSpPr>
            <p:nvPr/>
          </p:nvSpPr>
          <p:spPr bwMode="auto">
            <a:xfrm rot="5400000">
              <a:off x="1749" y="28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5" name="Freeform 52"/>
            <p:cNvSpPr>
              <a:spLocks/>
            </p:cNvSpPr>
            <p:nvPr/>
          </p:nvSpPr>
          <p:spPr bwMode="auto">
            <a:xfrm rot="5400000" flipV="1">
              <a:off x="1329" y="30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6" name="Freeform 53"/>
            <p:cNvSpPr>
              <a:spLocks/>
            </p:cNvSpPr>
            <p:nvPr/>
          </p:nvSpPr>
          <p:spPr bwMode="auto">
            <a:xfrm rot="5400000">
              <a:off x="1761" y="32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7" name="Freeform 54"/>
            <p:cNvSpPr>
              <a:spLocks/>
            </p:cNvSpPr>
            <p:nvPr/>
          </p:nvSpPr>
          <p:spPr bwMode="auto">
            <a:xfrm rot="5400000" flipV="1">
              <a:off x="1341" y="34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8" name="Freeform 55"/>
            <p:cNvSpPr>
              <a:spLocks/>
            </p:cNvSpPr>
            <p:nvPr/>
          </p:nvSpPr>
          <p:spPr bwMode="auto">
            <a:xfrm rot="5400000">
              <a:off x="1773" y="36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9" name="Freeform 56"/>
            <p:cNvSpPr>
              <a:spLocks/>
            </p:cNvSpPr>
            <p:nvPr/>
          </p:nvSpPr>
          <p:spPr bwMode="auto">
            <a:xfrm rot="5400000" flipV="1">
              <a:off x="1353" y="38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18" name="Line 57"/>
          <p:cNvSpPr>
            <a:spLocks noChangeShapeType="1"/>
          </p:cNvSpPr>
          <p:nvPr/>
        </p:nvSpPr>
        <p:spPr bwMode="auto">
          <a:xfrm rot="16200000" flipH="1">
            <a:off x="493713" y="4164013"/>
            <a:ext cx="5508625" cy="95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019" name="Group 58"/>
          <p:cNvGrpSpPr>
            <a:grpSpLocks/>
          </p:cNvGrpSpPr>
          <p:nvPr/>
        </p:nvGrpSpPr>
        <p:grpSpPr bwMode="auto">
          <a:xfrm>
            <a:off x="2584450" y="2493963"/>
            <a:ext cx="1404938" cy="4899025"/>
            <a:chOff x="1628" y="1195"/>
            <a:chExt cx="885" cy="3086"/>
          </a:xfrm>
        </p:grpSpPr>
        <p:sp>
          <p:nvSpPr>
            <p:cNvPr id="85048" name="Freeform 59"/>
            <p:cNvSpPr>
              <a:spLocks/>
            </p:cNvSpPr>
            <p:nvPr/>
          </p:nvSpPr>
          <p:spPr bwMode="auto">
            <a:xfrm rot="5400000">
              <a:off x="2164" y="107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9" name="Freeform 60"/>
            <p:cNvSpPr>
              <a:spLocks/>
            </p:cNvSpPr>
            <p:nvPr/>
          </p:nvSpPr>
          <p:spPr bwMode="auto">
            <a:xfrm rot="5400000" flipV="1">
              <a:off x="1744" y="127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0" name="Freeform 61"/>
            <p:cNvSpPr>
              <a:spLocks/>
            </p:cNvSpPr>
            <p:nvPr/>
          </p:nvSpPr>
          <p:spPr bwMode="auto">
            <a:xfrm rot="5400000">
              <a:off x="2176" y="14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1" name="Freeform 62"/>
            <p:cNvSpPr>
              <a:spLocks/>
            </p:cNvSpPr>
            <p:nvPr/>
          </p:nvSpPr>
          <p:spPr bwMode="auto">
            <a:xfrm rot="5400000" flipV="1">
              <a:off x="1756" y="16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2" name="Freeform 63"/>
            <p:cNvSpPr>
              <a:spLocks/>
            </p:cNvSpPr>
            <p:nvPr/>
          </p:nvSpPr>
          <p:spPr bwMode="auto">
            <a:xfrm rot="5400000">
              <a:off x="2189" y="185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3" name="Freeform 64"/>
            <p:cNvSpPr>
              <a:spLocks/>
            </p:cNvSpPr>
            <p:nvPr/>
          </p:nvSpPr>
          <p:spPr bwMode="auto">
            <a:xfrm rot="5400000" flipV="1">
              <a:off x="1769" y="204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4" name="Freeform 65"/>
            <p:cNvSpPr>
              <a:spLocks/>
            </p:cNvSpPr>
            <p:nvPr/>
          </p:nvSpPr>
          <p:spPr bwMode="auto">
            <a:xfrm rot="5400000">
              <a:off x="2201" y="22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5" name="Freeform 66"/>
            <p:cNvSpPr>
              <a:spLocks/>
            </p:cNvSpPr>
            <p:nvPr/>
          </p:nvSpPr>
          <p:spPr bwMode="auto">
            <a:xfrm rot="5400000" flipV="1">
              <a:off x="1781" y="242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6" name="Freeform 67"/>
            <p:cNvSpPr>
              <a:spLocks/>
            </p:cNvSpPr>
            <p:nvPr/>
          </p:nvSpPr>
          <p:spPr bwMode="auto">
            <a:xfrm rot="5400000">
              <a:off x="2169" y="262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7" name="Freeform 68"/>
            <p:cNvSpPr>
              <a:spLocks/>
            </p:cNvSpPr>
            <p:nvPr/>
          </p:nvSpPr>
          <p:spPr bwMode="auto">
            <a:xfrm rot="5400000" flipV="1">
              <a:off x="1749" y="28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8" name="Freeform 69"/>
            <p:cNvSpPr>
              <a:spLocks/>
            </p:cNvSpPr>
            <p:nvPr/>
          </p:nvSpPr>
          <p:spPr bwMode="auto">
            <a:xfrm rot="5400000">
              <a:off x="2181" y="30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9" name="Freeform 70"/>
            <p:cNvSpPr>
              <a:spLocks/>
            </p:cNvSpPr>
            <p:nvPr/>
          </p:nvSpPr>
          <p:spPr bwMode="auto">
            <a:xfrm rot="5400000" flipV="1">
              <a:off x="1761" y="32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0" name="Freeform 71"/>
            <p:cNvSpPr>
              <a:spLocks/>
            </p:cNvSpPr>
            <p:nvPr/>
          </p:nvSpPr>
          <p:spPr bwMode="auto">
            <a:xfrm rot="5400000">
              <a:off x="2193" y="33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1" name="Freeform 72"/>
            <p:cNvSpPr>
              <a:spLocks/>
            </p:cNvSpPr>
            <p:nvPr/>
          </p:nvSpPr>
          <p:spPr bwMode="auto">
            <a:xfrm rot="5400000" flipV="1">
              <a:off x="1773" y="35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2" name="Freeform 73"/>
            <p:cNvSpPr>
              <a:spLocks/>
            </p:cNvSpPr>
            <p:nvPr/>
          </p:nvSpPr>
          <p:spPr bwMode="auto">
            <a:xfrm rot="5400000">
              <a:off x="2205" y="37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3" name="Freeform 74"/>
            <p:cNvSpPr>
              <a:spLocks/>
            </p:cNvSpPr>
            <p:nvPr/>
          </p:nvSpPr>
          <p:spPr bwMode="auto">
            <a:xfrm rot="5400000" flipV="1">
              <a:off x="1785" y="39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20" name="Oval 75"/>
          <p:cNvSpPr>
            <a:spLocks noChangeArrowheads="1"/>
          </p:cNvSpPr>
          <p:nvPr/>
        </p:nvSpPr>
        <p:spPr bwMode="auto">
          <a:xfrm>
            <a:off x="11176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1" name="Oval 76"/>
          <p:cNvSpPr>
            <a:spLocks noChangeArrowheads="1"/>
          </p:cNvSpPr>
          <p:nvPr/>
        </p:nvSpPr>
        <p:spPr bwMode="auto">
          <a:xfrm>
            <a:off x="17907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2" name="Oval 77"/>
          <p:cNvSpPr>
            <a:spLocks noChangeArrowheads="1"/>
          </p:cNvSpPr>
          <p:nvPr/>
        </p:nvSpPr>
        <p:spPr bwMode="auto">
          <a:xfrm>
            <a:off x="24892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3" name="Oval 78"/>
          <p:cNvSpPr>
            <a:spLocks noChangeArrowheads="1"/>
          </p:cNvSpPr>
          <p:nvPr/>
        </p:nvSpPr>
        <p:spPr bwMode="auto">
          <a:xfrm>
            <a:off x="31750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4" name="Text Box 88"/>
          <p:cNvSpPr txBox="1">
            <a:spLocks noChangeArrowheads="1"/>
          </p:cNvSpPr>
          <p:nvPr/>
        </p:nvSpPr>
        <p:spPr bwMode="auto">
          <a:xfrm>
            <a:off x="1468438" y="309563"/>
            <a:ext cx="5121275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3/4 wavelength shift per trace</a:t>
            </a:r>
          </a:p>
          <a:p>
            <a:pPr>
              <a:spcBef>
                <a:spcPct val="50000"/>
              </a:spcBef>
            </a:pPr>
            <a:r>
              <a:rPr lang="en-US"/>
              <a:t>total shift across array=2 1/4 wavelength</a:t>
            </a:r>
          </a:p>
        </p:txBody>
      </p:sp>
      <p:sp>
        <p:nvSpPr>
          <p:cNvPr id="85025" name="Line 98"/>
          <p:cNvSpPr>
            <a:spLocks noChangeShapeType="1"/>
          </p:cNvSpPr>
          <p:nvPr/>
        </p:nvSpPr>
        <p:spPr bwMode="auto">
          <a:xfrm rot="625020" flipV="1">
            <a:off x="-198438" y="4170363"/>
            <a:ext cx="5561013" cy="1973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6" name="Rectangle 99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7" name="Line 100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8" name="Freeform 101"/>
          <p:cNvSpPr>
            <a:spLocks/>
          </p:cNvSpPr>
          <p:nvPr/>
        </p:nvSpPr>
        <p:spPr bwMode="auto">
          <a:xfrm rot="5400000">
            <a:off x="3422650" y="17002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9" name="Freeform 102"/>
          <p:cNvSpPr>
            <a:spLocks/>
          </p:cNvSpPr>
          <p:nvPr/>
        </p:nvSpPr>
        <p:spPr bwMode="auto">
          <a:xfrm rot="5400000" flipV="1">
            <a:off x="2755900" y="2005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0" name="Freeform 103"/>
          <p:cNvSpPr>
            <a:spLocks/>
          </p:cNvSpPr>
          <p:nvPr/>
        </p:nvSpPr>
        <p:spPr bwMode="auto">
          <a:xfrm rot="5400000">
            <a:off x="2749550" y="13954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1" name="Freeform 104"/>
          <p:cNvSpPr>
            <a:spLocks/>
          </p:cNvSpPr>
          <p:nvPr/>
        </p:nvSpPr>
        <p:spPr bwMode="auto">
          <a:xfrm rot="5400000" flipV="1">
            <a:off x="2082800" y="17002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2" name="Freeform 105"/>
          <p:cNvSpPr>
            <a:spLocks/>
          </p:cNvSpPr>
          <p:nvPr/>
        </p:nvSpPr>
        <p:spPr bwMode="auto">
          <a:xfrm rot="5400000" flipV="1">
            <a:off x="1384300" y="13827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3" name="Freeform 106"/>
          <p:cNvSpPr>
            <a:spLocks/>
          </p:cNvSpPr>
          <p:nvPr/>
        </p:nvSpPr>
        <p:spPr bwMode="auto">
          <a:xfrm rot="5400000" flipV="1">
            <a:off x="2755900" y="13954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4" name="Rectangle 115"/>
          <p:cNvSpPr>
            <a:spLocks noChangeArrowheads="1"/>
          </p:cNvSpPr>
          <p:nvPr/>
        </p:nvSpPr>
        <p:spPr bwMode="auto">
          <a:xfrm>
            <a:off x="431800" y="6350000"/>
            <a:ext cx="3657600" cy="1016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5" name="Line 116"/>
          <p:cNvSpPr>
            <a:spLocks noChangeShapeType="1"/>
          </p:cNvSpPr>
          <p:nvPr/>
        </p:nvSpPr>
        <p:spPr bwMode="auto">
          <a:xfrm rot="625020">
            <a:off x="-122238" y="6027738"/>
            <a:ext cx="6332538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6" name="Line 117"/>
          <p:cNvSpPr>
            <a:spLocks noChangeShapeType="1"/>
          </p:cNvSpPr>
          <p:nvPr/>
        </p:nvSpPr>
        <p:spPr bwMode="auto">
          <a:xfrm flipV="1">
            <a:off x="7162800" y="3394075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7" name="Line 118"/>
          <p:cNvSpPr>
            <a:spLocks noChangeShapeType="1"/>
          </p:cNvSpPr>
          <p:nvPr/>
        </p:nvSpPr>
        <p:spPr bwMode="auto">
          <a:xfrm flipV="1">
            <a:off x="6438900" y="40036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8" name="Line 119"/>
          <p:cNvSpPr>
            <a:spLocks noChangeShapeType="1"/>
          </p:cNvSpPr>
          <p:nvPr/>
        </p:nvSpPr>
        <p:spPr bwMode="auto">
          <a:xfrm flipV="1">
            <a:off x="5791200" y="3419475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9" name="Freeform 120"/>
          <p:cNvSpPr>
            <a:spLocks/>
          </p:cNvSpPr>
          <p:nvPr/>
        </p:nvSpPr>
        <p:spPr bwMode="auto">
          <a:xfrm>
            <a:off x="5114925" y="3317875"/>
            <a:ext cx="2028825" cy="1296988"/>
          </a:xfrm>
          <a:custGeom>
            <a:avLst/>
            <a:gdLst>
              <a:gd name="T0" fmla="*/ 0 w 1278"/>
              <a:gd name="T1" fmla="*/ 1083667678 h 817"/>
              <a:gd name="T2" fmla="*/ 1073586549 w 1278"/>
              <a:gd name="T3" fmla="*/ 161290064 h 817"/>
              <a:gd name="T4" fmla="*/ 2101810303 w 1278"/>
              <a:gd name="T5" fmla="*/ 2051408159 h 817"/>
              <a:gd name="T6" fmla="*/ 2147483647 w 1278"/>
              <a:gd name="T7" fmla="*/ 115927247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1278"/>
              <a:gd name="T13" fmla="*/ 0 h 817"/>
              <a:gd name="T14" fmla="*/ 1278 w 1278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78" h="817">
                <a:moveTo>
                  <a:pt x="0" y="430"/>
                </a:moveTo>
                <a:cubicBezTo>
                  <a:pt x="143" y="215"/>
                  <a:pt x="287" y="0"/>
                  <a:pt x="426" y="64"/>
                </a:cubicBezTo>
                <a:cubicBezTo>
                  <a:pt x="565" y="128"/>
                  <a:pt x="692" y="817"/>
                  <a:pt x="834" y="814"/>
                </a:cubicBezTo>
                <a:cubicBezTo>
                  <a:pt x="976" y="811"/>
                  <a:pt x="1203" y="174"/>
                  <a:pt x="1278" y="46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0" name="Oval 121"/>
          <p:cNvSpPr>
            <a:spLocks noChangeArrowheads="1"/>
          </p:cNvSpPr>
          <p:nvPr/>
        </p:nvSpPr>
        <p:spPr bwMode="auto">
          <a:xfrm>
            <a:off x="50323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1" name="Oval 122"/>
          <p:cNvSpPr>
            <a:spLocks noChangeArrowheads="1"/>
          </p:cNvSpPr>
          <p:nvPr/>
        </p:nvSpPr>
        <p:spPr bwMode="auto">
          <a:xfrm>
            <a:off x="57054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2" name="Oval 123"/>
          <p:cNvSpPr>
            <a:spLocks noChangeArrowheads="1"/>
          </p:cNvSpPr>
          <p:nvPr/>
        </p:nvSpPr>
        <p:spPr bwMode="auto">
          <a:xfrm>
            <a:off x="64039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3" name="Oval 124"/>
          <p:cNvSpPr>
            <a:spLocks noChangeArrowheads="1"/>
          </p:cNvSpPr>
          <p:nvPr/>
        </p:nvSpPr>
        <p:spPr bwMode="auto">
          <a:xfrm>
            <a:off x="7089775" y="24892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4" name="Freeform 126"/>
          <p:cNvSpPr>
            <a:spLocks/>
          </p:cNvSpPr>
          <p:nvPr/>
        </p:nvSpPr>
        <p:spPr bwMode="auto">
          <a:xfrm rot="5400000" flipV="1">
            <a:off x="2063750" y="10810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5" name="Freeform 127"/>
          <p:cNvSpPr>
            <a:spLocks/>
          </p:cNvSpPr>
          <p:nvPr/>
        </p:nvSpPr>
        <p:spPr bwMode="auto">
          <a:xfrm rot="5400000">
            <a:off x="3444875" y="10715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6" name="Rectangle 128"/>
          <p:cNvSpPr>
            <a:spLocks noChangeArrowheads="1"/>
          </p:cNvSpPr>
          <p:nvPr/>
        </p:nvSpPr>
        <p:spPr bwMode="auto">
          <a:xfrm>
            <a:off x="971550" y="1162050"/>
            <a:ext cx="3457575" cy="23812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7" name="Oval 129"/>
          <p:cNvSpPr>
            <a:spLocks noChangeArrowheads="1"/>
          </p:cNvSpPr>
          <p:nvPr/>
        </p:nvSpPr>
        <p:spPr bwMode="auto">
          <a:xfrm>
            <a:off x="5067300" y="395922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Nyquist Frequency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Nyquist frequency is equal to one-half of the sampling frequency.</a:t>
            </a:r>
          </a:p>
          <a:p>
            <a:pPr eaLnBrk="1" hangingPunct="1"/>
            <a:r>
              <a:rPr lang="en-US" altLang="en-US" smtClean="0"/>
              <a:t>The Nyquist frequency is the highest frequency that can be measured in a signal.</a:t>
            </a:r>
          </a:p>
        </p:txBody>
      </p:sp>
    </p:spTree>
    <p:extLst>
      <p:ext uri="{BB962C8B-B14F-4D97-AF65-F5344CB8AC3E}">
        <p14:creationId xmlns:p14="http://schemas.microsoft.com/office/powerpoint/2010/main" val="410125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Fourier Transform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transform takes one function (or signal) and turns it into another function (or signal)</a:t>
            </a:r>
          </a:p>
        </p:txBody>
      </p:sp>
    </p:spTree>
    <p:extLst>
      <p:ext uri="{BB962C8B-B14F-4D97-AF65-F5344CB8AC3E}">
        <p14:creationId xmlns:p14="http://schemas.microsoft.com/office/powerpoint/2010/main" val="148777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Fourier Transform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transform takes one function (or signal) and turns it into another function (or signal)</a:t>
            </a:r>
          </a:p>
          <a:p>
            <a:pPr eaLnBrk="1" hangingPunct="1"/>
            <a:r>
              <a:rPr lang="en-US" altLang="en-US" smtClean="0"/>
              <a:t>Continuous Fourier Transform:</a:t>
            </a:r>
          </a:p>
        </p:txBody>
      </p:sp>
    </p:spTree>
    <p:extLst>
      <p:ext uri="{BB962C8B-B14F-4D97-AF65-F5344CB8AC3E}">
        <p14:creationId xmlns:p14="http://schemas.microsoft.com/office/powerpoint/2010/main" val="24049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Fourier Transform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input signal gives the proper weight to all the cosines and sines </a:t>
            </a:r>
          </a:p>
          <a:p>
            <a:pPr eaLnBrk="1" hangingPunct="1"/>
            <a:r>
              <a:rPr lang="en-US" altLang="en-US" smtClean="0"/>
              <a:t>Continuous Fourier Transform: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200400" y="4419600"/>
          <a:ext cx="2311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Equation" r:id="rId3" imgW="2311400" imgH="914400" progId="Equation.DSMT4">
                  <p:embed/>
                </p:oleObj>
              </mc:Choice>
              <mc:Fallback>
                <p:oleObj name="Equation" r:id="rId3" imgW="23114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419600"/>
                        <a:ext cx="23114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817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Famous Fourier Transforms</a:t>
            </a:r>
          </a:p>
        </p:txBody>
      </p:sp>
      <p:pic>
        <p:nvPicPr>
          <p:cNvPr id="8195" name="Picture 6" descr="sinc_pair_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827213"/>
            <a:ext cx="5484812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6080125" y="2555875"/>
            <a:ext cx="181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Sinc function</a:t>
            </a: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6080125" y="4495800"/>
            <a:ext cx="1749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Square wave</a:t>
            </a:r>
          </a:p>
        </p:txBody>
      </p:sp>
    </p:spTree>
    <p:extLst>
      <p:ext uri="{BB962C8B-B14F-4D97-AF65-F5344CB8AC3E}">
        <p14:creationId xmlns:p14="http://schemas.microsoft.com/office/powerpoint/2010/main" val="393851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 txBox="1">
            <a:spLocks noChangeArrowheads="1"/>
          </p:cNvSpPr>
          <p:nvPr/>
        </p:nvSpPr>
        <p:spPr bwMode="auto">
          <a:xfrm>
            <a:off x="838200" y="762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4400">
                <a:solidFill>
                  <a:schemeClr val="tx2"/>
                </a:solidFill>
                <a:latin typeface="Arial" charset="0"/>
              </a:rPr>
              <a:t>The Fourier Transform</a:t>
            </a: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3200400" y="2133600"/>
          <a:ext cx="2344738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Equation" r:id="rId3" imgW="2349500" imgH="914400" progId="Equation.DSMT4">
                  <p:embed/>
                </p:oleObj>
              </mc:Choice>
              <mc:Fallback>
                <p:oleObj name="Equation" r:id="rId3" imgW="23495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133600"/>
                        <a:ext cx="2344738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Rectangle 3"/>
          <p:cNvSpPr>
            <a:spLocks noChangeArrowheads="1"/>
          </p:cNvSpPr>
          <p:nvPr/>
        </p:nvSpPr>
        <p:spPr bwMode="auto">
          <a:xfrm>
            <a:off x="0" y="6572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9223" name="Object 9"/>
          <p:cNvGraphicFramePr>
            <a:graphicFrameLocks noChangeAspect="1"/>
          </p:cNvGraphicFramePr>
          <p:nvPr/>
        </p:nvGraphicFramePr>
        <p:xfrm>
          <a:off x="3479800" y="3943350"/>
          <a:ext cx="15240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5" imgW="1523880" imgH="1218960" progId="Equation.DSMT4">
                  <p:embed/>
                </p:oleObj>
              </mc:Choice>
              <mc:Fallback>
                <p:oleObj name="Equation" r:id="rId5" imgW="1523880" imgH="1218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9800" y="3943350"/>
                        <a:ext cx="15240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49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808080"/>
      </a:dk1>
      <a:lt1>
        <a:srgbClr val="FFFF00"/>
      </a:lt1>
      <a:dk2>
        <a:srgbClr val="CC00FF"/>
      </a:dk2>
      <a:lt2>
        <a:srgbClr val="FFFF66"/>
      </a:lt2>
      <a:accent1>
        <a:srgbClr val="00CC99"/>
      </a:accent1>
      <a:accent2>
        <a:srgbClr val="3333CC"/>
      </a:accent2>
      <a:accent3>
        <a:srgbClr val="E2AAFF"/>
      </a:accent3>
      <a:accent4>
        <a:srgbClr val="DADA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6792</TotalTime>
  <Words>630</Words>
  <Application>Microsoft Office PowerPoint</Application>
  <PresentationFormat>On-screen Show (4:3)</PresentationFormat>
  <Paragraphs>112</Paragraphs>
  <Slides>38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Comic Sans MS</vt:lpstr>
      <vt:lpstr>Garamond</vt:lpstr>
      <vt:lpstr>Symbol</vt:lpstr>
      <vt:lpstr>Times New Roman</vt:lpstr>
      <vt:lpstr>Office Theme</vt:lpstr>
      <vt:lpstr>Equation</vt:lpstr>
      <vt:lpstr>PowerPoint Presentation</vt:lpstr>
      <vt:lpstr>Also with notes from http://lcni.uoregon.edu/fft.ppt </vt:lpstr>
      <vt:lpstr>Fourier series</vt:lpstr>
      <vt:lpstr>The Nyquist Frequency</vt:lpstr>
      <vt:lpstr>The Fourier Transform</vt:lpstr>
      <vt:lpstr>The Fourier Transform</vt:lpstr>
      <vt:lpstr>The Fourier Transform</vt:lpstr>
      <vt:lpstr>Famous Fourier Transforms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Discrete Fourier Transform</vt:lpstr>
      <vt:lpstr>Fast Fourier Transform</vt:lpstr>
      <vt:lpstr>Sampling Real Data</vt:lpstr>
      <vt:lpstr>A sine wave</vt:lpstr>
      <vt:lpstr>A sine wave signal</vt:lpstr>
      <vt:lpstr>An undersampled signal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Louisiana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Juan Lorenzo</dc:creator>
  <cp:lastModifiedBy>Juan M Lorenzo</cp:lastModifiedBy>
  <cp:revision>643</cp:revision>
  <dcterms:created xsi:type="dcterms:W3CDTF">2005-05-10T03:02:50Z</dcterms:created>
  <dcterms:modified xsi:type="dcterms:W3CDTF">2017-03-16T11:49:57Z</dcterms:modified>
</cp:coreProperties>
</file>