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72" r:id="rId2"/>
    <p:sldId id="267" r:id="rId3"/>
    <p:sldId id="266" r:id="rId4"/>
    <p:sldId id="273" r:id="rId5"/>
    <p:sldId id="275" r:id="rId6"/>
    <p:sldId id="274" r:id="rId7"/>
    <p:sldId id="276" r:id="rId8"/>
    <p:sldId id="278" r:id="rId9"/>
    <p:sldId id="277" r:id="rId10"/>
    <p:sldId id="279" r:id="rId11"/>
    <p:sldId id="282" r:id="rId12"/>
    <p:sldId id="283" r:id="rId13"/>
    <p:sldId id="284" r:id="rId14"/>
    <p:sldId id="285" r:id="rId15"/>
    <p:sldId id="286" r:id="rId16"/>
    <p:sldId id="287" r:id="rId17"/>
    <p:sldId id="262" r:id="rId18"/>
    <p:sldId id="263" r:id="rId19"/>
    <p:sldId id="264" r:id="rId20"/>
    <p:sldId id="257" r:id="rId21"/>
    <p:sldId id="258" r:id="rId22"/>
    <p:sldId id="259" r:id="rId23"/>
    <p:sldId id="260" r:id="rId24"/>
    <p:sldId id="265" r:id="rId25"/>
    <p:sldId id="288" r:id="rId26"/>
    <p:sldId id="289" r:id="rId27"/>
    <p:sldId id="290" r:id="rId28"/>
    <p:sldId id="292" r:id="rId29"/>
    <p:sldId id="293" r:id="rId30"/>
    <p:sldId id="294" r:id="rId31"/>
    <p:sldId id="296" r:id="rId32"/>
    <p:sldId id="295"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80" autoAdjust="0"/>
    <p:restoredTop sz="94660"/>
  </p:normalViewPr>
  <p:slideViewPr>
    <p:cSldViewPr>
      <p:cViewPr varScale="1">
        <p:scale>
          <a:sx n="66" d="100"/>
          <a:sy n="66" d="100"/>
        </p:scale>
        <p:origin x="62" y="192"/>
      </p:cViewPr>
      <p:guideLst>
        <p:guide orient="horz" pos="2160"/>
        <p:guide pos="2880"/>
      </p:guideLst>
    </p:cSldViewPr>
  </p:slideViewPr>
  <p:notesTextViewPr>
    <p:cViewPr>
      <p:scale>
        <a:sx n="1" d="1"/>
        <a:sy n="1" d="1"/>
      </p:scale>
      <p:origin x="0" y="0"/>
    </p:cViewPr>
  </p:notesTextViewPr>
  <p:sorterViewPr>
    <p:cViewPr>
      <p:scale>
        <a:sx n="100" d="100"/>
        <a:sy n="100" d="100"/>
      </p:scale>
      <p:origin x="0" y="9014"/>
    </p:cViewPr>
  </p:sorterViewPr>
  <p:notesViewPr>
    <p:cSldViewPr>
      <p:cViewPr varScale="1">
        <p:scale>
          <a:sx n="44" d="100"/>
          <a:sy n="44" d="100"/>
        </p:scale>
        <p:origin x="-1949"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8.wmf"/><Relationship Id="rId4"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8.wmf"/><Relationship Id="rId4"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1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1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D21B37-B896-423A-B275-B1F089C205FE}" type="datetimeFigureOut">
              <a:rPr lang="en-US" smtClean="0"/>
              <a:t>3/30/2017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EFF581-740D-48E1-87D8-00DFA56081DA}" type="slidenum">
              <a:rPr lang="en-US" smtClean="0"/>
              <a:t>‹#›</a:t>
            </a:fld>
            <a:endParaRPr lang="en-US"/>
          </a:p>
        </p:txBody>
      </p:sp>
    </p:spTree>
    <p:extLst>
      <p:ext uri="{BB962C8B-B14F-4D97-AF65-F5344CB8AC3E}">
        <p14:creationId xmlns:p14="http://schemas.microsoft.com/office/powerpoint/2010/main" val="2895146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532521-0B1A-44C1-9D16-D6BCDCA74913}" type="datetimeFigureOut">
              <a:rPr lang="en-US" smtClean="0"/>
              <a:t>3/30/2017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C8AC45-D6A5-4A6D-8404-B3A5C31282C9}" type="slidenum">
              <a:rPr lang="en-US" smtClean="0"/>
              <a:t>‹#›</a:t>
            </a:fld>
            <a:endParaRPr lang="en-US"/>
          </a:p>
        </p:txBody>
      </p:sp>
    </p:spTree>
    <p:extLst>
      <p:ext uri="{BB962C8B-B14F-4D97-AF65-F5344CB8AC3E}">
        <p14:creationId xmlns:p14="http://schemas.microsoft.com/office/powerpoint/2010/main" val="1033295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C8AC45-D6A5-4A6D-8404-B3A5C31282C9}" type="slidenum">
              <a:rPr lang="en-US" smtClean="0"/>
              <a:t>27</a:t>
            </a:fld>
            <a:endParaRPr lang="en-US"/>
          </a:p>
        </p:txBody>
      </p:sp>
    </p:spTree>
    <p:extLst>
      <p:ext uri="{BB962C8B-B14F-4D97-AF65-F5344CB8AC3E}">
        <p14:creationId xmlns:p14="http://schemas.microsoft.com/office/powerpoint/2010/main" val="139088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C8AC45-D6A5-4A6D-8404-B3A5C31282C9}" type="slidenum">
              <a:rPr lang="en-US" smtClean="0"/>
              <a:t>28</a:t>
            </a:fld>
            <a:endParaRPr lang="en-US"/>
          </a:p>
        </p:txBody>
      </p:sp>
    </p:spTree>
    <p:extLst>
      <p:ext uri="{BB962C8B-B14F-4D97-AF65-F5344CB8AC3E}">
        <p14:creationId xmlns:p14="http://schemas.microsoft.com/office/powerpoint/2010/main" val="1390888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C8AC45-D6A5-4A6D-8404-B3A5C31282C9}" type="slidenum">
              <a:rPr lang="en-US" smtClean="0"/>
              <a:t>29</a:t>
            </a:fld>
            <a:endParaRPr lang="en-US"/>
          </a:p>
        </p:txBody>
      </p:sp>
    </p:spTree>
    <p:extLst>
      <p:ext uri="{BB962C8B-B14F-4D97-AF65-F5344CB8AC3E}">
        <p14:creationId xmlns:p14="http://schemas.microsoft.com/office/powerpoint/2010/main" val="1390888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C8AC45-D6A5-4A6D-8404-B3A5C31282C9}" type="slidenum">
              <a:rPr lang="en-US" smtClean="0"/>
              <a:t>30</a:t>
            </a:fld>
            <a:endParaRPr lang="en-US"/>
          </a:p>
        </p:txBody>
      </p:sp>
    </p:spTree>
    <p:extLst>
      <p:ext uri="{BB962C8B-B14F-4D97-AF65-F5344CB8AC3E}">
        <p14:creationId xmlns:p14="http://schemas.microsoft.com/office/powerpoint/2010/main" val="1390888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C8AC45-D6A5-4A6D-8404-B3A5C31282C9}" type="slidenum">
              <a:rPr lang="en-US" smtClean="0"/>
              <a:t>31</a:t>
            </a:fld>
            <a:endParaRPr lang="en-US"/>
          </a:p>
        </p:txBody>
      </p:sp>
    </p:spTree>
    <p:extLst>
      <p:ext uri="{BB962C8B-B14F-4D97-AF65-F5344CB8AC3E}">
        <p14:creationId xmlns:p14="http://schemas.microsoft.com/office/powerpoint/2010/main" val="1390888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C8AC45-D6A5-4A6D-8404-B3A5C31282C9}" type="slidenum">
              <a:rPr lang="en-US" smtClean="0"/>
              <a:t>32</a:t>
            </a:fld>
            <a:endParaRPr lang="en-US"/>
          </a:p>
        </p:txBody>
      </p:sp>
    </p:spTree>
    <p:extLst>
      <p:ext uri="{BB962C8B-B14F-4D97-AF65-F5344CB8AC3E}">
        <p14:creationId xmlns:p14="http://schemas.microsoft.com/office/powerpoint/2010/main" val="1390888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1706105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379970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89369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311186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D6337F-D1A8-4257-BE3E-56278623163A}"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20360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D6337F-D1A8-4257-BE3E-56278623163A}"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92867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D6337F-D1A8-4257-BE3E-56278623163A}" type="datetimeFigureOut">
              <a:rPr lang="en-US" smtClean="0"/>
              <a:t>3/30/2017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16487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D6337F-D1A8-4257-BE3E-56278623163A}" type="datetimeFigureOut">
              <a:rPr lang="en-US" smtClean="0"/>
              <a:t>3/30/2017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74903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6337F-D1A8-4257-BE3E-56278623163A}" type="datetimeFigureOut">
              <a:rPr lang="en-US" smtClean="0"/>
              <a:t>3/30/2017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1126131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6337F-D1A8-4257-BE3E-56278623163A}"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8298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6337F-D1A8-4257-BE3E-56278623163A}"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26663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6337F-D1A8-4257-BE3E-56278623163A}" type="datetimeFigureOut">
              <a:rPr lang="en-US" smtClean="0"/>
              <a:t>3/30/2017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860C7-ED13-4294-B590-B1AB1BCD651B}" type="slidenum">
              <a:rPr lang="en-US" smtClean="0"/>
              <a:t>‹#›</a:t>
            </a:fld>
            <a:endParaRPr lang="en-US"/>
          </a:p>
        </p:txBody>
      </p:sp>
    </p:spTree>
    <p:extLst>
      <p:ext uri="{BB962C8B-B14F-4D97-AF65-F5344CB8AC3E}">
        <p14:creationId xmlns:p14="http://schemas.microsoft.com/office/powerpoint/2010/main" val="33737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3.wmf"/><Relationship Id="rId5" Type="http://schemas.openxmlformats.org/officeDocument/2006/relationships/oleObject" Target="../embeddings/oleObject19.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image" Target="../media/image13.wmf"/><Relationship Id="rId5" Type="http://schemas.openxmlformats.org/officeDocument/2006/relationships/oleObject" Target="../embeddings/oleObject21.bin"/><Relationship Id="rId10" Type="http://schemas.openxmlformats.org/officeDocument/2006/relationships/image" Target="../media/image15.wmf"/><Relationship Id="rId4" Type="http://schemas.openxmlformats.org/officeDocument/2006/relationships/image" Target="../media/image8.wmf"/><Relationship Id="rId9" Type="http://schemas.openxmlformats.org/officeDocument/2006/relationships/oleObject" Target="../embeddings/oleObject23.bin"/></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13.wmf"/><Relationship Id="rId5" Type="http://schemas.openxmlformats.org/officeDocument/2006/relationships/oleObject" Target="../embeddings/oleObject25.bin"/><Relationship Id="rId10" Type="http://schemas.openxmlformats.org/officeDocument/2006/relationships/image" Target="../media/image16.wmf"/><Relationship Id="rId4" Type="http://schemas.openxmlformats.org/officeDocument/2006/relationships/image" Target="../media/image8.wmf"/><Relationship Id="rId9" Type="http://schemas.openxmlformats.org/officeDocument/2006/relationships/oleObject" Target="../embeddings/oleObject27.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image" Target="../media/image17.wmf"/><Relationship Id="rId5" Type="http://schemas.openxmlformats.org/officeDocument/2006/relationships/oleObject" Target="../embeddings/oleObject29.bin"/><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image" Target="../media/image18.wmf"/><Relationship Id="rId5" Type="http://schemas.openxmlformats.org/officeDocument/2006/relationships/oleObject" Target="../embeddings/oleObject31.bin"/><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xml"/><Relationship Id="rId1" Type="http://schemas.openxmlformats.org/officeDocument/2006/relationships/vmlDrawing" Target="../drawings/vmlDrawing16.vml"/><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hyperlink" Target="../matlab/study_RC/RC_fluitofluid_critical.m" TargetMode="External"/><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24.wmf"/><Relationship Id="rId5" Type="http://schemas.openxmlformats.org/officeDocument/2006/relationships/oleObject" Target="../embeddings/oleObject38.bin"/><Relationship Id="rId4" Type="http://schemas.openxmlformats.org/officeDocument/2006/relationships/image" Target="../media/image14.wmf"/></Relationships>
</file>

<file path=ppt/slides/_rels/slide2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24.wmf"/><Relationship Id="rId5" Type="http://schemas.openxmlformats.org/officeDocument/2006/relationships/oleObject" Target="../embeddings/oleObject40.bin"/><Relationship Id="rId4" Type="http://schemas.openxmlformats.org/officeDocument/2006/relationships/image" Target="../media/image14.wmf"/></Relationships>
</file>

<file path=ppt/slides/_rels/slide26.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27.wmf"/><Relationship Id="rId5" Type="http://schemas.openxmlformats.org/officeDocument/2006/relationships/oleObject" Target="../embeddings/oleObject43.bin"/><Relationship Id="rId4" Type="http://schemas.openxmlformats.org/officeDocument/2006/relationships/image" Target="../media/image26.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29.wmf"/><Relationship Id="rId4" Type="http://schemas.openxmlformats.org/officeDocument/2006/relationships/oleObject" Target="../embeddings/oleObject45.bin"/></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12.bin"/><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8.wmf"/><Relationship Id="rId5" Type="http://schemas.openxmlformats.org/officeDocument/2006/relationships/oleObject" Target="../embeddings/oleObject14.bin"/><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8.wmf"/><Relationship Id="rId5" Type="http://schemas.openxmlformats.org/officeDocument/2006/relationships/oleObject" Target="../embeddings/oleObject16.bin"/><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2" name="TextBox 1"/>
          <p:cNvSpPr txBox="1"/>
          <p:nvPr/>
        </p:nvSpPr>
        <p:spPr>
          <a:xfrm>
            <a:off x="1447800" y="2057400"/>
            <a:ext cx="5943600" cy="646331"/>
          </a:xfrm>
          <a:prstGeom prst="rect">
            <a:avLst/>
          </a:prstGeom>
          <a:noFill/>
        </p:spPr>
        <p:txBody>
          <a:bodyPr wrap="square" rtlCol="0">
            <a:spAutoFit/>
          </a:bodyPr>
          <a:lstStyle/>
          <a:p>
            <a:r>
              <a:rPr lang="en-US" dirty="0" smtClean="0"/>
              <a:t>For a downward travelling P wave, for the most general case:</a:t>
            </a:r>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865103174"/>
              </p:ext>
            </p:extLst>
          </p:nvPr>
        </p:nvGraphicFramePr>
        <p:xfrm>
          <a:off x="3429000" y="2722781"/>
          <a:ext cx="1244600" cy="558800"/>
        </p:xfrm>
        <a:graphic>
          <a:graphicData uri="http://schemas.openxmlformats.org/presentationml/2006/ole">
            <mc:AlternateContent xmlns:mc="http://schemas.openxmlformats.org/markup-compatibility/2006">
              <mc:Choice xmlns:v="urn:schemas-microsoft-com:vml" Requires="v">
                <p:oleObj spid="_x0000_s4170" name="Equation" r:id="rId3" imgW="1244520" imgH="558720" progId="Equation.DSMT4">
                  <p:embed/>
                </p:oleObj>
              </mc:Choice>
              <mc:Fallback>
                <p:oleObj name="Equation" r:id="rId3" imgW="1244520" imgH="558720" progId="Equation.DSMT4">
                  <p:embed/>
                  <p:pic>
                    <p:nvPicPr>
                      <p:cNvPr id="0" name=""/>
                      <p:cNvPicPr/>
                      <p:nvPr/>
                    </p:nvPicPr>
                    <p:blipFill>
                      <a:blip r:embed="rId4"/>
                      <a:stretch>
                        <a:fillRect/>
                      </a:stretch>
                    </p:blipFill>
                    <p:spPr>
                      <a:xfrm>
                        <a:off x="3429000" y="2722781"/>
                        <a:ext cx="1244600" cy="558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41541738"/>
              </p:ext>
            </p:extLst>
          </p:nvPr>
        </p:nvGraphicFramePr>
        <p:xfrm>
          <a:off x="3429000" y="3581400"/>
          <a:ext cx="1231900" cy="558800"/>
        </p:xfrm>
        <a:graphic>
          <a:graphicData uri="http://schemas.openxmlformats.org/presentationml/2006/ole">
            <mc:AlternateContent xmlns:mc="http://schemas.openxmlformats.org/markup-compatibility/2006">
              <mc:Choice xmlns:v="urn:schemas-microsoft-com:vml" Requires="v">
                <p:oleObj spid="_x0000_s4171" name="Equation" r:id="rId5" imgW="1231560" imgH="558720" progId="Equation.DSMT4">
                  <p:embed/>
                </p:oleObj>
              </mc:Choice>
              <mc:Fallback>
                <p:oleObj name="Equation" r:id="rId5" imgW="1231560" imgH="558720" progId="Equation.DSMT4">
                  <p:embed/>
                  <p:pic>
                    <p:nvPicPr>
                      <p:cNvPr id="0" name="Object 2"/>
                      <p:cNvPicPr>
                        <a:picLocks noChangeAspect="1" noChangeArrowheads="1"/>
                      </p:cNvPicPr>
                      <p:nvPr/>
                    </p:nvPicPr>
                    <p:blipFill>
                      <a:blip r:embed="rId6"/>
                      <a:srcRect/>
                      <a:stretch>
                        <a:fillRect/>
                      </a:stretch>
                    </p:blipFill>
                    <p:spPr bwMode="auto">
                      <a:xfrm>
                        <a:off x="3429000" y="3581400"/>
                        <a:ext cx="12319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828800" y="4495800"/>
            <a:ext cx="5410200" cy="923330"/>
          </a:xfrm>
          <a:prstGeom prst="rect">
            <a:avLst/>
          </a:prstGeom>
          <a:noFill/>
        </p:spPr>
        <p:txBody>
          <a:bodyPr wrap="square" rtlCol="0">
            <a:spAutoFit/>
          </a:bodyPr>
          <a:lstStyle/>
          <a:p>
            <a:r>
              <a:rPr lang="en-US" dirty="0" smtClean="0"/>
              <a:t>Where the first term on the RHS is the P-wave displacement component and the second term is </a:t>
            </a:r>
            <a:r>
              <a:rPr lang="en-US" smtClean="0"/>
              <a:t>the shear-wave </a:t>
            </a:r>
            <a:r>
              <a:rPr lang="en-US" dirty="0" smtClean="0"/>
              <a:t>displacement component</a:t>
            </a:r>
            <a:endParaRPr lang="en-US" dirty="0"/>
          </a:p>
        </p:txBody>
      </p:sp>
    </p:spTree>
    <p:extLst>
      <p:ext uri="{BB962C8B-B14F-4D97-AF65-F5344CB8AC3E}">
        <p14:creationId xmlns:p14="http://schemas.microsoft.com/office/powerpoint/2010/main" val="331586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290130105"/>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4402"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201520549"/>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4403"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spTree>
    <p:extLst>
      <p:ext uri="{BB962C8B-B14F-4D97-AF65-F5344CB8AC3E}">
        <p14:creationId xmlns:p14="http://schemas.microsoft.com/office/powerpoint/2010/main" val="108059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743200" y="4343400"/>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855410360"/>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3444"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194949462"/>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3445"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602226404"/>
              </p:ext>
            </p:extLst>
          </p:nvPr>
        </p:nvGraphicFramePr>
        <p:xfrm>
          <a:off x="2870200" y="4419600"/>
          <a:ext cx="1587500" cy="469900"/>
        </p:xfrm>
        <a:graphic>
          <a:graphicData uri="http://schemas.openxmlformats.org/presentationml/2006/ole">
            <mc:AlternateContent xmlns:mc="http://schemas.openxmlformats.org/markup-compatibility/2006">
              <mc:Choice xmlns:v="urn:schemas-microsoft-com:vml" Requires="v">
                <p:oleObj spid="_x0000_s13446" name="Equation" r:id="rId7" imgW="1587240" imgH="469800" progId="Equation.DSMT4">
                  <p:embed/>
                </p:oleObj>
              </mc:Choice>
              <mc:Fallback>
                <p:oleObj name="Equation" r:id="rId7" imgW="1587240" imgH="469800" progId="Equation.DSMT4">
                  <p:embed/>
                  <p:pic>
                    <p:nvPicPr>
                      <p:cNvPr id="0" name=""/>
                      <p:cNvPicPr/>
                      <p:nvPr/>
                    </p:nvPicPr>
                    <p:blipFill>
                      <a:blip r:embed="rId8"/>
                      <a:stretch>
                        <a:fillRect/>
                      </a:stretch>
                    </p:blipFill>
                    <p:spPr>
                      <a:xfrm>
                        <a:off x="2870200" y="4419600"/>
                        <a:ext cx="1587500" cy="469900"/>
                      </a:xfrm>
                      <a:prstGeom prst="rect">
                        <a:avLst/>
                      </a:prstGeom>
                    </p:spPr>
                  </p:pic>
                </p:oleObj>
              </mc:Fallback>
            </mc:AlternateContent>
          </a:graphicData>
        </a:graphic>
      </p:graphicFrame>
      <p:sp>
        <p:nvSpPr>
          <p:cNvPr id="9" name="TextBox 8"/>
          <p:cNvSpPr txBox="1"/>
          <p:nvPr/>
        </p:nvSpPr>
        <p:spPr>
          <a:xfrm>
            <a:off x="1600200" y="4343400"/>
            <a:ext cx="566181" cy="369332"/>
          </a:xfrm>
          <a:prstGeom prst="rect">
            <a:avLst/>
          </a:prstGeom>
          <a:noFill/>
        </p:spPr>
        <p:txBody>
          <a:bodyPr wrap="none" rtlCol="0">
            <a:spAutoFit/>
          </a:bodyPr>
          <a:lstStyle/>
          <a:p>
            <a:r>
              <a:rPr lang="en-US" dirty="0" smtClean="0"/>
              <a:t>But,</a:t>
            </a:r>
            <a:endParaRPr lang="en-US" dirty="0"/>
          </a:p>
        </p:txBody>
      </p:sp>
      <p:sp>
        <p:nvSpPr>
          <p:cNvPr id="10" name="TextBox 9"/>
          <p:cNvSpPr txBox="1"/>
          <p:nvPr/>
        </p:nvSpPr>
        <p:spPr>
          <a:xfrm>
            <a:off x="1533525" y="5334000"/>
            <a:ext cx="5791200" cy="369332"/>
          </a:xfrm>
          <a:prstGeom prst="rect">
            <a:avLst/>
          </a:prstGeom>
          <a:noFill/>
        </p:spPr>
        <p:txBody>
          <a:bodyPr wrap="square" rtlCol="0">
            <a:spAutoFit/>
          </a:bodyPr>
          <a:lstStyle/>
          <a:p>
            <a:r>
              <a:rPr lang="en-US" dirty="0" smtClean="0"/>
              <a:t>What must: </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3482880500"/>
              </p:ext>
            </p:extLst>
          </p:nvPr>
        </p:nvGraphicFramePr>
        <p:xfrm>
          <a:off x="3346450" y="5308600"/>
          <a:ext cx="863600" cy="469900"/>
        </p:xfrm>
        <a:graphic>
          <a:graphicData uri="http://schemas.openxmlformats.org/presentationml/2006/ole">
            <mc:AlternateContent xmlns:mc="http://schemas.openxmlformats.org/markup-compatibility/2006">
              <mc:Choice xmlns:v="urn:schemas-microsoft-com:vml" Requires="v">
                <p:oleObj spid="_x0000_s13447" name="Equation" r:id="rId9" imgW="863280" imgH="469800" progId="Equation.DSMT4">
                  <p:embed/>
                </p:oleObj>
              </mc:Choice>
              <mc:Fallback>
                <p:oleObj name="Equation" r:id="rId9" imgW="863280" imgH="469800" progId="Equation.DSMT4">
                  <p:embed/>
                  <p:pic>
                    <p:nvPicPr>
                      <p:cNvPr id="0" name="Object 7"/>
                      <p:cNvPicPr>
                        <a:picLocks noChangeAspect="1" noChangeArrowheads="1"/>
                      </p:cNvPicPr>
                      <p:nvPr/>
                    </p:nvPicPr>
                    <p:blipFill>
                      <a:blip r:embed="rId10"/>
                      <a:srcRect/>
                      <a:stretch>
                        <a:fillRect/>
                      </a:stretch>
                    </p:blipFill>
                    <p:spPr bwMode="auto">
                      <a:xfrm>
                        <a:off x="3346450" y="5308600"/>
                        <a:ext cx="8636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3183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241329150"/>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5490"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798544293"/>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5491"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51237643"/>
              </p:ext>
            </p:extLst>
          </p:nvPr>
        </p:nvGraphicFramePr>
        <p:xfrm>
          <a:off x="2870200" y="4419600"/>
          <a:ext cx="1587500" cy="469900"/>
        </p:xfrm>
        <a:graphic>
          <a:graphicData uri="http://schemas.openxmlformats.org/presentationml/2006/ole">
            <mc:AlternateContent xmlns:mc="http://schemas.openxmlformats.org/markup-compatibility/2006">
              <mc:Choice xmlns:v="urn:schemas-microsoft-com:vml" Requires="v">
                <p:oleObj spid="_x0000_s15492" name="Equation" r:id="rId7" imgW="1587240" imgH="469800" progId="Equation.DSMT4">
                  <p:embed/>
                </p:oleObj>
              </mc:Choice>
              <mc:Fallback>
                <p:oleObj name="Equation" r:id="rId7" imgW="1587240" imgH="469800" progId="Equation.DSMT4">
                  <p:embed/>
                  <p:pic>
                    <p:nvPicPr>
                      <p:cNvPr id="0" name=""/>
                      <p:cNvPicPr/>
                      <p:nvPr/>
                    </p:nvPicPr>
                    <p:blipFill>
                      <a:blip r:embed="rId8"/>
                      <a:stretch>
                        <a:fillRect/>
                      </a:stretch>
                    </p:blipFill>
                    <p:spPr>
                      <a:xfrm>
                        <a:off x="2870200" y="4419600"/>
                        <a:ext cx="1587500" cy="469900"/>
                      </a:xfrm>
                      <a:prstGeom prst="rect">
                        <a:avLst/>
                      </a:prstGeom>
                    </p:spPr>
                  </p:pic>
                </p:oleObj>
              </mc:Fallback>
            </mc:AlternateContent>
          </a:graphicData>
        </a:graphic>
      </p:graphicFrame>
      <p:sp>
        <p:nvSpPr>
          <p:cNvPr id="9" name="TextBox 8"/>
          <p:cNvSpPr txBox="1"/>
          <p:nvPr/>
        </p:nvSpPr>
        <p:spPr>
          <a:xfrm>
            <a:off x="1600200" y="4343400"/>
            <a:ext cx="566181" cy="369332"/>
          </a:xfrm>
          <a:prstGeom prst="rect">
            <a:avLst/>
          </a:prstGeom>
          <a:noFill/>
        </p:spPr>
        <p:txBody>
          <a:bodyPr wrap="none" rtlCol="0">
            <a:spAutoFit/>
          </a:bodyPr>
          <a:lstStyle/>
          <a:p>
            <a:r>
              <a:rPr lang="en-US" dirty="0" smtClean="0"/>
              <a:t>But,</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1513232698"/>
              </p:ext>
            </p:extLst>
          </p:nvPr>
        </p:nvGraphicFramePr>
        <p:xfrm>
          <a:off x="3606800" y="5334000"/>
          <a:ext cx="889000" cy="444500"/>
        </p:xfrm>
        <a:graphic>
          <a:graphicData uri="http://schemas.openxmlformats.org/presentationml/2006/ole">
            <mc:AlternateContent xmlns:mc="http://schemas.openxmlformats.org/markup-compatibility/2006">
              <mc:Choice xmlns:v="urn:schemas-microsoft-com:vml" Requires="v">
                <p:oleObj spid="_x0000_s15493" name="Equation" r:id="rId9" imgW="888840" imgH="469800" progId="Equation.DSMT4">
                  <p:embed/>
                </p:oleObj>
              </mc:Choice>
              <mc:Fallback>
                <p:oleObj name="Equation" r:id="rId9" imgW="888840" imgH="469800" progId="Equation.DSMT4">
                  <p:embed/>
                  <p:pic>
                    <p:nvPicPr>
                      <p:cNvPr id="0" name=""/>
                      <p:cNvPicPr>
                        <a:picLocks noChangeAspect="1" noChangeArrowheads="1"/>
                      </p:cNvPicPr>
                      <p:nvPr/>
                    </p:nvPicPr>
                    <p:blipFill>
                      <a:blip r:embed="rId10"/>
                      <a:srcRect/>
                      <a:stretch>
                        <a:fillRect/>
                      </a:stretch>
                    </p:blipFill>
                    <p:spPr bwMode="auto">
                      <a:xfrm>
                        <a:off x="3606800" y="5334000"/>
                        <a:ext cx="889000" cy="444500"/>
                      </a:xfrm>
                      <a:prstGeom prst="rect">
                        <a:avLst/>
                      </a:prstGeom>
                      <a:noFill/>
                      <a:ln>
                        <a:noFill/>
                      </a:ln>
                    </p:spPr>
                  </p:pic>
                </p:oleObj>
              </mc:Fallback>
            </mc:AlternateContent>
          </a:graphicData>
        </a:graphic>
      </p:graphicFrame>
      <p:sp>
        <p:nvSpPr>
          <p:cNvPr id="12" name="TextBox 11"/>
          <p:cNvSpPr txBox="1"/>
          <p:nvPr/>
        </p:nvSpPr>
        <p:spPr>
          <a:xfrm>
            <a:off x="1700548" y="5334000"/>
            <a:ext cx="465833" cy="369332"/>
          </a:xfrm>
          <a:prstGeom prst="rect">
            <a:avLst/>
          </a:prstGeom>
          <a:noFill/>
        </p:spPr>
        <p:txBody>
          <a:bodyPr wrap="none" rtlCol="0">
            <a:spAutoFit/>
          </a:bodyPr>
          <a:lstStyle/>
          <a:p>
            <a:r>
              <a:rPr lang="en-US" dirty="0" smtClean="0"/>
              <a:t>So,</a:t>
            </a:r>
            <a:endParaRPr lang="en-US" dirty="0"/>
          </a:p>
        </p:txBody>
      </p:sp>
    </p:spTree>
    <p:extLst>
      <p:ext uri="{BB962C8B-B14F-4D97-AF65-F5344CB8AC3E}">
        <p14:creationId xmlns:p14="http://schemas.microsoft.com/office/powerpoint/2010/main" val="820831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745397658"/>
              </p:ext>
            </p:extLst>
          </p:nvPr>
        </p:nvGraphicFramePr>
        <p:xfrm>
          <a:off x="3727450" y="3898900"/>
          <a:ext cx="114300" cy="177800"/>
        </p:xfrm>
        <a:graphic>
          <a:graphicData uri="http://schemas.openxmlformats.org/presentationml/2006/ole">
            <mc:AlternateContent xmlns:mc="http://schemas.openxmlformats.org/markup-compatibility/2006">
              <mc:Choice xmlns:v="urn:schemas-microsoft-com:vml" Requires="v">
                <p:oleObj spid="_x0000_s16454"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3898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p:cNvCxnSpPr/>
          <p:nvPr/>
        </p:nvCxnSpPr>
        <p:spPr>
          <a:xfrm>
            <a:off x="2514600" y="37592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048000" y="2387600"/>
            <a:ext cx="685800"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33800" y="3759200"/>
            <a:ext cx="1143000" cy="69532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307081" y="2921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230881" y="2768600"/>
            <a:ext cx="198119"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734865" y="2387600"/>
            <a:ext cx="570435"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743325" y="2330450"/>
            <a:ext cx="361950" cy="14001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733800" y="3749675"/>
            <a:ext cx="923925" cy="9048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994878" y="305903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H="1">
            <a:off x="3944859" y="2919046"/>
            <a:ext cx="134772" cy="3334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55842" y="2768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816490" y="2735187"/>
            <a:ext cx="324425" cy="1219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431324" y="41757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84785" y="4089766"/>
            <a:ext cx="334108" cy="2047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4428673" y="442546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4370733" y="4358322"/>
            <a:ext cx="162212" cy="192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477000" y="3759200"/>
            <a:ext cx="0" cy="79152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391695" y="4550728"/>
            <a:ext cx="609600" cy="369332"/>
          </a:xfrm>
          <a:prstGeom prst="rect">
            <a:avLst/>
          </a:prstGeom>
          <a:noFill/>
        </p:spPr>
        <p:txBody>
          <a:bodyPr wrap="square" rtlCol="0">
            <a:spAutoFit/>
          </a:bodyPr>
          <a:lstStyle/>
          <a:p>
            <a:r>
              <a:rPr lang="en-US" dirty="0" smtClean="0"/>
              <a:t>Z+</a:t>
            </a:r>
            <a:endParaRPr lang="en-US" dirty="0"/>
          </a:p>
        </p:txBody>
      </p:sp>
      <p:cxnSp>
        <p:nvCxnSpPr>
          <p:cNvPr id="49" name="Straight Arrow Connector 48"/>
          <p:cNvCxnSpPr/>
          <p:nvPr/>
        </p:nvCxnSpPr>
        <p:spPr>
          <a:xfrm flipV="1">
            <a:off x="6477000" y="3090545"/>
            <a:ext cx="0" cy="65913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67281" y="2734380"/>
            <a:ext cx="609600" cy="369332"/>
          </a:xfrm>
          <a:prstGeom prst="rect">
            <a:avLst/>
          </a:prstGeom>
          <a:noFill/>
        </p:spPr>
        <p:txBody>
          <a:bodyPr wrap="square" rtlCol="0">
            <a:spAutoFit/>
          </a:bodyPr>
          <a:lstStyle/>
          <a:p>
            <a:r>
              <a:rPr lang="en-US" dirty="0" smtClean="0"/>
              <a:t>Z-</a:t>
            </a:r>
            <a:endParaRPr lang="en-US" dirty="0"/>
          </a:p>
        </p:txBody>
      </p:sp>
      <p:cxnSp>
        <p:nvCxnSpPr>
          <p:cNvPr id="52" name="Straight Arrow Connector 51"/>
          <p:cNvCxnSpPr/>
          <p:nvPr/>
        </p:nvCxnSpPr>
        <p:spPr>
          <a:xfrm>
            <a:off x="6477000" y="3749675"/>
            <a:ext cx="552281" cy="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029281" y="3574534"/>
            <a:ext cx="590719" cy="369332"/>
          </a:xfrm>
          <a:prstGeom prst="rect">
            <a:avLst/>
          </a:prstGeom>
          <a:noFill/>
        </p:spPr>
        <p:txBody>
          <a:bodyPr wrap="square" rtlCol="0">
            <a:spAutoFit/>
          </a:bodyPr>
          <a:lstStyle/>
          <a:p>
            <a:r>
              <a:rPr lang="en-US" dirty="0" smtClean="0"/>
              <a:t>X+</a:t>
            </a:r>
            <a:endParaRPr lang="en-US" dirty="0"/>
          </a:p>
        </p:txBody>
      </p:sp>
      <p:graphicFrame>
        <p:nvGraphicFramePr>
          <p:cNvPr id="55" name="Object 54"/>
          <p:cNvGraphicFramePr>
            <a:graphicFrameLocks noChangeAspect="1"/>
          </p:cNvGraphicFramePr>
          <p:nvPr>
            <p:extLst>
              <p:ext uri="{D42A27DB-BD31-4B8C-83A1-F6EECF244321}">
                <p14:modId xmlns:p14="http://schemas.microsoft.com/office/powerpoint/2010/main" val="2588252126"/>
              </p:ext>
            </p:extLst>
          </p:nvPr>
        </p:nvGraphicFramePr>
        <p:xfrm>
          <a:off x="2243547" y="5359400"/>
          <a:ext cx="3594100" cy="889000"/>
        </p:xfrm>
        <a:graphic>
          <a:graphicData uri="http://schemas.openxmlformats.org/presentationml/2006/ole">
            <mc:AlternateContent xmlns:mc="http://schemas.openxmlformats.org/markup-compatibility/2006">
              <mc:Choice xmlns:v="urn:schemas-microsoft-com:vml" Requires="v">
                <p:oleObj spid="_x0000_s16455" name="Equation" r:id="rId5" imgW="3593880" imgH="888840" progId="Equation.DSMT4">
                  <p:embed/>
                </p:oleObj>
              </mc:Choice>
              <mc:Fallback>
                <p:oleObj name="Equation" r:id="rId5" imgW="3593880" imgH="888840" progId="Equation.DSMT4">
                  <p:embed/>
                  <p:pic>
                    <p:nvPicPr>
                      <p:cNvPr id="0" name="Object 2"/>
                      <p:cNvPicPr>
                        <a:picLocks noChangeAspect="1" noChangeArrowheads="1"/>
                      </p:cNvPicPr>
                      <p:nvPr/>
                    </p:nvPicPr>
                    <p:blipFill>
                      <a:blip r:embed="rId6"/>
                      <a:srcRect/>
                      <a:stretch>
                        <a:fillRect/>
                      </a:stretch>
                    </p:blipFill>
                    <p:spPr bwMode="auto">
                      <a:xfrm>
                        <a:off x="2243547" y="5359400"/>
                        <a:ext cx="35941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 name="TextBox 56"/>
          <p:cNvSpPr txBox="1"/>
          <p:nvPr/>
        </p:nvSpPr>
        <p:spPr>
          <a:xfrm>
            <a:off x="2133599" y="4735394"/>
            <a:ext cx="4258095" cy="646331"/>
          </a:xfrm>
          <a:prstGeom prst="rect">
            <a:avLst/>
          </a:prstGeom>
          <a:noFill/>
        </p:spPr>
        <p:txBody>
          <a:bodyPr wrap="square" rtlCol="0">
            <a:spAutoFit/>
          </a:bodyPr>
          <a:lstStyle/>
          <a:p>
            <a:r>
              <a:rPr lang="en-US" dirty="0" smtClean="0"/>
              <a:t>In layer 1, just above the boundary, at the point of incidence:</a:t>
            </a:r>
            <a:endParaRPr lang="en-US" dirty="0"/>
          </a:p>
        </p:txBody>
      </p:sp>
      <p:sp>
        <p:nvSpPr>
          <p:cNvPr id="58" name="TextBox 57"/>
          <p:cNvSpPr txBox="1"/>
          <p:nvPr/>
        </p:nvSpPr>
        <p:spPr>
          <a:xfrm>
            <a:off x="1905000" y="2768601"/>
            <a:ext cx="1066800" cy="381000"/>
          </a:xfrm>
          <a:prstGeom prst="rect">
            <a:avLst/>
          </a:prstGeom>
          <a:noFill/>
        </p:spPr>
        <p:txBody>
          <a:bodyPr wrap="square" rtlCol="0">
            <a:spAutoFit/>
          </a:bodyPr>
          <a:lstStyle/>
          <a:p>
            <a:r>
              <a:rPr lang="en-US" dirty="0" smtClean="0"/>
              <a:t>layer 1</a:t>
            </a:r>
            <a:endParaRPr lang="en-US" dirty="0"/>
          </a:p>
        </p:txBody>
      </p:sp>
      <p:sp>
        <p:nvSpPr>
          <p:cNvPr id="59" name="TextBox 58"/>
          <p:cNvSpPr txBox="1"/>
          <p:nvPr/>
        </p:nvSpPr>
        <p:spPr>
          <a:xfrm>
            <a:off x="1981200" y="3916362"/>
            <a:ext cx="1066800" cy="381000"/>
          </a:xfrm>
          <a:prstGeom prst="rect">
            <a:avLst/>
          </a:prstGeom>
          <a:noFill/>
        </p:spPr>
        <p:txBody>
          <a:bodyPr wrap="square" rtlCol="0">
            <a:spAutoFit/>
          </a:bodyPr>
          <a:lstStyle/>
          <a:p>
            <a:r>
              <a:rPr lang="en-US" dirty="0" smtClean="0"/>
              <a:t>layer 2</a:t>
            </a:r>
            <a:endParaRPr lang="en-US" dirty="0"/>
          </a:p>
        </p:txBody>
      </p:sp>
      <p:sp>
        <p:nvSpPr>
          <p:cNvPr id="61" name="TextBox 60"/>
          <p:cNvSpPr txBox="1"/>
          <p:nvPr/>
        </p:nvSpPr>
        <p:spPr>
          <a:xfrm>
            <a:off x="1600199" y="1219200"/>
            <a:ext cx="5276681" cy="646331"/>
          </a:xfrm>
          <a:prstGeom prst="rect">
            <a:avLst/>
          </a:prstGeom>
          <a:noFill/>
        </p:spPr>
        <p:txBody>
          <a:bodyPr wrap="square" rtlCol="0">
            <a:spAutoFit/>
          </a:bodyPr>
          <a:lstStyle/>
          <a:p>
            <a:r>
              <a:rPr lang="en-US" dirty="0" smtClean="0"/>
              <a:t>Briefly, how to consider displacements at interfaces using potentials, when mode conversion occurs:</a:t>
            </a:r>
            <a:endParaRPr lang="en-US" dirty="0"/>
          </a:p>
        </p:txBody>
      </p:sp>
    </p:spTree>
    <p:extLst>
      <p:ext uri="{BB962C8B-B14F-4D97-AF65-F5344CB8AC3E}">
        <p14:creationId xmlns:p14="http://schemas.microsoft.com/office/powerpoint/2010/main" val="225715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539803312"/>
              </p:ext>
            </p:extLst>
          </p:nvPr>
        </p:nvGraphicFramePr>
        <p:xfrm>
          <a:off x="3727450" y="3898900"/>
          <a:ext cx="114300" cy="177800"/>
        </p:xfrm>
        <a:graphic>
          <a:graphicData uri="http://schemas.openxmlformats.org/presentationml/2006/ole">
            <mc:AlternateContent xmlns:mc="http://schemas.openxmlformats.org/markup-compatibility/2006">
              <mc:Choice xmlns:v="urn:schemas-microsoft-com:vml" Requires="v">
                <p:oleObj spid="_x0000_s17470"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3898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p:cNvCxnSpPr/>
          <p:nvPr/>
        </p:nvCxnSpPr>
        <p:spPr>
          <a:xfrm>
            <a:off x="2514600" y="37592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048000" y="2387600"/>
            <a:ext cx="685800"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33800" y="3759200"/>
            <a:ext cx="1143000" cy="69532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307081" y="2921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230881" y="2768600"/>
            <a:ext cx="198119"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734865" y="2387600"/>
            <a:ext cx="570435"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743325" y="2330450"/>
            <a:ext cx="361950" cy="14001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733800" y="3749675"/>
            <a:ext cx="923925" cy="9048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994878" y="305903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H="1">
            <a:off x="3944859" y="2919046"/>
            <a:ext cx="134772" cy="3334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55842" y="2768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816490" y="2735187"/>
            <a:ext cx="324425" cy="1219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431324" y="41757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84785" y="4089766"/>
            <a:ext cx="334108" cy="2047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4428673" y="442546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4370733" y="4358322"/>
            <a:ext cx="162212" cy="192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477000" y="3759200"/>
            <a:ext cx="0" cy="79152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391695" y="4550728"/>
            <a:ext cx="609600" cy="369332"/>
          </a:xfrm>
          <a:prstGeom prst="rect">
            <a:avLst/>
          </a:prstGeom>
          <a:noFill/>
        </p:spPr>
        <p:txBody>
          <a:bodyPr wrap="square" rtlCol="0">
            <a:spAutoFit/>
          </a:bodyPr>
          <a:lstStyle/>
          <a:p>
            <a:r>
              <a:rPr lang="en-US" dirty="0" smtClean="0"/>
              <a:t>Z+</a:t>
            </a:r>
            <a:endParaRPr lang="en-US" dirty="0"/>
          </a:p>
        </p:txBody>
      </p:sp>
      <p:cxnSp>
        <p:nvCxnSpPr>
          <p:cNvPr id="49" name="Straight Arrow Connector 48"/>
          <p:cNvCxnSpPr/>
          <p:nvPr/>
        </p:nvCxnSpPr>
        <p:spPr>
          <a:xfrm flipV="1">
            <a:off x="6477000" y="3090545"/>
            <a:ext cx="0" cy="65913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67281" y="2734380"/>
            <a:ext cx="609600" cy="369332"/>
          </a:xfrm>
          <a:prstGeom prst="rect">
            <a:avLst/>
          </a:prstGeom>
          <a:noFill/>
        </p:spPr>
        <p:txBody>
          <a:bodyPr wrap="square" rtlCol="0">
            <a:spAutoFit/>
          </a:bodyPr>
          <a:lstStyle/>
          <a:p>
            <a:r>
              <a:rPr lang="en-US" dirty="0" smtClean="0"/>
              <a:t>Z-</a:t>
            </a:r>
            <a:endParaRPr lang="en-US" dirty="0"/>
          </a:p>
        </p:txBody>
      </p:sp>
      <p:cxnSp>
        <p:nvCxnSpPr>
          <p:cNvPr id="52" name="Straight Arrow Connector 51"/>
          <p:cNvCxnSpPr/>
          <p:nvPr/>
        </p:nvCxnSpPr>
        <p:spPr>
          <a:xfrm>
            <a:off x="6477000" y="3749675"/>
            <a:ext cx="552281" cy="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029281" y="3574534"/>
            <a:ext cx="590719" cy="369332"/>
          </a:xfrm>
          <a:prstGeom prst="rect">
            <a:avLst/>
          </a:prstGeom>
          <a:noFill/>
        </p:spPr>
        <p:txBody>
          <a:bodyPr wrap="square" rtlCol="0">
            <a:spAutoFit/>
          </a:bodyPr>
          <a:lstStyle/>
          <a:p>
            <a:r>
              <a:rPr lang="en-US" dirty="0" smtClean="0"/>
              <a:t>X+</a:t>
            </a:r>
            <a:endParaRPr lang="en-US" dirty="0"/>
          </a:p>
        </p:txBody>
      </p:sp>
      <p:graphicFrame>
        <p:nvGraphicFramePr>
          <p:cNvPr id="56" name="Object 55"/>
          <p:cNvGraphicFramePr>
            <a:graphicFrameLocks noChangeAspect="1"/>
          </p:cNvGraphicFramePr>
          <p:nvPr>
            <p:extLst>
              <p:ext uri="{D42A27DB-BD31-4B8C-83A1-F6EECF244321}">
                <p14:modId xmlns:p14="http://schemas.microsoft.com/office/powerpoint/2010/main" val="1000735498"/>
              </p:ext>
            </p:extLst>
          </p:nvPr>
        </p:nvGraphicFramePr>
        <p:xfrm>
          <a:off x="2439434" y="5486400"/>
          <a:ext cx="1905000" cy="685800"/>
        </p:xfrm>
        <a:graphic>
          <a:graphicData uri="http://schemas.openxmlformats.org/presentationml/2006/ole">
            <mc:AlternateContent xmlns:mc="http://schemas.openxmlformats.org/markup-compatibility/2006">
              <mc:Choice xmlns:v="urn:schemas-microsoft-com:vml" Requires="v">
                <p:oleObj spid="_x0000_s17471" name="Equation" r:id="rId5" imgW="1904760" imgH="660240" progId="Equation.DSMT4">
                  <p:embed/>
                </p:oleObj>
              </mc:Choice>
              <mc:Fallback>
                <p:oleObj name="Equation" r:id="rId5" imgW="1904760" imgH="660240" progId="Equation.DSMT4">
                  <p:embed/>
                  <p:pic>
                    <p:nvPicPr>
                      <p:cNvPr id="0" name=""/>
                      <p:cNvPicPr>
                        <a:picLocks noChangeAspect="1" noChangeArrowheads="1"/>
                      </p:cNvPicPr>
                      <p:nvPr/>
                    </p:nvPicPr>
                    <p:blipFill>
                      <a:blip r:embed="rId6"/>
                      <a:srcRect/>
                      <a:stretch>
                        <a:fillRect/>
                      </a:stretch>
                    </p:blipFill>
                    <p:spPr bwMode="auto">
                      <a:xfrm>
                        <a:off x="2439434" y="5486400"/>
                        <a:ext cx="1905000" cy="685800"/>
                      </a:xfrm>
                      <a:prstGeom prst="rect">
                        <a:avLst/>
                      </a:prstGeom>
                      <a:noFill/>
                      <a:ln>
                        <a:noFill/>
                      </a:ln>
                    </p:spPr>
                  </p:pic>
                </p:oleObj>
              </mc:Fallback>
            </mc:AlternateContent>
          </a:graphicData>
        </a:graphic>
      </p:graphicFrame>
      <p:sp>
        <p:nvSpPr>
          <p:cNvPr id="58" name="TextBox 57"/>
          <p:cNvSpPr txBox="1"/>
          <p:nvPr/>
        </p:nvSpPr>
        <p:spPr>
          <a:xfrm>
            <a:off x="1905000" y="2768601"/>
            <a:ext cx="1066800" cy="381000"/>
          </a:xfrm>
          <a:prstGeom prst="rect">
            <a:avLst/>
          </a:prstGeom>
          <a:noFill/>
        </p:spPr>
        <p:txBody>
          <a:bodyPr wrap="square" rtlCol="0">
            <a:spAutoFit/>
          </a:bodyPr>
          <a:lstStyle/>
          <a:p>
            <a:r>
              <a:rPr lang="en-US" dirty="0" smtClean="0"/>
              <a:t>layer 1</a:t>
            </a:r>
            <a:endParaRPr lang="en-US" dirty="0"/>
          </a:p>
        </p:txBody>
      </p:sp>
      <p:sp>
        <p:nvSpPr>
          <p:cNvPr id="59" name="TextBox 58"/>
          <p:cNvSpPr txBox="1"/>
          <p:nvPr/>
        </p:nvSpPr>
        <p:spPr>
          <a:xfrm>
            <a:off x="1981200" y="3916362"/>
            <a:ext cx="1066800" cy="381000"/>
          </a:xfrm>
          <a:prstGeom prst="rect">
            <a:avLst/>
          </a:prstGeom>
          <a:noFill/>
        </p:spPr>
        <p:txBody>
          <a:bodyPr wrap="square" rtlCol="0">
            <a:spAutoFit/>
          </a:bodyPr>
          <a:lstStyle/>
          <a:p>
            <a:r>
              <a:rPr lang="en-US" dirty="0" smtClean="0"/>
              <a:t>layer 2</a:t>
            </a:r>
            <a:endParaRPr lang="en-US" dirty="0"/>
          </a:p>
        </p:txBody>
      </p:sp>
      <p:sp>
        <p:nvSpPr>
          <p:cNvPr id="61" name="TextBox 60"/>
          <p:cNvSpPr txBox="1"/>
          <p:nvPr/>
        </p:nvSpPr>
        <p:spPr>
          <a:xfrm>
            <a:off x="1600199" y="1219200"/>
            <a:ext cx="5276681" cy="646331"/>
          </a:xfrm>
          <a:prstGeom prst="rect">
            <a:avLst/>
          </a:prstGeom>
          <a:noFill/>
        </p:spPr>
        <p:txBody>
          <a:bodyPr wrap="square" rtlCol="0">
            <a:spAutoFit/>
          </a:bodyPr>
          <a:lstStyle/>
          <a:p>
            <a:r>
              <a:rPr lang="en-US" dirty="0" smtClean="0"/>
              <a:t>Briefly, how to consider displacements at interfaces using potentials, when mode conversion occurs:</a:t>
            </a:r>
            <a:endParaRPr lang="en-US" dirty="0"/>
          </a:p>
        </p:txBody>
      </p:sp>
      <p:sp>
        <p:nvSpPr>
          <p:cNvPr id="34" name="TextBox 33"/>
          <p:cNvSpPr txBox="1"/>
          <p:nvPr/>
        </p:nvSpPr>
        <p:spPr>
          <a:xfrm>
            <a:off x="2133599" y="4735394"/>
            <a:ext cx="4258095" cy="646331"/>
          </a:xfrm>
          <a:prstGeom prst="rect">
            <a:avLst/>
          </a:prstGeom>
          <a:noFill/>
        </p:spPr>
        <p:txBody>
          <a:bodyPr wrap="square" rtlCol="0">
            <a:spAutoFit/>
          </a:bodyPr>
          <a:lstStyle/>
          <a:p>
            <a:r>
              <a:rPr lang="en-US" dirty="0" smtClean="0"/>
              <a:t>In layer 2, just below the boundary, at the point of incidence:</a:t>
            </a:r>
            <a:endParaRPr lang="en-US" dirty="0"/>
          </a:p>
        </p:txBody>
      </p:sp>
    </p:spTree>
    <p:extLst>
      <p:ext uri="{BB962C8B-B14F-4D97-AF65-F5344CB8AC3E}">
        <p14:creationId xmlns:p14="http://schemas.microsoft.com/office/powerpoint/2010/main" val="699092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61" name="TextBox 60"/>
          <p:cNvSpPr txBox="1"/>
          <p:nvPr/>
        </p:nvSpPr>
        <p:spPr>
          <a:xfrm>
            <a:off x="1600199" y="1219200"/>
            <a:ext cx="5276681" cy="1477328"/>
          </a:xfrm>
          <a:prstGeom prst="rect">
            <a:avLst/>
          </a:prstGeom>
          <a:noFill/>
        </p:spPr>
        <p:txBody>
          <a:bodyPr wrap="square" rtlCol="0">
            <a:spAutoFit/>
          </a:bodyPr>
          <a:lstStyle/>
          <a:p>
            <a:r>
              <a:rPr lang="en-US" dirty="0" smtClean="0"/>
              <a:t>So, if we consider that (1) stresses as well as (2) displacements are the same at the point of incidence whether we are in the top or bottom layer the following must hold true so that (3) Snell’s Law holds true: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857166488"/>
              </p:ext>
            </p:extLst>
          </p:nvPr>
        </p:nvGraphicFramePr>
        <p:xfrm>
          <a:off x="3429000" y="2895600"/>
          <a:ext cx="1066800" cy="1752600"/>
        </p:xfrm>
        <a:graphic>
          <a:graphicData uri="http://schemas.openxmlformats.org/presentationml/2006/ole">
            <mc:AlternateContent xmlns:mc="http://schemas.openxmlformats.org/markup-compatibility/2006">
              <mc:Choice xmlns:v="urn:schemas-microsoft-com:vml" Requires="v">
                <p:oleObj spid="_x0000_s18464" name="Equation" r:id="rId3" imgW="1066680" imgH="1752480" progId="Equation.DSMT4">
                  <p:embed/>
                </p:oleObj>
              </mc:Choice>
              <mc:Fallback>
                <p:oleObj name="Equation" r:id="rId3" imgW="1066680" imgH="1752480" progId="Equation.DSMT4">
                  <p:embed/>
                  <p:pic>
                    <p:nvPicPr>
                      <p:cNvPr id="0" name=""/>
                      <p:cNvPicPr/>
                      <p:nvPr/>
                    </p:nvPicPr>
                    <p:blipFill>
                      <a:blip r:embed="rId4"/>
                      <a:stretch>
                        <a:fillRect/>
                      </a:stretch>
                    </p:blipFill>
                    <p:spPr>
                      <a:xfrm>
                        <a:off x="3429000" y="2895600"/>
                        <a:ext cx="1066800" cy="1752600"/>
                      </a:xfrm>
                      <a:prstGeom prst="rect">
                        <a:avLst/>
                      </a:prstGeom>
                    </p:spPr>
                  </p:pic>
                </p:oleObj>
              </mc:Fallback>
            </mc:AlternateContent>
          </a:graphicData>
        </a:graphic>
      </p:graphicFrame>
    </p:spTree>
    <p:extLst>
      <p:ext uri="{BB962C8B-B14F-4D97-AF65-F5344CB8AC3E}">
        <p14:creationId xmlns:p14="http://schemas.microsoft.com/office/powerpoint/2010/main" val="369216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61" name="TextBox 60"/>
          <p:cNvSpPr txBox="1"/>
          <p:nvPr/>
        </p:nvSpPr>
        <p:spPr>
          <a:xfrm>
            <a:off x="1600199" y="1219200"/>
            <a:ext cx="5276681" cy="923330"/>
          </a:xfrm>
          <a:prstGeom prst="rect">
            <a:avLst/>
          </a:prstGeom>
          <a:noFill/>
        </p:spPr>
        <p:txBody>
          <a:bodyPr wrap="square" rtlCol="0">
            <a:spAutoFit/>
          </a:bodyPr>
          <a:lstStyle/>
          <a:p>
            <a:r>
              <a:rPr lang="en-US" dirty="0" smtClean="0"/>
              <a:t>We get the general case of all the different types of reflection and transmission (refraction or not) coefficients at all angles of incidence :</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4168422467"/>
              </p:ext>
            </p:extLst>
          </p:nvPr>
        </p:nvGraphicFramePr>
        <p:xfrm>
          <a:off x="1797050" y="2800350"/>
          <a:ext cx="3721100" cy="1828800"/>
        </p:xfrm>
        <a:graphic>
          <a:graphicData uri="http://schemas.openxmlformats.org/presentationml/2006/ole">
            <mc:AlternateContent xmlns:mc="http://schemas.openxmlformats.org/markup-compatibility/2006">
              <mc:Choice xmlns:v="urn:schemas-microsoft-com:vml" Requires="v">
                <p:oleObj spid="_x0000_s19488" name="Equation" r:id="rId3" imgW="3720960" imgH="1828800" progId="Equation.DSMT4">
                  <p:embed/>
                </p:oleObj>
              </mc:Choice>
              <mc:Fallback>
                <p:oleObj name="Equation" r:id="rId3" imgW="3720960" imgH="1828800" progId="Equation.DSMT4">
                  <p:embed/>
                  <p:pic>
                    <p:nvPicPr>
                      <p:cNvPr id="0" name=""/>
                      <p:cNvPicPr/>
                      <p:nvPr/>
                    </p:nvPicPr>
                    <p:blipFill>
                      <a:blip r:embed="rId4"/>
                      <a:stretch>
                        <a:fillRect/>
                      </a:stretch>
                    </p:blipFill>
                    <p:spPr>
                      <a:xfrm>
                        <a:off x="1797050" y="2800350"/>
                        <a:ext cx="3721100" cy="1828800"/>
                      </a:xfrm>
                      <a:prstGeom prst="rect">
                        <a:avLst/>
                      </a:prstGeom>
                    </p:spPr>
                  </p:pic>
                </p:oleObj>
              </mc:Fallback>
            </mc:AlternateContent>
          </a:graphicData>
        </a:graphic>
      </p:graphicFrame>
    </p:spTree>
    <p:extLst>
      <p:ext uri="{BB962C8B-B14F-4D97-AF65-F5344CB8AC3E}">
        <p14:creationId xmlns:p14="http://schemas.microsoft.com/office/powerpoint/2010/main" val="2493246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dirty="0">
                <a:latin typeface="+mj-lt"/>
              </a:rPr>
              <a:t>Variation of Amplitude with angle (“AVA”) for the </a:t>
            </a:r>
            <a:r>
              <a:rPr lang="en-US" sz="2400" dirty="0">
                <a:latin typeface="+mj-lt"/>
                <a:cs typeface="Calibri" pitchFamily="34" charset="0"/>
              </a:rPr>
              <a:t>fluid-over-fluid</a:t>
            </a:r>
            <a:r>
              <a:rPr lang="en-US" sz="2400" dirty="0">
                <a:latin typeface="+mj-lt"/>
              </a:rPr>
              <a:t> case (NO </a:t>
            </a:r>
            <a:r>
              <a:rPr lang="en-US" sz="2400" u="sng" dirty="0">
                <a:latin typeface="+mj-lt"/>
              </a:rPr>
              <a:t>SHEAR</a:t>
            </a:r>
            <a:r>
              <a:rPr lang="en-US" sz="2400" dirty="0">
                <a:latin typeface="+mj-lt"/>
              </a:rPr>
              <a:t> WAVES)</a:t>
            </a:r>
            <a:endParaRPr lang="en-US" sz="1800" dirty="0">
              <a:latin typeface="+mj-lt"/>
            </a:endParaRPr>
          </a:p>
        </p:txBody>
      </p:sp>
      <p:graphicFrame>
        <p:nvGraphicFramePr>
          <p:cNvPr id="18434" name="Object 1024"/>
          <p:cNvGraphicFramePr>
            <a:graphicFrameLocks noChangeAspect="1"/>
          </p:cNvGraphicFramePr>
          <p:nvPr>
            <p:extLst>
              <p:ext uri="{D42A27DB-BD31-4B8C-83A1-F6EECF244321}">
                <p14:modId xmlns:p14="http://schemas.microsoft.com/office/powerpoint/2010/main" val="225302106"/>
              </p:ext>
            </p:extLst>
          </p:nvPr>
        </p:nvGraphicFramePr>
        <p:xfrm>
          <a:off x="2228850" y="2736850"/>
          <a:ext cx="4457700" cy="2451100"/>
        </p:xfrm>
        <a:graphic>
          <a:graphicData uri="http://schemas.openxmlformats.org/presentationml/2006/ole">
            <mc:AlternateContent xmlns:mc="http://schemas.openxmlformats.org/markup-compatibility/2006">
              <mc:Choice xmlns:v="urn:schemas-microsoft-com:vml" Requires="v">
                <p:oleObj spid="_x0000_s1072" name="Equation" r:id="rId3" imgW="4457520" imgH="2450880" progId="Equation.DSMT4">
                  <p:embed/>
                </p:oleObj>
              </mc:Choice>
              <mc:Fallback>
                <p:oleObj name="Equation" r:id="rId3" imgW="4457520" imgH="2450880" progId="Equation.DSMT4">
                  <p:embed/>
                  <p:pic>
                    <p:nvPicPr>
                      <p:cNvPr id="0" name=""/>
                      <p:cNvPicPr>
                        <a:picLocks noChangeAspect="1" noChangeArrowheads="1"/>
                      </p:cNvPicPr>
                      <p:nvPr/>
                    </p:nvPicPr>
                    <p:blipFill>
                      <a:blip r:embed="rId4"/>
                      <a:srcRect/>
                      <a:stretch>
                        <a:fillRect/>
                      </a:stretch>
                    </p:blipFill>
                    <p:spPr bwMode="auto">
                      <a:xfrm>
                        <a:off x="2228850" y="2736850"/>
                        <a:ext cx="4457700" cy="245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Text Box 1032"/>
          <p:cNvSpPr txBox="1">
            <a:spLocks noChangeArrowheads="1"/>
          </p:cNvSpPr>
          <p:nvPr/>
        </p:nvSpPr>
        <p:spPr bwMode="auto">
          <a:xfrm>
            <a:off x="6019800" y="5486400"/>
            <a:ext cx="2286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(Liner, 2004; Eq. 3.29, </a:t>
            </a:r>
            <a:r>
              <a:rPr lang="en-US" sz="1800" dirty="0" smtClean="0"/>
              <a:t>p.68; ~</a:t>
            </a:r>
            <a:r>
              <a:rPr lang="en-US" sz="1800" dirty="0" err="1" smtClean="0"/>
              <a:t>Ikelle</a:t>
            </a:r>
            <a:r>
              <a:rPr lang="en-US" sz="1800" dirty="0" smtClean="0"/>
              <a:t> and Amundsen, 2005, p. 94)</a:t>
            </a:r>
            <a:endParaRPr lang="en-US" sz="1800" dirty="0"/>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3679131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dirty="0" smtClean="0">
                <a:latin typeface="+mj-lt"/>
              </a:rPr>
              <a:t>What occurs at and beyond the critical angle?</a:t>
            </a:r>
            <a:endParaRPr lang="en-US" sz="1800" dirty="0">
              <a:latin typeface="+mj-lt"/>
            </a:endParaRPr>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554117868"/>
              </p:ext>
            </p:extLst>
          </p:nvPr>
        </p:nvGraphicFramePr>
        <p:xfrm>
          <a:off x="3560618" y="2844800"/>
          <a:ext cx="1701800" cy="2235200"/>
        </p:xfrm>
        <a:graphic>
          <a:graphicData uri="http://schemas.openxmlformats.org/presentationml/2006/ole">
            <mc:AlternateContent xmlns:mc="http://schemas.openxmlformats.org/markup-compatibility/2006">
              <mc:Choice xmlns:v="urn:schemas-microsoft-com:vml" Requires="v">
                <p:oleObj spid="_x0000_s2095" name="Equation" r:id="rId3" imgW="1701720" imgH="2234880" progId="Equation.DSMT4">
                  <p:embed/>
                </p:oleObj>
              </mc:Choice>
              <mc:Fallback>
                <p:oleObj name="Equation" r:id="rId3" imgW="1701720" imgH="2234880" progId="Equation.DSMT4">
                  <p:embed/>
                  <p:pic>
                    <p:nvPicPr>
                      <p:cNvPr id="0" name=""/>
                      <p:cNvPicPr/>
                      <p:nvPr/>
                    </p:nvPicPr>
                    <p:blipFill>
                      <a:blip r:embed="rId4"/>
                      <a:stretch>
                        <a:fillRect/>
                      </a:stretch>
                    </p:blipFill>
                    <p:spPr>
                      <a:xfrm>
                        <a:off x="3560618" y="2844800"/>
                        <a:ext cx="1701800" cy="2235200"/>
                      </a:xfrm>
                      <a:prstGeom prst="rect">
                        <a:avLst/>
                      </a:prstGeom>
                    </p:spPr>
                  </p:pic>
                </p:oleObj>
              </mc:Fallback>
            </mc:AlternateContent>
          </a:graphicData>
        </a:graphic>
      </p:graphicFrame>
    </p:spTree>
    <p:extLst>
      <p:ext uri="{BB962C8B-B14F-4D97-AF65-F5344CB8AC3E}">
        <p14:creationId xmlns:p14="http://schemas.microsoft.com/office/powerpoint/2010/main" val="2377594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smtClean="0">
                <a:latin typeface="+mj-lt"/>
              </a:rPr>
              <a:t>                        FLUID-FLUID </a:t>
            </a:r>
            <a:r>
              <a:rPr lang="en-US" sz="2400" dirty="0" smtClean="0">
                <a:latin typeface="+mj-lt"/>
              </a:rPr>
              <a:t>case</a:t>
            </a:r>
          </a:p>
          <a:p>
            <a:pPr>
              <a:spcBef>
                <a:spcPct val="50000"/>
              </a:spcBef>
            </a:pPr>
            <a:r>
              <a:rPr lang="en-US" sz="2400" dirty="0" smtClean="0">
                <a:latin typeface="+mj-lt"/>
              </a:rPr>
              <a:t>What occurs at the critical angle?</a:t>
            </a:r>
            <a:endParaRPr lang="en-US" sz="1800" dirty="0">
              <a:latin typeface="+mj-lt"/>
            </a:endParaRPr>
          </a:p>
        </p:txBody>
      </p:sp>
      <p:graphicFrame>
        <p:nvGraphicFramePr>
          <p:cNvPr id="18434" name="Object 1024"/>
          <p:cNvGraphicFramePr>
            <a:graphicFrameLocks noChangeAspect="1"/>
          </p:cNvGraphicFramePr>
          <p:nvPr>
            <p:extLst>
              <p:ext uri="{D42A27DB-BD31-4B8C-83A1-F6EECF244321}">
                <p14:modId xmlns:p14="http://schemas.microsoft.com/office/powerpoint/2010/main" val="3341567931"/>
              </p:ext>
            </p:extLst>
          </p:nvPr>
        </p:nvGraphicFramePr>
        <p:xfrm>
          <a:off x="2228850" y="2736850"/>
          <a:ext cx="4457700" cy="2451100"/>
        </p:xfrm>
        <a:graphic>
          <a:graphicData uri="http://schemas.openxmlformats.org/presentationml/2006/ole">
            <mc:AlternateContent xmlns:mc="http://schemas.openxmlformats.org/markup-compatibility/2006">
              <mc:Choice xmlns:v="urn:schemas-microsoft-com:vml" Requires="v">
                <p:oleObj spid="_x0000_s3118" name="Equation" r:id="rId3" imgW="4457520" imgH="2450880" progId="Equation.DSMT4">
                  <p:embed/>
                </p:oleObj>
              </mc:Choice>
              <mc:Fallback>
                <p:oleObj name="Equation" r:id="rId3" imgW="4457520" imgH="2450880" progId="Equation.DSMT4">
                  <p:embed/>
                  <p:pic>
                    <p:nvPicPr>
                      <p:cNvPr id="0" name=""/>
                      <p:cNvPicPr>
                        <a:picLocks noChangeAspect="1" noChangeArrowheads="1"/>
                      </p:cNvPicPr>
                      <p:nvPr/>
                    </p:nvPicPr>
                    <p:blipFill>
                      <a:blip r:embed="rId4"/>
                      <a:srcRect/>
                      <a:stretch>
                        <a:fillRect/>
                      </a:stretch>
                    </p:blipFill>
                    <p:spPr bwMode="auto">
                      <a:xfrm>
                        <a:off x="2228850" y="2736850"/>
                        <a:ext cx="4457700" cy="245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Text Box 1032"/>
          <p:cNvSpPr txBox="1">
            <a:spLocks noChangeArrowheads="1"/>
          </p:cNvSpPr>
          <p:nvPr/>
        </p:nvSpPr>
        <p:spPr bwMode="auto">
          <a:xfrm>
            <a:off x="5486400" y="5486400"/>
            <a:ext cx="2819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(Liner, 2004; Eq. 3.29, </a:t>
            </a:r>
            <a:r>
              <a:rPr lang="en-US" sz="1800" dirty="0" smtClean="0"/>
              <a:t>p.68; ~</a:t>
            </a:r>
            <a:r>
              <a:rPr lang="en-US" sz="1800" dirty="0" err="1" smtClean="0"/>
              <a:t>Ikelle</a:t>
            </a:r>
            <a:r>
              <a:rPr lang="en-US" sz="1800" dirty="0" smtClean="0"/>
              <a:t> and Amundsen, 2005, p.94)</a:t>
            </a:r>
            <a:endParaRPr lang="en-US" sz="1800" dirty="0"/>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361836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5" name="TextBox 4"/>
          <p:cNvSpPr txBox="1"/>
          <p:nvPr/>
        </p:nvSpPr>
        <p:spPr>
          <a:xfrm>
            <a:off x="1676400" y="1981200"/>
            <a:ext cx="2899576" cy="369332"/>
          </a:xfrm>
          <a:prstGeom prst="rect">
            <a:avLst/>
          </a:prstGeom>
          <a:noFill/>
        </p:spPr>
        <p:txBody>
          <a:bodyPr wrap="none" rtlCol="0">
            <a:spAutoFit/>
          </a:bodyPr>
          <a:lstStyle/>
          <a:p>
            <a:r>
              <a:rPr lang="en-US" dirty="0" smtClean="0"/>
              <a:t>and where both shear stress,</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899598268"/>
              </p:ext>
            </p:extLst>
          </p:nvPr>
        </p:nvGraphicFramePr>
        <p:xfrm>
          <a:off x="2140410" y="2667000"/>
          <a:ext cx="2755900" cy="723900"/>
        </p:xfrm>
        <a:graphic>
          <a:graphicData uri="http://schemas.openxmlformats.org/presentationml/2006/ole">
            <mc:AlternateContent xmlns:mc="http://schemas.openxmlformats.org/markup-compatibility/2006">
              <mc:Choice xmlns:v="urn:schemas-microsoft-com:vml" Requires="v">
                <p:oleObj spid="_x0000_s5194" name="Equation" r:id="rId3" imgW="2755800" imgH="723600" progId="Equation.DSMT4">
                  <p:embed/>
                </p:oleObj>
              </mc:Choice>
              <mc:Fallback>
                <p:oleObj name="Equation" r:id="rId3" imgW="2755800" imgH="723600" progId="Equation.DSMT4">
                  <p:embed/>
                  <p:pic>
                    <p:nvPicPr>
                      <p:cNvPr id="0" name=""/>
                      <p:cNvPicPr/>
                      <p:nvPr/>
                    </p:nvPicPr>
                    <p:blipFill>
                      <a:blip r:embed="rId4"/>
                      <a:stretch>
                        <a:fillRect/>
                      </a:stretch>
                    </p:blipFill>
                    <p:spPr>
                      <a:xfrm>
                        <a:off x="2140410" y="2667000"/>
                        <a:ext cx="2755900" cy="7239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97919545"/>
              </p:ext>
            </p:extLst>
          </p:nvPr>
        </p:nvGraphicFramePr>
        <p:xfrm>
          <a:off x="2212975" y="4343400"/>
          <a:ext cx="2882900" cy="723900"/>
        </p:xfrm>
        <a:graphic>
          <a:graphicData uri="http://schemas.openxmlformats.org/presentationml/2006/ole">
            <mc:AlternateContent xmlns:mc="http://schemas.openxmlformats.org/markup-compatibility/2006">
              <mc:Choice xmlns:v="urn:schemas-microsoft-com:vml" Requires="v">
                <p:oleObj spid="_x0000_s5195" name="Equation" r:id="rId5" imgW="2882880" imgH="723600" progId="Equation.DSMT4">
                  <p:embed/>
                </p:oleObj>
              </mc:Choice>
              <mc:Fallback>
                <p:oleObj name="Equation" r:id="rId5" imgW="2882880" imgH="723600" progId="Equation.DSMT4">
                  <p:embed/>
                  <p:pic>
                    <p:nvPicPr>
                      <p:cNvPr id="0" name="Object 5"/>
                      <p:cNvPicPr>
                        <a:picLocks noChangeAspect="1" noChangeArrowheads="1"/>
                      </p:cNvPicPr>
                      <p:nvPr/>
                    </p:nvPicPr>
                    <p:blipFill>
                      <a:blip r:embed="rId6"/>
                      <a:srcRect/>
                      <a:stretch>
                        <a:fillRect/>
                      </a:stretch>
                    </p:blipFill>
                    <p:spPr bwMode="auto">
                      <a:xfrm>
                        <a:off x="2212975" y="4343400"/>
                        <a:ext cx="2882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828800" y="3733800"/>
            <a:ext cx="6115970" cy="369332"/>
          </a:xfrm>
          <a:prstGeom prst="rect">
            <a:avLst/>
          </a:prstGeom>
          <a:noFill/>
        </p:spPr>
        <p:txBody>
          <a:bodyPr wrap="none" rtlCol="0">
            <a:spAutoFit/>
          </a:bodyPr>
          <a:lstStyle/>
          <a:p>
            <a:r>
              <a:rPr lang="en-US" dirty="0" smtClean="0"/>
              <a:t>and as well as normal stress is continuous across the boundary:</a:t>
            </a:r>
            <a:endParaRPr lang="en-US" dirty="0"/>
          </a:p>
        </p:txBody>
      </p:sp>
    </p:spTree>
    <p:extLst>
      <p:ext uri="{BB962C8B-B14F-4D97-AF65-F5344CB8AC3E}">
        <p14:creationId xmlns:p14="http://schemas.microsoft.com/office/powerpoint/2010/main" val="2224730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Text Box 3"/>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1076" name="Picture 4"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7" name="Text Box 5"/>
          <p:cNvSpPr txBox="1">
            <a:spLocks noChangeArrowheads="1"/>
          </p:cNvSpPr>
          <p:nvPr/>
        </p:nvSpPr>
        <p:spPr bwMode="auto">
          <a:xfrm>
            <a:off x="6868806" y="2133600"/>
            <a:ext cx="20621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Reflection Coefficients at all </a:t>
            </a:r>
            <a:r>
              <a:rPr lang="en-US" sz="1800" dirty="0" smtClean="0"/>
              <a:t>angles: pre- </a:t>
            </a:r>
            <a:r>
              <a:rPr lang="en-US" sz="1800" dirty="0"/>
              <a:t>and post-critical</a:t>
            </a:r>
          </a:p>
        </p:txBody>
      </p:sp>
      <p:sp>
        <p:nvSpPr>
          <p:cNvPr id="131078" name="Text Box 6"/>
          <p:cNvSpPr txBox="1">
            <a:spLocks noChangeArrowheads="1"/>
          </p:cNvSpPr>
          <p:nvPr/>
        </p:nvSpPr>
        <p:spPr bwMode="auto">
          <a:xfrm>
            <a:off x="7345363" y="5567363"/>
            <a:ext cx="16589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a:hlinkClick r:id="rId3"/>
              </a:rPr>
              <a:t>Matlab Code</a:t>
            </a:r>
            <a:endParaRPr lang="en-US"/>
          </a:p>
        </p:txBody>
      </p:sp>
      <p:sp>
        <p:nvSpPr>
          <p:cNvPr id="7" name="TextBox 6"/>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2" name="TextBox 1"/>
          <p:cNvSpPr txBox="1"/>
          <p:nvPr/>
        </p:nvSpPr>
        <p:spPr>
          <a:xfrm>
            <a:off x="7010400" y="3962400"/>
            <a:ext cx="1828800" cy="923330"/>
          </a:xfrm>
          <a:prstGeom prst="rect">
            <a:avLst/>
          </a:prstGeom>
          <a:noFill/>
        </p:spPr>
        <p:txBody>
          <a:bodyPr wrap="square" rtlCol="0">
            <a:spAutoFit/>
          </a:bodyPr>
          <a:lstStyle/>
          <a:p>
            <a:r>
              <a:rPr lang="en-US" dirty="0" smtClean="0"/>
              <a:t>Case:</a:t>
            </a:r>
          </a:p>
          <a:p>
            <a:r>
              <a:rPr lang="en-US" dirty="0" smtClean="0"/>
              <a:t>Rho: 2.2 /1.8</a:t>
            </a:r>
          </a:p>
          <a:p>
            <a:r>
              <a:rPr lang="en-US" dirty="0" smtClean="0"/>
              <a:t>V: 1800/2500</a:t>
            </a:r>
            <a:endParaRPr lang="en-US" dirty="0"/>
          </a:p>
        </p:txBody>
      </p:sp>
    </p:spTree>
    <p:extLst>
      <p:ext uri="{BB962C8B-B14F-4D97-AF65-F5344CB8AC3E}">
        <p14:creationId xmlns:p14="http://schemas.microsoft.com/office/powerpoint/2010/main" val="3409685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2099" name="Picture 3"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0" name="Text Box 4"/>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#1</a:t>
            </a:r>
          </a:p>
        </p:txBody>
      </p:sp>
      <p:sp>
        <p:nvSpPr>
          <p:cNvPr id="132101" name="Rectangle 5"/>
          <p:cNvSpPr>
            <a:spLocks noChangeArrowheads="1"/>
          </p:cNvSpPr>
          <p:nvPr/>
        </p:nvSpPr>
        <p:spPr bwMode="auto">
          <a:xfrm>
            <a:off x="3733800" y="762000"/>
            <a:ext cx="3581400" cy="548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2103" name="Text Box 7"/>
          <p:cNvSpPr txBox="1">
            <a:spLocks noChangeArrowheads="1"/>
          </p:cNvSpPr>
          <p:nvPr/>
        </p:nvSpPr>
        <p:spPr bwMode="auto">
          <a:xfrm>
            <a:off x="4267200" y="1676400"/>
            <a:ext cx="32004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r>
              <a:rPr lang="en-US" sz="1800"/>
              <a:t>At the critical angle, the real portion of the RC goes to 1. But, beyond it drops. This does not mean that the energy is dropping. Remember that the RC is complex and has two terms.  For an estimation of energy you would need to look at the square of the amplitude. To calculate the amplitude we include </a:t>
            </a:r>
            <a:r>
              <a:rPr lang="en-US" sz="1800" u="sng"/>
              <a:t>both the imaginary and real</a:t>
            </a:r>
            <a:r>
              <a:rPr lang="en-US" sz="1800"/>
              <a:t> portions of the RC.</a:t>
            </a:r>
          </a:p>
        </p:txBody>
      </p:sp>
      <p:sp>
        <p:nvSpPr>
          <p:cNvPr id="132104" name="Rectangle 8"/>
          <p:cNvSpPr>
            <a:spLocks noChangeArrowheads="1"/>
          </p:cNvSpPr>
          <p:nvPr/>
        </p:nvSpPr>
        <p:spPr bwMode="auto">
          <a:xfrm>
            <a:off x="304800" y="3429000"/>
            <a:ext cx="3733800" cy="2743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2105" name="Rectangle 10"/>
          <p:cNvSpPr>
            <a:spLocks noChangeArrowheads="1"/>
          </p:cNvSpPr>
          <p:nvPr/>
        </p:nvSpPr>
        <p:spPr bwMode="auto">
          <a:xfrm>
            <a:off x="381000" y="2971800"/>
            <a:ext cx="6096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4023584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3"/>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3123" name="Picture 4"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4" name="Text Box 5"/>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#2</a:t>
            </a:r>
          </a:p>
        </p:txBody>
      </p:sp>
      <p:sp>
        <p:nvSpPr>
          <p:cNvPr id="133125" name="Rectangle 6"/>
          <p:cNvSpPr>
            <a:spLocks noChangeArrowheads="1"/>
          </p:cNvSpPr>
          <p:nvPr/>
        </p:nvSpPr>
        <p:spPr bwMode="auto">
          <a:xfrm>
            <a:off x="3733800" y="762000"/>
            <a:ext cx="3581400" cy="548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3127" name="Text Box 7"/>
          <p:cNvSpPr txBox="1">
            <a:spLocks noChangeArrowheads="1"/>
          </p:cNvSpPr>
          <p:nvPr/>
        </p:nvSpPr>
        <p:spPr bwMode="auto">
          <a:xfrm>
            <a:off x="4267200" y="1676400"/>
            <a:ext cx="2590800"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r>
              <a:rPr lang="en-US" sz="1800"/>
              <a:t>For the</a:t>
            </a:r>
            <a:r>
              <a:rPr lang="en-US" sz="1800" u="sng"/>
              <a:t> critical ray,</a:t>
            </a:r>
            <a:r>
              <a:rPr lang="en-US" sz="1800"/>
              <a:t> amplitude is maximum (=1) at critical angle.</a:t>
            </a:r>
          </a:p>
          <a:p>
            <a:pPr algn="l">
              <a:spcBef>
                <a:spcPct val="50000"/>
              </a:spcBef>
            </a:pPr>
            <a:r>
              <a:rPr lang="en-US" sz="1800"/>
              <a:t>Post-critical angles also have a maximum amplitude because all the energy is coming back as a reflected wave and no energy is getting into the lower layer</a:t>
            </a:r>
          </a:p>
        </p:txBody>
      </p:sp>
      <p:sp>
        <p:nvSpPr>
          <p:cNvPr id="133128" name="Rectangle 8"/>
          <p:cNvSpPr>
            <a:spLocks noChangeArrowheads="1"/>
          </p:cNvSpPr>
          <p:nvPr/>
        </p:nvSpPr>
        <p:spPr bwMode="auto">
          <a:xfrm>
            <a:off x="304800" y="685800"/>
            <a:ext cx="3733800" cy="2362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3129" name="Rectangle 9"/>
          <p:cNvSpPr>
            <a:spLocks noChangeArrowheads="1"/>
          </p:cNvSpPr>
          <p:nvPr/>
        </p:nvSpPr>
        <p:spPr bwMode="auto">
          <a:xfrm>
            <a:off x="1143000" y="2819400"/>
            <a:ext cx="27432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754060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4147" name="Picture 3"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85"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8" name="Text Box 4"/>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#3</a:t>
            </a:r>
          </a:p>
        </p:txBody>
      </p:sp>
      <p:sp>
        <p:nvSpPr>
          <p:cNvPr id="134150" name="Rectangle 8"/>
          <p:cNvSpPr>
            <a:spLocks noChangeArrowheads="1"/>
          </p:cNvSpPr>
          <p:nvPr/>
        </p:nvSpPr>
        <p:spPr bwMode="auto">
          <a:xfrm>
            <a:off x="304800" y="685800"/>
            <a:ext cx="3352800" cy="5715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4151" name="Text Box 10"/>
          <p:cNvSpPr txBox="1">
            <a:spLocks noChangeArrowheads="1"/>
          </p:cNvSpPr>
          <p:nvPr/>
        </p:nvSpPr>
        <p:spPr bwMode="auto">
          <a:xfrm>
            <a:off x="609600" y="1752600"/>
            <a:ext cx="2590800"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endParaRPr lang="en-US" sz="1800"/>
          </a:p>
          <a:p>
            <a:pPr algn="l">
              <a:spcBef>
                <a:spcPct val="50000"/>
              </a:spcBef>
            </a:pPr>
            <a:r>
              <a:rPr lang="en-US" sz="1800"/>
              <a:t>Post-critical angle rays will experience a phase shift, that is the shape of the signal will change.</a:t>
            </a:r>
          </a:p>
        </p:txBody>
      </p:sp>
      <p:sp>
        <p:nvSpPr>
          <p:cNvPr id="8" name="TextBox 7"/>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1199305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Energy Coefficients</a:t>
            </a:r>
            <a:endParaRPr lang="en-US" sz="2800" dirty="0"/>
          </a:p>
        </p:txBody>
      </p:sp>
      <p:sp>
        <p:nvSpPr>
          <p:cNvPr id="3" name="TextBox 2"/>
          <p:cNvSpPr txBox="1"/>
          <p:nvPr/>
        </p:nvSpPr>
        <p:spPr>
          <a:xfrm>
            <a:off x="838200" y="1524000"/>
            <a:ext cx="6477000" cy="369332"/>
          </a:xfrm>
          <a:prstGeom prst="rect">
            <a:avLst/>
          </a:prstGeom>
          <a:noFill/>
        </p:spPr>
        <p:txBody>
          <a:bodyPr wrap="square" rtlCol="0">
            <a:spAutoFit/>
          </a:bodyPr>
          <a:lstStyle/>
          <a:p>
            <a:r>
              <a:rPr lang="en-US" dirty="0" smtClean="0"/>
              <a:t>We saw that for reflection coefficients :</a:t>
            </a:r>
            <a:endParaRPr lang="en-US" dirty="0"/>
          </a:p>
        </p:txBody>
      </p:sp>
      <p:sp>
        <p:nvSpPr>
          <p:cNvPr id="4" name="Rectangle 3"/>
          <p:cNvSpPr/>
          <p:nvPr/>
        </p:nvSpPr>
        <p:spPr>
          <a:xfrm>
            <a:off x="4870450" y="1418897"/>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240114906"/>
              </p:ext>
            </p:extLst>
          </p:nvPr>
        </p:nvGraphicFramePr>
        <p:xfrm>
          <a:off x="4997450" y="1495097"/>
          <a:ext cx="1587500" cy="469900"/>
        </p:xfrm>
        <a:graphic>
          <a:graphicData uri="http://schemas.openxmlformats.org/presentationml/2006/ole">
            <mc:AlternateContent xmlns:mc="http://schemas.openxmlformats.org/markup-compatibility/2006">
              <mc:Choice xmlns:v="urn:schemas-microsoft-com:vml" Requires="v">
                <p:oleObj spid="_x0000_s21554" name="Equation" r:id="rId3" imgW="1587240" imgH="469800" progId="Equation.DSMT4">
                  <p:embed/>
                </p:oleObj>
              </mc:Choice>
              <mc:Fallback>
                <p:oleObj name="Equation" r:id="rId3" imgW="1587240" imgH="469800" progId="Equation.DSMT4">
                  <p:embed/>
                  <p:pic>
                    <p:nvPicPr>
                      <p:cNvPr id="0" name=""/>
                      <p:cNvPicPr/>
                      <p:nvPr/>
                    </p:nvPicPr>
                    <p:blipFill>
                      <a:blip r:embed="rId4"/>
                      <a:stretch>
                        <a:fillRect/>
                      </a:stretch>
                    </p:blipFill>
                    <p:spPr>
                      <a:xfrm>
                        <a:off x="4997450" y="1495097"/>
                        <a:ext cx="1587500" cy="4699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06183722"/>
              </p:ext>
            </p:extLst>
          </p:nvPr>
        </p:nvGraphicFramePr>
        <p:xfrm>
          <a:off x="4865195" y="2191266"/>
          <a:ext cx="2222500" cy="1320800"/>
        </p:xfrm>
        <a:graphic>
          <a:graphicData uri="http://schemas.openxmlformats.org/presentationml/2006/ole">
            <mc:AlternateContent xmlns:mc="http://schemas.openxmlformats.org/markup-compatibility/2006">
              <mc:Choice xmlns:v="urn:schemas-microsoft-com:vml" Requires="v">
                <p:oleObj spid="_x0000_s21555" name="Equation" r:id="rId5" imgW="2222280" imgH="1320480" progId="Equation.DSMT4">
                  <p:embed/>
                </p:oleObj>
              </mc:Choice>
              <mc:Fallback>
                <p:oleObj name="Equation" r:id="rId5" imgW="2222280" imgH="1320480" progId="Equation.DSMT4">
                  <p:embed/>
                  <p:pic>
                    <p:nvPicPr>
                      <p:cNvPr id="0" name=""/>
                      <p:cNvPicPr/>
                      <p:nvPr/>
                    </p:nvPicPr>
                    <p:blipFill>
                      <a:blip r:embed="rId6"/>
                      <a:stretch>
                        <a:fillRect/>
                      </a:stretch>
                    </p:blipFill>
                    <p:spPr>
                      <a:xfrm>
                        <a:off x="4865195" y="2191266"/>
                        <a:ext cx="2222500" cy="1320800"/>
                      </a:xfrm>
                      <a:prstGeom prst="rect">
                        <a:avLst/>
                      </a:prstGeom>
                    </p:spPr>
                  </p:pic>
                </p:oleObj>
              </mc:Fallback>
            </mc:AlternateContent>
          </a:graphicData>
        </a:graphic>
      </p:graphicFrame>
      <p:sp>
        <p:nvSpPr>
          <p:cNvPr id="9" name="TextBox 8"/>
          <p:cNvSpPr txBox="1"/>
          <p:nvPr/>
        </p:nvSpPr>
        <p:spPr>
          <a:xfrm>
            <a:off x="953814" y="2667000"/>
            <a:ext cx="3618186" cy="646331"/>
          </a:xfrm>
          <a:prstGeom prst="rect">
            <a:avLst/>
          </a:prstGeom>
          <a:noFill/>
        </p:spPr>
        <p:txBody>
          <a:bodyPr wrap="square" rtlCol="0">
            <a:spAutoFit/>
          </a:bodyPr>
          <a:lstStyle/>
          <a:p>
            <a:r>
              <a:rPr lang="en-US" dirty="0" smtClean="0"/>
              <a:t>For the energy coefficients at </a:t>
            </a:r>
          </a:p>
          <a:p>
            <a:r>
              <a:rPr lang="en-US" dirty="0" smtClean="0"/>
              <a:t>normal incidence :</a:t>
            </a:r>
            <a:endParaRPr lang="en-US" dirty="0"/>
          </a:p>
        </p:txBody>
      </p:sp>
    </p:spTree>
    <p:extLst>
      <p:ext uri="{BB962C8B-B14F-4D97-AF65-F5344CB8AC3E}">
        <p14:creationId xmlns:p14="http://schemas.microsoft.com/office/powerpoint/2010/main" val="3024538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Energy Coefficients</a:t>
            </a:r>
            <a:endParaRPr lang="en-US" sz="2800" dirty="0"/>
          </a:p>
        </p:txBody>
      </p:sp>
      <p:sp>
        <p:nvSpPr>
          <p:cNvPr id="3" name="TextBox 2"/>
          <p:cNvSpPr txBox="1"/>
          <p:nvPr/>
        </p:nvSpPr>
        <p:spPr>
          <a:xfrm>
            <a:off x="838200" y="1524000"/>
            <a:ext cx="6477000" cy="369332"/>
          </a:xfrm>
          <a:prstGeom prst="rect">
            <a:avLst/>
          </a:prstGeom>
          <a:noFill/>
        </p:spPr>
        <p:txBody>
          <a:bodyPr wrap="square" rtlCol="0">
            <a:spAutoFit/>
          </a:bodyPr>
          <a:lstStyle/>
          <a:p>
            <a:r>
              <a:rPr lang="en-US" dirty="0" smtClean="0"/>
              <a:t>We saw that for reflection coefficients :</a:t>
            </a:r>
            <a:endParaRPr lang="en-US" dirty="0"/>
          </a:p>
        </p:txBody>
      </p:sp>
      <p:sp>
        <p:nvSpPr>
          <p:cNvPr id="4" name="Rectangle 3"/>
          <p:cNvSpPr/>
          <p:nvPr/>
        </p:nvSpPr>
        <p:spPr>
          <a:xfrm>
            <a:off x="4870450" y="1418897"/>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143996854"/>
              </p:ext>
            </p:extLst>
          </p:nvPr>
        </p:nvGraphicFramePr>
        <p:xfrm>
          <a:off x="4997450" y="1495097"/>
          <a:ext cx="1587500" cy="469900"/>
        </p:xfrm>
        <a:graphic>
          <a:graphicData uri="http://schemas.openxmlformats.org/presentationml/2006/ole">
            <mc:AlternateContent xmlns:mc="http://schemas.openxmlformats.org/markup-compatibility/2006">
              <mc:Choice xmlns:v="urn:schemas-microsoft-com:vml" Requires="v">
                <p:oleObj spid="_x0000_s20557" name="Equation" r:id="rId3" imgW="1587240" imgH="469800" progId="Equation.DSMT4">
                  <p:embed/>
                </p:oleObj>
              </mc:Choice>
              <mc:Fallback>
                <p:oleObj name="Equation" r:id="rId3" imgW="1587240" imgH="469800" progId="Equation.DSMT4">
                  <p:embed/>
                  <p:pic>
                    <p:nvPicPr>
                      <p:cNvPr id="0" name=""/>
                      <p:cNvPicPr/>
                      <p:nvPr/>
                    </p:nvPicPr>
                    <p:blipFill>
                      <a:blip r:embed="rId4"/>
                      <a:stretch>
                        <a:fillRect/>
                      </a:stretch>
                    </p:blipFill>
                    <p:spPr>
                      <a:xfrm>
                        <a:off x="4997450" y="1495097"/>
                        <a:ext cx="1587500" cy="469900"/>
                      </a:xfrm>
                      <a:prstGeom prst="rect">
                        <a:avLst/>
                      </a:prstGeom>
                    </p:spPr>
                  </p:pic>
                </p:oleObj>
              </mc:Fallback>
            </mc:AlternateContent>
          </a:graphicData>
        </a:graphic>
      </p:graphicFrame>
      <p:sp>
        <p:nvSpPr>
          <p:cNvPr id="6" name="TextBox 5"/>
          <p:cNvSpPr txBox="1"/>
          <p:nvPr/>
        </p:nvSpPr>
        <p:spPr>
          <a:xfrm>
            <a:off x="953814" y="2667000"/>
            <a:ext cx="3618186" cy="646331"/>
          </a:xfrm>
          <a:prstGeom prst="rect">
            <a:avLst/>
          </a:prstGeom>
          <a:noFill/>
        </p:spPr>
        <p:txBody>
          <a:bodyPr wrap="square" rtlCol="0">
            <a:spAutoFit/>
          </a:bodyPr>
          <a:lstStyle/>
          <a:p>
            <a:r>
              <a:rPr lang="en-US" dirty="0" smtClean="0"/>
              <a:t>For the energy coefficients at </a:t>
            </a:r>
          </a:p>
          <a:p>
            <a:r>
              <a:rPr lang="en-US" dirty="0" smtClean="0"/>
              <a:t>normal incidence :</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58098881"/>
              </p:ext>
            </p:extLst>
          </p:nvPr>
        </p:nvGraphicFramePr>
        <p:xfrm>
          <a:off x="4865195" y="2191266"/>
          <a:ext cx="2222500" cy="1320800"/>
        </p:xfrm>
        <a:graphic>
          <a:graphicData uri="http://schemas.openxmlformats.org/presentationml/2006/ole">
            <mc:AlternateContent xmlns:mc="http://schemas.openxmlformats.org/markup-compatibility/2006">
              <mc:Choice xmlns:v="urn:schemas-microsoft-com:vml" Requires="v">
                <p:oleObj spid="_x0000_s20558" name="Equation" r:id="rId5" imgW="2222280" imgH="1320480" progId="Equation.DSMT4">
                  <p:embed/>
                </p:oleObj>
              </mc:Choice>
              <mc:Fallback>
                <p:oleObj name="Equation" r:id="rId5" imgW="2222280" imgH="1320480" progId="Equation.DSMT4">
                  <p:embed/>
                  <p:pic>
                    <p:nvPicPr>
                      <p:cNvPr id="0" name=""/>
                      <p:cNvPicPr/>
                      <p:nvPr/>
                    </p:nvPicPr>
                    <p:blipFill>
                      <a:blip r:embed="rId6"/>
                      <a:stretch>
                        <a:fillRect/>
                      </a:stretch>
                    </p:blipFill>
                    <p:spPr>
                      <a:xfrm>
                        <a:off x="4865195" y="2191266"/>
                        <a:ext cx="2222500" cy="1320800"/>
                      </a:xfrm>
                      <a:prstGeom prst="rect">
                        <a:avLst/>
                      </a:prstGeom>
                    </p:spPr>
                  </p:pic>
                </p:oleObj>
              </mc:Fallback>
            </mc:AlternateContent>
          </a:graphicData>
        </a:graphic>
      </p:graphicFrame>
      <p:sp>
        <p:nvSpPr>
          <p:cNvPr id="8" name="TextBox 7"/>
          <p:cNvSpPr txBox="1"/>
          <p:nvPr/>
        </p:nvSpPr>
        <p:spPr>
          <a:xfrm>
            <a:off x="972206" y="3962400"/>
            <a:ext cx="6952593" cy="646331"/>
          </a:xfrm>
          <a:prstGeom prst="rect">
            <a:avLst/>
          </a:prstGeom>
          <a:noFill/>
        </p:spPr>
        <p:txBody>
          <a:bodyPr wrap="square" rtlCol="0">
            <a:spAutoFit/>
          </a:bodyPr>
          <a:lstStyle/>
          <a:p>
            <a:r>
              <a:rPr lang="en-US" dirty="0" smtClean="0"/>
              <a:t>The sum of the energy is expected to be conserved across the boundary</a:t>
            </a:r>
          </a:p>
          <a:p>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269723699"/>
              </p:ext>
            </p:extLst>
          </p:nvPr>
        </p:nvGraphicFramePr>
        <p:xfrm>
          <a:off x="2736850" y="4624441"/>
          <a:ext cx="3670300" cy="660400"/>
        </p:xfrm>
        <a:graphic>
          <a:graphicData uri="http://schemas.openxmlformats.org/presentationml/2006/ole">
            <mc:AlternateContent xmlns:mc="http://schemas.openxmlformats.org/markup-compatibility/2006">
              <mc:Choice xmlns:v="urn:schemas-microsoft-com:vml" Requires="v">
                <p:oleObj spid="_x0000_s20559" name="Equation" r:id="rId7" imgW="3670200" imgH="660240" progId="Equation.DSMT4">
                  <p:embed/>
                </p:oleObj>
              </mc:Choice>
              <mc:Fallback>
                <p:oleObj name="Equation" r:id="rId7" imgW="3670200" imgH="660240" progId="Equation.DSMT4">
                  <p:embed/>
                  <p:pic>
                    <p:nvPicPr>
                      <p:cNvPr id="0" name=""/>
                      <p:cNvPicPr/>
                      <p:nvPr/>
                    </p:nvPicPr>
                    <p:blipFill>
                      <a:blip r:embed="rId8"/>
                      <a:stretch>
                        <a:fillRect/>
                      </a:stretch>
                    </p:blipFill>
                    <p:spPr>
                      <a:xfrm>
                        <a:off x="2736850" y="4624441"/>
                        <a:ext cx="3670300" cy="660400"/>
                      </a:xfrm>
                      <a:prstGeom prst="rect">
                        <a:avLst/>
                      </a:prstGeom>
                    </p:spPr>
                  </p:pic>
                </p:oleObj>
              </mc:Fallback>
            </mc:AlternateContent>
          </a:graphicData>
        </a:graphic>
      </p:graphicFrame>
    </p:spTree>
    <p:extLst>
      <p:ext uri="{BB962C8B-B14F-4D97-AF65-F5344CB8AC3E}">
        <p14:creationId xmlns:p14="http://schemas.microsoft.com/office/powerpoint/2010/main" val="3119649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Amplitude versus Offset (AVO)</a:t>
            </a:r>
            <a:endParaRPr lang="en-US" sz="2800" dirty="0"/>
          </a:p>
        </p:txBody>
      </p:sp>
      <p:sp>
        <p:nvSpPr>
          <p:cNvPr id="3" name="TextBox 2"/>
          <p:cNvSpPr txBox="1"/>
          <p:nvPr/>
        </p:nvSpPr>
        <p:spPr>
          <a:xfrm>
            <a:off x="838200" y="1524000"/>
            <a:ext cx="6477000" cy="646331"/>
          </a:xfrm>
          <a:prstGeom prst="rect">
            <a:avLst/>
          </a:prstGeom>
          <a:noFill/>
        </p:spPr>
        <p:txBody>
          <a:bodyPr wrap="square" rtlCol="0">
            <a:spAutoFit/>
          </a:bodyPr>
          <a:lstStyle/>
          <a:p>
            <a:r>
              <a:rPr lang="en-US" dirty="0" err="1" smtClean="0"/>
              <a:t>Zoeppritz’s</a:t>
            </a:r>
            <a:r>
              <a:rPr lang="en-US" dirty="0" smtClean="0"/>
              <a:t> equations can be </a:t>
            </a:r>
            <a:r>
              <a:rPr lang="en-US" dirty="0" smtClean="0"/>
              <a:t>simplified </a:t>
            </a:r>
            <a:r>
              <a:rPr lang="en-US" dirty="0" smtClean="0"/>
              <a:t>if we assume that the following ratios are much smaller than 1:</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50490732"/>
              </p:ext>
            </p:extLst>
          </p:nvPr>
        </p:nvGraphicFramePr>
        <p:xfrm>
          <a:off x="996950" y="2819400"/>
          <a:ext cx="1054100" cy="723900"/>
        </p:xfrm>
        <a:graphic>
          <a:graphicData uri="http://schemas.openxmlformats.org/presentationml/2006/ole">
            <mc:AlternateContent xmlns:mc="http://schemas.openxmlformats.org/markup-compatibility/2006">
              <mc:Choice xmlns:v="urn:schemas-microsoft-com:vml" Requires="v">
                <p:oleObj spid="_x0000_s22597" name="Equation" r:id="rId3" imgW="1054080" imgH="723600" progId="Equation.DSMT4">
                  <p:embed/>
                </p:oleObj>
              </mc:Choice>
              <mc:Fallback>
                <p:oleObj name="Equation" r:id="rId3" imgW="1054080" imgH="723600" progId="Equation.DSMT4">
                  <p:embed/>
                  <p:pic>
                    <p:nvPicPr>
                      <p:cNvPr id="0" name=""/>
                      <p:cNvPicPr/>
                      <p:nvPr/>
                    </p:nvPicPr>
                    <p:blipFill>
                      <a:blip r:embed="rId4"/>
                      <a:stretch>
                        <a:fillRect/>
                      </a:stretch>
                    </p:blipFill>
                    <p:spPr>
                      <a:xfrm>
                        <a:off x="996950" y="2819400"/>
                        <a:ext cx="1054100" cy="7239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72538879"/>
              </p:ext>
            </p:extLst>
          </p:nvPr>
        </p:nvGraphicFramePr>
        <p:xfrm>
          <a:off x="3124200" y="2819400"/>
          <a:ext cx="1066800" cy="723900"/>
        </p:xfrm>
        <a:graphic>
          <a:graphicData uri="http://schemas.openxmlformats.org/presentationml/2006/ole">
            <mc:AlternateContent xmlns:mc="http://schemas.openxmlformats.org/markup-compatibility/2006">
              <mc:Choice xmlns:v="urn:schemas-microsoft-com:vml" Requires="v">
                <p:oleObj spid="_x0000_s22598" name="Equation" r:id="rId5" imgW="1066680" imgH="723600" progId="Equation.DSMT4">
                  <p:embed/>
                </p:oleObj>
              </mc:Choice>
              <mc:Fallback>
                <p:oleObj name="Equation" r:id="rId5" imgW="1066680" imgH="723600" progId="Equation.DSMT4">
                  <p:embed/>
                  <p:pic>
                    <p:nvPicPr>
                      <p:cNvPr id="0" name="Object 4"/>
                      <p:cNvPicPr>
                        <a:picLocks noChangeAspect="1" noChangeArrowheads="1"/>
                      </p:cNvPicPr>
                      <p:nvPr/>
                    </p:nvPicPr>
                    <p:blipFill>
                      <a:blip r:embed="rId6"/>
                      <a:srcRect/>
                      <a:stretch>
                        <a:fillRect/>
                      </a:stretch>
                    </p:blipFill>
                    <p:spPr bwMode="auto">
                      <a:xfrm>
                        <a:off x="3124200" y="2819400"/>
                        <a:ext cx="1066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75427591"/>
              </p:ext>
            </p:extLst>
          </p:nvPr>
        </p:nvGraphicFramePr>
        <p:xfrm>
          <a:off x="4876800" y="2819400"/>
          <a:ext cx="965200" cy="660400"/>
        </p:xfrm>
        <a:graphic>
          <a:graphicData uri="http://schemas.openxmlformats.org/presentationml/2006/ole">
            <mc:AlternateContent xmlns:mc="http://schemas.openxmlformats.org/markup-compatibility/2006">
              <mc:Choice xmlns:v="urn:schemas-microsoft-com:vml" Requires="v">
                <p:oleObj spid="_x0000_s22599" name="Equation" r:id="rId7" imgW="965160" imgH="660240" progId="Equation.DSMT4">
                  <p:embed/>
                </p:oleObj>
              </mc:Choice>
              <mc:Fallback>
                <p:oleObj name="Equation" r:id="rId7" imgW="965160" imgH="660240" progId="Equation.DSMT4">
                  <p:embed/>
                  <p:pic>
                    <p:nvPicPr>
                      <p:cNvPr id="0" name="Object 5"/>
                      <p:cNvPicPr>
                        <a:picLocks noChangeAspect="1" noChangeArrowheads="1"/>
                      </p:cNvPicPr>
                      <p:nvPr/>
                    </p:nvPicPr>
                    <p:blipFill>
                      <a:blip r:embed="rId8"/>
                      <a:srcRect/>
                      <a:stretch>
                        <a:fillRect/>
                      </a:stretch>
                    </p:blipFill>
                    <p:spPr bwMode="auto">
                      <a:xfrm>
                        <a:off x="4876800" y="2819400"/>
                        <a:ext cx="9652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990600" y="4038600"/>
            <a:ext cx="6477000" cy="1200329"/>
          </a:xfrm>
          <a:prstGeom prst="rect">
            <a:avLst/>
          </a:prstGeom>
          <a:noFill/>
        </p:spPr>
        <p:txBody>
          <a:bodyPr wrap="square" rtlCol="0">
            <a:spAutoFit/>
          </a:bodyPr>
          <a:lstStyle/>
          <a:p>
            <a:r>
              <a:rPr lang="en-US" dirty="0" smtClean="0"/>
              <a:t>For example, the change in velocities across a boundary is very small when compared to the average velocities across the boundary; in other words when velocity variations occur in small increments across boundaries… This is the ASSUMPTION </a:t>
            </a:r>
            <a:endParaRPr lang="en-US" dirty="0"/>
          </a:p>
        </p:txBody>
      </p:sp>
    </p:spTree>
    <p:extLst>
      <p:ext uri="{BB962C8B-B14F-4D97-AF65-F5344CB8AC3E}">
        <p14:creationId xmlns:p14="http://schemas.microsoft.com/office/powerpoint/2010/main" val="2555987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Amplitude versus Offset (AVO)</a:t>
            </a:r>
            <a:endParaRPr lang="en-US" sz="2800" dirty="0"/>
          </a:p>
        </p:txBody>
      </p:sp>
      <p:sp>
        <p:nvSpPr>
          <p:cNvPr id="4" name="TextBox 3"/>
          <p:cNvSpPr txBox="1"/>
          <p:nvPr/>
        </p:nvSpPr>
        <p:spPr>
          <a:xfrm>
            <a:off x="609600" y="1676400"/>
            <a:ext cx="7010400" cy="923330"/>
          </a:xfrm>
          <a:prstGeom prst="rect">
            <a:avLst/>
          </a:prstGeom>
          <a:noFill/>
        </p:spPr>
        <p:txBody>
          <a:bodyPr wrap="square" rtlCol="0">
            <a:spAutoFit/>
          </a:bodyPr>
          <a:lstStyle/>
          <a:p>
            <a:r>
              <a:rPr lang="en-US" dirty="0" smtClean="0"/>
              <a:t>If the changes across boundaries are relatively small, then we can make a lot of approximations to simplify the reflection and transmission coefficients:</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849964558"/>
              </p:ext>
            </p:extLst>
          </p:nvPr>
        </p:nvGraphicFramePr>
        <p:xfrm>
          <a:off x="1581150" y="2774950"/>
          <a:ext cx="5575300" cy="1117600"/>
        </p:xfrm>
        <a:graphic>
          <a:graphicData uri="http://schemas.openxmlformats.org/presentationml/2006/ole">
            <mc:AlternateContent xmlns:mc="http://schemas.openxmlformats.org/markup-compatibility/2006">
              <mc:Choice xmlns:v="urn:schemas-microsoft-com:vml" Requires="v">
                <p:oleObj spid="_x0000_s23574" name="Equation" r:id="rId4" imgW="5574960" imgH="1117440" progId="Equation.DSMT4">
                  <p:embed/>
                </p:oleObj>
              </mc:Choice>
              <mc:Fallback>
                <p:oleObj name="Equation" r:id="rId4" imgW="5574960" imgH="1117440" progId="Equation.DSMT4">
                  <p:embed/>
                  <p:pic>
                    <p:nvPicPr>
                      <p:cNvPr id="0" name=""/>
                      <p:cNvPicPr/>
                      <p:nvPr/>
                    </p:nvPicPr>
                    <p:blipFill>
                      <a:blip r:embed="rId5"/>
                      <a:stretch>
                        <a:fillRect/>
                      </a:stretch>
                    </p:blipFill>
                    <p:spPr>
                      <a:xfrm>
                        <a:off x="1581150" y="2774950"/>
                        <a:ext cx="5575300" cy="1117600"/>
                      </a:xfrm>
                      <a:prstGeom prst="rect">
                        <a:avLst/>
                      </a:prstGeom>
                    </p:spPr>
                  </p:pic>
                </p:oleObj>
              </mc:Fallback>
            </mc:AlternateContent>
          </a:graphicData>
        </a:graphic>
      </p:graphicFrame>
      <p:sp>
        <p:nvSpPr>
          <p:cNvPr id="3" name="TextBox 2"/>
          <p:cNvSpPr txBox="1"/>
          <p:nvPr/>
        </p:nvSpPr>
        <p:spPr>
          <a:xfrm>
            <a:off x="990600" y="4648200"/>
            <a:ext cx="4876800" cy="369332"/>
          </a:xfrm>
          <a:prstGeom prst="rect">
            <a:avLst/>
          </a:prstGeom>
          <a:noFill/>
        </p:spPr>
        <p:txBody>
          <a:bodyPr wrap="square" rtlCol="0">
            <a:spAutoFit/>
          </a:bodyPr>
          <a:lstStyle/>
          <a:p>
            <a:r>
              <a:rPr lang="en-US" dirty="0" smtClean="0"/>
              <a:t>( Equation, 3.242, </a:t>
            </a:r>
            <a:r>
              <a:rPr lang="en-US" dirty="0" err="1" smtClean="0"/>
              <a:t>Ikelle</a:t>
            </a:r>
            <a:r>
              <a:rPr lang="en-US" dirty="0" smtClean="0"/>
              <a:t> and Amundsen)</a:t>
            </a:r>
            <a:endParaRPr lang="en-US" dirty="0"/>
          </a:p>
        </p:txBody>
      </p:sp>
    </p:spTree>
    <p:extLst>
      <p:ext uri="{BB962C8B-B14F-4D97-AF65-F5344CB8AC3E}">
        <p14:creationId xmlns:p14="http://schemas.microsoft.com/office/powerpoint/2010/main" val="20354073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AVO cases for P-P </a:t>
            </a:r>
            <a:endParaRPr lang="en-US" sz="2800" dirty="0"/>
          </a:p>
        </p:txBody>
      </p:sp>
      <p:sp>
        <p:nvSpPr>
          <p:cNvPr id="4" name="TextBox 3"/>
          <p:cNvSpPr txBox="1"/>
          <p:nvPr/>
        </p:nvSpPr>
        <p:spPr>
          <a:xfrm>
            <a:off x="609600" y="1676400"/>
            <a:ext cx="7010400" cy="646331"/>
          </a:xfrm>
          <a:prstGeom prst="rect">
            <a:avLst/>
          </a:prstGeom>
          <a:noFill/>
        </p:spPr>
        <p:txBody>
          <a:bodyPr wrap="square" rtlCol="0">
            <a:spAutoFit/>
          </a:bodyPr>
          <a:lstStyle/>
          <a:p>
            <a:r>
              <a:rPr lang="en-US" dirty="0" smtClean="0"/>
              <a:t>In addition, we can rearrange and further simplify this equation as follows:</a:t>
            </a:r>
            <a:endParaRPr lang="en-US" dirty="0"/>
          </a:p>
        </p:txBody>
      </p:sp>
      <p:sp>
        <p:nvSpPr>
          <p:cNvPr id="3" name="TextBox 2"/>
          <p:cNvSpPr txBox="1"/>
          <p:nvPr/>
        </p:nvSpPr>
        <p:spPr>
          <a:xfrm>
            <a:off x="990600" y="4648200"/>
            <a:ext cx="4876800" cy="369332"/>
          </a:xfrm>
          <a:prstGeom prst="rect">
            <a:avLst/>
          </a:prstGeom>
          <a:noFill/>
        </p:spPr>
        <p:txBody>
          <a:bodyPr wrap="square" rtlCol="0">
            <a:spAutoFit/>
          </a:bodyPr>
          <a:lstStyle/>
          <a:p>
            <a:r>
              <a:rPr lang="en-US" dirty="0" smtClean="0"/>
              <a:t>( Equation, 3.255, </a:t>
            </a:r>
            <a:r>
              <a:rPr lang="en-US" dirty="0" err="1" smtClean="0"/>
              <a:t>Ikelle</a:t>
            </a:r>
            <a:r>
              <a:rPr lang="en-US" dirty="0" smtClean="0"/>
              <a:t> and Amundsen)</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381000" y="2922032"/>
                <a:ext cx="8229600" cy="63998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𝑅𝑝𝑝</m:t>
                      </m:r>
                      <m:r>
                        <a:rPr lang="en-US" b="0" i="1" smtClean="0">
                          <a:latin typeface="Cambria Math"/>
                        </a:rPr>
                        <m:t>=</m:t>
                      </m:r>
                      <m:r>
                        <a:rPr lang="en-US" b="0" i="1" smtClean="0">
                          <a:latin typeface="Cambria Math"/>
                        </a:rPr>
                        <m:t>𝑅𝑝𝑝</m:t>
                      </m:r>
                      <m:d>
                        <m:dPr>
                          <m:ctrlPr>
                            <a:rPr lang="en-US" b="0" i="1" smtClean="0">
                              <a:latin typeface="Cambria Math" panose="02040503050406030204" pitchFamily="18" charset="0"/>
                            </a:rPr>
                          </m:ctrlPr>
                        </m:dPr>
                        <m:e>
                          <m:r>
                            <a:rPr lang="en-US" b="0" i="1" smtClean="0">
                              <a:latin typeface="Cambria Math"/>
                            </a:rPr>
                            <m:t>𝑛𝑜𝑟𝑚𝑎𝑙</m:t>
                          </m:r>
                          <m:r>
                            <a:rPr lang="en-US" b="0" i="1" smtClean="0">
                              <a:latin typeface="Cambria Math"/>
                            </a:rPr>
                            <m:t> </m:t>
                          </m:r>
                          <m:r>
                            <a:rPr lang="en-US" b="0" i="1" smtClean="0">
                              <a:latin typeface="Cambria Math"/>
                            </a:rPr>
                            <m:t>𝑖𝑛𝑐𝑖𝑑𝑒𝑛𝑐</m:t>
                          </m:r>
                          <m:r>
                            <m:rPr>
                              <m:lit/>
                            </m:rPr>
                            <a:rPr lang="en-US" b="0" i="1" smtClean="0">
                              <a:latin typeface="Cambria Math"/>
                            </a:rPr>
                            <m:t>;</m:t>
                          </m:r>
                          <m:r>
                            <a:rPr lang="en-US" b="0" i="1" smtClean="0">
                              <a:latin typeface="Cambria Math"/>
                            </a:rPr>
                            <m:t>=0</m:t>
                          </m:r>
                        </m:e>
                      </m:d>
                      <m:r>
                        <a:rPr lang="en-US" b="0" i="1" smtClean="0">
                          <a:latin typeface="Cambria Math"/>
                        </a:rPr>
                        <m:t>+</m:t>
                      </m:r>
                      <m:d>
                        <m:dPr>
                          <m:begChr m:val="["/>
                          <m:endChr m:val="]"/>
                          <m:ctrlPr>
                            <a:rPr lang="en-US" b="0" i="1" smtClean="0">
                              <a:latin typeface="Cambria Math" panose="02040503050406030204" pitchFamily="18" charset="0"/>
                            </a:rPr>
                          </m:ctrlPr>
                        </m:dPr>
                        <m:e>
                          <m:r>
                            <a:rPr lang="en-US" b="0" i="1" smtClean="0">
                              <a:latin typeface="Cambria Math"/>
                            </a:rPr>
                            <m:t>4.5 </m:t>
                          </m:r>
                          <m:r>
                            <a:rPr lang="en-US" b="0" i="1" smtClean="0">
                              <a:latin typeface="Cambria Math"/>
                            </a:rPr>
                            <m:t>𝑑𝑒𝑙𝑡𝑎</m:t>
                          </m:r>
                          <m:d>
                            <m:dPr>
                              <m:ctrlPr>
                                <a:rPr lang="en-US" b="0" i="1" smtClean="0">
                                  <a:latin typeface="Cambria Math" panose="02040503050406030204" pitchFamily="18" charset="0"/>
                                </a:rPr>
                              </m:ctrlPr>
                            </m:dPr>
                            <m:e>
                              <m:r>
                                <a:rPr lang="en-US" b="0" i="1" smtClean="0">
                                  <a:latin typeface="Cambria Math"/>
                                </a:rPr>
                                <m:t>𝑃𝑜𝑖𝑠𝑠𝑜</m:t>
                              </m:r>
                              <m:sSup>
                                <m:sSupPr>
                                  <m:ctrlPr>
                                    <a:rPr lang="en-US" b="0" i="1" smtClean="0">
                                      <a:latin typeface="Cambria Math" panose="02040503050406030204" pitchFamily="18" charset="0"/>
                                    </a:rPr>
                                  </m:ctrlPr>
                                </m:sSupPr>
                                <m:e>
                                  <m:r>
                                    <a:rPr lang="en-US" b="0" i="1" smtClean="0">
                                      <a:latin typeface="Cambria Math"/>
                                    </a:rPr>
                                    <m:t>𝑛</m:t>
                                  </m:r>
                                </m:e>
                                <m:sup>
                                  <m:r>
                                    <a:rPr lang="en-US" b="0" i="1" smtClean="0">
                                      <a:latin typeface="Cambria Math"/>
                                    </a:rPr>
                                    <m:t>′</m:t>
                                  </m:r>
                                </m:sup>
                              </m:sSup>
                              <m:r>
                                <a:rPr lang="en-US" b="0" i="1" smtClean="0">
                                  <a:latin typeface="Cambria Math"/>
                                </a:rPr>
                                <m:t>𝑠</m:t>
                              </m:r>
                              <m:r>
                                <a:rPr lang="en-US" b="0" i="1" smtClean="0">
                                  <a:latin typeface="Cambria Math"/>
                                </a:rPr>
                                <m:t> </m:t>
                              </m:r>
                              <m:r>
                                <a:rPr lang="en-US" b="0" i="1" smtClean="0">
                                  <a:latin typeface="Cambria Math"/>
                                </a:rPr>
                                <m:t>𝑟𝑎𝑡𝑖𝑜</m:t>
                              </m:r>
                            </m:e>
                          </m:d>
                          <m:r>
                            <a:rPr lang="en-US" b="0" i="1" smtClean="0">
                              <a:latin typeface="Cambria Math"/>
                            </a:rPr>
                            <m:t>−</m:t>
                          </m:r>
                          <m:r>
                            <a:rPr lang="en-US" b="0" i="1" smtClean="0">
                              <a:latin typeface="Cambria Math"/>
                            </a:rPr>
                            <m:t>𝑅𝑝𝑝</m:t>
                          </m:r>
                          <m:d>
                            <m:dPr>
                              <m:ctrlPr>
                                <a:rPr lang="en-US" b="0" i="1" smtClean="0">
                                  <a:latin typeface="Cambria Math" panose="02040503050406030204" pitchFamily="18" charset="0"/>
                                </a:rPr>
                              </m:ctrlPr>
                            </m:dPr>
                            <m:e>
                              <m:r>
                                <a:rPr lang="en-US" b="0" i="1" smtClean="0">
                                  <a:latin typeface="Cambria Math"/>
                                </a:rPr>
                                <m:t>0</m:t>
                              </m:r>
                            </m:e>
                          </m:d>
                        </m:e>
                      </m:d>
                      <m:func>
                        <m:funcPr>
                          <m:ctrlPr>
                            <a:rPr lang="en-US" b="0" i="1" smtClean="0">
                              <a:latin typeface="Cambria Math" panose="02040503050406030204" pitchFamily="18" charset="0"/>
                            </a:rPr>
                          </m:ctrlPr>
                        </m:funcPr>
                        <m:fName>
                          <m:r>
                            <m:rPr>
                              <m:sty m:val="p"/>
                            </m:rPr>
                            <a:rPr lang="en-US" b="0" i="0" smtClean="0">
                              <a:latin typeface="Cambria Math"/>
                            </a:rPr>
                            <m:t>sin</m:t>
                          </m:r>
                        </m:fName>
                        <m:e>
                          <m:d>
                            <m:dPr>
                              <m:ctrlPr>
                                <a:rPr lang="en-US" b="0" i="1" smtClean="0">
                                  <a:latin typeface="Cambria Math" panose="02040503050406030204" pitchFamily="18" charset="0"/>
                                </a:rPr>
                              </m:ctrlPr>
                            </m:dPr>
                            <m:e>
                              <m:r>
                                <a:rPr lang="en-US" b="0" i="1" smtClean="0">
                                  <a:latin typeface="Cambria Math"/>
                                </a:rPr>
                                <m:t>𝑡h𝑒𝑡𝑎</m:t>
                              </m:r>
                            </m:e>
                          </m:d>
                        </m:e>
                      </m:func>
                      <m:r>
                        <m:rPr>
                          <m:sty m:val="p"/>
                        </m:rPr>
                        <a:rPr lang="en-US" b="0" i="0" smtClean="0">
                          <a:latin typeface="Cambria Math"/>
                        </a:rPr>
                        <m:t>sin</m:t>
                      </m:r>
                      <m:r>
                        <a:rPr lang="en-US" b="0" i="1" smtClean="0">
                          <a:latin typeface="Cambria Math"/>
                        </a:rPr>
                        <m:t>⁡(</m:t>
                      </m:r>
                      <m:r>
                        <a:rPr lang="en-US" b="0" i="1" smtClean="0">
                          <a:latin typeface="Cambria Math"/>
                        </a:rPr>
                        <m:t>𝑡h𝑒𝑡𝑎</m:t>
                      </m:r>
                      <m:r>
                        <a:rPr lang="en-US" b="0" i="1" smtClean="0">
                          <a:latin typeface="Cambria Math"/>
                        </a:rPr>
                        <m:t>)</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381000" y="2922032"/>
                <a:ext cx="8229600" cy="639983"/>
              </a:xfrm>
              <a:prstGeom prst="rect">
                <a:avLst/>
              </a:prstGeom>
              <a:blipFill rotWithShape="1">
                <a:blip r:embed="rId3"/>
                <a:stretch>
                  <a:fillRect b="-6667"/>
                </a:stretch>
              </a:blipFill>
            </p:spPr>
            <p:txBody>
              <a:bodyPr/>
              <a:lstStyle/>
              <a:p>
                <a:r>
                  <a:rPr lang="en-US">
                    <a:noFill/>
                  </a:rPr>
                  <a:t> </a:t>
                </a:r>
              </a:p>
            </p:txBody>
          </p:sp>
        </mc:Fallback>
      </mc:AlternateContent>
    </p:spTree>
    <p:extLst>
      <p:ext uri="{BB962C8B-B14F-4D97-AF65-F5344CB8AC3E}">
        <p14:creationId xmlns:p14="http://schemas.microsoft.com/office/powerpoint/2010/main" val="2981375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AVO cases for P-P </a:t>
            </a:r>
            <a:endParaRPr lang="en-US" sz="2800" dirty="0"/>
          </a:p>
        </p:txBody>
      </p:sp>
      <p:sp>
        <p:nvSpPr>
          <p:cNvPr id="4" name="TextBox 3"/>
          <p:cNvSpPr txBox="1"/>
          <p:nvPr/>
        </p:nvSpPr>
        <p:spPr>
          <a:xfrm>
            <a:off x="609600" y="1676400"/>
            <a:ext cx="7010400" cy="1200329"/>
          </a:xfrm>
          <a:prstGeom prst="rect">
            <a:avLst/>
          </a:prstGeom>
          <a:noFill/>
        </p:spPr>
        <p:txBody>
          <a:bodyPr wrap="square" rtlCol="0">
            <a:spAutoFit/>
          </a:bodyPr>
          <a:lstStyle/>
          <a:p>
            <a:r>
              <a:rPr lang="en-US" dirty="0" smtClean="0"/>
              <a:t>With the much simplified calculation for reflection coefficients, we can characterize reservoirs according to the </a:t>
            </a:r>
            <a:r>
              <a:rPr lang="en-US" dirty="0" err="1" smtClean="0"/>
              <a:t>Rpp</a:t>
            </a:r>
            <a:r>
              <a:rPr lang="en-US" dirty="0" smtClean="0"/>
              <a:t> at normal incidence ( </a:t>
            </a:r>
            <a:r>
              <a:rPr lang="en-US" dirty="0" smtClean="0"/>
              <a:t>intercept</a:t>
            </a:r>
            <a:r>
              <a:rPr lang="en-US" dirty="0" smtClean="0"/>
              <a:t>) and contrast in Poisson’s ratio across their boundaries (~gradient or slope):</a:t>
            </a:r>
            <a:endParaRPr lang="en-US" dirty="0"/>
          </a:p>
        </p:txBody>
      </p:sp>
      <p:sp>
        <p:nvSpPr>
          <p:cNvPr id="6" name="Rectangle 5"/>
          <p:cNvSpPr/>
          <p:nvPr/>
        </p:nvSpPr>
        <p:spPr>
          <a:xfrm>
            <a:off x="1600200" y="2819400"/>
            <a:ext cx="54102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2000" y="4202668"/>
            <a:ext cx="838200" cy="369332"/>
          </a:xfrm>
          <a:prstGeom prst="rect">
            <a:avLst/>
          </a:prstGeom>
          <a:noFill/>
        </p:spPr>
        <p:txBody>
          <a:bodyPr wrap="square" rtlCol="0">
            <a:spAutoFit/>
          </a:bodyPr>
          <a:lstStyle/>
          <a:p>
            <a:r>
              <a:rPr lang="en-US" dirty="0" smtClean="0"/>
              <a:t>slope</a:t>
            </a:r>
            <a:endParaRPr lang="en-US" dirty="0"/>
          </a:p>
        </p:txBody>
      </p:sp>
      <p:sp>
        <p:nvSpPr>
          <p:cNvPr id="8" name="TextBox 7"/>
          <p:cNvSpPr txBox="1"/>
          <p:nvPr/>
        </p:nvSpPr>
        <p:spPr>
          <a:xfrm>
            <a:off x="3886200" y="6324601"/>
            <a:ext cx="1371600" cy="369332"/>
          </a:xfrm>
          <a:prstGeom prst="rect">
            <a:avLst/>
          </a:prstGeom>
          <a:noFill/>
        </p:spPr>
        <p:txBody>
          <a:bodyPr wrap="square" rtlCol="0">
            <a:spAutoFit/>
          </a:bodyPr>
          <a:lstStyle/>
          <a:p>
            <a:r>
              <a:rPr lang="en-US" dirty="0" smtClean="0"/>
              <a:t>intercept</a:t>
            </a:r>
            <a:endParaRPr lang="en-US" dirty="0"/>
          </a:p>
        </p:txBody>
      </p:sp>
      <p:sp>
        <p:nvSpPr>
          <p:cNvPr id="14" name="Freeform 13"/>
          <p:cNvSpPr/>
          <p:nvPr/>
        </p:nvSpPr>
        <p:spPr>
          <a:xfrm>
            <a:off x="1587500" y="2819400"/>
            <a:ext cx="2222500" cy="1567934"/>
          </a:xfrm>
          <a:custGeom>
            <a:avLst/>
            <a:gdLst>
              <a:gd name="connsiteX0" fmla="*/ 0 w 2565400"/>
              <a:gd name="connsiteY0" fmla="*/ 0 h 1765300"/>
              <a:gd name="connsiteX1" fmla="*/ 2565400 w 2565400"/>
              <a:gd name="connsiteY1" fmla="*/ 1765300 h 1765300"/>
              <a:gd name="connsiteX2" fmla="*/ 2552700 w 2565400"/>
              <a:gd name="connsiteY2" fmla="*/ 0 h 1765300"/>
              <a:gd name="connsiteX3" fmla="*/ 0 w 2565400"/>
              <a:gd name="connsiteY3" fmla="*/ 0 h 1765300"/>
            </a:gdLst>
            <a:ahLst/>
            <a:cxnLst>
              <a:cxn ang="0">
                <a:pos x="connsiteX0" y="connsiteY0"/>
              </a:cxn>
              <a:cxn ang="0">
                <a:pos x="connsiteX1" y="connsiteY1"/>
              </a:cxn>
              <a:cxn ang="0">
                <a:pos x="connsiteX2" y="connsiteY2"/>
              </a:cxn>
              <a:cxn ang="0">
                <a:pos x="connsiteX3" y="connsiteY3"/>
              </a:cxn>
            </a:cxnLst>
            <a:rect l="l" t="t" r="r" b="b"/>
            <a:pathLst>
              <a:path w="2565400" h="1765300">
                <a:moveTo>
                  <a:pt x="0" y="0"/>
                </a:moveTo>
                <a:lnTo>
                  <a:pt x="2565400" y="1765300"/>
                </a:lnTo>
                <a:cubicBezTo>
                  <a:pt x="2561167" y="1176867"/>
                  <a:pt x="2556933" y="588433"/>
                  <a:pt x="2552700" y="0"/>
                </a:cubicBezTo>
                <a:lnTo>
                  <a:pt x="0" y="0"/>
                </a:lnTo>
                <a:close/>
              </a:path>
            </a:pathLst>
          </a:cu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628900" y="2876729"/>
            <a:ext cx="1524000" cy="646331"/>
          </a:xfrm>
          <a:prstGeom prst="rect">
            <a:avLst/>
          </a:prstGeom>
          <a:noFill/>
        </p:spPr>
        <p:txBody>
          <a:bodyPr wrap="square" rtlCol="0">
            <a:spAutoFit/>
          </a:bodyPr>
          <a:lstStyle/>
          <a:p>
            <a:r>
              <a:rPr lang="en-US" dirty="0" smtClean="0"/>
              <a:t>CLASS 1 (Z1&lt;Z2)</a:t>
            </a:r>
            <a:endParaRPr lang="en-US" dirty="0"/>
          </a:p>
        </p:txBody>
      </p:sp>
      <p:sp>
        <p:nvSpPr>
          <p:cNvPr id="16" name="Freeform 15"/>
          <p:cNvSpPr/>
          <p:nvPr/>
        </p:nvSpPr>
        <p:spPr>
          <a:xfrm>
            <a:off x="4508500" y="4749800"/>
            <a:ext cx="2489200" cy="1574800"/>
          </a:xfrm>
          <a:custGeom>
            <a:avLst/>
            <a:gdLst>
              <a:gd name="connsiteX0" fmla="*/ 0 w 2489200"/>
              <a:gd name="connsiteY0" fmla="*/ 1562100 h 1574800"/>
              <a:gd name="connsiteX1" fmla="*/ 0 w 2489200"/>
              <a:gd name="connsiteY1" fmla="*/ 0 h 1574800"/>
              <a:gd name="connsiteX2" fmla="*/ 2489200 w 2489200"/>
              <a:gd name="connsiteY2" fmla="*/ 1574800 h 1574800"/>
              <a:gd name="connsiteX3" fmla="*/ 0 w 2489200"/>
              <a:gd name="connsiteY3" fmla="*/ 1562100 h 1574800"/>
            </a:gdLst>
            <a:ahLst/>
            <a:cxnLst>
              <a:cxn ang="0">
                <a:pos x="connsiteX0" y="connsiteY0"/>
              </a:cxn>
              <a:cxn ang="0">
                <a:pos x="connsiteX1" y="connsiteY1"/>
              </a:cxn>
              <a:cxn ang="0">
                <a:pos x="connsiteX2" y="connsiteY2"/>
              </a:cxn>
              <a:cxn ang="0">
                <a:pos x="connsiteX3" y="connsiteY3"/>
              </a:cxn>
            </a:cxnLst>
            <a:rect l="l" t="t" r="r" b="b"/>
            <a:pathLst>
              <a:path w="2489200" h="1574800">
                <a:moveTo>
                  <a:pt x="0" y="1562100"/>
                </a:moveTo>
                <a:lnTo>
                  <a:pt x="0" y="0"/>
                </a:lnTo>
                <a:lnTo>
                  <a:pt x="2489200" y="1574800"/>
                </a:lnTo>
                <a:lnTo>
                  <a:pt x="0" y="1562100"/>
                </a:lnTo>
                <a:close/>
              </a:path>
            </a:pathLst>
          </a:cu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635500" y="5537200"/>
            <a:ext cx="1524000" cy="646331"/>
          </a:xfrm>
          <a:prstGeom prst="rect">
            <a:avLst/>
          </a:prstGeom>
          <a:noFill/>
        </p:spPr>
        <p:txBody>
          <a:bodyPr wrap="square" rtlCol="0">
            <a:spAutoFit/>
          </a:bodyPr>
          <a:lstStyle/>
          <a:p>
            <a:r>
              <a:rPr lang="en-US" dirty="0" smtClean="0"/>
              <a:t>CLASS 1 (Z1&lt;Z2)</a:t>
            </a:r>
            <a:endParaRPr lang="en-US" dirty="0"/>
          </a:p>
        </p:txBody>
      </p:sp>
      <p:sp>
        <p:nvSpPr>
          <p:cNvPr id="18" name="TextBox 17"/>
          <p:cNvSpPr txBox="1"/>
          <p:nvPr/>
        </p:nvSpPr>
        <p:spPr>
          <a:xfrm>
            <a:off x="5867400" y="2876729"/>
            <a:ext cx="1524000" cy="646331"/>
          </a:xfrm>
          <a:prstGeom prst="rect">
            <a:avLst/>
          </a:prstGeom>
          <a:noFill/>
        </p:spPr>
        <p:txBody>
          <a:bodyPr wrap="square" rtlCol="0">
            <a:spAutoFit/>
          </a:bodyPr>
          <a:lstStyle/>
          <a:p>
            <a:r>
              <a:rPr lang="en-US" dirty="0" smtClean="0"/>
              <a:t>CLASS 1 (Z1&lt;Z2)</a:t>
            </a:r>
            <a:endParaRPr lang="en-US" dirty="0"/>
          </a:p>
        </p:txBody>
      </p:sp>
    </p:spTree>
    <p:extLst>
      <p:ext uri="{BB962C8B-B14F-4D97-AF65-F5344CB8AC3E}">
        <p14:creationId xmlns:p14="http://schemas.microsoft.com/office/powerpoint/2010/main" val="3320612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5" name="TextBox 4"/>
          <p:cNvSpPr txBox="1"/>
          <p:nvPr/>
        </p:nvSpPr>
        <p:spPr>
          <a:xfrm>
            <a:off x="1752600" y="1524000"/>
            <a:ext cx="4800600" cy="923330"/>
          </a:xfrm>
          <a:prstGeom prst="rect">
            <a:avLst/>
          </a:prstGeom>
          <a:noFill/>
        </p:spPr>
        <p:txBody>
          <a:bodyPr wrap="square" rtlCol="0">
            <a:spAutoFit/>
          </a:bodyPr>
          <a:lstStyle/>
          <a:p>
            <a:r>
              <a:rPr lang="en-US" dirty="0" smtClean="0"/>
              <a:t>When all these conditions are met and for the special case of normal incident conditions, we have that </a:t>
            </a:r>
            <a:r>
              <a:rPr lang="en-US" dirty="0" err="1" smtClean="0"/>
              <a:t>Zoeppritz’s</a:t>
            </a:r>
            <a:r>
              <a:rPr lang="en-US" dirty="0" smtClean="0"/>
              <a:t> equations are:</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4641468"/>
              </p:ext>
            </p:extLst>
          </p:nvPr>
        </p:nvGraphicFramePr>
        <p:xfrm>
          <a:off x="2698750" y="3276600"/>
          <a:ext cx="2908300" cy="736600"/>
        </p:xfrm>
        <a:graphic>
          <a:graphicData uri="http://schemas.openxmlformats.org/presentationml/2006/ole">
            <mc:AlternateContent xmlns:mc="http://schemas.openxmlformats.org/markup-compatibility/2006">
              <mc:Choice xmlns:v="urn:schemas-microsoft-com:vml" Requires="v">
                <p:oleObj spid="_x0000_s6214" name="Equation" r:id="rId3" imgW="2908080" imgH="736560" progId="Equation.DSMT4">
                  <p:embed/>
                </p:oleObj>
              </mc:Choice>
              <mc:Fallback>
                <p:oleObj name="Equation" r:id="rId3" imgW="2908080" imgH="736560" progId="Equation.DSMT4">
                  <p:embed/>
                  <p:pic>
                    <p:nvPicPr>
                      <p:cNvPr id="0" name=""/>
                      <p:cNvPicPr/>
                      <p:nvPr/>
                    </p:nvPicPr>
                    <p:blipFill>
                      <a:blip r:embed="rId4"/>
                      <a:stretch>
                        <a:fillRect/>
                      </a:stretch>
                    </p:blipFill>
                    <p:spPr>
                      <a:xfrm>
                        <a:off x="2698750" y="3276600"/>
                        <a:ext cx="2908300" cy="736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51304483"/>
              </p:ext>
            </p:extLst>
          </p:nvPr>
        </p:nvGraphicFramePr>
        <p:xfrm>
          <a:off x="2717800" y="4419600"/>
          <a:ext cx="2870200" cy="736600"/>
        </p:xfrm>
        <a:graphic>
          <a:graphicData uri="http://schemas.openxmlformats.org/presentationml/2006/ole">
            <mc:AlternateContent xmlns:mc="http://schemas.openxmlformats.org/markup-compatibility/2006">
              <mc:Choice xmlns:v="urn:schemas-microsoft-com:vml" Requires="v">
                <p:oleObj spid="_x0000_s6215" name="Equation" r:id="rId5" imgW="2869920" imgH="736560" progId="Equation.DSMT4">
                  <p:embed/>
                </p:oleObj>
              </mc:Choice>
              <mc:Fallback>
                <p:oleObj name="Equation" r:id="rId5" imgW="2869920" imgH="736560" progId="Equation.DSMT4">
                  <p:embed/>
                  <p:pic>
                    <p:nvPicPr>
                      <p:cNvPr id="0" name="Object 6"/>
                      <p:cNvPicPr>
                        <a:picLocks noChangeAspect="1" noChangeArrowheads="1"/>
                      </p:cNvPicPr>
                      <p:nvPr/>
                    </p:nvPicPr>
                    <p:blipFill>
                      <a:blip r:embed="rId6"/>
                      <a:srcRect/>
                      <a:stretch>
                        <a:fillRect/>
                      </a:stretch>
                    </p:blipFill>
                    <p:spPr bwMode="auto">
                      <a:xfrm>
                        <a:off x="2717800" y="4419600"/>
                        <a:ext cx="28702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1905000" y="5410200"/>
            <a:ext cx="4953000" cy="646331"/>
          </a:xfrm>
          <a:prstGeom prst="rect">
            <a:avLst/>
          </a:prstGeom>
          <a:noFill/>
        </p:spPr>
        <p:txBody>
          <a:bodyPr wrap="square" rtlCol="0">
            <a:spAutoFit/>
          </a:bodyPr>
          <a:lstStyle/>
          <a:p>
            <a:r>
              <a:rPr lang="en-US" dirty="0" smtClean="0"/>
              <a:t>On occasions these equations will not add up to what you might expect…!</a:t>
            </a:r>
            <a:endParaRPr lang="en-US" dirty="0"/>
          </a:p>
        </p:txBody>
      </p:sp>
    </p:spTree>
    <p:extLst>
      <p:ext uri="{BB962C8B-B14F-4D97-AF65-F5344CB8AC3E}">
        <p14:creationId xmlns:p14="http://schemas.microsoft.com/office/powerpoint/2010/main" val="16701811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AVO cases for P-P-CLASS 2 </a:t>
            </a:r>
            <a:endParaRPr lang="en-US" sz="2800" dirty="0"/>
          </a:p>
        </p:txBody>
      </p:sp>
      <p:sp>
        <p:nvSpPr>
          <p:cNvPr id="4" name="TextBox 3"/>
          <p:cNvSpPr txBox="1"/>
          <p:nvPr/>
        </p:nvSpPr>
        <p:spPr>
          <a:xfrm>
            <a:off x="609600" y="1676400"/>
            <a:ext cx="7010400" cy="369332"/>
          </a:xfrm>
          <a:prstGeom prst="rect">
            <a:avLst/>
          </a:prstGeom>
          <a:noFill/>
        </p:spPr>
        <p:txBody>
          <a:bodyPr wrap="square" rtlCol="0">
            <a:spAutoFit/>
          </a:bodyPr>
          <a:lstStyle/>
          <a:p>
            <a:r>
              <a:rPr lang="en-US" dirty="0" smtClean="0"/>
              <a:t>Class 2 shows very little contrast between layer properties</a:t>
            </a:r>
            <a:endParaRPr lang="en-US" dirty="0"/>
          </a:p>
        </p:txBody>
      </p:sp>
      <p:sp>
        <p:nvSpPr>
          <p:cNvPr id="6" name="Rectangle 5"/>
          <p:cNvSpPr/>
          <p:nvPr/>
        </p:nvSpPr>
        <p:spPr>
          <a:xfrm>
            <a:off x="1600200" y="2819400"/>
            <a:ext cx="54102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2000" y="4202668"/>
            <a:ext cx="838200" cy="369332"/>
          </a:xfrm>
          <a:prstGeom prst="rect">
            <a:avLst/>
          </a:prstGeom>
          <a:noFill/>
        </p:spPr>
        <p:txBody>
          <a:bodyPr wrap="square" rtlCol="0">
            <a:spAutoFit/>
          </a:bodyPr>
          <a:lstStyle/>
          <a:p>
            <a:r>
              <a:rPr lang="en-US" dirty="0" smtClean="0"/>
              <a:t>slope</a:t>
            </a:r>
            <a:endParaRPr lang="en-US" dirty="0"/>
          </a:p>
        </p:txBody>
      </p:sp>
      <p:sp>
        <p:nvSpPr>
          <p:cNvPr id="8" name="TextBox 7"/>
          <p:cNvSpPr txBox="1"/>
          <p:nvPr/>
        </p:nvSpPr>
        <p:spPr>
          <a:xfrm>
            <a:off x="3886200" y="6324601"/>
            <a:ext cx="1371600" cy="369332"/>
          </a:xfrm>
          <a:prstGeom prst="rect">
            <a:avLst/>
          </a:prstGeom>
          <a:noFill/>
        </p:spPr>
        <p:txBody>
          <a:bodyPr wrap="square" rtlCol="0">
            <a:spAutoFit/>
          </a:bodyPr>
          <a:lstStyle/>
          <a:p>
            <a:r>
              <a:rPr lang="en-US" dirty="0" smtClean="0"/>
              <a:t>intercept</a:t>
            </a:r>
            <a:endParaRPr lang="en-US" dirty="0"/>
          </a:p>
        </p:txBody>
      </p:sp>
      <p:sp>
        <p:nvSpPr>
          <p:cNvPr id="14" name="Freeform 13"/>
          <p:cNvSpPr/>
          <p:nvPr/>
        </p:nvSpPr>
        <p:spPr>
          <a:xfrm>
            <a:off x="1587500" y="2819400"/>
            <a:ext cx="2222500" cy="1567934"/>
          </a:xfrm>
          <a:custGeom>
            <a:avLst/>
            <a:gdLst>
              <a:gd name="connsiteX0" fmla="*/ 0 w 2565400"/>
              <a:gd name="connsiteY0" fmla="*/ 0 h 1765300"/>
              <a:gd name="connsiteX1" fmla="*/ 2565400 w 2565400"/>
              <a:gd name="connsiteY1" fmla="*/ 1765300 h 1765300"/>
              <a:gd name="connsiteX2" fmla="*/ 2552700 w 2565400"/>
              <a:gd name="connsiteY2" fmla="*/ 0 h 1765300"/>
              <a:gd name="connsiteX3" fmla="*/ 0 w 2565400"/>
              <a:gd name="connsiteY3" fmla="*/ 0 h 1765300"/>
            </a:gdLst>
            <a:ahLst/>
            <a:cxnLst>
              <a:cxn ang="0">
                <a:pos x="connsiteX0" y="connsiteY0"/>
              </a:cxn>
              <a:cxn ang="0">
                <a:pos x="connsiteX1" y="connsiteY1"/>
              </a:cxn>
              <a:cxn ang="0">
                <a:pos x="connsiteX2" y="connsiteY2"/>
              </a:cxn>
              <a:cxn ang="0">
                <a:pos x="connsiteX3" y="connsiteY3"/>
              </a:cxn>
            </a:cxnLst>
            <a:rect l="l" t="t" r="r" b="b"/>
            <a:pathLst>
              <a:path w="2565400" h="1765300">
                <a:moveTo>
                  <a:pt x="0" y="0"/>
                </a:moveTo>
                <a:lnTo>
                  <a:pt x="2565400" y="1765300"/>
                </a:lnTo>
                <a:cubicBezTo>
                  <a:pt x="2561167" y="1176867"/>
                  <a:pt x="2556933" y="588433"/>
                  <a:pt x="2552700" y="0"/>
                </a:cubicBezTo>
                <a:lnTo>
                  <a:pt x="0" y="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810000" y="2819400"/>
            <a:ext cx="685800" cy="35052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695700" y="4800600"/>
            <a:ext cx="1295400" cy="646331"/>
          </a:xfrm>
          <a:prstGeom prst="rect">
            <a:avLst/>
          </a:prstGeom>
          <a:noFill/>
        </p:spPr>
        <p:txBody>
          <a:bodyPr wrap="square" rtlCol="0">
            <a:spAutoFit/>
          </a:bodyPr>
          <a:lstStyle/>
          <a:p>
            <a:r>
              <a:rPr lang="en-US" dirty="0" smtClean="0"/>
              <a:t>CLASS 2</a:t>
            </a:r>
          </a:p>
          <a:p>
            <a:r>
              <a:rPr lang="en-US" dirty="0" smtClean="0"/>
              <a:t>Z1~Z2</a:t>
            </a:r>
            <a:endParaRPr lang="en-US" dirty="0"/>
          </a:p>
        </p:txBody>
      </p:sp>
    </p:spTree>
    <p:extLst>
      <p:ext uri="{BB962C8B-B14F-4D97-AF65-F5344CB8AC3E}">
        <p14:creationId xmlns:p14="http://schemas.microsoft.com/office/powerpoint/2010/main" val="1111602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AVO cases for P-P-CLASS 3 </a:t>
            </a:r>
            <a:endParaRPr lang="en-US" sz="2800" dirty="0"/>
          </a:p>
        </p:txBody>
      </p:sp>
      <p:sp>
        <p:nvSpPr>
          <p:cNvPr id="4" name="TextBox 3"/>
          <p:cNvSpPr txBox="1"/>
          <p:nvPr/>
        </p:nvSpPr>
        <p:spPr>
          <a:xfrm>
            <a:off x="609600" y="1676400"/>
            <a:ext cx="7010400" cy="923330"/>
          </a:xfrm>
          <a:prstGeom prst="rect">
            <a:avLst/>
          </a:prstGeom>
          <a:noFill/>
        </p:spPr>
        <p:txBody>
          <a:bodyPr wrap="square" rtlCol="0">
            <a:spAutoFit/>
          </a:bodyPr>
          <a:lstStyle/>
          <a:p>
            <a:r>
              <a:rPr lang="en-US" dirty="0" smtClean="0"/>
              <a:t>Class 3 shows the characteristic bright spot that is often interpreted to mean shale over gas sand (Z1&lt;Z2). The reflection coefficient becomes more negative with offset</a:t>
            </a:r>
            <a:endParaRPr lang="en-US" dirty="0"/>
          </a:p>
        </p:txBody>
      </p:sp>
      <p:sp>
        <p:nvSpPr>
          <p:cNvPr id="6" name="Rectangle 5"/>
          <p:cNvSpPr/>
          <p:nvPr/>
        </p:nvSpPr>
        <p:spPr>
          <a:xfrm>
            <a:off x="1600200" y="2819400"/>
            <a:ext cx="54102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2000" y="4202668"/>
            <a:ext cx="838200" cy="369332"/>
          </a:xfrm>
          <a:prstGeom prst="rect">
            <a:avLst/>
          </a:prstGeom>
          <a:noFill/>
        </p:spPr>
        <p:txBody>
          <a:bodyPr wrap="square" rtlCol="0">
            <a:spAutoFit/>
          </a:bodyPr>
          <a:lstStyle/>
          <a:p>
            <a:r>
              <a:rPr lang="en-US" dirty="0" smtClean="0"/>
              <a:t>slope</a:t>
            </a:r>
            <a:endParaRPr lang="en-US" dirty="0"/>
          </a:p>
        </p:txBody>
      </p:sp>
      <p:sp>
        <p:nvSpPr>
          <p:cNvPr id="8" name="TextBox 7"/>
          <p:cNvSpPr txBox="1"/>
          <p:nvPr/>
        </p:nvSpPr>
        <p:spPr>
          <a:xfrm>
            <a:off x="3886200" y="6324601"/>
            <a:ext cx="1371600" cy="369332"/>
          </a:xfrm>
          <a:prstGeom prst="rect">
            <a:avLst/>
          </a:prstGeom>
          <a:noFill/>
        </p:spPr>
        <p:txBody>
          <a:bodyPr wrap="square" rtlCol="0">
            <a:spAutoFit/>
          </a:bodyPr>
          <a:lstStyle/>
          <a:p>
            <a:r>
              <a:rPr lang="en-US" dirty="0" smtClean="0"/>
              <a:t>intercept</a:t>
            </a:r>
            <a:endParaRPr lang="en-US" dirty="0"/>
          </a:p>
        </p:txBody>
      </p:sp>
      <p:sp>
        <p:nvSpPr>
          <p:cNvPr id="14" name="Freeform 13"/>
          <p:cNvSpPr/>
          <p:nvPr/>
        </p:nvSpPr>
        <p:spPr>
          <a:xfrm>
            <a:off x="1587500" y="2819400"/>
            <a:ext cx="2222500" cy="1567934"/>
          </a:xfrm>
          <a:custGeom>
            <a:avLst/>
            <a:gdLst>
              <a:gd name="connsiteX0" fmla="*/ 0 w 2565400"/>
              <a:gd name="connsiteY0" fmla="*/ 0 h 1765300"/>
              <a:gd name="connsiteX1" fmla="*/ 2565400 w 2565400"/>
              <a:gd name="connsiteY1" fmla="*/ 1765300 h 1765300"/>
              <a:gd name="connsiteX2" fmla="*/ 2552700 w 2565400"/>
              <a:gd name="connsiteY2" fmla="*/ 0 h 1765300"/>
              <a:gd name="connsiteX3" fmla="*/ 0 w 2565400"/>
              <a:gd name="connsiteY3" fmla="*/ 0 h 1765300"/>
            </a:gdLst>
            <a:ahLst/>
            <a:cxnLst>
              <a:cxn ang="0">
                <a:pos x="connsiteX0" y="connsiteY0"/>
              </a:cxn>
              <a:cxn ang="0">
                <a:pos x="connsiteX1" y="connsiteY1"/>
              </a:cxn>
              <a:cxn ang="0">
                <a:pos x="connsiteX2" y="connsiteY2"/>
              </a:cxn>
              <a:cxn ang="0">
                <a:pos x="connsiteX3" y="connsiteY3"/>
              </a:cxn>
            </a:cxnLst>
            <a:rect l="l" t="t" r="r" b="b"/>
            <a:pathLst>
              <a:path w="2565400" h="1765300">
                <a:moveTo>
                  <a:pt x="0" y="0"/>
                </a:moveTo>
                <a:lnTo>
                  <a:pt x="2565400" y="1765300"/>
                </a:lnTo>
                <a:cubicBezTo>
                  <a:pt x="2561167" y="1176867"/>
                  <a:pt x="2556933" y="588433"/>
                  <a:pt x="2552700" y="0"/>
                </a:cubicBezTo>
                <a:lnTo>
                  <a:pt x="0" y="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810000" y="2819400"/>
            <a:ext cx="6858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600200" y="4648200"/>
            <a:ext cx="2209800" cy="16764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73300" y="5163234"/>
            <a:ext cx="1295400" cy="646331"/>
          </a:xfrm>
          <a:prstGeom prst="rect">
            <a:avLst/>
          </a:prstGeom>
          <a:noFill/>
        </p:spPr>
        <p:txBody>
          <a:bodyPr wrap="square" rtlCol="0">
            <a:spAutoFit/>
          </a:bodyPr>
          <a:lstStyle/>
          <a:p>
            <a:r>
              <a:rPr lang="en-US" dirty="0" smtClean="0"/>
              <a:t>CLASS 3</a:t>
            </a:r>
          </a:p>
          <a:p>
            <a:r>
              <a:rPr lang="en-US" dirty="0" smtClean="0"/>
              <a:t>Z1&lt;Z2</a:t>
            </a:r>
            <a:endParaRPr lang="en-US" dirty="0"/>
          </a:p>
        </p:txBody>
      </p:sp>
    </p:spTree>
    <p:extLst>
      <p:ext uri="{BB962C8B-B14F-4D97-AF65-F5344CB8AC3E}">
        <p14:creationId xmlns:p14="http://schemas.microsoft.com/office/powerpoint/2010/main" val="42296579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AVO cases for P-P-CLASS 4 </a:t>
            </a:r>
            <a:endParaRPr lang="en-US" sz="2800" dirty="0"/>
          </a:p>
        </p:txBody>
      </p:sp>
      <p:sp>
        <p:nvSpPr>
          <p:cNvPr id="4" name="TextBox 3"/>
          <p:cNvSpPr txBox="1"/>
          <p:nvPr/>
        </p:nvSpPr>
        <p:spPr>
          <a:xfrm>
            <a:off x="609600" y="1676400"/>
            <a:ext cx="7010400" cy="646331"/>
          </a:xfrm>
          <a:prstGeom prst="rect">
            <a:avLst/>
          </a:prstGeom>
          <a:noFill/>
        </p:spPr>
        <p:txBody>
          <a:bodyPr wrap="square" rtlCol="0">
            <a:spAutoFit/>
          </a:bodyPr>
          <a:lstStyle/>
          <a:p>
            <a:r>
              <a:rPr lang="en-US" dirty="0" smtClean="0"/>
              <a:t>Class 4 is like class 3 in that there is a strong negative reflection BUT the Reflection coefficient decreases with angle (GOM)</a:t>
            </a:r>
            <a:endParaRPr lang="en-US" dirty="0"/>
          </a:p>
        </p:txBody>
      </p:sp>
      <p:sp>
        <p:nvSpPr>
          <p:cNvPr id="6" name="Rectangle 5"/>
          <p:cNvSpPr/>
          <p:nvPr/>
        </p:nvSpPr>
        <p:spPr>
          <a:xfrm>
            <a:off x="1600200" y="2819400"/>
            <a:ext cx="54102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2000" y="4202668"/>
            <a:ext cx="838200" cy="369332"/>
          </a:xfrm>
          <a:prstGeom prst="rect">
            <a:avLst/>
          </a:prstGeom>
          <a:noFill/>
        </p:spPr>
        <p:txBody>
          <a:bodyPr wrap="square" rtlCol="0">
            <a:spAutoFit/>
          </a:bodyPr>
          <a:lstStyle/>
          <a:p>
            <a:r>
              <a:rPr lang="en-US" dirty="0" smtClean="0"/>
              <a:t>slope</a:t>
            </a:r>
            <a:endParaRPr lang="en-US" dirty="0"/>
          </a:p>
        </p:txBody>
      </p:sp>
      <p:sp>
        <p:nvSpPr>
          <p:cNvPr id="8" name="TextBox 7"/>
          <p:cNvSpPr txBox="1"/>
          <p:nvPr/>
        </p:nvSpPr>
        <p:spPr>
          <a:xfrm>
            <a:off x="3886200" y="6324601"/>
            <a:ext cx="1371600" cy="369332"/>
          </a:xfrm>
          <a:prstGeom prst="rect">
            <a:avLst/>
          </a:prstGeom>
          <a:noFill/>
        </p:spPr>
        <p:txBody>
          <a:bodyPr wrap="square" rtlCol="0">
            <a:spAutoFit/>
          </a:bodyPr>
          <a:lstStyle/>
          <a:p>
            <a:r>
              <a:rPr lang="en-US" dirty="0" smtClean="0"/>
              <a:t>intercept</a:t>
            </a:r>
            <a:endParaRPr lang="en-US" dirty="0"/>
          </a:p>
        </p:txBody>
      </p:sp>
      <p:sp>
        <p:nvSpPr>
          <p:cNvPr id="14" name="Freeform 13"/>
          <p:cNvSpPr/>
          <p:nvPr/>
        </p:nvSpPr>
        <p:spPr>
          <a:xfrm>
            <a:off x="1587500" y="2819400"/>
            <a:ext cx="2222500" cy="1567934"/>
          </a:xfrm>
          <a:custGeom>
            <a:avLst/>
            <a:gdLst>
              <a:gd name="connsiteX0" fmla="*/ 0 w 2565400"/>
              <a:gd name="connsiteY0" fmla="*/ 0 h 1765300"/>
              <a:gd name="connsiteX1" fmla="*/ 2565400 w 2565400"/>
              <a:gd name="connsiteY1" fmla="*/ 1765300 h 1765300"/>
              <a:gd name="connsiteX2" fmla="*/ 2552700 w 2565400"/>
              <a:gd name="connsiteY2" fmla="*/ 0 h 1765300"/>
              <a:gd name="connsiteX3" fmla="*/ 0 w 2565400"/>
              <a:gd name="connsiteY3" fmla="*/ 0 h 1765300"/>
            </a:gdLst>
            <a:ahLst/>
            <a:cxnLst>
              <a:cxn ang="0">
                <a:pos x="connsiteX0" y="connsiteY0"/>
              </a:cxn>
              <a:cxn ang="0">
                <a:pos x="connsiteX1" y="connsiteY1"/>
              </a:cxn>
              <a:cxn ang="0">
                <a:pos x="connsiteX2" y="connsiteY2"/>
              </a:cxn>
              <a:cxn ang="0">
                <a:pos x="connsiteX3" y="connsiteY3"/>
              </a:cxn>
            </a:cxnLst>
            <a:rect l="l" t="t" r="r" b="b"/>
            <a:pathLst>
              <a:path w="2565400" h="1765300">
                <a:moveTo>
                  <a:pt x="0" y="0"/>
                </a:moveTo>
                <a:lnTo>
                  <a:pt x="2565400" y="1765300"/>
                </a:lnTo>
                <a:cubicBezTo>
                  <a:pt x="2561167" y="1176867"/>
                  <a:pt x="2556933" y="588433"/>
                  <a:pt x="2552700" y="0"/>
                </a:cubicBezTo>
                <a:lnTo>
                  <a:pt x="0" y="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810000" y="2819400"/>
            <a:ext cx="6858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587500" y="4604266"/>
            <a:ext cx="2222500" cy="17203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4483100" y="4635500"/>
            <a:ext cx="2527300" cy="1676400"/>
          </a:xfrm>
          <a:custGeom>
            <a:avLst/>
            <a:gdLst>
              <a:gd name="connsiteX0" fmla="*/ 0 w 2527300"/>
              <a:gd name="connsiteY0" fmla="*/ 279400 h 1676400"/>
              <a:gd name="connsiteX1" fmla="*/ 2527300 w 2527300"/>
              <a:gd name="connsiteY1" fmla="*/ 1676400 h 1676400"/>
              <a:gd name="connsiteX2" fmla="*/ 2527300 w 2527300"/>
              <a:gd name="connsiteY2" fmla="*/ 0 h 1676400"/>
              <a:gd name="connsiteX3" fmla="*/ 12700 w 2527300"/>
              <a:gd name="connsiteY3" fmla="*/ 0 h 1676400"/>
              <a:gd name="connsiteX4" fmla="*/ 0 w 2527300"/>
              <a:gd name="connsiteY4" fmla="*/ 279400 h 16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7300" h="1676400">
                <a:moveTo>
                  <a:pt x="0" y="279400"/>
                </a:moveTo>
                <a:lnTo>
                  <a:pt x="2527300" y="1676400"/>
                </a:lnTo>
                <a:lnTo>
                  <a:pt x="2527300" y="0"/>
                </a:lnTo>
                <a:lnTo>
                  <a:pt x="12700" y="0"/>
                </a:lnTo>
                <a:lnTo>
                  <a:pt x="0" y="279400"/>
                </a:lnTo>
                <a:close/>
              </a:path>
            </a:pathLst>
          </a:cu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019800" y="4635500"/>
            <a:ext cx="1066800" cy="646331"/>
          </a:xfrm>
          <a:prstGeom prst="rect">
            <a:avLst/>
          </a:prstGeom>
          <a:noFill/>
        </p:spPr>
        <p:txBody>
          <a:bodyPr wrap="square" rtlCol="0">
            <a:spAutoFit/>
          </a:bodyPr>
          <a:lstStyle/>
          <a:p>
            <a:r>
              <a:rPr lang="en-US" dirty="0" smtClean="0"/>
              <a:t>CLASS 4</a:t>
            </a:r>
          </a:p>
          <a:p>
            <a:r>
              <a:rPr lang="en-US" dirty="0" smtClean="0"/>
              <a:t>Z1&lt;Z2</a:t>
            </a:r>
          </a:p>
        </p:txBody>
      </p:sp>
      <p:sp>
        <p:nvSpPr>
          <p:cNvPr id="11" name="Freeform 10"/>
          <p:cNvSpPr/>
          <p:nvPr/>
        </p:nvSpPr>
        <p:spPr>
          <a:xfrm>
            <a:off x="1574800" y="2806700"/>
            <a:ext cx="2222500" cy="1803400"/>
          </a:xfrm>
          <a:custGeom>
            <a:avLst/>
            <a:gdLst>
              <a:gd name="connsiteX0" fmla="*/ 0 w 2222500"/>
              <a:gd name="connsiteY0" fmla="*/ 0 h 1803400"/>
              <a:gd name="connsiteX1" fmla="*/ 12700 w 2222500"/>
              <a:gd name="connsiteY1" fmla="*/ 1803400 h 1803400"/>
              <a:gd name="connsiteX2" fmla="*/ 2222500 w 2222500"/>
              <a:gd name="connsiteY2" fmla="*/ 1803400 h 1803400"/>
              <a:gd name="connsiteX3" fmla="*/ 2222500 w 2222500"/>
              <a:gd name="connsiteY3" fmla="*/ 1549400 h 1803400"/>
              <a:gd name="connsiteX4" fmla="*/ 50800 w 2222500"/>
              <a:gd name="connsiteY4" fmla="*/ 50800 h 1803400"/>
              <a:gd name="connsiteX5" fmla="*/ 25400 w 2222500"/>
              <a:gd name="connsiteY5" fmla="*/ 50800 h 180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2500" h="1803400">
                <a:moveTo>
                  <a:pt x="0" y="0"/>
                </a:moveTo>
                <a:cubicBezTo>
                  <a:pt x="4233" y="601133"/>
                  <a:pt x="8467" y="1202267"/>
                  <a:pt x="12700" y="1803400"/>
                </a:cubicBezTo>
                <a:lnTo>
                  <a:pt x="2222500" y="1803400"/>
                </a:lnTo>
                <a:lnTo>
                  <a:pt x="2222500" y="1549400"/>
                </a:lnTo>
                <a:lnTo>
                  <a:pt x="50800" y="50800"/>
                </a:lnTo>
                <a:lnTo>
                  <a:pt x="25400" y="50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1574800" y="2794000"/>
            <a:ext cx="2235200" cy="1828800"/>
          </a:xfrm>
          <a:custGeom>
            <a:avLst/>
            <a:gdLst>
              <a:gd name="connsiteX0" fmla="*/ 0 w 2235200"/>
              <a:gd name="connsiteY0" fmla="*/ 0 h 1828800"/>
              <a:gd name="connsiteX1" fmla="*/ 38100 w 2235200"/>
              <a:gd name="connsiteY1" fmla="*/ 1803400 h 1828800"/>
              <a:gd name="connsiteX2" fmla="*/ 2235200 w 2235200"/>
              <a:gd name="connsiteY2" fmla="*/ 1828800 h 1828800"/>
              <a:gd name="connsiteX3" fmla="*/ 2235200 w 2235200"/>
              <a:gd name="connsiteY3" fmla="*/ 1549400 h 1828800"/>
              <a:gd name="connsiteX4" fmla="*/ 0 w 22352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00" h="1828800">
                <a:moveTo>
                  <a:pt x="0" y="0"/>
                </a:moveTo>
                <a:lnTo>
                  <a:pt x="38100" y="1803400"/>
                </a:lnTo>
                <a:lnTo>
                  <a:pt x="2235200" y="1828800"/>
                </a:lnTo>
                <a:lnTo>
                  <a:pt x="2235200" y="1549400"/>
                </a:lnTo>
                <a:lnTo>
                  <a:pt x="0" y="0"/>
                </a:lnTo>
                <a:close/>
              </a:path>
            </a:pathLst>
          </a:cu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752600" y="3628767"/>
            <a:ext cx="1066800" cy="646331"/>
          </a:xfrm>
          <a:prstGeom prst="rect">
            <a:avLst/>
          </a:prstGeom>
          <a:noFill/>
        </p:spPr>
        <p:txBody>
          <a:bodyPr wrap="square" rtlCol="0">
            <a:spAutoFit/>
          </a:bodyPr>
          <a:lstStyle/>
          <a:p>
            <a:r>
              <a:rPr lang="en-US" dirty="0" smtClean="0"/>
              <a:t>CLASS 4</a:t>
            </a:r>
          </a:p>
          <a:p>
            <a:r>
              <a:rPr lang="en-US" dirty="0" smtClean="0"/>
              <a:t>Z1&lt;Z2</a:t>
            </a:r>
          </a:p>
        </p:txBody>
      </p:sp>
    </p:spTree>
    <p:extLst>
      <p:ext uri="{BB962C8B-B14F-4D97-AF65-F5344CB8AC3E}">
        <p14:creationId xmlns:p14="http://schemas.microsoft.com/office/powerpoint/2010/main" val="2516444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090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463024243"/>
              </p:ext>
            </p:extLst>
          </p:nvPr>
        </p:nvGraphicFramePr>
        <p:xfrm>
          <a:off x="2590800" y="2425700"/>
          <a:ext cx="2844800" cy="1651000"/>
        </p:xfrm>
        <a:graphic>
          <a:graphicData uri="http://schemas.openxmlformats.org/presentationml/2006/ole">
            <mc:AlternateContent xmlns:mc="http://schemas.openxmlformats.org/markup-compatibility/2006">
              <mc:Choice xmlns:v="urn:schemas-microsoft-com:vml" Requires="v">
                <p:oleObj spid="_x0000_s7240" name="Equation" r:id="rId3" imgW="2844720" imgH="1650960" progId="Equation.DSMT4">
                  <p:embed/>
                </p:oleObj>
              </mc:Choice>
              <mc:Fallback>
                <p:oleObj name="Equation" r:id="rId3" imgW="2844720" imgH="1650960" progId="Equation.DSMT4">
                  <p:embed/>
                  <p:pic>
                    <p:nvPicPr>
                      <p:cNvPr id="0" name=""/>
                      <p:cNvPicPr/>
                      <p:nvPr/>
                    </p:nvPicPr>
                    <p:blipFill>
                      <a:blip r:embed="rId4"/>
                      <a:stretch>
                        <a:fillRect/>
                      </a:stretch>
                    </p:blipFill>
                    <p:spPr>
                      <a:xfrm>
                        <a:off x="2590800" y="2425700"/>
                        <a:ext cx="2844800" cy="16510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210531909"/>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7241" name="Equation" r:id="rId5" imgW="114120" imgH="177480" progId="Equation.DSMT4">
                  <p:embed/>
                </p:oleObj>
              </mc:Choice>
              <mc:Fallback>
                <p:oleObj name="Equation" r:id="rId5" imgW="114120" imgH="177480" progId="Equation.DSMT4">
                  <p:embed/>
                  <p:pic>
                    <p:nvPicPr>
                      <p:cNvPr id="0" name="Object 6"/>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8513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2487356694"/>
              </p:ext>
            </p:extLst>
          </p:nvPr>
        </p:nvGraphicFramePr>
        <p:xfrm>
          <a:off x="2590800" y="2438400"/>
          <a:ext cx="2844800" cy="2082800"/>
        </p:xfrm>
        <a:graphic>
          <a:graphicData uri="http://schemas.openxmlformats.org/presentationml/2006/ole">
            <mc:AlternateContent xmlns:mc="http://schemas.openxmlformats.org/markup-compatibility/2006">
              <mc:Choice xmlns:v="urn:schemas-microsoft-com:vml" Requires="v">
                <p:oleObj spid="_x0000_s8260" name="Equation" r:id="rId3" imgW="2844720" imgH="2082600" progId="Equation.DSMT4">
                  <p:embed/>
                </p:oleObj>
              </mc:Choice>
              <mc:Fallback>
                <p:oleObj name="Equation" r:id="rId3" imgW="2844720" imgH="2082600" progId="Equation.DSMT4">
                  <p:embed/>
                  <p:pic>
                    <p:nvPicPr>
                      <p:cNvPr id="0" name=""/>
                      <p:cNvPicPr/>
                      <p:nvPr/>
                    </p:nvPicPr>
                    <p:blipFill>
                      <a:blip r:embed="rId4"/>
                      <a:stretch>
                        <a:fillRect/>
                      </a:stretch>
                    </p:blipFill>
                    <p:spPr>
                      <a:xfrm>
                        <a:off x="2590800" y="2438400"/>
                        <a:ext cx="2844800" cy="20828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934631988"/>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8261"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9216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3729333614"/>
              </p:ext>
            </p:extLst>
          </p:nvPr>
        </p:nvGraphicFramePr>
        <p:xfrm>
          <a:off x="2590800" y="2476500"/>
          <a:ext cx="2844800" cy="2324100"/>
        </p:xfrm>
        <a:graphic>
          <a:graphicData uri="http://schemas.openxmlformats.org/presentationml/2006/ole">
            <mc:AlternateContent xmlns:mc="http://schemas.openxmlformats.org/markup-compatibility/2006">
              <mc:Choice xmlns:v="urn:schemas-microsoft-com:vml" Requires="v">
                <p:oleObj spid="_x0000_s9284" name="Equation" r:id="rId3" imgW="2844720" imgH="2323800" progId="Equation.DSMT4">
                  <p:embed/>
                </p:oleObj>
              </mc:Choice>
              <mc:Fallback>
                <p:oleObj name="Equation" r:id="rId3" imgW="2844720" imgH="2323800" progId="Equation.DSMT4">
                  <p:embed/>
                  <p:pic>
                    <p:nvPicPr>
                      <p:cNvPr id="0" name=""/>
                      <p:cNvPicPr/>
                      <p:nvPr/>
                    </p:nvPicPr>
                    <p:blipFill>
                      <a:blip r:embed="rId4"/>
                      <a:stretch>
                        <a:fillRect/>
                      </a:stretch>
                    </p:blipFill>
                    <p:spPr>
                      <a:xfrm>
                        <a:off x="2590800" y="2476500"/>
                        <a:ext cx="2844800" cy="23241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564668466"/>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9285"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1012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1085546661"/>
              </p:ext>
            </p:extLst>
          </p:nvPr>
        </p:nvGraphicFramePr>
        <p:xfrm>
          <a:off x="2590800" y="2489200"/>
          <a:ext cx="2844800" cy="3073400"/>
        </p:xfrm>
        <a:graphic>
          <a:graphicData uri="http://schemas.openxmlformats.org/presentationml/2006/ole">
            <mc:AlternateContent xmlns:mc="http://schemas.openxmlformats.org/markup-compatibility/2006">
              <mc:Choice xmlns:v="urn:schemas-microsoft-com:vml" Requires="v">
                <p:oleObj spid="_x0000_s10308" name="Equation" r:id="rId3" imgW="2844720" imgH="3073320" progId="Equation.DSMT4">
                  <p:embed/>
                </p:oleObj>
              </mc:Choice>
              <mc:Fallback>
                <p:oleObj name="Equation" r:id="rId3" imgW="2844720" imgH="3073320" progId="Equation.DSMT4">
                  <p:embed/>
                  <p:pic>
                    <p:nvPicPr>
                      <p:cNvPr id="0" name=""/>
                      <p:cNvPicPr/>
                      <p:nvPr/>
                    </p:nvPicPr>
                    <p:blipFill>
                      <a:blip r:embed="rId4"/>
                      <a:stretch>
                        <a:fillRect/>
                      </a:stretch>
                    </p:blipFill>
                    <p:spPr>
                      <a:xfrm>
                        <a:off x="2590800" y="2489200"/>
                        <a:ext cx="2844800" cy="30734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973158674"/>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0309"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63589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38400" y="4953000"/>
            <a:ext cx="1828800" cy="685800"/>
          </a:xfrm>
          <a:prstGeom prst="rect">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114176074"/>
              </p:ext>
            </p:extLst>
          </p:nvPr>
        </p:nvGraphicFramePr>
        <p:xfrm>
          <a:off x="2590800" y="2489200"/>
          <a:ext cx="2844800" cy="3073400"/>
        </p:xfrm>
        <a:graphic>
          <a:graphicData uri="http://schemas.openxmlformats.org/presentationml/2006/ole">
            <mc:AlternateContent xmlns:mc="http://schemas.openxmlformats.org/markup-compatibility/2006">
              <mc:Choice xmlns:v="urn:schemas-microsoft-com:vml" Requires="v">
                <p:oleObj spid="_x0000_s11336" name="Equation" r:id="rId3" imgW="2844720" imgH="3073320" progId="Equation.DSMT4">
                  <p:embed/>
                </p:oleObj>
              </mc:Choice>
              <mc:Fallback>
                <p:oleObj name="Equation" r:id="rId3" imgW="2844720" imgH="3073320" progId="Equation.DSMT4">
                  <p:embed/>
                  <p:pic>
                    <p:nvPicPr>
                      <p:cNvPr id="0" name=""/>
                      <p:cNvPicPr/>
                      <p:nvPr/>
                    </p:nvPicPr>
                    <p:blipFill>
                      <a:blip r:embed="rId4"/>
                      <a:stretch>
                        <a:fillRect/>
                      </a:stretch>
                    </p:blipFill>
                    <p:spPr>
                      <a:xfrm>
                        <a:off x="2590800" y="2489200"/>
                        <a:ext cx="2844800" cy="30734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780510176"/>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1337"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23709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1589162"/>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2323"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Tree>
    <p:extLst>
      <p:ext uri="{BB962C8B-B14F-4D97-AF65-F5344CB8AC3E}">
        <p14:creationId xmlns:p14="http://schemas.microsoft.com/office/powerpoint/2010/main" val="154034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1000</TotalTime>
  <Words>1053</Words>
  <Application>Microsoft Office PowerPoint</Application>
  <PresentationFormat>On-screen Show (4:3)</PresentationFormat>
  <Paragraphs>127</Paragraphs>
  <Slides>33</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Cambria Math</vt:lpstr>
      <vt:lpstr>Comic Sans MS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satisfied Microsoft Office User</dc:creator>
  <cp:lastModifiedBy>Juan M Lorenzo</cp:lastModifiedBy>
  <cp:revision>41</cp:revision>
  <dcterms:created xsi:type="dcterms:W3CDTF">2012-03-19T11:04:17Z</dcterms:created>
  <dcterms:modified xsi:type="dcterms:W3CDTF">2017-03-30T12:01:49Z</dcterms:modified>
</cp:coreProperties>
</file>