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67" r:id="rId3"/>
    <p:sldId id="266" r:id="rId4"/>
    <p:sldId id="273" r:id="rId5"/>
    <p:sldId id="275" r:id="rId6"/>
    <p:sldId id="274" r:id="rId7"/>
    <p:sldId id="276" r:id="rId8"/>
    <p:sldId id="278" r:id="rId9"/>
    <p:sldId id="277" r:id="rId10"/>
    <p:sldId id="279" r:id="rId11"/>
    <p:sldId id="282" r:id="rId12"/>
    <p:sldId id="283" r:id="rId13"/>
    <p:sldId id="284" r:id="rId14"/>
    <p:sldId id="285" r:id="rId15"/>
    <p:sldId id="286" r:id="rId16"/>
    <p:sldId id="287" r:id="rId17"/>
    <p:sldId id="262" r:id="rId18"/>
    <p:sldId id="263" r:id="rId19"/>
    <p:sldId id="264" r:id="rId20"/>
    <p:sldId id="257" r:id="rId21"/>
    <p:sldId id="258" r:id="rId22"/>
    <p:sldId id="259" r:id="rId23"/>
    <p:sldId id="260" r:id="rId24"/>
    <p:sldId id="265" r:id="rId25"/>
    <p:sldId id="288" r:id="rId26"/>
    <p:sldId id="289" r:id="rId27"/>
    <p:sldId id="29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1" d="100"/>
          <a:sy n="91" d="100"/>
        </p:scale>
        <p:origin x="-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8.wmf"/><Relationship Id="rId4" Type="http://schemas.openxmlformats.org/officeDocument/2006/relationships/image" Target="../media/image1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8.wmf"/><Relationship Id="rId4" Type="http://schemas.openxmlformats.org/officeDocument/2006/relationships/image" Target="../media/image16.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8.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1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14.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D6337F-D1A8-4257-BE3E-56278623163A}"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1706105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6337F-D1A8-4257-BE3E-56278623163A}"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3799704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6337F-D1A8-4257-BE3E-56278623163A}"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2893690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6337F-D1A8-4257-BE3E-56278623163A}"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3111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D6337F-D1A8-4257-BE3E-56278623163A}"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220360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D6337F-D1A8-4257-BE3E-56278623163A}" type="datetimeFigureOut">
              <a:rPr lang="en-US" smtClean="0"/>
              <a:t>3/30/2012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492867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D6337F-D1A8-4257-BE3E-56278623163A}" type="datetimeFigureOut">
              <a:rPr lang="en-US" smtClean="0"/>
              <a:t>3/30/2012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4164872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D6337F-D1A8-4257-BE3E-56278623163A}" type="datetimeFigureOut">
              <a:rPr lang="en-US" smtClean="0"/>
              <a:t>3/30/2012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2749032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6337F-D1A8-4257-BE3E-56278623163A}" type="datetimeFigureOut">
              <a:rPr lang="en-US" smtClean="0"/>
              <a:t>3/30/2012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112613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6337F-D1A8-4257-BE3E-56278623163A}" type="datetimeFigureOut">
              <a:rPr lang="en-US" smtClean="0"/>
              <a:t>3/30/2012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282984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6337F-D1A8-4257-BE3E-56278623163A}" type="datetimeFigureOut">
              <a:rPr lang="en-US" smtClean="0"/>
              <a:t>3/30/2012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860C7-ED13-4294-B590-B1AB1BCD651B}" type="slidenum">
              <a:rPr lang="en-US" smtClean="0"/>
              <a:t>‹#›</a:t>
            </a:fld>
            <a:endParaRPr lang="en-US"/>
          </a:p>
        </p:txBody>
      </p:sp>
    </p:spTree>
    <p:extLst>
      <p:ext uri="{BB962C8B-B14F-4D97-AF65-F5344CB8AC3E}">
        <p14:creationId xmlns:p14="http://schemas.microsoft.com/office/powerpoint/2010/main" val="4266639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6337F-D1A8-4257-BE3E-56278623163A}" type="datetimeFigureOut">
              <a:rPr lang="en-US" smtClean="0"/>
              <a:t>3/30/2012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860C7-ED13-4294-B590-B1AB1BCD651B}" type="slidenum">
              <a:rPr lang="en-US" smtClean="0"/>
              <a:t>‹#›</a:t>
            </a:fld>
            <a:endParaRPr lang="en-US"/>
          </a:p>
        </p:txBody>
      </p:sp>
    </p:spTree>
    <p:extLst>
      <p:ext uri="{BB962C8B-B14F-4D97-AF65-F5344CB8AC3E}">
        <p14:creationId xmlns:p14="http://schemas.microsoft.com/office/powerpoint/2010/main" val="33737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image" Target="../media/image13.wmf"/><Relationship Id="rId5" Type="http://schemas.openxmlformats.org/officeDocument/2006/relationships/oleObject" Target="../embeddings/oleObject19.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image" Target="../media/image13.wmf"/><Relationship Id="rId5" Type="http://schemas.openxmlformats.org/officeDocument/2006/relationships/oleObject" Target="../embeddings/oleObject21.bin"/><Relationship Id="rId10" Type="http://schemas.openxmlformats.org/officeDocument/2006/relationships/image" Target="../media/image15.wmf"/><Relationship Id="rId4" Type="http://schemas.openxmlformats.org/officeDocument/2006/relationships/image" Target="../media/image8.wmf"/><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image" Target="../media/image13.wmf"/><Relationship Id="rId5" Type="http://schemas.openxmlformats.org/officeDocument/2006/relationships/oleObject" Target="../embeddings/oleObject25.bin"/><Relationship Id="rId10" Type="http://schemas.openxmlformats.org/officeDocument/2006/relationships/image" Target="../media/image16.wmf"/><Relationship Id="rId4" Type="http://schemas.openxmlformats.org/officeDocument/2006/relationships/image" Target="../media/image8.wmf"/><Relationship Id="rId9" Type="http://schemas.openxmlformats.org/officeDocument/2006/relationships/oleObject" Target="../embeddings/oleObject27.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xml"/><Relationship Id="rId1" Type="http://schemas.openxmlformats.org/officeDocument/2006/relationships/vmlDrawing" Target="../drawings/vmlDrawing13.vml"/><Relationship Id="rId6" Type="http://schemas.openxmlformats.org/officeDocument/2006/relationships/image" Target="../media/image17.wmf"/><Relationship Id="rId5" Type="http://schemas.openxmlformats.org/officeDocument/2006/relationships/oleObject" Target="../embeddings/oleObject29.bin"/><Relationship Id="rId4" Type="http://schemas.openxmlformats.org/officeDocument/2006/relationships/image" Target="../media/image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xml"/><Relationship Id="rId1" Type="http://schemas.openxmlformats.org/officeDocument/2006/relationships/vmlDrawing" Target="../drawings/vmlDrawing14.vml"/><Relationship Id="rId6" Type="http://schemas.openxmlformats.org/officeDocument/2006/relationships/image" Target="../media/image18.wmf"/><Relationship Id="rId5" Type="http://schemas.openxmlformats.org/officeDocument/2006/relationships/oleObject" Target="../embeddings/oleObject31.bin"/><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1.xml"/><Relationship Id="rId1" Type="http://schemas.openxmlformats.org/officeDocument/2006/relationships/vmlDrawing" Target="../drawings/vmlDrawing15.vml"/><Relationship Id="rId4" Type="http://schemas.openxmlformats.org/officeDocument/2006/relationships/image" Target="../media/image19.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1.xml"/><Relationship Id="rId1" Type="http://schemas.openxmlformats.org/officeDocument/2006/relationships/vmlDrawing" Target="../drawings/vmlDrawing16.vml"/><Relationship Id="rId4" Type="http://schemas.openxmlformats.org/officeDocument/2006/relationships/image" Target="../media/image20.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7.xml"/><Relationship Id="rId1" Type="http://schemas.openxmlformats.org/officeDocument/2006/relationships/vmlDrawing" Target="../drawings/vmlDrawing17.vml"/><Relationship Id="rId4" Type="http://schemas.openxmlformats.org/officeDocument/2006/relationships/image" Target="../media/image21.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7.xml"/><Relationship Id="rId1" Type="http://schemas.openxmlformats.org/officeDocument/2006/relationships/vmlDrawing" Target="../drawings/vmlDrawing18.vml"/><Relationship Id="rId4" Type="http://schemas.openxmlformats.org/officeDocument/2006/relationships/image" Target="../media/image22.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7.xml"/><Relationship Id="rId1" Type="http://schemas.openxmlformats.org/officeDocument/2006/relationships/vmlDrawing" Target="../drawings/vmlDrawing19.vml"/><Relationship Id="rId4" Type="http://schemas.openxmlformats.org/officeDocument/2006/relationships/image" Target="../media/image21.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3" Type="http://schemas.openxmlformats.org/officeDocument/2006/relationships/hyperlink" Target="../matlab/study_RC/RC_fluitofluid_critical.m" TargetMode="External"/><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20.vml"/><Relationship Id="rId6" Type="http://schemas.openxmlformats.org/officeDocument/2006/relationships/image" Target="../media/image24.wmf"/><Relationship Id="rId5" Type="http://schemas.openxmlformats.org/officeDocument/2006/relationships/oleObject" Target="../embeddings/oleObject38.bin"/><Relationship Id="rId4" Type="http://schemas.openxmlformats.org/officeDocument/2006/relationships/image" Target="../media/image14.wmf"/></Relationships>
</file>

<file path=ppt/slides/_rels/slide2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21.vml"/><Relationship Id="rId6" Type="http://schemas.openxmlformats.org/officeDocument/2006/relationships/image" Target="../media/image24.wmf"/><Relationship Id="rId5" Type="http://schemas.openxmlformats.org/officeDocument/2006/relationships/oleObject" Target="../embeddings/oleObject40.bin"/><Relationship Id="rId4" Type="http://schemas.openxmlformats.org/officeDocument/2006/relationships/image" Target="../media/image14.wmf"/></Relationships>
</file>

<file path=ppt/slides/_rels/slide26.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7.xml"/><Relationship Id="rId1" Type="http://schemas.openxmlformats.org/officeDocument/2006/relationships/vmlDrawing" Target="../drawings/vmlDrawing22.vml"/><Relationship Id="rId6" Type="http://schemas.openxmlformats.org/officeDocument/2006/relationships/image" Target="../media/image27.wmf"/><Relationship Id="rId5" Type="http://schemas.openxmlformats.org/officeDocument/2006/relationships/oleObject" Target="../embeddings/oleObject43.bin"/><Relationship Id="rId4" Type="http://schemas.openxmlformats.org/officeDocument/2006/relationships/image" Target="../media/image26.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7.xml"/><Relationship Id="rId1" Type="http://schemas.openxmlformats.org/officeDocument/2006/relationships/vmlDrawing" Target="../drawings/vmlDrawing23.vml"/><Relationship Id="rId4" Type="http://schemas.openxmlformats.org/officeDocument/2006/relationships/image" Target="../media/image29.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10.bin"/><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8.wmf"/><Relationship Id="rId5" Type="http://schemas.openxmlformats.org/officeDocument/2006/relationships/oleObject" Target="../embeddings/oleObject12.bin"/><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8.wmf"/><Relationship Id="rId5" Type="http://schemas.openxmlformats.org/officeDocument/2006/relationships/oleObject" Target="../embeddings/oleObject14.bin"/><Relationship Id="rId4"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8.wmf"/><Relationship Id="rId5" Type="http://schemas.openxmlformats.org/officeDocument/2006/relationships/oleObject" Target="../embeddings/oleObject16.bin"/><Relationship Id="rId4" Type="http://schemas.openxmlformats.org/officeDocument/2006/relationships/image" Target="../media/image1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1.xml"/><Relationship Id="rId1" Type="http://schemas.openxmlformats.org/officeDocument/2006/relationships/vmlDrawing" Target="../drawings/vmlDrawing9.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
        <p:nvSpPr>
          <p:cNvPr id="2" name="TextBox 1"/>
          <p:cNvSpPr txBox="1"/>
          <p:nvPr/>
        </p:nvSpPr>
        <p:spPr>
          <a:xfrm>
            <a:off x="1447800" y="2057400"/>
            <a:ext cx="5943600" cy="646331"/>
          </a:xfrm>
          <a:prstGeom prst="rect">
            <a:avLst/>
          </a:prstGeom>
          <a:noFill/>
        </p:spPr>
        <p:txBody>
          <a:bodyPr wrap="square" rtlCol="0">
            <a:spAutoFit/>
          </a:bodyPr>
          <a:lstStyle/>
          <a:p>
            <a:r>
              <a:rPr lang="en-US" dirty="0" smtClean="0"/>
              <a:t>For a downward travelling P wave, for the most general case:</a:t>
            </a:r>
          </a:p>
          <a:p>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865103174"/>
              </p:ext>
            </p:extLst>
          </p:nvPr>
        </p:nvGraphicFramePr>
        <p:xfrm>
          <a:off x="3429000" y="2722781"/>
          <a:ext cx="1244600" cy="558800"/>
        </p:xfrm>
        <a:graphic>
          <a:graphicData uri="http://schemas.openxmlformats.org/presentationml/2006/ole">
            <mc:AlternateContent xmlns:mc="http://schemas.openxmlformats.org/markup-compatibility/2006">
              <mc:Choice xmlns:v="urn:schemas-microsoft-com:vml" Requires="v">
                <p:oleObj spid="_x0000_s4134" name="Equation" r:id="rId3" imgW="1244520" imgH="558720" progId="Equation.DSMT4">
                  <p:embed/>
                </p:oleObj>
              </mc:Choice>
              <mc:Fallback>
                <p:oleObj name="Equation" r:id="rId3" imgW="1244520" imgH="558720" progId="Equation.DSMT4">
                  <p:embed/>
                  <p:pic>
                    <p:nvPicPr>
                      <p:cNvPr id="0" name=""/>
                      <p:cNvPicPr/>
                      <p:nvPr/>
                    </p:nvPicPr>
                    <p:blipFill>
                      <a:blip r:embed="rId4"/>
                      <a:stretch>
                        <a:fillRect/>
                      </a:stretch>
                    </p:blipFill>
                    <p:spPr>
                      <a:xfrm>
                        <a:off x="3429000" y="2722781"/>
                        <a:ext cx="1244600" cy="5588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141541738"/>
              </p:ext>
            </p:extLst>
          </p:nvPr>
        </p:nvGraphicFramePr>
        <p:xfrm>
          <a:off x="3429000" y="3581400"/>
          <a:ext cx="1231900" cy="558800"/>
        </p:xfrm>
        <a:graphic>
          <a:graphicData uri="http://schemas.openxmlformats.org/presentationml/2006/ole">
            <mc:AlternateContent xmlns:mc="http://schemas.openxmlformats.org/markup-compatibility/2006">
              <mc:Choice xmlns:v="urn:schemas-microsoft-com:vml" Requires="v">
                <p:oleObj spid="_x0000_s4135" name="Equation" r:id="rId5" imgW="1231560" imgH="558720" progId="Equation.DSMT4">
                  <p:embed/>
                </p:oleObj>
              </mc:Choice>
              <mc:Fallback>
                <p:oleObj name="Equation" r:id="rId5" imgW="1231560" imgH="558720" progId="Equation.DSMT4">
                  <p:embed/>
                  <p:pic>
                    <p:nvPicPr>
                      <p:cNvPr id="0" name="Object 2"/>
                      <p:cNvPicPr>
                        <a:picLocks noChangeAspect="1" noChangeArrowheads="1"/>
                      </p:cNvPicPr>
                      <p:nvPr/>
                    </p:nvPicPr>
                    <p:blipFill>
                      <a:blip r:embed="rId6"/>
                      <a:srcRect/>
                      <a:stretch>
                        <a:fillRect/>
                      </a:stretch>
                    </p:blipFill>
                    <p:spPr bwMode="auto">
                      <a:xfrm>
                        <a:off x="3429000" y="3581400"/>
                        <a:ext cx="12319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1828800" y="4495800"/>
            <a:ext cx="5410200" cy="923330"/>
          </a:xfrm>
          <a:prstGeom prst="rect">
            <a:avLst/>
          </a:prstGeom>
          <a:noFill/>
        </p:spPr>
        <p:txBody>
          <a:bodyPr wrap="square" rtlCol="0">
            <a:spAutoFit/>
          </a:bodyPr>
          <a:lstStyle/>
          <a:p>
            <a:r>
              <a:rPr lang="en-US" dirty="0" smtClean="0"/>
              <a:t>Where the first term on the RHS is the P-wave displacement component and the second term is </a:t>
            </a:r>
            <a:r>
              <a:rPr lang="en-US" smtClean="0"/>
              <a:t>the shear-wave </a:t>
            </a:r>
            <a:r>
              <a:rPr lang="en-US" dirty="0" smtClean="0"/>
              <a:t>displacement component</a:t>
            </a:r>
            <a:endParaRPr lang="en-US" dirty="0"/>
          </a:p>
        </p:txBody>
      </p:sp>
    </p:spTree>
    <p:extLst>
      <p:ext uri="{BB962C8B-B14F-4D97-AF65-F5344CB8AC3E}">
        <p14:creationId xmlns:p14="http://schemas.microsoft.com/office/powerpoint/2010/main" val="33158669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290130105"/>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14366" name="Equation" r:id="rId3" imgW="114120" imgH="177480" progId="Equation.DSMT4">
                  <p:embed/>
                </p:oleObj>
              </mc:Choice>
              <mc:Fallback>
                <p:oleObj name="Equation" r:id="rId3" imgW="114120" imgH="177480" progId="Equation.DSMT4">
                  <p:embed/>
                  <p:pic>
                    <p:nvPicPr>
                      <p:cNvPr id="0" name=""/>
                      <p:cNvPicPr>
                        <a:picLocks noChangeAspect="1" noChangeArrowheads="1"/>
                      </p:cNvPicPr>
                      <p:nvPr/>
                    </p:nvPicPr>
                    <p:blipFill>
                      <a:blip r:embed="rId4"/>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p:cNvSpPr txBox="1"/>
          <p:nvPr/>
        </p:nvSpPr>
        <p:spPr>
          <a:xfrm>
            <a:off x="1371600" y="1371600"/>
            <a:ext cx="6400800" cy="1200329"/>
          </a:xfrm>
          <a:prstGeom prst="rect">
            <a:avLst/>
          </a:prstGeom>
          <a:noFill/>
        </p:spPr>
        <p:txBody>
          <a:bodyPr wrap="square" rtlCol="0">
            <a:spAutoFit/>
          </a:bodyPr>
          <a:lstStyle/>
          <a:p>
            <a:r>
              <a:rPr lang="en-US" dirty="0" smtClean="0"/>
              <a:t>What happens when we have a complete reflection with a 180 degree phase shift, as we might have when a ray in water travels upward toward a free surface and reflects completely at the interface?</a:t>
            </a:r>
            <a:endParaRPr lang="en-US" dirty="0"/>
          </a:p>
        </p:txBody>
      </p:sp>
      <p:sp>
        <p:nvSpPr>
          <p:cNvPr id="5" name="TextBox 4"/>
          <p:cNvSpPr txBox="1"/>
          <p:nvPr/>
        </p:nvSpPr>
        <p:spPr>
          <a:xfrm>
            <a:off x="1524000" y="3048000"/>
            <a:ext cx="5791200" cy="369332"/>
          </a:xfrm>
          <a:prstGeom prst="rect">
            <a:avLst/>
          </a:prstGeom>
          <a:noFill/>
        </p:spPr>
        <p:txBody>
          <a:bodyPr wrap="square" rtlCol="0">
            <a:spAutoFit/>
          </a:bodyPr>
          <a:lstStyle/>
          <a:p>
            <a:r>
              <a:rPr lang="en-US" dirty="0" smtClean="0"/>
              <a:t>We know that in this case:</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1201520549"/>
              </p:ext>
            </p:extLst>
          </p:nvPr>
        </p:nvGraphicFramePr>
        <p:xfrm>
          <a:off x="3536950" y="3733800"/>
          <a:ext cx="1016000" cy="469900"/>
        </p:xfrm>
        <a:graphic>
          <a:graphicData uri="http://schemas.openxmlformats.org/presentationml/2006/ole">
            <mc:AlternateContent xmlns:mc="http://schemas.openxmlformats.org/markup-compatibility/2006">
              <mc:Choice xmlns:v="urn:schemas-microsoft-com:vml" Requires="v">
                <p:oleObj spid="_x0000_s14367" name="Equation" r:id="rId5" imgW="1015920" imgH="469800" progId="Equation.DSMT4">
                  <p:embed/>
                </p:oleObj>
              </mc:Choice>
              <mc:Fallback>
                <p:oleObj name="Equation" r:id="rId5" imgW="1015920" imgH="469800" progId="Equation.DSMT4">
                  <p:embed/>
                  <p:pic>
                    <p:nvPicPr>
                      <p:cNvPr id="0" name=""/>
                      <p:cNvPicPr/>
                      <p:nvPr/>
                    </p:nvPicPr>
                    <p:blipFill>
                      <a:blip r:embed="rId6"/>
                      <a:stretch>
                        <a:fillRect/>
                      </a:stretch>
                    </p:blipFill>
                    <p:spPr>
                      <a:xfrm>
                        <a:off x="3536950" y="3733800"/>
                        <a:ext cx="1016000" cy="469900"/>
                      </a:xfrm>
                      <a:prstGeom prst="rect">
                        <a:avLst/>
                      </a:prstGeom>
                    </p:spPr>
                  </p:pic>
                </p:oleObj>
              </mc:Fallback>
            </mc:AlternateContent>
          </a:graphicData>
        </a:graphic>
      </p:graphicFrame>
    </p:spTree>
    <p:extLst>
      <p:ext uri="{BB962C8B-B14F-4D97-AF65-F5344CB8AC3E}">
        <p14:creationId xmlns:p14="http://schemas.microsoft.com/office/powerpoint/2010/main" val="108059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2743200" y="4343400"/>
            <a:ext cx="1828800" cy="533400"/>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855410360"/>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13372" name="Equation" r:id="rId3" imgW="114120" imgH="177480" progId="Equation.DSMT4">
                  <p:embed/>
                </p:oleObj>
              </mc:Choice>
              <mc:Fallback>
                <p:oleObj name="Equation" r:id="rId3" imgW="114120" imgH="177480" progId="Equation.DSMT4">
                  <p:embed/>
                  <p:pic>
                    <p:nvPicPr>
                      <p:cNvPr id="0" name=""/>
                      <p:cNvPicPr>
                        <a:picLocks noChangeAspect="1" noChangeArrowheads="1"/>
                      </p:cNvPicPr>
                      <p:nvPr/>
                    </p:nvPicPr>
                    <p:blipFill>
                      <a:blip r:embed="rId4"/>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p:cNvSpPr txBox="1"/>
          <p:nvPr/>
        </p:nvSpPr>
        <p:spPr>
          <a:xfrm>
            <a:off x="1371600" y="1371600"/>
            <a:ext cx="6400800" cy="1200329"/>
          </a:xfrm>
          <a:prstGeom prst="rect">
            <a:avLst/>
          </a:prstGeom>
          <a:noFill/>
        </p:spPr>
        <p:txBody>
          <a:bodyPr wrap="square" rtlCol="0">
            <a:spAutoFit/>
          </a:bodyPr>
          <a:lstStyle/>
          <a:p>
            <a:r>
              <a:rPr lang="en-US" dirty="0" smtClean="0"/>
              <a:t>What happens when we have a complete reflection with a 180 degree phase shift, as we might have when a ray in water travels upward toward a free surface and reflects completely at the interface?</a:t>
            </a:r>
            <a:endParaRPr lang="en-US" dirty="0"/>
          </a:p>
        </p:txBody>
      </p:sp>
      <p:sp>
        <p:nvSpPr>
          <p:cNvPr id="5" name="TextBox 4"/>
          <p:cNvSpPr txBox="1"/>
          <p:nvPr/>
        </p:nvSpPr>
        <p:spPr>
          <a:xfrm>
            <a:off x="1524000" y="3048000"/>
            <a:ext cx="5791200" cy="369332"/>
          </a:xfrm>
          <a:prstGeom prst="rect">
            <a:avLst/>
          </a:prstGeom>
          <a:noFill/>
        </p:spPr>
        <p:txBody>
          <a:bodyPr wrap="square" rtlCol="0">
            <a:spAutoFit/>
          </a:bodyPr>
          <a:lstStyle/>
          <a:p>
            <a:r>
              <a:rPr lang="en-US" dirty="0" smtClean="0"/>
              <a:t>We know that in this case:</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194949462"/>
              </p:ext>
            </p:extLst>
          </p:nvPr>
        </p:nvGraphicFramePr>
        <p:xfrm>
          <a:off x="3536950" y="3733800"/>
          <a:ext cx="1016000" cy="469900"/>
        </p:xfrm>
        <a:graphic>
          <a:graphicData uri="http://schemas.openxmlformats.org/presentationml/2006/ole">
            <mc:AlternateContent xmlns:mc="http://schemas.openxmlformats.org/markup-compatibility/2006">
              <mc:Choice xmlns:v="urn:schemas-microsoft-com:vml" Requires="v">
                <p:oleObj spid="_x0000_s13373" name="Equation" r:id="rId5" imgW="1015920" imgH="469800" progId="Equation.DSMT4">
                  <p:embed/>
                </p:oleObj>
              </mc:Choice>
              <mc:Fallback>
                <p:oleObj name="Equation" r:id="rId5" imgW="1015920" imgH="469800" progId="Equation.DSMT4">
                  <p:embed/>
                  <p:pic>
                    <p:nvPicPr>
                      <p:cNvPr id="0" name=""/>
                      <p:cNvPicPr/>
                      <p:nvPr/>
                    </p:nvPicPr>
                    <p:blipFill>
                      <a:blip r:embed="rId6"/>
                      <a:stretch>
                        <a:fillRect/>
                      </a:stretch>
                    </p:blipFill>
                    <p:spPr>
                      <a:xfrm>
                        <a:off x="3536950" y="3733800"/>
                        <a:ext cx="1016000" cy="4699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602226404"/>
              </p:ext>
            </p:extLst>
          </p:nvPr>
        </p:nvGraphicFramePr>
        <p:xfrm>
          <a:off x="2870200" y="4419600"/>
          <a:ext cx="1587500" cy="469900"/>
        </p:xfrm>
        <a:graphic>
          <a:graphicData uri="http://schemas.openxmlformats.org/presentationml/2006/ole">
            <mc:AlternateContent xmlns:mc="http://schemas.openxmlformats.org/markup-compatibility/2006">
              <mc:Choice xmlns:v="urn:schemas-microsoft-com:vml" Requires="v">
                <p:oleObj spid="_x0000_s13374" name="Equation" r:id="rId7" imgW="1587240" imgH="469800" progId="Equation.DSMT4">
                  <p:embed/>
                </p:oleObj>
              </mc:Choice>
              <mc:Fallback>
                <p:oleObj name="Equation" r:id="rId7" imgW="1587240" imgH="469800" progId="Equation.DSMT4">
                  <p:embed/>
                  <p:pic>
                    <p:nvPicPr>
                      <p:cNvPr id="0" name=""/>
                      <p:cNvPicPr/>
                      <p:nvPr/>
                    </p:nvPicPr>
                    <p:blipFill>
                      <a:blip r:embed="rId8"/>
                      <a:stretch>
                        <a:fillRect/>
                      </a:stretch>
                    </p:blipFill>
                    <p:spPr>
                      <a:xfrm>
                        <a:off x="2870200" y="4419600"/>
                        <a:ext cx="1587500" cy="469900"/>
                      </a:xfrm>
                      <a:prstGeom prst="rect">
                        <a:avLst/>
                      </a:prstGeom>
                    </p:spPr>
                  </p:pic>
                </p:oleObj>
              </mc:Fallback>
            </mc:AlternateContent>
          </a:graphicData>
        </a:graphic>
      </p:graphicFrame>
      <p:sp>
        <p:nvSpPr>
          <p:cNvPr id="9" name="TextBox 8"/>
          <p:cNvSpPr txBox="1"/>
          <p:nvPr/>
        </p:nvSpPr>
        <p:spPr>
          <a:xfrm>
            <a:off x="1600200" y="4343400"/>
            <a:ext cx="566181" cy="369332"/>
          </a:xfrm>
          <a:prstGeom prst="rect">
            <a:avLst/>
          </a:prstGeom>
          <a:noFill/>
        </p:spPr>
        <p:txBody>
          <a:bodyPr wrap="none" rtlCol="0">
            <a:spAutoFit/>
          </a:bodyPr>
          <a:lstStyle/>
          <a:p>
            <a:r>
              <a:rPr lang="en-US" dirty="0" smtClean="0"/>
              <a:t>But,</a:t>
            </a:r>
            <a:endParaRPr lang="en-US" dirty="0"/>
          </a:p>
        </p:txBody>
      </p:sp>
      <p:sp>
        <p:nvSpPr>
          <p:cNvPr id="10" name="TextBox 9"/>
          <p:cNvSpPr txBox="1"/>
          <p:nvPr/>
        </p:nvSpPr>
        <p:spPr>
          <a:xfrm>
            <a:off x="1533525" y="5334000"/>
            <a:ext cx="5791200" cy="369332"/>
          </a:xfrm>
          <a:prstGeom prst="rect">
            <a:avLst/>
          </a:prstGeom>
          <a:noFill/>
        </p:spPr>
        <p:txBody>
          <a:bodyPr wrap="square" rtlCol="0">
            <a:spAutoFit/>
          </a:bodyPr>
          <a:lstStyle/>
          <a:p>
            <a:r>
              <a:rPr lang="en-US" dirty="0" smtClean="0"/>
              <a:t>What must: </a:t>
            </a:r>
            <a:endParaRPr lang="en-US" dirty="0"/>
          </a:p>
        </p:txBody>
      </p:sp>
      <p:graphicFrame>
        <p:nvGraphicFramePr>
          <p:cNvPr id="11" name="Object 10"/>
          <p:cNvGraphicFramePr>
            <a:graphicFrameLocks noChangeAspect="1"/>
          </p:cNvGraphicFramePr>
          <p:nvPr>
            <p:extLst>
              <p:ext uri="{D42A27DB-BD31-4B8C-83A1-F6EECF244321}">
                <p14:modId xmlns:p14="http://schemas.microsoft.com/office/powerpoint/2010/main" val="3482880500"/>
              </p:ext>
            </p:extLst>
          </p:nvPr>
        </p:nvGraphicFramePr>
        <p:xfrm>
          <a:off x="3346450" y="5308600"/>
          <a:ext cx="863600" cy="469900"/>
        </p:xfrm>
        <a:graphic>
          <a:graphicData uri="http://schemas.openxmlformats.org/presentationml/2006/ole">
            <mc:AlternateContent xmlns:mc="http://schemas.openxmlformats.org/markup-compatibility/2006">
              <mc:Choice xmlns:v="urn:schemas-microsoft-com:vml" Requires="v">
                <p:oleObj spid="_x0000_s13375" name="Equation" r:id="rId9" imgW="863280" imgH="469800" progId="Equation.DSMT4">
                  <p:embed/>
                </p:oleObj>
              </mc:Choice>
              <mc:Fallback>
                <p:oleObj name="Equation" r:id="rId9" imgW="863280" imgH="469800" progId="Equation.DSMT4">
                  <p:embed/>
                  <p:pic>
                    <p:nvPicPr>
                      <p:cNvPr id="0" name="Object 7"/>
                      <p:cNvPicPr>
                        <a:picLocks noChangeAspect="1" noChangeArrowheads="1"/>
                      </p:cNvPicPr>
                      <p:nvPr/>
                    </p:nvPicPr>
                    <p:blipFill>
                      <a:blip r:embed="rId10"/>
                      <a:srcRect/>
                      <a:stretch>
                        <a:fillRect/>
                      </a:stretch>
                    </p:blipFill>
                    <p:spPr bwMode="auto">
                      <a:xfrm>
                        <a:off x="3346450" y="5308600"/>
                        <a:ext cx="8636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23183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3241329150"/>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15418" name="Equation" r:id="rId3" imgW="114120" imgH="177480" progId="Equation.DSMT4">
                  <p:embed/>
                </p:oleObj>
              </mc:Choice>
              <mc:Fallback>
                <p:oleObj name="Equation" r:id="rId3" imgW="114120" imgH="177480" progId="Equation.DSMT4">
                  <p:embed/>
                  <p:pic>
                    <p:nvPicPr>
                      <p:cNvPr id="0" name=""/>
                      <p:cNvPicPr>
                        <a:picLocks noChangeAspect="1" noChangeArrowheads="1"/>
                      </p:cNvPicPr>
                      <p:nvPr/>
                    </p:nvPicPr>
                    <p:blipFill>
                      <a:blip r:embed="rId4"/>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p:cNvSpPr txBox="1"/>
          <p:nvPr/>
        </p:nvSpPr>
        <p:spPr>
          <a:xfrm>
            <a:off x="1371600" y="1371600"/>
            <a:ext cx="6400800" cy="1200329"/>
          </a:xfrm>
          <a:prstGeom prst="rect">
            <a:avLst/>
          </a:prstGeom>
          <a:noFill/>
        </p:spPr>
        <p:txBody>
          <a:bodyPr wrap="square" rtlCol="0">
            <a:spAutoFit/>
          </a:bodyPr>
          <a:lstStyle/>
          <a:p>
            <a:r>
              <a:rPr lang="en-US" dirty="0" smtClean="0"/>
              <a:t>What happens when we have a complete reflection with a 180 degree phase shift, as we might have when a ray in water travels upward toward a free surface and reflects completely at the interface?</a:t>
            </a:r>
            <a:endParaRPr lang="en-US" dirty="0"/>
          </a:p>
        </p:txBody>
      </p:sp>
      <p:sp>
        <p:nvSpPr>
          <p:cNvPr id="5" name="TextBox 4"/>
          <p:cNvSpPr txBox="1"/>
          <p:nvPr/>
        </p:nvSpPr>
        <p:spPr>
          <a:xfrm>
            <a:off x="1524000" y="3048000"/>
            <a:ext cx="5791200" cy="369332"/>
          </a:xfrm>
          <a:prstGeom prst="rect">
            <a:avLst/>
          </a:prstGeom>
          <a:noFill/>
        </p:spPr>
        <p:txBody>
          <a:bodyPr wrap="square" rtlCol="0">
            <a:spAutoFit/>
          </a:bodyPr>
          <a:lstStyle/>
          <a:p>
            <a:r>
              <a:rPr lang="en-US" dirty="0" smtClean="0"/>
              <a:t>We know that in this case:</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2798544293"/>
              </p:ext>
            </p:extLst>
          </p:nvPr>
        </p:nvGraphicFramePr>
        <p:xfrm>
          <a:off x="3536950" y="3733800"/>
          <a:ext cx="1016000" cy="469900"/>
        </p:xfrm>
        <a:graphic>
          <a:graphicData uri="http://schemas.openxmlformats.org/presentationml/2006/ole">
            <mc:AlternateContent xmlns:mc="http://schemas.openxmlformats.org/markup-compatibility/2006">
              <mc:Choice xmlns:v="urn:schemas-microsoft-com:vml" Requires="v">
                <p:oleObj spid="_x0000_s15419" name="Equation" r:id="rId5" imgW="1015920" imgH="469800" progId="Equation.DSMT4">
                  <p:embed/>
                </p:oleObj>
              </mc:Choice>
              <mc:Fallback>
                <p:oleObj name="Equation" r:id="rId5" imgW="1015920" imgH="469800" progId="Equation.DSMT4">
                  <p:embed/>
                  <p:pic>
                    <p:nvPicPr>
                      <p:cNvPr id="0" name=""/>
                      <p:cNvPicPr/>
                      <p:nvPr/>
                    </p:nvPicPr>
                    <p:blipFill>
                      <a:blip r:embed="rId6"/>
                      <a:stretch>
                        <a:fillRect/>
                      </a:stretch>
                    </p:blipFill>
                    <p:spPr>
                      <a:xfrm>
                        <a:off x="3536950" y="3733800"/>
                        <a:ext cx="1016000" cy="4699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251237643"/>
              </p:ext>
            </p:extLst>
          </p:nvPr>
        </p:nvGraphicFramePr>
        <p:xfrm>
          <a:off x="2870200" y="4419600"/>
          <a:ext cx="1587500" cy="469900"/>
        </p:xfrm>
        <a:graphic>
          <a:graphicData uri="http://schemas.openxmlformats.org/presentationml/2006/ole">
            <mc:AlternateContent xmlns:mc="http://schemas.openxmlformats.org/markup-compatibility/2006">
              <mc:Choice xmlns:v="urn:schemas-microsoft-com:vml" Requires="v">
                <p:oleObj spid="_x0000_s15420" name="Equation" r:id="rId7" imgW="1587240" imgH="469800" progId="Equation.DSMT4">
                  <p:embed/>
                </p:oleObj>
              </mc:Choice>
              <mc:Fallback>
                <p:oleObj name="Equation" r:id="rId7" imgW="1587240" imgH="469800" progId="Equation.DSMT4">
                  <p:embed/>
                  <p:pic>
                    <p:nvPicPr>
                      <p:cNvPr id="0" name=""/>
                      <p:cNvPicPr/>
                      <p:nvPr/>
                    </p:nvPicPr>
                    <p:blipFill>
                      <a:blip r:embed="rId8"/>
                      <a:stretch>
                        <a:fillRect/>
                      </a:stretch>
                    </p:blipFill>
                    <p:spPr>
                      <a:xfrm>
                        <a:off x="2870200" y="4419600"/>
                        <a:ext cx="1587500" cy="469900"/>
                      </a:xfrm>
                      <a:prstGeom prst="rect">
                        <a:avLst/>
                      </a:prstGeom>
                    </p:spPr>
                  </p:pic>
                </p:oleObj>
              </mc:Fallback>
            </mc:AlternateContent>
          </a:graphicData>
        </a:graphic>
      </p:graphicFrame>
      <p:sp>
        <p:nvSpPr>
          <p:cNvPr id="9" name="TextBox 8"/>
          <p:cNvSpPr txBox="1"/>
          <p:nvPr/>
        </p:nvSpPr>
        <p:spPr>
          <a:xfrm>
            <a:off x="1600200" y="4343400"/>
            <a:ext cx="566181" cy="369332"/>
          </a:xfrm>
          <a:prstGeom prst="rect">
            <a:avLst/>
          </a:prstGeom>
          <a:noFill/>
        </p:spPr>
        <p:txBody>
          <a:bodyPr wrap="none" rtlCol="0">
            <a:spAutoFit/>
          </a:bodyPr>
          <a:lstStyle/>
          <a:p>
            <a:r>
              <a:rPr lang="en-US" dirty="0" smtClean="0"/>
              <a:t>But,</a:t>
            </a:r>
            <a:endParaRPr lang="en-US" dirty="0"/>
          </a:p>
        </p:txBody>
      </p:sp>
      <p:graphicFrame>
        <p:nvGraphicFramePr>
          <p:cNvPr id="11" name="Object 10"/>
          <p:cNvGraphicFramePr>
            <a:graphicFrameLocks noChangeAspect="1"/>
          </p:cNvGraphicFramePr>
          <p:nvPr>
            <p:extLst>
              <p:ext uri="{D42A27DB-BD31-4B8C-83A1-F6EECF244321}">
                <p14:modId xmlns:p14="http://schemas.microsoft.com/office/powerpoint/2010/main" val="1513232698"/>
              </p:ext>
            </p:extLst>
          </p:nvPr>
        </p:nvGraphicFramePr>
        <p:xfrm>
          <a:off x="3606800" y="5334000"/>
          <a:ext cx="889000" cy="444500"/>
        </p:xfrm>
        <a:graphic>
          <a:graphicData uri="http://schemas.openxmlformats.org/presentationml/2006/ole">
            <mc:AlternateContent xmlns:mc="http://schemas.openxmlformats.org/markup-compatibility/2006">
              <mc:Choice xmlns:v="urn:schemas-microsoft-com:vml" Requires="v">
                <p:oleObj spid="_x0000_s15421" name="Equation" r:id="rId9" imgW="888840" imgH="469800" progId="Equation.DSMT4">
                  <p:embed/>
                </p:oleObj>
              </mc:Choice>
              <mc:Fallback>
                <p:oleObj name="Equation" r:id="rId9" imgW="888840" imgH="469800" progId="Equation.DSMT4">
                  <p:embed/>
                  <p:pic>
                    <p:nvPicPr>
                      <p:cNvPr id="0" name=""/>
                      <p:cNvPicPr>
                        <a:picLocks noChangeAspect="1" noChangeArrowheads="1"/>
                      </p:cNvPicPr>
                      <p:nvPr/>
                    </p:nvPicPr>
                    <p:blipFill>
                      <a:blip r:embed="rId10"/>
                      <a:srcRect/>
                      <a:stretch>
                        <a:fillRect/>
                      </a:stretch>
                    </p:blipFill>
                    <p:spPr bwMode="auto">
                      <a:xfrm>
                        <a:off x="3606800" y="5334000"/>
                        <a:ext cx="889000" cy="444500"/>
                      </a:xfrm>
                      <a:prstGeom prst="rect">
                        <a:avLst/>
                      </a:prstGeom>
                      <a:noFill/>
                      <a:ln>
                        <a:noFill/>
                      </a:ln>
                    </p:spPr>
                  </p:pic>
                </p:oleObj>
              </mc:Fallback>
            </mc:AlternateContent>
          </a:graphicData>
        </a:graphic>
      </p:graphicFrame>
      <p:sp>
        <p:nvSpPr>
          <p:cNvPr id="12" name="TextBox 11"/>
          <p:cNvSpPr txBox="1"/>
          <p:nvPr/>
        </p:nvSpPr>
        <p:spPr>
          <a:xfrm>
            <a:off x="1700548" y="5334000"/>
            <a:ext cx="465833" cy="369332"/>
          </a:xfrm>
          <a:prstGeom prst="rect">
            <a:avLst/>
          </a:prstGeom>
          <a:noFill/>
        </p:spPr>
        <p:txBody>
          <a:bodyPr wrap="none" rtlCol="0">
            <a:spAutoFit/>
          </a:bodyPr>
          <a:lstStyle/>
          <a:p>
            <a:r>
              <a:rPr lang="en-US" dirty="0" smtClean="0"/>
              <a:t>So,</a:t>
            </a:r>
            <a:endParaRPr lang="en-US" dirty="0"/>
          </a:p>
        </p:txBody>
      </p:sp>
    </p:spTree>
    <p:extLst>
      <p:ext uri="{BB962C8B-B14F-4D97-AF65-F5344CB8AC3E}">
        <p14:creationId xmlns:p14="http://schemas.microsoft.com/office/powerpoint/2010/main" val="820831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745397658"/>
              </p:ext>
            </p:extLst>
          </p:nvPr>
        </p:nvGraphicFramePr>
        <p:xfrm>
          <a:off x="3727450" y="3898900"/>
          <a:ext cx="114300" cy="177800"/>
        </p:xfrm>
        <a:graphic>
          <a:graphicData uri="http://schemas.openxmlformats.org/presentationml/2006/ole">
            <mc:AlternateContent xmlns:mc="http://schemas.openxmlformats.org/markup-compatibility/2006">
              <mc:Choice xmlns:v="urn:schemas-microsoft-com:vml" Requires="v">
                <p:oleObj spid="_x0000_s16418" name="Equation" r:id="rId3" imgW="114120" imgH="177480" progId="Equation.DSMT4">
                  <p:embed/>
                </p:oleObj>
              </mc:Choice>
              <mc:Fallback>
                <p:oleObj name="Equation" r:id="rId3" imgW="114120" imgH="177480" progId="Equation.DSMT4">
                  <p:embed/>
                  <p:pic>
                    <p:nvPicPr>
                      <p:cNvPr id="0" name=""/>
                      <p:cNvPicPr>
                        <a:picLocks noChangeAspect="1" noChangeArrowheads="1"/>
                      </p:cNvPicPr>
                      <p:nvPr/>
                    </p:nvPicPr>
                    <p:blipFill>
                      <a:blip r:embed="rId4"/>
                      <a:srcRect/>
                      <a:stretch>
                        <a:fillRect/>
                      </a:stretch>
                    </p:blipFill>
                    <p:spPr bwMode="auto">
                      <a:xfrm>
                        <a:off x="3727450" y="3898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 name="Straight Connector 9"/>
          <p:cNvCxnSpPr/>
          <p:nvPr/>
        </p:nvCxnSpPr>
        <p:spPr>
          <a:xfrm>
            <a:off x="2514600" y="3759200"/>
            <a:ext cx="396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048000" y="2387600"/>
            <a:ext cx="685800" cy="137160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733800" y="3759200"/>
            <a:ext cx="1143000" cy="695325"/>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3307081" y="29210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a:off x="3230881" y="2768600"/>
            <a:ext cx="198119" cy="3810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3734865" y="2387600"/>
            <a:ext cx="570435" cy="137160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3743325" y="2330450"/>
            <a:ext cx="361950" cy="1400175"/>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733800" y="3749675"/>
            <a:ext cx="923925" cy="904875"/>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3994878" y="305903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p:cNvCxnSpPr/>
          <p:nvPr/>
        </p:nvCxnSpPr>
        <p:spPr>
          <a:xfrm flipH="1">
            <a:off x="3944859" y="2919046"/>
            <a:ext cx="134772" cy="3334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3955842" y="27686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p:cNvCxnSpPr/>
          <p:nvPr/>
        </p:nvCxnSpPr>
        <p:spPr>
          <a:xfrm>
            <a:off x="3816490" y="2735187"/>
            <a:ext cx="324425" cy="121919"/>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4431324" y="4175736"/>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p:cNvCxnSpPr/>
          <p:nvPr/>
        </p:nvCxnSpPr>
        <p:spPr>
          <a:xfrm>
            <a:off x="4284785" y="4089766"/>
            <a:ext cx="334108" cy="2047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4428673" y="442546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Arrow Connector 43"/>
          <p:cNvCxnSpPr/>
          <p:nvPr/>
        </p:nvCxnSpPr>
        <p:spPr>
          <a:xfrm flipV="1">
            <a:off x="4370733" y="4358322"/>
            <a:ext cx="162212" cy="19240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6477000" y="3759200"/>
            <a:ext cx="0" cy="791528"/>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391695" y="4550728"/>
            <a:ext cx="609600" cy="369332"/>
          </a:xfrm>
          <a:prstGeom prst="rect">
            <a:avLst/>
          </a:prstGeom>
          <a:noFill/>
        </p:spPr>
        <p:txBody>
          <a:bodyPr wrap="square" rtlCol="0">
            <a:spAutoFit/>
          </a:bodyPr>
          <a:lstStyle/>
          <a:p>
            <a:r>
              <a:rPr lang="en-US" dirty="0" smtClean="0"/>
              <a:t>Z+</a:t>
            </a:r>
            <a:endParaRPr lang="en-US" dirty="0"/>
          </a:p>
        </p:txBody>
      </p:sp>
      <p:cxnSp>
        <p:nvCxnSpPr>
          <p:cNvPr id="49" name="Straight Arrow Connector 48"/>
          <p:cNvCxnSpPr/>
          <p:nvPr/>
        </p:nvCxnSpPr>
        <p:spPr>
          <a:xfrm flipV="1">
            <a:off x="6477000" y="3090545"/>
            <a:ext cx="0" cy="65913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267281" y="2734380"/>
            <a:ext cx="609600" cy="369332"/>
          </a:xfrm>
          <a:prstGeom prst="rect">
            <a:avLst/>
          </a:prstGeom>
          <a:noFill/>
        </p:spPr>
        <p:txBody>
          <a:bodyPr wrap="square" rtlCol="0">
            <a:spAutoFit/>
          </a:bodyPr>
          <a:lstStyle/>
          <a:p>
            <a:r>
              <a:rPr lang="en-US" dirty="0" smtClean="0"/>
              <a:t>Z-</a:t>
            </a:r>
            <a:endParaRPr lang="en-US" dirty="0"/>
          </a:p>
        </p:txBody>
      </p:sp>
      <p:cxnSp>
        <p:nvCxnSpPr>
          <p:cNvPr id="52" name="Straight Arrow Connector 51"/>
          <p:cNvCxnSpPr/>
          <p:nvPr/>
        </p:nvCxnSpPr>
        <p:spPr>
          <a:xfrm>
            <a:off x="6477000" y="3749675"/>
            <a:ext cx="552281" cy="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029281" y="3574534"/>
            <a:ext cx="590719" cy="369332"/>
          </a:xfrm>
          <a:prstGeom prst="rect">
            <a:avLst/>
          </a:prstGeom>
          <a:noFill/>
        </p:spPr>
        <p:txBody>
          <a:bodyPr wrap="square" rtlCol="0">
            <a:spAutoFit/>
          </a:bodyPr>
          <a:lstStyle/>
          <a:p>
            <a:r>
              <a:rPr lang="en-US" dirty="0" smtClean="0"/>
              <a:t>X+</a:t>
            </a:r>
            <a:endParaRPr lang="en-US" dirty="0"/>
          </a:p>
        </p:txBody>
      </p:sp>
      <p:graphicFrame>
        <p:nvGraphicFramePr>
          <p:cNvPr id="55" name="Object 54"/>
          <p:cNvGraphicFramePr>
            <a:graphicFrameLocks noChangeAspect="1"/>
          </p:cNvGraphicFramePr>
          <p:nvPr>
            <p:extLst>
              <p:ext uri="{D42A27DB-BD31-4B8C-83A1-F6EECF244321}">
                <p14:modId xmlns:p14="http://schemas.microsoft.com/office/powerpoint/2010/main" val="2588252126"/>
              </p:ext>
            </p:extLst>
          </p:nvPr>
        </p:nvGraphicFramePr>
        <p:xfrm>
          <a:off x="2243547" y="5359400"/>
          <a:ext cx="3594100" cy="889000"/>
        </p:xfrm>
        <a:graphic>
          <a:graphicData uri="http://schemas.openxmlformats.org/presentationml/2006/ole">
            <mc:AlternateContent xmlns:mc="http://schemas.openxmlformats.org/markup-compatibility/2006">
              <mc:Choice xmlns:v="urn:schemas-microsoft-com:vml" Requires="v">
                <p:oleObj spid="_x0000_s16419" name="Equation" r:id="rId5" imgW="3593880" imgH="888840" progId="Equation.DSMT4">
                  <p:embed/>
                </p:oleObj>
              </mc:Choice>
              <mc:Fallback>
                <p:oleObj name="Equation" r:id="rId5" imgW="3593880" imgH="888840" progId="Equation.DSMT4">
                  <p:embed/>
                  <p:pic>
                    <p:nvPicPr>
                      <p:cNvPr id="0" name="Object 2"/>
                      <p:cNvPicPr>
                        <a:picLocks noChangeAspect="1" noChangeArrowheads="1"/>
                      </p:cNvPicPr>
                      <p:nvPr/>
                    </p:nvPicPr>
                    <p:blipFill>
                      <a:blip r:embed="rId6"/>
                      <a:srcRect/>
                      <a:stretch>
                        <a:fillRect/>
                      </a:stretch>
                    </p:blipFill>
                    <p:spPr bwMode="auto">
                      <a:xfrm>
                        <a:off x="2243547" y="5359400"/>
                        <a:ext cx="35941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 name="TextBox 56"/>
          <p:cNvSpPr txBox="1"/>
          <p:nvPr/>
        </p:nvSpPr>
        <p:spPr>
          <a:xfrm>
            <a:off x="2133599" y="4735394"/>
            <a:ext cx="4258095" cy="646331"/>
          </a:xfrm>
          <a:prstGeom prst="rect">
            <a:avLst/>
          </a:prstGeom>
          <a:noFill/>
        </p:spPr>
        <p:txBody>
          <a:bodyPr wrap="square" rtlCol="0">
            <a:spAutoFit/>
          </a:bodyPr>
          <a:lstStyle/>
          <a:p>
            <a:r>
              <a:rPr lang="en-US" dirty="0" smtClean="0"/>
              <a:t>In layer 1, just above the boundary, at the point of incidence:</a:t>
            </a:r>
            <a:endParaRPr lang="en-US" dirty="0"/>
          </a:p>
        </p:txBody>
      </p:sp>
      <p:sp>
        <p:nvSpPr>
          <p:cNvPr id="58" name="TextBox 57"/>
          <p:cNvSpPr txBox="1"/>
          <p:nvPr/>
        </p:nvSpPr>
        <p:spPr>
          <a:xfrm>
            <a:off x="1905000" y="2768601"/>
            <a:ext cx="1066800" cy="381000"/>
          </a:xfrm>
          <a:prstGeom prst="rect">
            <a:avLst/>
          </a:prstGeom>
          <a:noFill/>
        </p:spPr>
        <p:txBody>
          <a:bodyPr wrap="square" rtlCol="0">
            <a:spAutoFit/>
          </a:bodyPr>
          <a:lstStyle/>
          <a:p>
            <a:r>
              <a:rPr lang="en-US" dirty="0" smtClean="0"/>
              <a:t>layer 1</a:t>
            </a:r>
            <a:endParaRPr lang="en-US" dirty="0"/>
          </a:p>
        </p:txBody>
      </p:sp>
      <p:sp>
        <p:nvSpPr>
          <p:cNvPr id="59" name="TextBox 58"/>
          <p:cNvSpPr txBox="1"/>
          <p:nvPr/>
        </p:nvSpPr>
        <p:spPr>
          <a:xfrm>
            <a:off x="1981200" y="3916362"/>
            <a:ext cx="1066800" cy="381000"/>
          </a:xfrm>
          <a:prstGeom prst="rect">
            <a:avLst/>
          </a:prstGeom>
          <a:noFill/>
        </p:spPr>
        <p:txBody>
          <a:bodyPr wrap="square" rtlCol="0">
            <a:spAutoFit/>
          </a:bodyPr>
          <a:lstStyle/>
          <a:p>
            <a:r>
              <a:rPr lang="en-US" dirty="0" smtClean="0"/>
              <a:t>layer 2</a:t>
            </a:r>
            <a:endParaRPr lang="en-US" dirty="0"/>
          </a:p>
        </p:txBody>
      </p:sp>
      <p:sp>
        <p:nvSpPr>
          <p:cNvPr id="61" name="TextBox 60"/>
          <p:cNvSpPr txBox="1"/>
          <p:nvPr/>
        </p:nvSpPr>
        <p:spPr>
          <a:xfrm>
            <a:off x="1600199" y="1219200"/>
            <a:ext cx="5276681" cy="646331"/>
          </a:xfrm>
          <a:prstGeom prst="rect">
            <a:avLst/>
          </a:prstGeom>
          <a:noFill/>
        </p:spPr>
        <p:txBody>
          <a:bodyPr wrap="square" rtlCol="0">
            <a:spAutoFit/>
          </a:bodyPr>
          <a:lstStyle/>
          <a:p>
            <a:r>
              <a:rPr lang="en-US" dirty="0" smtClean="0"/>
              <a:t>Briefly, how to consider displacements at interfaces using potentials, when mode conversion occurs:</a:t>
            </a:r>
            <a:endParaRPr lang="en-US" dirty="0"/>
          </a:p>
        </p:txBody>
      </p:sp>
    </p:spTree>
    <p:extLst>
      <p:ext uri="{BB962C8B-B14F-4D97-AF65-F5344CB8AC3E}">
        <p14:creationId xmlns:p14="http://schemas.microsoft.com/office/powerpoint/2010/main" val="2257157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3539803312"/>
              </p:ext>
            </p:extLst>
          </p:nvPr>
        </p:nvGraphicFramePr>
        <p:xfrm>
          <a:off x="3727450" y="3898900"/>
          <a:ext cx="114300" cy="177800"/>
        </p:xfrm>
        <a:graphic>
          <a:graphicData uri="http://schemas.openxmlformats.org/presentationml/2006/ole">
            <mc:AlternateContent xmlns:mc="http://schemas.openxmlformats.org/markup-compatibility/2006">
              <mc:Choice xmlns:v="urn:schemas-microsoft-com:vml" Requires="v">
                <p:oleObj spid="_x0000_s17434" name="Equation" r:id="rId3" imgW="114120" imgH="177480" progId="Equation.DSMT4">
                  <p:embed/>
                </p:oleObj>
              </mc:Choice>
              <mc:Fallback>
                <p:oleObj name="Equation" r:id="rId3" imgW="114120" imgH="177480" progId="Equation.DSMT4">
                  <p:embed/>
                  <p:pic>
                    <p:nvPicPr>
                      <p:cNvPr id="0" name=""/>
                      <p:cNvPicPr>
                        <a:picLocks noChangeAspect="1" noChangeArrowheads="1"/>
                      </p:cNvPicPr>
                      <p:nvPr/>
                    </p:nvPicPr>
                    <p:blipFill>
                      <a:blip r:embed="rId4"/>
                      <a:srcRect/>
                      <a:stretch>
                        <a:fillRect/>
                      </a:stretch>
                    </p:blipFill>
                    <p:spPr bwMode="auto">
                      <a:xfrm>
                        <a:off x="3727450" y="3898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 name="Straight Connector 9"/>
          <p:cNvCxnSpPr/>
          <p:nvPr/>
        </p:nvCxnSpPr>
        <p:spPr>
          <a:xfrm>
            <a:off x="2514600" y="3759200"/>
            <a:ext cx="396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048000" y="2387600"/>
            <a:ext cx="685800" cy="137160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733800" y="3759200"/>
            <a:ext cx="1143000" cy="695325"/>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3307081" y="29210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a:off x="3230881" y="2768600"/>
            <a:ext cx="198119" cy="3810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3734865" y="2387600"/>
            <a:ext cx="570435" cy="137160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3743325" y="2330450"/>
            <a:ext cx="361950" cy="1400175"/>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733800" y="3749675"/>
            <a:ext cx="923925" cy="904875"/>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3994878" y="305903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p:cNvCxnSpPr/>
          <p:nvPr/>
        </p:nvCxnSpPr>
        <p:spPr>
          <a:xfrm flipH="1">
            <a:off x="3944859" y="2919046"/>
            <a:ext cx="134772" cy="33342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3955842" y="27686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p:cNvCxnSpPr/>
          <p:nvPr/>
        </p:nvCxnSpPr>
        <p:spPr>
          <a:xfrm>
            <a:off x="3816490" y="2735187"/>
            <a:ext cx="324425" cy="121919"/>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4431324" y="4175736"/>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p:cNvCxnSpPr/>
          <p:nvPr/>
        </p:nvCxnSpPr>
        <p:spPr>
          <a:xfrm>
            <a:off x="4284785" y="4089766"/>
            <a:ext cx="334108" cy="2047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4428673" y="442546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Arrow Connector 43"/>
          <p:cNvCxnSpPr/>
          <p:nvPr/>
        </p:nvCxnSpPr>
        <p:spPr>
          <a:xfrm flipV="1">
            <a:off x="4370733" y="4358322"/>
            <a:ext cx="162212" cy="19240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6477000" y="3759200"/>
            <a:ext cx="0" cy="791528"/>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391695" y="4550728"/>
            <a:ext cx="609600" cy="369332"/>
          </a:xfrm>
          <a:prstGeom prst="rect">
            <a:avLst/>
          </a:prstGeom>
          <a:noFill/>
        </p:spPr>
        <p:txBody>
          <a:bodyPr wrap="square" rtlCol="0">
            <a:spAutoFit/>
          </a:bodyPr>
          <a:lstStyle/>
          <a:p>
            <a:r>
              <a:rPr lang="en-US" dirty="0" smtClean="0"/>
              <a:t>Z+</a:t>
            </a:r>
            <a:endParaRPr lang="en-US" dirty="0"/>
          </a:p>
        </p:txBody>
      </p:sp>
      <p:cxnSp>
        <p:nvCxnSpPr>
          <p:cNvPr id="49" name="Straight Arrow Connector 48"/>
          <p:cNvCxnSpPr/>
          <p:nvPr/>
        </p:nvCxnSpPr>
        <p:spPr>
          <a:xfrm flipV="1">
            <a:off x="6477000" y="3090545"/>
            <a:ext cx="0" cy="65913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267281" y="2734380"/>
            <a:ext cx="609600" cy="369332"/>
          </a:xfrm>
          <a:prstGeom prst="rect">
            <a:avLst/>
          </a:prstGeom>
          <a:noFill/>
        </p:spPr>
        <p:txBody>
          <a:bodyPr wrap="square" rtlCol="0">
            <a:spAutoFit/>
          </a:bodyPr>
          <a:lstStyle/>
          <a:p>
            <a:r>
              <a:rPr lang="en-US" dirty="0" smtClean="0"/>
              <a:t>Z-</a:t>
            </a:r>
            <a:endParaRPr lang="en-US" dirty="0"/>
          </a:p>
        </p:txBody>
      </p:sp>
      <p:cxnSp>
        <p:nvCxnSpPr>
          <p:cNvPr id="52" name="Straight Arrow Connector 51"/>
          <p:cNvCxnSpPr/>
          <p:nvPr/>
        </p:nvCxnSpPr>
        <p:spPr>
          <a:xfrm>
            <a:off x="6477000" y="3749675"/>
            <a:ext cx="552281" cy="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029281" y="3574534"/>
            <a:ext cx="590719" cy="369332"/>
          </a:xfrm>
          <a:prstGeom prst="rect">
            <a:avLst/>
          </a:prstGeom>
          <a:noFill/>
        </p:spPr>
        <p:txBody>
          <a:bodyPr wrap="square" rtlCol="0">
            <a:spAutoFit/>
          </a:bodyPr>
          <a:lstStyle/>
          <a:p>
            <a:r>
              <a:rPr lang="en-US" dirty="0" smtClean="0"/>
              <a:t>X+</a:t>
            </a:r>
            <a:endParaRPr lang="en-US" dirty="0"/>
          </a:p>
        </p:txBody>
      </p:sp>
      <p:graphicFrame>
        <p:nvGraphicFramePr>
          <p:cNvPr id="56" name="Object 55"/>
          <p:cNvGraphicFramePr>
            <a:graphicFrameLocks noChangeAspect="1"/>
          </p:cNvGraphicFramePr>
          <p:nvPr>
            <p:extLst>
              <p:ext uri="{D42A27DB-BD31-4B8C-83A1-F6EECF244321}">
                <p14:modId xmlns:p14="http://schemas.microsoft.com/office/powerpoint/2010/main" val="1000735498"/>
              </p:ext>
            </p:extLst>
          </p:nvPr>
        </p:nvGraphicFramePr>
        <p:xfrm>
          <a:off x="2439434" y="5486400"/>
          <a:ext cx="1905000" cy="685800"/>
        </p:xfrm>
        <a:graphic>
          <a:graphicData uri="http://schemas.openxmlformats.org/presentationml/2006/ole">
            <mc:AlternateContent xmlns:mc="http://schemas.openxmlformats.org/markup-compatibility/2006">
              <mc:Choice xmlns:v="urn:schemas-microsoft-com:vml" Requires="v">
                <p:oleObj spid="_x0000_s17435" name="Equation" r:id="rId5" imgW="1904760" imgH="660240" progId="Equation.DSMT4">
                  <p:embed/>
                </p:oleObj>
              </mc:Choice>
              <mc:Fallback>
                <p:oleObj name="Equation" r:id="rId5" imgW="1904760" imgH="660240" progId="Equation.DSMT4">
                  <p:embed/>
                  <p:pic>
                    <p:nvPicPr>
                      <p:cNvPr id="0" name=""/>
                      <p:cNvPicPr>
                        <a:picLocks noChangeAspect="1" noChangeArrowheads="1"/>
                      </p:cNvPicPr>
                      <p:nvPr/>
                    </p:nvPicPr>
                    <p:blipFill>
                      <a:blip r:embed="rId6"/>
                      <a:srcRect/>
                      <a:stretch>
                        <a:fillRect/>
                      </a:stretch>
                    </p:blipFill>
                    <p:spPr bwMode="auto">
                      <a:xfrm>
                        <a:off x="2439434" y="5486400"/>
                        <a:ext cx="1905000" cy="685800"/>
                      </a:xfrm>
                      <a:prstGeom prst="rect">
                        <a:avLst/>
                      </a:prstGeom>
                      <a:noFill/>
                      <a:ln>
                        <a:noFill/>
                      </a:ln>
                    </p:spPr>
                  </p:pic>
                </p:oleObj>
              </mc:Fallback>
            </mc:AlternateContent>
          </a:graphicData>
        </a:graphic>
      </p:graphicFrame>
      <p:sp>
        <p:nvSpPr>
          <p:cNvPr id="58" name="TextBox 57"/>
          <p:cNvSpPr txBox="1"/>
          <p:nvPr/>
        </p:nvSpPr>
        <p:spPr>
          <a:xfrm>
            <a:off x="1905000" y="2768601"/>
            <a:ext cx="1066800" cy="381000"/>
          </a:xfrm>
          <a:prstGeom prst="rect">
            <a:avLst/>
          </a:prstGeom>
          <a:noFill/>
        </p:spPr>
        <p:txBody>
          <a:bodyPr wrap="square" rtlCol="0">
            <a:spAutoFit/>
          </a:bodyPr>
          <a:lstStyle/>
          <a:p>
            <a:r>
              <a:rPr lang="en-US" dirty="0" smtClean="0"/>
              <a:t>layer 1</a:t>
            </a:r>
            <a:endParaRPr lang="en-US" dirty="0"/>
          </a:p>
        </p:txBody>
      </p:sp>
      <p:sp>
        <p:nvSpPr>
          <p:cNvPr id="59" name="TextBox 58"/>
          <p:cNvSpPr txBox="1"/>
          <p:nvPr/>
        </p:nvSpPr>
        <p:spPr>
          <a:xfrm>
            <a:off x="1981200" y="3916362"/>
            <a:ext cx="1066800" cy="381000"/>
          </a:xfrm>
          <a:prstGeom prst="rect">
            <a:avLst/>
          </a:prstGeom>
          <a:noFill/>
        </p:spPr>
        <p:txBody>
          <a:bodyPr wrap="square" rtlCol="0">
            <a:spAutoFit/>
          </a:bodyPr>
          <a:lstStyle/>
          <a:p>
            <a:r>
              <a:rPr lang="en-US" dirty="0" smtClean="0"/>
              <a:t>layer 2</a:t>
            </a:r>
            <a:endParaRPr lang="en-US" dirty="0"/>
          </a:p>
        </p:txBody>
      </p:sp>
      <p:sp>
        <p:nvSpPr>
          <p:cNvPr id="61" name="TextBox 60"/>
          <p:cNvSpPr txBox="1"/>
          <p:nvPr/>
        </p:nvSpPr>
        <p:spPr>
          <a:xfrm>
            <a:off x="1600199" y="1219200"/>
            <a:ext cx="5276681" cy="646331"/>
          </a:xfrm>
          <a:prstGeom prst="rect">
            <a:avLst/>
          </a:prstGeom>
          <a:noFill/>
        </p:spPr>
        <p:txBody>
          <a:bodyPr wrap="square" rtlCol="0">
            <a:spAutoFit/>
          </a:bodyPr>
          <a:lstStyle/>
          <a:p>
            <a:r>
              <a:rPr lang="en-US" dirty="0" smtClean="0"/>
              <a:t>Briefly, how to consider displacements at interfaces using potentials, when mode conversion occurs:</a:t>
            </a:r>
            <a:endParaRPr lang="en-US" dirty="0"/>
          </a:p>
        </p:txBody>
      </p:sp>
      <p:sp>
        <p:nvSpPr>
          <p:cNvPr id="34" name="TextBox 33"/>
          <p:cNvSpPr txBox="1"/>
          <p:nvPr/>
        </p:nvSpPr>
        <p:spPr>
          <a:xfrm>
            <a:off x="2133599" y="4735394"/>
            <a:ext cx="4258095" cy="646331"/>
          </a:xfrm>
          <a:prstGeom prst="rect">
            <a:avLst/>
          </a:prstGeom>
          <a:noFill/>
        </p:spPr>
        <p:txBody>
          <a:bodyPr wrap="square" rtlCol="0">
            <a:spAutoFit/>
          </a:bodyPr>
          <a:lstStyle/>
          <a:p>
            <a:r>
              <a:rPr lang="en-US" dirty="0" smtClean="0"/>
              <a:t>In layer 2, just below the boundary, at the point of incidence:</a:t>
            </a:r>
            <a:endParaRPr lang="en-US" dirty="0"/>
          </a:p>
        </p:txBody>
      </p:sp>
    </p:spTree>
    <p:extLst>
      <p:ext uri="{BB962C8B-B14F-4D97-AF65-F5344CB8AC3E}">
        <p14:creationId xmlns:p14="http://schemas.microsoft.com/office/powerpoint/2010/main" val="6990923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
        <p:nvSpPr>
          <p:cNvPr id="61" name="TextBox 60"/>
          <p:cNvSpPr txBox="1"/>
          <p:nvPr/>
        </p:nvSpPr>
        <p:spPr>
          <a:xfrm>
            <a:off x="1600199" y="1219200"/>
            <a:ext cx="5276681" cy="1477328"/>
          </a:xfrm>
          <a:prstGeom prst="rect">
            <a:avLst/>
          </a:prstGeom>
          <a:noFill/>
        </p:spPr>
        <p:txBody>
          <a:bodyPr wrap="square" rtlCol="0">
            <a:spAutoFit/>
          </a:bodyPr>
          <a:lstStyle/>
          <a:p>
            <a:r>
              <a:rPr lang="en-US" dirty="0" smtClean="0"/>
              <a:t>So, if we consider that (1) stresses as well as (2) displacements are the same at the point of incidence whether we are in the top or bottom layer the following must hold true so that (3) Snell’s Law holds true:</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2857166488"/>
              </p:ext>
            </p:extLst>
          </p:nvPr>
        </p:nvGraphicFramePr>
        <p:xfrm>
          <a:off x="3429000" y="2895600"/>
          <a:ext cx="1066800" cy="1752600"/>
        </p:xfrm>
        <a:graphic>
          <a:graphicData uri="http://schemas.openxmlformats.org/presentationml/2006/ole">
            <mc:AlternateContent xmlns:mc="http://schemas.openxmlformats.org/markup-compatibility/2006">
              <mc:Choice xmlns:v="urn:schemas-microsoft-com:vml" Requires="v">
                <p:oleObj spid="_x0000_s18446" name="Equation" r:id="rId3" imgW="1066680" imgH="1752480" progId="Equation.DSMT4">
                  <p:embed/>
                </p:oleObj>
              </mc:Choice>
              <mc:Fallback>
                <p:oleObj name="Equation" r:id="rId3" imgW="1066680" imgH="1752480" progId="Equation.DSMT4">
                  <p:embed/>
                  <p:pic>
                    <p:nvPicPr>
                      <p:cNvPr id="0" name=""/>
                      <p:cNvPicPr/>
                      <p:nvPr/>
                    </p:nvPicPr>
                    <p:blipFill>
                      <a:blip r:embed="rId4"/>
                      <a:stretch>
                        <a:fillRect/>
                      </a:stretch>
                    </p:blipFill>
                    <p:spPr>
                      <a:xfrm>
                        <a:off x="3429000" y="2895600"/>
                        <a:ext cx="1066800" cy="1752600"/>
                      </a:xfrm>
                      <a:prstGeom prst="rect">
                        <a:avLst/>
                      </a:prstGeom>
                    </p:spPr>
                  </p:pic>
                </p:oleObj>
              </mc:Fallback>
            </mc:AlternateContent>
          </a:graphicData>
        </a:graphic>
      </p:graphicFrame>
    </p:spTree>
    <p:extLst>
      <p:ext uri="{BB962C8B-B14F-4D97-AF65-F5344CB8AC3E}">
        <p14:creationId xmlns:p14="http://schemas.microsoft.com/office/powerpoint/2010/main" val="36921618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
        <p:nvSpPr>
          <p:cNvPr id="61" name="TextBox 60"/>
          <p:cNvSpPr txBox="1"/>
          <p:nvPr/>
        </p:nvSpPr>
        <p:spPr>
          <a:xfrm>
            <a:off x="1600199" y="1219200"/>
            <a:ext cx="5276681" cy="923330"/>
          </a:xfrm>
          <a:prstGeom prst="rect">
            <a:avLst/>
          </a:prstGeom>
          <a:noFill/>
        </p:spPr>
        <p:txBody>
          <a:bodyPr wrap="square" rtlCol="0">
            <a:spAutoFit/>
          </a:bodyPr>
          <a:lstStyle/>
          <a:p>
            <a:r>
              <a:rPr lang="en-US" dirty="0" smtClean="0"/>
              <a:t>We get the general case of all the different types of reflection and transmission (refraction or not) coefficients at all angles of incidence :</a:t>
            </a:r>
            <a:endParaRPr lang="en-US" dirty="0"/>
          </a:p>
        </p:txBody>
      </p:sp>
      <p:graphicFrame>
        <p:nvGraphicFramePr>
          <p:cNvPr id="2" name="Object 1"/>
          <p:cNvGraphicFramePr>
            <a:graphicFrameLocks noChangeAspect="1"/>
          </p:cNvGraphicFramePr>
          <p:nvPr>
            <p:extLst>
              <p:ext uri="{D42A27DB-BD31-4B8C-83A1-F6EECF244321}">
                <p14:modId xmlns:p14="http://schemas.microsoft.com/office/powerpoint/2010/main" val="4168422467"/>
              </p:ext>
            </p:extLst>
          </p:nvPr>
        </p:nvGraphicFramePr>
        <p:xfrm>
          <a:off x="1797050" y="2800350"/>
          <a:ext cx="3721100" cy="1828800"/>
        </p:xfrm>
        <a:graphic>
          <a:graphicData uri="http://schemas.openxmlformats.org/presentationml/2006/ole">
            <mc:AlternateContent xmlns:mc="http://schemas.openxmlformats.org/markup-compatibility/2006">
              <mc:Choice xmlns:v="urn:schemas-microsoft-com:vml" Requires="v">
                <p:oleObj spid="_x0000_s19470" name="Equation" r:id="rId3" imgW="3720960" imgH="1828800" progId="Equation.DSMT4">
                  <p:embed/>
                </p:oleObj>
              </mc:Choice>
              <mc:Fallback>
                <p:oleObj name="Equation" r:id="rId3" imgW="3720960" imgH="1828800" progId="Equation.DSMT4">
                  <p:embed/>
                  <p:pic>
                    <p:nvPicPr>
                      <p:cNvPr id="0" name=""/>
                      <p:cNvPicPr/>
                      <p:nvPr/>
                    </p:nvPicPr>
                    <p:blipFill>
                      <a:blip r:embed="rId4"/>
                      <a:stretch>
                        <a:fillRect/>
                      </a:stretch>
                    </p:blipFill>
                    <p:spPr>
                      <a:xfrm>
                        <a:off x="1797050" y="2800350"/>
                        <a:ext cx="3721100" cy="1828800"/>
                      </a:xfrm>
                      <a:prstGeom prst="rect">
                        <a:avLst/>
                      </a:prstGeom>
                    </p:spPr>
                  </p:pic>
                </p:oleObj>
              </mc:Fallback>
            </mc:AlternateContent>
          </a:graphicData>
        </a:graphic>
      </p:graphicFrame>
    </p:spTree>
    <p:extLst>
      <p:ext uri="{BB962C8B-B14F-4D97-AF65-F5344CB8AC3E}">
        <p14:creationId xmlns:p14="http://schemas.microsoft.com/office/powerpoint/2010/main" val="24932469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1027"/>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sp>
        <p:nvSpPr>
          <p:cNvPr id="18438" name="Text Box 1029"/>
          <p:cNvSpPr txBox="1">
            <a:spLocks noChangeArrowheads="1"/>
          </p:cNvSpPr>
          <p:nvPr/>
        </p:nvSpPr>
        <p:spPr bwMode="auto">
          <a:xfrm>
            <a:off x="1447800" y="1386374"/>
            <a:ext cx="6019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2400" dirty="0">
                <a:latin typeface="+mj-lt"/>
              </a:rPr>
              <a:t>Variation of Amplitude with angle (“AVA”) for the </a:t>
            </a:r>
            <a:r>
              <a:rPr lang="en-US" sz="2400" dirty="0">
                <a:latin typeface="+mj-lt"/>
                <a:cs typeface="Calibri" pitchFamily="34" charset="0"/>
              </a:rPr>
              <a:t>fluid-over-fluid</a:t>
            </a:r>
            <a:r>
              <a:rPr lang="en-US" sz="2400" dirty="0">
                <a:latin typeface="+mj-lt"/>
              </a:rPr>
              <a:t> case (NO </a:t>
            </a:r>
            <a:r>
              <a:rPr lang="en-US" sz="2400" u="sng" dirty="0">
                <a:latin typeface="+mj-lt"/>
              </a:rPr>
              <a:t>SHEAR</a:t>
            </a:r>
            <a:r>
              <a:rPr lang="en-US" sz="2400" dirty="0">
                <a:latin typeface="+mj-lt"/>
              </a:rPr>
              <a:t> WAVES)</a:t>
            </a:r>
            <a:endParaRPr lang="en-US" sz="1800" dirty="0">
              <a:latin typeface="+mj-lt"/>
            </a:endParaRPr>
          </a:p>
        </p:txBody>
      </p:sp>
      <p:graphicFrame>
        <p:nvGraphicFramePr>
          <p:cNvPr id="18434" name="Object 1024"/>
          <p:cNvGraphicFramePr>
            <a:graphicFrameLocks noChangeAspect="1"/>
          </p:cNvGraphicFramePr>
          <p:nvPr>
            <p:extLst>
              <p:ext uri="{D42A27DB-BD31-4B8C-83A1-F6EECF244321}">
                <p14:modId xmlns:p14="http://schemas.microsoft.com/office/powerpoint/2010/main" val="225302106"/>
              </p:ext>
            </p:extLst>
          </p:nvPr>
        </p:nvGraphicFramePr>
        <p:xfrm>
          <a:off x="2228850" y="2736850"/>
          <a:ext cx="4457700" cy="2451100"/>
        </p:xfrm>
        <a:graphic>
          <a:graphicData uri="http://schemas.openxmlformats.org/presentationml/2006/ole">
            <mc:AlternateContent xmlns:mc="http://schemas.openxmlformats.org/markup-compatibility/2006">
              <mc:Choice xmlns:v="urn:schemas-microsoft-com:vml" Requires="v">
                <p:oleObj spid="_x0000_s1054" name="Equation" r:id="rId3" imgW="4457520" imgH="2450880" progId="Equation.DSMT4">
                  <p:embed/>
                </p:oleObj>
              </mc:Choice>
              <mc:Fallback>
                <p:oleObj name="Equation" r:id="rId3" imgW="4457520" imgH="2450880" progId="Equation.DSMT4">
                  <p:embed/>
                  <p:pic>
                    <p:nvPicPr>
                      <p:cNvPr id="0" name=""/>
                      <p:cNvPicPr>
                        <a:picLocks noChangeAspect="1" noChangeArrowheads="1"/>
                      </p:cNvPicPr>
                      <p:nvPr/>
                    </p:nvPicPr>
                    <p:blipFill>
                      <a:blip r:embed="rId4"/>
                      <a:srcRect/>
                      <a:stretch>
                        <a:fillRect/>
                      </a:stretch>
                    </p:blipFill>
                    <p:spPr bwMode="auto">
                      <a:xfrm>
                        <a:off x="2228850" y="2736850"/>
                        <a:ext cx="4457700" cy="245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40" name="Text Box 1032"/>
          <p:cNvSpPr txBox="1">
            <a:spLocks noChangeArrowheads="1"/>
          </p:cNvSpPr>
          <p:nvPr/>
        </p:nvSpPr>
        <p:spPr bwMode="auto">
          <a:xfrm>
            <a:off x="6019800" y="5486400"/>
            <a:ext cx="2286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1800" dirty="0"/>
              <a:t>(Liner, 2004; Eq. 3.29, </a:t>
            </a:r>
            <a:r>
              <a:rPr lang="en-US" sz="1800" dirty="0" smtClean="0"/>
              <a:t>p.68; ~</a:t>
            </a:r>
            <a:r>
              <a:rPr lang="en-US" sz="1800" dirty="0" err="1" smtClean="0"/>
              <a:t>Ikelle</a:t>
            </a:r>
            <a:r>
              <a:rPr lang="en-US" sz="1800" dirty="0" smtClean="0"/>
              <a:t> and Amundsen, 2005, p. 94)</a:t>
            </a:r>
            <a:endParaRPr lang="en-US" sz="1800" dirty="0"/>
          </a:p>
        </p:txBody>
      </p:sp>
      <p:sp>
        <p:nvSpPr>
          <p:cNvPr id="10" name="TextBox 9"/>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Tree>
    <p:extLst>
      <p:ext uri="{BB962C8B-B14F-4D97-AF65-F5344CB8AC3E}">
        <p14:creationId xmlns:p14="http://schemas.microsoft.com/office/powerpoint/2010/main" val="36791318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1027"/>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sp>
        <p:nvSpPr>
          <p:cNvPr id="18438" name="Text Box 1029"/>
          <p:cNvSpPr txBox="1">
            <a:spLocks noChangeArrowheads="1"/>
          </p:cNvSpPr>
          <p:nvPr/>
        </p:nvSpPr>
        <p:spPr bwMode="auto">
          <a:xfrm>
            <a:off x="1447800" y="1386374"/>
            <a:ext cx="6019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2400" dirty="0" smtClean="0">
                <a:latin typeface="+mj-lt"/>
              </a:rPr>
              <a:t>What occurs at and beyond the critical angle?</a:t>
            </a:r>
            <a:endParaRPr lang="en-US" sz="1800" dirty="0">
              <a:latin typeface="+mj-lt"/>
            </a:endParaRPr>
          </a:p>
        </p:txBody>
      </p:sp>
      <p:sp>
        <p:nvSpPr>
          <p:cNvPr id="10" name="TextBox 9"/>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3554117868"/>
              </p:ext>
            </p:extLst>
          </p:nvPr>
        </p:nvGraphicFramePr>
        <p:xfrm>
          <a:off x="3560618" y="2844800"/>
          <a:ext cx="1701800" cy="2235200"/>
        </p:xfrm>
        <a:graphic>
          <a:graphicData uri="http://schemas.openxmlformats.org/presentationml/2006/ole">
            <mc:AlternateContent xmlns:mc="http://schemas.openxmlformats.org/markup-compatibility/2006">
              <mc:Choice xmlns:v="urn:schemas-microsoft-com:vml" Requires="v">
                <p:oleObj spid="_x0000_s2077" name="Equation" r:id="rId3" imgW="1701720" imgH="2234880" progId="Equation.DSMT4">
                  <p:embed/>
                </p:oleObj>
              </mc:Choice>
              <mc:Fallback>
                <p:oleObj name="Equation" r:id="rId3" imgW="1701720" imgH="2234880" progId="Equation.DSMT4">
                  <p:embed/>
                  <p:pic>
                    <p:nvPicPr>
                      <p:cNvPr id="0" name=""/>
                      <p:cNvPicPr/>
                      <p:nvPr/>
                    </p:nvPicPr>
                    <p:blipFill>
                      <a:blip r:embed="rId4"/>
                      <a:stretch>
                        <a:fillRect/>
                      </a:stretch>
                    </p:blipFill>
                    <p:spPr>
                      <a:xfrm>
                        <a:off x="3560618" y="2844800"/>
                        <a:ext cx="1701800" cy="2235200"/>
                      </a:xfrm>
                      <a:prstGeom prst="rect">
                        <a:avLst/>
                      </a:prstGeom>
                    </p:spPr>
                  </p:pic>
                </p:oleObj>
              </mc:Fallback>
            </mc:AlternateContent>
          </a:graphicData>
        </a:graphic>
      </p:graphicFrame>
    </p:spTree>
    <p:extLst>
      <p:ext uri="{BB962C8B-B14F-4D97-AF65-F5344CB8AC3E}">
        <p14:creationId xmlns:p14="http://schemas.microsoft.com/office/powerpoint/2010/main" val="23775949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1027"/>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sp>
        <p:nvSpPr>
          <p:cNvPr id="18438" name="Text Box 1029"/>
          <p:cNvSpPr txBox="1">
            <a:spLocks noChangeArrowheads="1"/>
          </p:cNvSpPr>
          <p:nvPr/>
        </p:nvSpPr>
        <p:spPr bwMode="auto">
          <a:xfrm>
            <a:off x="1447800" y="1386374"/>
            <a:ext cx="6019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2400" smtClean="0">
                <a:latin typeface="+mj-lt"/>
              </a:rPr>
              <a:t>                        FLUID-FLUID </a:t>
            </a:r>
            <a:r>
              <a:rPr lang="en-US" sz="2400" dirty="0" smtClean="0">
                <a:latin typeface="+mj-lt"/>
              </a:rPr>
              <a:t>case</a:t>
            </a:r>
          </a:p>
          <a:p>
            <a:pPr>
              <a:spcBef>
                <a:spcPct val="50000"/>
              </a:spcBef>
            </a:pPr>
            <a:r>
              <a:rPr lang="en-US" sz="2400" dirty="0" smtClean="0">
                <a:latin typeface="+mj-lt"/>
              </a:rPr>
              <a:t>What occurs at the critical angle?</a:t>
            </a:r>
            <a:endParaRPr lang="en-US" sz="1800" dirty="0">
              <a:latin typeface="+mj-lt"/>
            </a:endParaRPr>
          </a:p>
        </p:txBody>
      </p:sp>
      <p:graphicFrame>
        <p:nvGraphicFramePr>
          <p:cNvPr id="18434" name="Object 1024"/>
          <p:cNvGraphicFramePr>
            <a:graphicFrameLocks noChangeAspect="1"/>
          </p:cNvGraphicFramePr>
          <p:nvPr>
            <p:extLst>
              <p:ext uri="{D42A27DB-BD31-4B8C-83A1-F6EECF244321}">
                <p14:modId xmlns:p14="http://schemas.microsoft.com/office/powerpoint/2010/main" val="3341567931"/>
              </p:ext>
            </p:extLst>
          </p:nvPr>
        </p:nvGraphicFramePr>
        <p:xfrm>
          <a:off x="2228850" y="2736850"/>
          <a:ext cx="4457700" cy="2451100"/>
        </p:xfrm>
        <a:graphic>
          <a:graphicData uri="http://schemas.openxmlformats.org/presentationml/2006/ole">
            <mc:AlternateContent xmlns:mc="http://schemas.openxmlformats.org/markup-compatibility/2006">
              <mc:Choice xmlns:v="urn:schemas-microsoft-com:vml" Requires="v">
                <p:oleObj spid="_x0000_s3100" name="Equation" r:id="rId3" imgW="4457520" imgH="2450880" progId="Equation.DSMT4">
                  <p:embed/>
                </p:oleObj>
              </mc:Choice>
              <mc:Fallback>
                <p:oleObj name="Equation" r:id="rId3" imgW="4457520" imgH="2450880" progId="Equation.DSMT4">
                  <p:embed/>
                  <p:pic>
                    <p:nvPicPr>
                      <p:cNvPr id="0" name=""/>
                      <p:cNvPicPr>
                        <a:picLocks noChangeAspect="1" noChangeArrowheads="1"/>
                      </p:cNvPicPr>
                      <p:nvPr/>
                    </p:nvPicPr>
                    <p:blipFill>
                      <a:blip r:embed="rId4"/>
                      <a:srcRect/>
                      <a:stretch>
                        <a:fillRect/>
                      </a:stretch>
                    </p:blipFill>
                    <p:spPr bwMode="auto">
                      <a:xfrm>
                        <a:off x="2228850" y="2736850"/>
                        <a:ext cx="4457700" cy="245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40" name="Text Box 1032"/>
          <p:cNvSpPr txBox="1">
            <a:spLocks noChangeArrowheads="1"/>
          </p:cNvSpPr>
          <p:nvPr/>
        </p:nvSpPr>
        <p:spPr bwMode="auto">
          <a:xfrm>
            <a:off x="5486400" y="5486400"/>
            <a:ext cx="2819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1800" dirty="0"/>
              <a:t>(Liner, 2004; Eq. 3.29, </a:t>
            </a:r>
            <a:r>
              <a:rPr lang="en-US" sz="1800" dirty="0" smtClean="0"/>
              <a:t>p.68; ~</a:t>
            </a:r>
            <a:r>
              <a:rPr lang="en-US" sz="1800" dirty="0" err="1" smtClean="0"/>
              <a:t>Ikelle</a:t>
            </a:r>
            <a:r>
              <a:rPr lang="en-US" sz="1800" dirty="0" smtClean="0"/>
              <a:t> and Amundsen, 2005, p.94)</a:t>
            </a:r>
            <a:endParaRPr lang="en-US" sz="1800" dirty="0"/>
          </a:p>
        </p:txBody>
      </p:sp>
      <p:sp>
        <p:nvSpPr>
          <p:cNvPr id="10" name="TextBox 9"/>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Tree>
    <p:extLst>
      <p:ext uri="{BB962C8B-B14F-4D97-AF65-F5344CB8AC3E}">
        <p14:creationId xmlns:p14="http://schemas.microsoft.com/office/powerpoint/2010/main" val="3618367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
        <p:nvSpPr>
          <p:cNvPr id="5" name="TextBox 4"/>
          <p:cNvSpPr txBox="1"/>
          <p:nvPr/>
        </p:nvSpPr>
        <p:spPr>
          <a:xfrm>
            <a:off x="1676400" y="1981200"/>
            <a:ext cx="2899576" cy="369332"/>
          </a:xfrm>
          <a:prstGeom prst="rect">
            <a:avLst/>
          </a:prstGeom>
          <a:noFill/>
        </p:spPr>
        <p:txBody>
          <a:bodyPr wrap="none" rtlCol="0">
            <a:spAutoFit/>
          </a:bodyPr>
          <a:lstStyle/>
          <a:p>
            <a:r>
              <a:rPr lang="en-US" dirty="0" smtClean="0"/>
              <a:t>and where both shear stress,</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899598268"/>
              </p:ext>
            </p:extLst>
          </p:nvPr>
        </p:nvGraphicFramePr>
        <p:xfrm>
          <a:off x="2140410" y="2667000"/>
          <a:ext cx="2755900" cy="723900"/>
        </p:xfrm>
        <a:graphic>
          <a:graphicData uri="http://schemas.openxmlformats.org/presentationml/2006/ole">
            <mc:AlternateContent xmlns:mc="http://schemas.openxmlformats.org/markup-compatibility/2006">
              <mc:Choice xmlns:v="urn:schemas-microsoft-com:vml" Requires="v">
                <p:oleObj spid="_x0000_s5158" name="Equation" r:id="rId3" imgW="2755800" imgH="723600" progId="Equation.DSMT4">
                  <p:embed/>
                </p:oleObj>
              </mc:Choice>
              <mc:Fallback>
                <p:oleObj name="Equation" r:id="rId3" imgW="2755800" imgH="723600" progId="Equation.DSMT4">
                  <p:embed/>
                  <p:pic>
                    <p:nvPicPr>
                      <p:cNvPr id="0" name=""/>
                      <p:cNvPicPr/>
                      <p:nvPr/>
                    </p:nvPicPr>
                    <p:blipFill>
                      <a:blip r:embed="rId4"/>
                      <a:stretch>
                        <a:fillRect/>
                      </a:stretch>
                    </p:blipFill>
                    <p:spPr>
                      <a:xfrm>
                        <a:off x="2140410" y="2667000"/>
                        <a:ext cx="2755900" cy="7239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597919545"/>
              </p:ext>
            </p:extLst>
          </p:nvPr>
        </p:nvGraphicFramePr>
        <p:xfrm>
          <a:off x="2212975" y="4343400"/>
          <a:ext cx="2882900" cy="723900"/>
        </p:xfrm>
        <a:graphic>
          <a:graphicData uri="http://schemas.openxmlformats.org/presentationml/2006/ole">
            <mc:AlternateContent xmlns:mc="http://schemas.openxmlformats.org/markup-compatibility/2006">
              <mc:Choice xmlns:v="urn:schemas-microsoft-com:vml" Requires="v">
                <p:oleObj spid="_x0000_s5159" name="Equation" r:id="rId5" imgW="2882880" imgH="723600" progId="Equation.DSMT4">
                  <p:embed/>
                </p:oleObj>
              </mc:Choice>
              <mc:Fallback>
                <p:oleObj name="Equation" r:id="rId5" imgW="2882880" imgH="723600" progId="Equation.DSMT4">
                  <p:embed/>
                  <p:pic>
                    <p:nvPicPr>
                      <p:cNvPr id="0" name="Object 5"/>
                      <p:cNvPicPr>
                        <a:picLocks noChangeAspect="1" noChangeArrowheads="1"/>
                      </p:cNvPicPr>
                      <p:nvPr/>
                    </p:nvPicPr>
                    <p:blipFill>
                      <a:blip r:embed="rId6"/>
                      <a:srcRect/>
                      <a:stretch>
                        <a:fillRect/>
                      </a:stretch>
                    </p:blipFill>
                    <p:spPr bwMode="auto">
                      <a:xfrm>
                        <a:off x="2212975" y="4343400"/>
                        <a:ext cx="28829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p:nvPr/>
        </p:nvSpPr>
        <p:spPr>
          <a:xfrm>
            <a:off x="1828800" y="3733800"/>
            <a:ext cx="6115970" cy="369332"/>
          </a:xfrm>
          <a:prstGeom prst="rect">
            <a:avLst/>
          </a:prstGeom>
          <a:noFill/>
        </p:spPr>
        <p:txBody>
          <a:bodyPr wrap="none" rtlCol="0">
            <a:spAutoFit/>
          </a:bodyPr>
          <a:lstStyle/>
          <a:p>
            <a:r>
              <a:rPr lang="en-US" dirty="0" smtClean="0"/>
              <a:t>and as well as normal stress is continuous across the boundary:</a:t>
            </a:r>
            <a:endParaRPr lang="en-US" dirty="0"/>
          </a:p>
        </p:txBody>
      </p:sp>
    </p:spTree>
    <p:extLst>
      <p:ext uri="{BB962C8B-B14F-4D97-AF65-F5344CB8AC3E}">
        <p14:creationId xmlns:p14="http://schemas.microsoft.com/office/powerpoint/2010/main" val="22247306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Text Box 3"/>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pic>
        <p:nvPicPr>
          <p:cNvPr id="131076" name="Picture 4" descr="C:\Documents and Settings\jlorenzo\Desktop\lectures\images\ReflectionCoefficient\RCfluid_preNpostCrit.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143000"/>
            <a:ext cx="6681788"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77" name="Text Box 5"/>
          <p:cNvSpPr txBox="1">
            <a:spLocks noChangeArrowheads="1"/>
          </p:cNvSpPr>
          <p:nvPr/>
        </p:nvSpPr>
        <p:spPr bwMode="auto">
          <a:xfrm>
            <a:off x="6868806" y="2133600"/>
            <a:ext cx="20621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1800" dirty="0"/>
              <a:t>Reflection Coefficients at all </a:t>
            </a:r>
            <a:r>
              <a:rPr lang="en-US" sz="1800" dirty="0" smtClean="0"/>
              <a:t>angles: pre- </a:t>
            </a:r>
            <a:r>
              <a:rPr lang="en-US" sz="1800" dirty="0"/>
              <a:t>and post-critical</a:t>
            </a:r>
          </a:p>
        </p:txBody>
      </p:sp>
      <p:sp>
        <p:nvSpPr>
          <p:cNvPr id="131078" name="Text Box 6"/>
          <p:cNvSpPr txBox="1">
            <a:spLocks noChangeArrowheads="1"/>
          </p:cNvSpPr>
          <p:nvPr/>
        </p:nvSpPr>
        <p:spPr bwMode="auto">
          <a:xfrm>
            <a:off x="7345363" y="5567363"/>
            <a:ext cx="1658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nchor="ct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a:hlinkClick r:id="rId3"/>
              </a:rPr>
              <a:t>Matlab Code</a:t>
            </a:r>
            <a:endParaRPr lang="en-US"/>
          </a:p>
        </p:txBody>
      </p:sp>
      <p:sp>
        <p:nvSpPr>
          <p:cNvPr id="7" name="TextBox 6"/>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
        <p:nvSpPr>
          <p:cNvPr id="2" name="TextBox 1"/>
          <p:cNvSpPr txBox="1"/>
          <p:nvPr/>
        </p:nvSpPr>
        <p:spPr>
          <a:xfrm>
            <a:off x="7010400" y="3962400"/>
            <a:ext cx="1828800" cy="923330"/>
          </a:xfrm>
          <a:prstGeom prst="rect">
            <a:avLst/>
          </a:prstGeom>
          <a:noFill/>
        </p:spPr>
        <p:txBody>
          <a:bodyPr wrap="square" rtlCol="0">
            <a:spAutoFit/>
          </a:bodyPr>
          <a:lstStyle/>
          <a:p>
            <a:r>
              <a:rPr lang="en-US" dirty="0" smtClean="0"/>
              <a:t>Case:</a:t>
            </a:r>
          </a:p>
          <a:p>
            <a:r>
              <a:rPr lang="en-US" dirty="0" smtClean="0"/>
              <a:t>Rho: 2.2 /1.8</a:t>
            </a:r>
          </a:p>
          <a:p>
            <a:r>
              <a:rPr lang="en-US" dirty="0" smtClean="0"/>
              <a:t>V: 1800/2500</a:t>
            </a:r>
            <a:endParaRPr lang="en-US" dirty="0"/>
          </a:p>
        </p:txBody>
      </p:sp>
    </p:spTree>
    <p:extLst>
      <p:ext uri="{BB962C8B-B14F-4D97-AF65-F5344CB8AC3E}">
        <p14:creationId xmlns:p14="http://schemas.microsoft.com/office/powerpoint/2010/main" val="34096853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 Box 2"/>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pic>
        <p:nvPicPr>
          <p:cNvPr id="132099" name="Picture 3" descr="C:\Documents and Settings\jlorenzo\Desktop\lectures\images\ReflectionCoefficient\RCfluid_preNpostCrit.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14400"/>
            <a:ext cx="6681788"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100" name="Text Box 4"/>
          <p:cNvSpPr txBox="1">
            <a:spLocks noChangeArrowheads="1"/>
          </p:cNvSpPr>
          <p:nvPr/>
        </p:nvSpPr>
        <p:spPr bwMode="auto">
          <a:xfrm>
            <a:off x="914400" y="304800"/>
            <a:ext cx="571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1800"/>
              <a:t>NOTES:   #1</a:t>
            </a:r>
          </a:p>
        </p:txBody>
      </p:sp>
      <p:sp>
        <p:nvSpPr>
          <p:cNvPr id="132101" name="Rectangle 5"/>
          <p:cNvSpPr>
            <a:spLocks noChangeArrowheads="1"/>
          </p:cNvSpPr>
          <p:nvPr/>
        </p:nvSpPr>
        <p:spPr bwMode="auto">
          <a:xfrm>
            <a:off x="3733800" y="762000"/>
            <a:ext cx="3581400" cy="5486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2103" name="Text Box 7"/>
          <p:cNvSpPr txBox="1">
            <a:spLocks noChangeArrowheads="1"/>
          </p:cNvSpPr>
          <p:nvPr/>
        </p:nvSpPr>
        <p:spPr bwMode="auto">
          <a:xfrm>
            <a:off x="4267200" y="1676400"/>
            <a:ext cx="3200400"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lgn="l">
              <a:spcBef>
                <a:spcPct val="50000"/>
              </a:spcBef>
            </a:pPr>
            <a:r>
              <a:rPr lang="en-US" sz="1800"/>
              <a:t>At the critical angle, the real portion of the RC goes to 1. But, beyond it drops. This does not mean that the energy is dropping. Remember that the RC is complex and has two terms.  For an estimation of energy you would need to look at the square of the amplitude. To calculate the amplitude we include </a:t>
            </a:r>
            <a:r>
              <a:rPr lang="en-US" sz="1800" u="sng"/>
              <a:t>both the imaginary and real</a:t>
            </a:r>
            <a:r>
              <a:rPr lang="en-US" sz="1800"/>
              <a:t> portions of the RC.</a:t>
            </a:r>
          </a:p>
        </p:txBody>
      </p:sp>
      <p:sp>
        <p:nvSpPr>
          <p:cNvPr id="132104" name="Rectangle 8"/>
          <p:cNvSpPr>
            <a:spLocks noChangeArrowheads="1"/>
          </p:cNvSpPr>
          <p:nvPr/>
        </p:nvSpPr>
        <p:spPr bwMode="auto">
          <a:xfrm>
            <a:off x="304800" y="3429000"/>
            <a:ext cx="3733800" cy="2743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2105" name="Rectangle 10"/>
          <p:cNvSpPr>
            <a:spLocks noChangeArrowheads="1"/>
          </p:cNvSpPr>
          <p:nvPr/>
        </p:nvSpPr>
        <p:spPr bwMode="auto">
          <a:xfrm>
            <a:off x="381000" y="2971800"/>
            <a:ext cx="609600" cy="1295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TextBox 9"/>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Tree>
    <p:extLst>
      <p:ext uri="{BB962C8B-B14F-4D97-AF65-F5344CB8AC3E}">
        <p14:creationId xmlns:p14="http://schemas.microsoft.com/office/powerpoint/2010/main" val="40235847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ext Box 3"/>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pic>
        <p:nvPicPr>
          <p:cNvPr id="133123" name="Picture 4" descr="C:\Documents and Settings\jlorenzo\Desktop\lectures\images\ReflectionCoefficient\RCfluid_preNpostCrit.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14400"/>
            <a:ext cx="6681788"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4" name="Text Box 5"/>
          <p:cNvSpPr txBox="1">
            <a:spLocks noChangeArrowheads="1"/>
          </p:cNvSpPr>
          <p:nvPr/>
        </p:nvSpPr>
        <p:spPr bwMode="auto">
          <a:xfrm>
            <a:off x="914400" y="304800"/>
            <a:ext cx="571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1800"/>
              <a:t>NOTES:   #2</a:t>
            </a:r>
          </a:p>
        </p:txBody>
      </p:sp>
      <p:sp>
        <p:nvSpPr>
          <p:cNvPr id="133125" name="Rectangle 6"/>
          <p:cNvSpPr>
            <a:spLocks noChangeArrowheads="1"/>
          </p:cNvSpPr>
          <p:nvPr/>
        </p:nvSpPr>
        <p:spPr bwMode="auto">
          <a:xfrm>
            <a:off x="3733800" y="762000"/>
            <a:ext cx="3581400" cy="5486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3127" name="Text Box 7"/>
          <p:cNvSpPr txBox="1">
            <a:spLocks noChangeArrowheads="1"/>
          </p:cNvSpPr>
          <p:nvPr/>
        </p:nvSpPr>
        <p:spPr bwMode="auto">
          <a:xfrm>
            <a:off x="4267200" y="1676400"/>
            <a:ext cx="2590800" cy="32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lgn="l">
              <a:spcBef>
                <a:spcPct val="50000"/>
              </a:spcBef>
            </a:pPr>
            <a:r>
              <a:rPr lang="en-US" sz="1800"/>
              <a:t>For the</a:t>
            </a:r>
            <a:r>
              <a:rPr lang="en-US" sz="1800" u="sng"/>
              <a:t> critical ray,</a:t>
            </a:r>
            <a:r>
              <a:rPr lang="en-US" sz="1800"/>
              <a:t> amplitude is maximum (=1) at critical angle.</a:t>
            </a:r>
          </a:p>
          <a:p>
            <a:pPr algn="l">
              <a:spcBef>
                <a:spcPct val="50000"/>
              </a:spcBef>
            </a:pPr>
            <a:r>
              <a:rPr lang="en-US" sz="1800"/>
              <a:t>Post-critical angles also have a maximum amplitude because all the energy is coming back as a reflected wave and no energy is getting into the lower layer</a:t>
            </a:r>
          </a:p>
        </p:txBody>
      </p:sp>
      <p:sp>
        <p:nvSpPr>
          <p:cNvPr id="133128" name="Rectangle 8"/>
          <p:cNvSpPr>
            <a:spLocks noChangeArrowheads="1"/>
          </p:cNvSpPr>
          <p:nvPr/>
        </p:nvSpPr>
        <p:spPr bwMode="auto">
          <a:xfrm>
            <a:off x="304800" y="685800"/>
            <a:ext cx="3733800" cy="2362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3129" name="Rectangle 9"/>
          <p:cNvSpPr>
            <a:spLocks noChangeArrowheads="1"/>
          </p:cNvSpPr>
          <p:nvPr/>
        </p:nvSpPr>
        <p:spPr bwMode="auto">
          <a:xfrm>
            <a:off x="1143000" y="2819400"/>
            <a:ext cx="2743200" cy="609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TextBox 9"/>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Tree>
    <p:extLst>
      <p:ext uri="{BB962C8B-B14F-4D97-AF65-F5344CB8AC3E}">
        <p14:creationId xmlns:p14="http://schemas.microsoft.com/office/powerpoint/2010/main" val="7540602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 Box 2"/>
          <p:cNvSpPr txBox="1">
            <a:spLocks noChangeArrowheads="1"/>
          </p:cNvSpPr>
          <p:nvPr/>
        </p:nvSpPr>
        <p:spPr bwMode="auto">
          <a:xfrm>
            <a:off x="7620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endParaRPr lang="en-US" sz="1800"/>
          </a:p>
        </p:txBody>
      </p:sp>
      <p:pic>
        <p:nvPicPr>
          <p:cNvPr id="134147" name="Picture 3" descr="C:\Documents and Settings\jlorenzo\Desktop\lectures\images\ReflectionCoefficient\RCfluid_preNpostCrit.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785" y="914400"/>
            <a:ext cx="6681788"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8" name="Text Box 4"/>
          <p:cNvSpPr txBox="1">
            <a:spLocks noChangeArrowheads="1"/>
          </p:cNvSpPr>
          <p:nvPr/>
        </p:nvSpPr>
        <p:spPr bwMode="auto">
          <a:xfrm>
            <a:off x="914400" y="304800"/>
            <a:ext cx="571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spcBef>
                <a:spcPct val="50000"/>
              </a:spcBef>
            </a:pPr>
            <a:r>
              <a:rPr lang="en-US" sz="1800"/>
              <a:t>NOTES:   #3</a:t>
            </a:r>
          </a:p>
        </p:txBody>
      </p:sp>
      <p:sp>
        <p:nvSpPr>
          <p:cNvPr id="134150" name="Rectangle 8"/>
          <p:cNvSpPr>
            <a:spLocks noChangeArrowheads="1"/>
          </p:cNvSpPr>
          <p:nvPr/>
        </p:nvSpPr>
        <p:spPr bwMode="auto">
          <a:xfrm>
            <a:off x="304800" y="685800"/>
            <a:ext cx="3352800" cy="5715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4151" name="Text Box 10"/>
          <p:cNvSpPr txBox="1">
            <a:spLocks noChangeArrowheads="1"/>
          </p:cNvSpPr>
          <p:nvPr/>
        </p:nvSpPr>
        <p:spPr bwMode="auto">
          <a:xfrm>
            <a:off x="609600" y="1752600"/>
            <a:ext cx="2590800"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omic Sans MS" pitchFamily="66" charset="0"/>
              </a:defRPr>
            </a:lvl1pPr>
            <a:lvl2pPr marL="742950" indent="-285750">
              <a:defRPr sz="2000">
                <a:solidFill>
                  <a:schemeClr val="tx1"/>
                </a:solidFill>
                <a:latin typeface="Comic Sans MS" pitchFamily="66" charset="0"/>
              </a:defRPr>
            </a:lvl2pPr>
            <a:lvl3pPr marL="1143000" indent="-228600">
              <a:defRPr sz="2000">
                <a:solidFill>
                  <a:schemeClr val="tx1"/>
                </a:solidFill>
                <a:latin typeface="Comic Sans MS" pitchFamily="66" charset="0"/>
              </a:defRPr>
            </a:lvl3pPr>
            <a:lvl4pPr marL="1600200" indent="-228600">
              <a:defRPr sz="2000">
                <a:solidFill>
                  <a:schemeClr val="tx1"/>
                </a:solidFill>
                <a:latin typeface="Comic Sans MS" pitchFamily="66" charset="0"/>
              </a:defRPr>
            </a:lvl4pPr>
            <a:lvl5pPr marL="2057400" indent="-228600">
              <a:defRPr sz="2000">
                <a:solidFill>
                  <a:schemeClr val="tx1"/>
                </a:solidFill>
                <a:latin typeface="Comic Sans MS" pitchFamily="66" charset="0"/>
              </a:defRPr>
            </a:lvl5pPr>
            <a:lvl6pPr marL="2514600" indent="-228600" algn="ctr" eaLnBrk="0" fontAlgn="base" hangingPunct="0">
              <a:spcBef>
                <a:spcPct val="0"/>
              </a:spcBef>
              <a:spcAft>
                <a:spcPct val="0"/>
              </a:spcAft>
              <a:defRPr sz="2000">
                <a:solidFill>
                  <a:schemeClr val="tx1"/>
                </a:solidFill>
                <a:latin typeface="Comic Sans MS" pitchFamily="66" charset="0"/>
              </a:defRPr>
            </a:lvl6pPr>
            <a:lvl7pPr marL="2971800" indent="-228600" algn="ctr" eaLnBrk="0" fontAlgn="base" hangingPunct="0">
              <a:spcBef>
                <a:spcPct val="0"/>
              </a:spcBef>
              <a:spcAft>
                <a:spcPct val="0"/>
              </a:spcAft>
              <a:defRPr sz="2000">
                <a:solidFill>
                  <a:schemeClr val="tx1"/>
                </a:solidFill>
                <a:latin typeface="Comic Sans MS" pitchFamily="66" charset="0"/>
              </a:defRPr>
            </a:lvl7pPr>
            <a:lvl8pPr marL="3429000" indent="-228600" algn="ctr" eaLnBrk="0" fontAlgn="base" hangingPunct="0">
              <a:spcBef>
                <a:spcPct val="0"/>
              </a:spcBef>
              <a:spcAft>
                <a:spcPct val="0"/>
              </a:spcAft>
              <a:defRPr sz="2000">
                <a:solidFill>
                  <a:schemeClr val="tx1"/>
                </a:solidFill>
                <a:latin typeface="Comic Sans MS" pitchFamily="66" charset="0"/>
              </a:defRPr>
            </a:lvl8pPr>
            <a:lvl9pPr marL="3886200" indent="-228600" algn="ctr" eaLnBrk="0" fontAlgn="base" hangingPunct="0">
              <a:spcBef>
                <a:spcPct val="0"/>
              </a:spcBef>
              <a:spcAft>
                <a:spcPct val="0"/>
              </a:spcAft>
              <a:defRPr sz="2000">
                <a:solidFill>
                  <a:schemeClr val="tx1"/>
                </a:solidFill>
                <a:latin typeface="Comic Sans MS" pitchFamily="66" charset="0"/>
              </a:defRPr>
            </a:lvl9pPr>
          </a:lstStyle>
          <a:p>
            <a:pPr algn="l">
              <a:spcBef>
                <a:spcPct val="50000"/>
              </a:spcBef>
            </a:pPr>
            <a:endParaRPr lang="en-US" sz="1800"/>
          </a:p>
          <a:p>
            <a:pPr algn="l">
              <a:spcBef>
                <a:spcPct val="50000"/>
              </a:spcBef>
            </a:pPr>
            <a:r>
              <a:rPr lang="en-US" sz="1800"/>
              <a:t>Post-critical angle rays will experience a phase shift, that is the shape of the signal will change.</a:t>
            </a:r>
          </a:p>
        </p:txBody>
      </p:sp>
      <p:sp>
        <p:nvSpPr>
          <p:cNvPr id="8" name="TextBox 7"/>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Tree>
    <p:extLst>
      <p:ext uri="{BB962C8B-B14F-4D97-AF65-F5344CB8AC3E}">
        <p14:creationId xmlns:p14="http://schemas.microsoft.com/office/powerpoint/2010/main" val="1199305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0800" y="609600"/>
            <a:ext cx="5029200" cy="523220"/>
          </a:xfrm>
          <a:prstGeom prst="rect">
            <a:avLst/>
          </a:prstGeom>
          <a:noFill/>
        </p:spPr>
        <p:txBody>
          <a:bodyPr wrap="square" rtlCol="0">
            <a:spAutoFit/>
          </a:bodyPr>
          <a:lstStyle/>
          <a:p>
            <a:r>
              <a:rPr lang="en-US" sz="2800" dirty="0" smtClean="0"/>
              <a:t>Energy Coefficients</a:t>
            </a:r>
            <a:endParaRPr lang="en-US" sz="2800" dirty="0"/>
          </a:p>
        </p:txBody>
      </p:sp>
      <p:sp>
        <p:nvSpPr>
          <p:cNvPr id="3" name="TextBox 2"/>
          <p:cNvSpPr txBox="1"/>
          <p:nvPr/>
        </p:nvSpPr>
        <p:spPr>
          <a:xfrm>
            <a:off x="838200" y="1524000"/>
            <a:ext cx="6477000" cy="369332"/>
          </a:xfrm>
          <a:prstGeom prst="rect">
            <a:avLst/>
          </a:prstGeom>
          <a:noFill/>
        </p:spPr>
        <p:txBody>
          <a:bodyPr wrap="square" rtlCol="0">
            <a:spAutoFit/>
          </a:bodyPr>
          <a:lstStyle/>
          <a:p>
            <a:r>
              <a:rPr lang="en-US" dirty="0" smtClean="0"/>
              <a:t>We saw that for reflection coefficients :</a:t>
            </a:r>
            <a:endParaRPr lang="en-US" dirty="0"/>
          </a:p>
        </p:txBody>
      </p:sp>
      <p:sp>
        <p:nvSpPr>
          <p:cNvPr id="4" name="Rectangle 3"/>
          <p:cNvSpPr/>
          <p:nvPr/>
        </p:nvSpPr>
        <p:spPr>
          <a:xfrm>
            <a:off x="4870450" y="1418897"/>
            <a:ext cx="1828800" cy="533400"/>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240114906"/>
              </p:ext>
            </p:extLst>
          </p:nvPr>
        </p:nvGraphicFramePr>
        <p:xfrm>
          <a:off x="4997450" y="1495097"/>
          <a:ext cx="1587500" cy="469900"/>
        </p:xfrm>
        <a:graphic>
          <a:graphicData uri="http://schemas.openxmlformats.org/presentationml/2006/ole">
            <mc:AlternateContent xmlns:mc="http://schemas.openxmlformats.org/markup-compatibility/2006">
              <mc:Choice xmlns:v="urn:schemas-microsoft-com:vml" Requires="v">
                <p:oleObj spid="_x0000_s21518" name="Equation" r:id="rId3" imgW="1587240" imgH="469800" progId="Equation.DSMT4">
                  <p:embed/>
                </p:oleObj>
              </mc:Choice>
              <mc:Fallback>
                <p:oleObj name="Equation" r:id="rId3" imgW="1587240" imgH="469800" progId="Equation.DSMT4">
                  <p:embed/>
                  <p:pic>
                    <p:nvPicPr>
                      <p:cNvPr id="0" name=""/>
                      <p:cNvPicPr/>
                      <p:nvPr/>
                    </p:nvPicPr>
                    <p:blipFill>
                      <a:blip r:embed="rId4"/>
                      <a:stretch>
                        <a:fillRect/>
                      </a:stretch>
                    </p:blipFill>
                    <p:spPr>
                      <a:xfrm>
                        <a:off x="4997450" y="1495097"/>
                        <a:ext cx="1587500" cy="4699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006183722"/>
              </p:ext>
            </p:extLst>
          </p:nvPr>
        </p:nvGraphicFramePr>
        <p:xfrm>
          <a:off x="4865195" y="2191266"/>
          <a:ext cx="2222500" cy="1320800"/>
        </p:xfrm>
        <a:graphic>
          <a:graphicData uri="http://schemas.openxmlformats.org/presentationml/2006/ole">
            <mc:AlternateContent xmlns:mc="http://schemas.openxmlformats.org/markup-compatibility/2006">
              <mc:Choice xmlns:v="urn:schemas-microsoft-com:vml" Requires="v">
                <p:oleObj spid="_x0000_s21519" name="Equation" r:id="rId5" imgW="2222280" imgH="1320480" progId="Equation.DSMT4">
                  <p:embed/>
                </p:oleObj>
              </mc:Choice>
              <mc:Fallback>
                <p:oleObj name="Equation" r:id="rId5" imgW="2222280" imgH="1320480" progId="Equation.DSMT4">
                  <p:embed/>
                  <p:pic>
                    <p:nvPicPr>
                      <p:cNvPr id="0" name=""/>
                      <p:cNvPicPr/>
                      <p:nvPr/>
                    </p:nvPicPr>
                    <p:blipFill>
                      <a:blip r:embed="rId6"/>
                      <a:stretch>
                        <a:fillRect/>
                      </a:stretch>
                    </p:blipFill>
                    <p:spPr>
                      <a:xfrm>
                        <a:off x="4865195" y="2191266"/>
                        <a:ext cx="2222500" cy="1320800"/>
                      </a:xfrm>
                      <a:prstGeom prst="rect">
                        <a:avLst/>
                      </a:prstGeom>
                    </p:spPr>
                  </p:pic>
                </p:oleObj>
              </mc:Fallback>
            </mc:AlternateContent>
          </a:graphicData>
        </a:graphic>
      </p:graphicFrame>
      <p:sp>
        <p:nvSpPr>
          <p:cNvPr id="9" name="TextBox 8"/>
          <p:cNvSpPr txBox="1"/>
          <p:nvPr/>
        </p:nvSpPr>
        <p:spPr>
          <a:xfrm>
            <a:off x="953814" y="2667000"/>
            <a:ext cx="3618186" cy="646331"/>
          </a:xfrm>
          <a:prstGeom prst="rect">
            <a:avLst/>
          </a:prstGeom>
          <a:noFill/>
        </p:spPr>
        <p:txBody>
          <a:bodyPr wrap="square" rtlCol="0">
            <a:spAutoFit/>
          </a:bodyPr>
          <a:lstStyle/>
          <a:p>
            <a:r>
              <a:rPr lang="en-US" dirty="0" smtClean="0"/>
              <a:t>For the energy coefficients at </a:t>
            </a:r>
          </a:p>
          <a:p>
            <a:r>
              <a:rPr lang="en-US" dirty="0" smtClean="0"/>
              <a:t>normal incidence :</a:t>
            </a:r>
            <a:endParaRPr lang="en-US" dirty="0"/>
          </a:p>
        </p:txBody>
      </p:sp>
    </p:spTree>
    <p:extLst>
      <p:ext uri="{BB962C8B-B14F-4D97-AF65-F5344CB8AC3E}">
        <p14:creationId xmlns:p14="http://schemas.microsoft.com/office/powerpoint/2010/main" val="3024538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0800" y="609600"/>
            <a:ext cx="5029200" cy="523220"/>
          </a:xfrm>
          <a:prstGeom prst="rect">
            <a:avLst/>
          </a:prstGeom>
          <a:noFill/>
        </p:spPr>
        <p:txBody>
          <a:bodyPr wrap="square" rtlCol="0">
            <a:spAutoFit/>
          </a:bodyPr>
          <a:lstStyle/>
          <a:p>
            <a:r>
              <a:rPr lang="en-US" sz="2800" dirty="0" smtClean="0"/>
              <a:t>Energy Coefficients</a:t>
            </a:r>
            <a:endParaRPr lang="en-US" sz="2800" dirty="0"/>
          </a:p>
        </p:txBody>
      </p:sp>
      <p:sp>
        <p:nvSpPr>
          <p:cNvPr id="3" name="TextBox 2"/>
          <p:cNvSpPr txBox="1"/>
          <p:nvPr/>
        </p:nvSpPr>
        <p:spPr>
          <a:xfrm>
            <a:off x="838200" y="1524000"/>
            <a:ext cx="6477000" cy="369332"/>
          </a:xfrm>
          <a:prstGeom prst="rect">
            <a:avLst/>
          </a:prstGeom>
          <a:noFill/>
        </p:spPr>
        <p:txBody>
          <a:bodyPr wrap="square" rtlCol="0">
            <a:spAutoFit/>
          </a:bodyPr>
          <a:lstStyle/>
          <a:p>
            <a:r>
              <a:rPr lang="en-US" dirty="0" smtClean="0"/>
              <a:t>We saw that for reflection coefficients :</a:t>
            </a:r>
            <a:endParaRPr lang="en-US" dirty="0"/>
          </a:p>
        </p:txBody>
      </p:sp>
      <p:sp>
        <p:nvSpPr>
          <p:cNvPr id="4" name="Rectangle 3"/>
          <p:cNvSpPr/>
          <p:nvPr/>
        </p:nvSpPr>
        <p:spPr>
          <a:xfrm>
            <a:off x="4870450" y="1418897"/>
            <a:ext cx="1828800" cy="533400"/>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143996854"/>
              </p:ext>
            </p:extLst>
          </p:nvPr>
        </p:nvGraphicFramePr>
        <p:xfrm>
          <a:off x="4997450" y="1495097"/>
          <a:ext cx="1587500" cy="469900"/>
        </p:xfrm>
        <a:graphic>
          <a:graphicData uri="http://schemas.openxmlformats.org/presentationml/2006/ole">
            <mc:AlternateContent xmlns:mc="http://schemas.openxmlformats.org/markup-compatibility/2006">
              <mc:Choice xmlns:v="urn:schemas-microsoft-com:vml" Requires="v">
                <p:oleObj spid="_x0000_s20503" name="Equation" r:id="rId3" imgW="1587240" imgH="469800" progId="Equation.DSMT4">
                  <p:embed/>
                </p:oleObj>
              </mc:Choice>
              <mc:Fallback>
                <p:oleObj name="Equation" r:id="rId3" imgW="1587240" imgH="469800" progId="Equation.DSMT4">
                  <p:embed/>
                  <p:pic>
                    <p:nvPicPr>
                      <p:cNvPr id="0" name=""/>
                      <p:cNvPicPr/>
                      <p:nvPr/>
                    </p:nvPicPr>
                    <p:blipFill>
                      <a:blip r:embed="rId4"/>
                      <a:stretch>
                        <a:fillRect/>
                      </a:stretch>
                    </p:blipFill>
                    <p:spPr>
                      <a:xfrm>
                        <a:off x="4997450" y="1495097"/>
                        <a:ext cx="1587500" cy="469900"/>
                      </a:xfrm>
                      <a:prstGeom prst="rect">
                        <a:avLst/>
                      </a:prstGeom>
                    </p:spPr>
                  </p:pic>
                </p:oleObj>
              </mc:Fallback>
            </mc:AlternateContent>
          </a:graphicData>
        </a:graphic>
      </p:graphicFrame>
      <p:sp>
        <p:nvSpPr>
          <p:cNvPr id="6" name="TextBox 5"/>
          <p:cNvSpPr txBox="1"/>
          <p:nvPr/>
        </p:nvSpPr>
        <p:spPr>
          <a:xfrm>
            <a:off x="953814" y="2667000"/>
            <a:ext cx="3618186" cy="646331"/>
          </a:xfrm>
          <a:prstGeom prst="rect">
            <a:avLst/>
          </a:prstGeom>
          <a:noFill/>
        </p:spPr>
        <p:txBody>
          <a:bodyPr wrap="square" rtlCol="0">
            <a:spAutoFit/>
          </a:bodyPr>
          <a:lstStyle/>
          <a:p>
            <a:r>
              <a:rPr lang="en-US" dirty="0" smtClean="0"/>
              <a:t>For the energy coefficients at </a:t>
            </a:r>
          </a:p>
          <a:p>
            <a:r>
              <a:rPr lang="en-US" dirty="0" smtClean="0"/>
              <a:t>normal incidence :</a:t>
            </a:r>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1758098881"/>
              </p:ext>
            </p:extLst>
          </p:nvPr>
        </p:nvGraphicFramePr>
        <p:xfrm>
          <a:off x="4865195" y="2191266"/>
          <a:ext cx="2222500" cy="1320800"/>
        </p:xfrm>
        <a:graphic>
          <a:graphicData uri="http://schemas.openxmlformats.org/presentationml/2006/ole">
            <mc:AlternateContent xmlns:mc="http://schemas.openxmlformats.org/markup-compatibility/2006">
              <mc:Choice xmlns:v="urn:schemas-microsoft-com:vml" Requires="v">
                <p:oleObj spid="_x0000_s20504" name="Equation" r:id="rId5" imgW="2222280" imgH="1320480" progId="Equation.DSMT4">
                  <p:embed/>
                </p:oleObj>
              </mc:Choice>
              <mc:Fallback>
                <p:oleObj name="Equation" r:id="rId5" imgW="2222280" imgH="1320480" progId="Equation.DSMT4">
                  <p:embed/>
                  <p:pic>
                    <p:nvPicPr>
                      <p:cNvPr id="0" name=""/>
                      <p:cNvPicPr/>
                      <p:nvPr/>
                    </p:nvPicPr>
                    <p:blipFill>
                      <a:blip r:embed="rId6"/>
                      <a:stretch>
                        <a:fillRect/>
                      </a:stretch>
                    </p:blipFill>
                    <p:spPr>
                      <a:xfrm>
                        <a:off x="4865195" y="2191266"/>
                        <a:ext cx="2222500" cy="1320800"/>
                      </a:xfrm>
                      <a:prstGeom prst="rect">
                        <a:avLst/>
                      </a:prstGeom>
                    </p:spPr>
                  </p:pic>
                </p:oleObj>
              </mc:Fallback>
            </mc:AlternateContent>
          </a:graphicData>
        </a:graphic>
      </p:graphicFrame>
      <p:sp>
        <p:nvSpPr>
          <p:cNvPr id="8" name="TextBox 7"/>
          <p:cNvSpPr txBox="1"/>
          <p:nvPr/>
        </p:nvSpPr>
        <p:spPr>
          <a:xfrm>
            <a:off x="972206" y="3962400"/>
            <a:ext cx="6952593" cy="646331"/>
          </a:xfrm>
          <a:prstGeom prst="rect">
            <a:avLst/>
          </a:prstGeom>
          <a:noFill/>
        </p:spPr>
        <p:txBody>
          <a:bodyPr wrap="square" rtlCol="0">
            <a:spAutoFit/>
          </a:bodyPr>
          <a:lstStyle/>
          <a:p>
            <a:r>
              <a:rPr lang="en-US" dirty="0" smtClean="0"/>
              <a:t>The sum of the energy is expected to be conserved across the boundary</a:t>
            </a:r>
          </a:p>
          <a:p>
            <a:endParaRPr lang="en-US" dirty="0"/>
          </a:p>
        </p:txBody>
      </p:sp>
      <p:graphicFrame>
        <p:nvGraphicFramePr>
          <p:cNvPr id="12" name="Object 11"/>
          <p:cNvGraphicFramePr>
            <a:graphicFrameLocks noChangeAspect="1"/>
          </p:cNvGraphicFramePr>
          <p:nvPr>
            <p:extLst>
              <p:ext uri="{D42A27DB-BD31-4B8C-83A1-F6EECF244321}">
                <p14:modId xmlns:p14="http://schemas.microsoft.com/office/powerpoint/2010/main" val="2269723699"/>
              </p:ext>
            </p:extLst>
          </p:nvPr>
        </p:nvGraphicFramePr>
        <p:xfrm>
          <a:off x="2736850" y="4624441"/>
          <a:ext cx="3670300" cy="660400"/>
        </p:xfrm>
        <a:graphic>
          <a:graphicData uri="http://schemas.openxmlformats.org/presentationml/2006/ole">
            <mc:AlternateContent xmlns:mc="http://schemas.openxmlformats.org/markup-compatibility/2006">
              <mc:Choice xmlns:v="urn:schemas-microsoft-com:vml" Requires="v">
                <p:oleObj spid="_x0000_s20505" name="Equation" r:id="rId7" imgW="3670200" imgH="660240" progId="Equation.DSMT4">
                  <p:embed/>
                </p:oleObj>
              </mc:Choice>
              <mc:Fallback>
                <p:oleObj name="Equation" r:id="rId7" imgW="3670200" imgH="660240" progId="Equation.DSMT4">
                  <p:embed/>
                  <p:pic>
                    <p:nvPicPr>
                      <p:cNvPr id="0" name=""/>
                      <p:cNvPicPr/>
                      <p:nvPr/>
                    </p:nvPicPr>
                    <p:blipFill>
                      <a:blip r:embed="rId8"/>
                      <a:stretch>
                        <a:fillRect/>
                      </a:stretch>
                    </p:blipFill>
                    <p:spPr>
                      <a:xfrm>
                        <a:off x="2736850" y="4624441"/>
                        <a:ext cx="3670300" cy="660400"/>
                      </a:xfrm>
                      <a:prstGeom prst="rect">
                        <a:avLst/>
                      </a:prstGeom>
                    </p:spPr>
                  </p:pic>
                </p:oleObj>
              </mc:Fallback>
            </mc:AlternateContent>
          </a:graphicData>
        </a:graphic>
      </p:graphicFrame>
    </p:spTree>
    <p:extLst>
      <p:ext uri="{BB962C8B-B14F-4D97-AF65-F5344CB8AC3E}">
        <p14:creationId xmlns:p14="http://schemas.microsoft.com/office/powerpoint/2010/main" val="31196497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0800" y="609600"/>
            <a:ext cx="5029200" cy="523220"/>
          </a:xfrm>
          <a:prstGeom prst="rect">
            <a:avLst/>
          </a:prstGeom>
          <a:noFill/>
        </p:spPr>
        <p:txBody>
          <a:bodyPr wrap="square" rtlCol="0">
            <a:spAutoFit/>
          </a:bodyPr>
          <a:lstStyle/>
          <a:p>
            <a:r>
              <a:rPr lang="en-US" sz="2800" dirty="0" smtClean="0"/>
              <a:t>Amplitude versus Offset (AVO)</a:t>
            </a:r>
            <a:endParaRPr lang="en-US" sz="2800" dirty="0"/>
          </a:p>
        </p:txBody>
      </p:sp>
      <p:sp>
        <p:nvSpPr>
          <p:cNvPr id="3" name="TextBox 2"/>
          <p:cNvSpPr txBox="1"/>
          <p:nvPr/>
        </p:nvSpPr>
        <p:spPr>
          <a:xfrm>
            <a:off x="838200" y="1524000"/>
            <a:ext cx="6477000" cy="646331"/>
          </a:xfrm>
          <a:prstGeom prst="rect">
            <a:avLst/>
          </a:prstGeom>
          <a:noFill/>
        </p:spPr>
        <p:txBody>
          <a:bodyPr wrap="square" rtlCol="0">
            <a:spAutoFit/>
          </a:bodyPr>
          <a:lstStyle/>
          <a:p>
            <a:r>
              <a:rPr lang="en-US" dirty="0" err="1" smtClean="0"/>
              <a:t>Zoeppritz’s</a:t>
            </a:r>
            <a:r>
              <a:rPr lang="en-US" dirty="0" smtClean="0"/>
              <a:t> equations can be </a:t>
            </a:r>
            <a:r>
              <a:rPr lang="en-US" dirty="0" err="1" smtClean="0"/>
              <a:t>simplied</a:t>
            </a:r>
            <a:r>
              <a:rPr lang="en-US" dirty="0" smtClean="0"/>
              <a:t> if we assume that the following ratios are much smaller than 1:</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550490732"/>
              </p:ext>
            </p:extLst>
          </p:nvPr>
        </p:nvGraphicFramePr>
        <p:xfrm>
          <a:off x="996950" y="2819400"/>
          <a:ext cx="1054100" cy="723900"/>
        </p:xfrm>
        <a:graphic>
          <a:graphicData uri="http://schemas.openxmlformats.org/presentationml/2006/ole">
            <mc:AlternateContent xmlns:mc="http://schemas.openxmlformats.org/markup-compatibility/2006">
              <mc:Choice xmlns:v="urn:schemas-microsoft-com:vml" Requires="v">
                <p:oleObj spid="_x0000_s22543" name="Equation" r:id="rId3" imgW="1054080" imgH="723600" progId="Equation.DSMT4">
                  <p:embed/>
                </p:oleObj>
              </mc:Choice>
              <mc:Fallback>
                <p:oleObj name="Equation" r:id="rId3" imgW="1054080" imgH="723600" progId="Equation.DSMT4">
                  <p:embed/>
                  <p:pic>
                    <p:nvPicPr>
                      <p:cNvPr id="0" name=""/>
                      <p:cNvPicPr/>
                      <p:nvPr/>
                    </p:nvPicPr>
                    <p:blipFill>
                      <a:blip r:embed="rId4"/>
                      <a:stretch>
                        <a:fillRect/>
                      </a:stretch>
                    </p:blipFill>
                    <p:spPr>
                      <a:xfrm>
                        <a:off x="996950" y="2819400"/>
                        <a:ext cx="1054100" cy="7239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72538879"/>
              </p:ext>
            </p:extLst>
          </p:nvPr>
        </p:nvGraphicFramePr>
        <p:xfrm>
          <a:off x="3124200" y="2819400"/>
          <a:ext cx="1066800" cy="723900"/>
        </p:xfrm>
        <a:graphic>
          <a:graphicData uri="http://schemas.openxmlformats.org/presentationml/2006/ole">
            <mc:AlternateContent xmlns:mc="http://schemas.openxmlformats.org/markup-compatibility/2006">
              <mc:Choice xmlns:v="urn:schemas-microsoft-com:vml" Requires="v">
                <p:oleObj spid="_x0000_s22544" name="Equation" r:id="rId5" imgW="1066680" imgH="723600" progId="Equation.DSMT4">
                  <p:embed/>
                </p:oleObj>
              </mc:Choice>
              <mc:Fallback>
                <p:oleObj name="Equation" r:id="rId5" imgW="1066680" imgH="723600" progId="Equation.DSMT4">
                  <p:embed/>
                  <p:pic>
                    <p:nvPicPr>
                      <p:cNvPr id="0" name="Object 4"/>
                      <p:cNvPicPr>
                        <a:picLocks noChangeAspect="1" noChangeArrowheads="1"/>
                      </p:cNvPicPr>
                      <p:nvPr/>
                    </p:nvPicPr>
                    <p:blipFill>
                      <a:blip r:embed="rId6"/>
                      <a:srcRect/>
                      <a:stretch>
                        <a:fillRect/>
                      </a:stretch>
                    </p:blipFill>
                    <p:spPr bwMode="auto">
                      <a:xfrm>
                        <a:off x="3124200" y="2819400"/>
                        <a:ext cx="10668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775427591"/>
              </p:ext>
            </p:extLst>
          </p:nvPr>
        </p:nvGraphicFramePr>
        <p:xfrm>
          <a:off x="4876800" y="2819400"/>
          <a:ext cx="965200" cy="660400"/>
        </p:xfrm>
        <a:graphic>
          <a:graphicData uri="http://schemas.openxmlformats.org/presentationml/2006/ole">
            <mc:AlternateContent xmlns:mc="http://schemas.openxmlformats.org/markup-compatibility/2006">
              <mc:Choice xmlns:v="urn:schemas-microsoft-com:vml" Requires="v">
                <p:oleObj spid="_x0000_s22545" name="Equation" r:id="rId7" imgW="965160" imgH="660240" progId="Equation.DSMT4">
                  <p:embed/>
                </p:oleObj>
              </mc:Choice>
              <mc:Fallback>
                <p:oleObj name="Equation" r:id="rId7" imgW="965160" imgH="660240" progId="Equation.DSMT4">
                  <p:embed/>
                  <p:pic>
                    <p:nvPicPr>
                      <p:cNvPr id="0" name="Object 5"/>
                      <p:cNvPicPr>
                        <a:picLocks noChangeAspect="1" noChangeArrowheads="1"/>
                      </p:cNvPicPr>
                      <p:nvPr/>
                    </p:nvPicPr>
                    <p:blipFill>
                      <a:blip r:embed="rId8"/>
                      <a:srcRect/>
                      <a:stretch>
                        <a:fillRect/>
                      </a:stretch>
                    </p:blipFill>
                    <p:spPr bwMode="auto">
                      <a:xfrm>
                        <a:off x="4876800" y="2819400"/>
                        <a:ext cx="9652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p:nvPr/>
        </p:nvSpPr>
        <p:spPr>
          <a:xfrm>
            <a:off x="990600" y="4038600"/>
            <a:ext cx="6477000" cy="1200329"/>
          </a:xfrm>
          <a:prstGeom prst="rect">
            <a:avLst/>
          </a:prstGeom>
          <a:noFill/>
        </p:spPr>
        <p:txBody>
          <a:bodyPr wrap="square" rtlCol="0">
            <a:spAutoFit/>
          </a:bodyPr>
          <a:lstStyle/>
          <a:p>
            <a:r>
              <a:rPr lang="en-US" dirty="0" smtClean="0"/>
              <a:t>For example, the change in velocities across a boundary is very small when compared to the average velocities across the boundary; in other words when velocity variations occur in small increments across boundaries… This is the ASSUMPTION </a:t>
            </a:r>
            <a:endParaRPr lang="en-US" dirty="0"/>
          </a:p>
        </p:txBody>
      </p:sp>
    </p:spTree>
    <p:extLst>
      <p:ext uri="{BB962C8B-B14F-4D97-AF65-F5344CB8AC3E}">
        <p14:creationId xmlns:p14="http://schemas.microsoft.com/office/powerpoint/2010/main" val="25559879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0800" y="609600"/>
            <a:ext cx="5029200" cy="523220"/>
          </a:xfrm>
          <a:prstGeom prst="rect">
            <a:avLst/>
          </a:prstGeom>
          <a:noFill/>
        </p:spPr>
        <p:txBody>
          <a:bodyPr wrap="square" rtlCol="0">
            <a:spAutoFit/>
          </a:bodyPr>
          <a:lstStyle/>
          <a:p>
            <a:r>
              <a:rPr lang="en-US" sz="2800" dirty="0" smtClean="0"/>
              <a:t>Amplitude versus Offset (AVO)</a:t>
            </a:r>
            <a:endParaRPr lang="en-US" sz="2800" dirty="0"/>
          </a:p>
        </p:txBody>
      </p:sp>
      <p:sp>
        <p:nvSpPr>
          <p:cNvPr id="4" name="TextBox 3"/>
          <p:cNvSpPr txBox="1"/>
          <p:nvPr/>
        </p:nvSpPr>
        <p:spPr>
          <a:xfrm>
            <a:off x="609600" y="1676400"/>
            <a:ext cx="7010400" cy="923330"/>
          </a:xfrm>
          <a:prstGeom prst="rect">
            <a:avLst/>
          </a:prstGeom>
          <a:noFill/>
        </p:spPr>
        <p:txBody>
          <a:bodyPr wrap="square" rtlCol="0">
            <a:spAutoFit/>
          </a:bodyPr>
          <a:lstStyle/>
          <a:p>
            <a:r>
              <a:rPr lang="en-US" dirty="0" smtClean="0"/>
              <a:t>If the changes across boundaries are relatively small, then we can make a lot of approximations to simplify the reflection and transmission coefficients:</a:t>
            </a: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293822146"/>
              </p:ext>
            </p:extLst>
          </p:nvPr>
        </p:nvGraphicFramePr>
        <p:xfrm>
          <a:off x="1593850" y="2762250"/>
          <a:ext cx="5549900" cy="1143000"/>
        </p:xfrm>
        <a:graphic>
          <a:graphicData uri="http://schemas.openxmlformats.org/presentationml/2006/ole">
            <mc:AlternateContent xmlns:mc="http://schemas.openxmlformats.org/markup-compatibility/2006">
              <mc:Choice xmlns:v="urn:schemas-microsoft-com:vml" Requires="v">
                <p:oleObj spid="_x0000_s23556" name="Equation" r:id="rId3" imgW="5549760" imgH="1143000" progId="Equation.DSMT4">
                  <p:embed/>
                </p:oleObj>
              </mc:Choice>
              <mc:Fallback>
                <p:oleObj name="Equation" r:id="rId3" imgW="5549760" imgH="1143000" progId="Equation.DSMT4">
                  <p:embed/>
                  <p:pic>
                    <p:nvPicPr>
                      <p:cNvPr id="0" name=""/>
                      <p:cNvPicPr/>
                      <p:nvPr/>
                    </p:nvPicPr>
                    <p:blipFill>
                      <a:blip r:embed="rId4"/>
                      <a:stretch>
                        <a:fillRect/>
                      </a:stretch>
                    </p:blipFill>
                    <p:spPr>
                      <a:xfrm>
                        <a:off x="1593850" y="2762250"/>
                        <a:ext cx="5549900" cy="1143000"/>
                      </a:xfrm>
                      <a:prstGeom prst="rect">
                        <a:avLst/>
                      </a:prstGeom>
                    </p:spPr>
                  </p:pic>
                </p:oleObj>
              </mc:Fallback>
            </mc:AlternateContent>
          </a:graphicData>
        </a:graphic>
      </p:graphicFrame>
    </p:spTree>
    <p:extLst>
      <p:ext uri="{BB962C8B-B14F-4D97-AF65-F5344CB8AC3E}">
        <p14:creationId xmlns:p14="http://schemas.microsoft.com/office/powerpoint/2010/main" val="2035407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sp>
        <p:nvSpPr>
          <p:cNvPr id="5" name="TextBox 4"/>
          <p:cNvSpPr txBox="1"/>
          <p:nvPr/>
        </p:nvSpPr>
        <p:spPr>
          <a:xfrm>
            <a:off x="1752600" y="1524000"/>
            <a:ext cx="4800600" cy="923330"/>
          </a:xfrm>
          <a:prstGeom prst="rect">
            <a:avLst/>
          </a:prstGeom>
          <a:noFill/>
        </p:spPr>
        <p:txBody>
          <a:bodyPr wrap="square" rtlCol="0">
            <a:spAutoFit/>
          </a:bodyPr>
          <a:lstStyle/>
          <a:p>
            <a:r>
              <a:rPr lang="en-US" dirty="0" smtClean="0"/>
              <a:t>When all these conditions are met and for the special case of normal incident conditions, we have that </a:t>
            </a:r>
            <a:r>
              <a:rPr lang="en-US" dirty="0" err="1" smtClean="0"/>
              <a:t>Zoeppritz’s</a:t>
            </a:r>
            <a:r>
              <a:rPr lang="en-US" dirty="0" smtClean="0"/>
              <a:t> equations are:</a:t>
            </a:r>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174641468"/>
              </p:ext>
            </p:extLst>
          </p:nvPr>
        </p:nvGraphicFramePr>
        <p:xfrm>
          <a:off x="2698750" y="3276600"/>
          <a:ext cx="2908300" cy="736600"/>
        </p:xfrm>
        <a:graphic>
          <a:graphicData uri="http://schemas.openxmlformats.org/presentationml/2006/ole">
            <mc:AlternateContent xmlns:mc="http://schemas.openxmlformats.org/markup-compatibility/2006">
              <mc:Choice xmlns:v="urn:schemas-microsoft-com:vml" Requires="v">
                <p:oleObj spid="_x0000_s6178" name="Equation" r:id="rId3" imgW="2908080" imgH="736560" progId="Equation.DSMT4">
                  <p:embed/>
                </p:oleObj>
              </mc:Choice>
              <mc:Fallback>
                <p:oleObj name="Equation" r:id="rId3" imgW="2908080" imgH="736560" progId="Equation.DSMT4">
                  <p:embed/>
                  <p:pic>
                    <p:nvPicPr>
                      <p:cNvPr id="0" name=""/>
                      <p:cNvPicPr/>
                      <p:nvPr/>
                    </p:nvPicPr>
                    <p:blipFill>
                      <a:blip r:embed="rId4"/>
                      <a:stretch>
                        <a:fillRect/>
                      </a:stretch>
                    </p:blipFill>
                    <p:spPr>
                      <a:xfrm>
                        <a:off x="2698750" y="3276600"/>
                        <a:ext cx="2908300" cy="7366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51304483"/>
              </p:ext>
            </p:extLst>
          </p:nvPr>
        </p:nvGraphicFramePr>
        <p:xfrm>
          <a:off x="2717800" y="4419600"/>
          <a:ext cx="2870200" cy="736600"/>
        </p:xfrm>
        <a:graphic>
          <a:graphicData uri="http://schemas.openxmlformats.org/presentationml/2006/ole">
            <mc:AlternateContent xmlns:mc="http://schemas.openxmlformats.org/markup-compatibility/2006">
              <mc:Choice xmlns:v="urn:schemas-microsoft-com:vml" Requires="v">
                <p:oleObj spid="_x0000_s6179" name="Equation" r:id="rId5" imgW="2869920" imgH="736560" progId="Equation.DSMT4">
                  <p:embed/>
                </p:oleObj>
              </mc:Choice>
              <mc:Fallback>
                <p:oleObj name="Equation" r:id="rId5" imgW="2869920" imgH="736560" progId="Equation.DSMT4">
                  <p:embed/>
                  <p:pic>
                    <p:nvPicPr>
                      <p:cNvPr id="0" name="Object 6"/>
                      <p:cNvPicPr>
                        <a:picLocks noChangeAspect="1" noChangeArrowheads="1"/>
                      </p:cNvPicPr>
                      <p:nvPr/>
                    </p:nvPicPr>
                    <p:blipFill>
                      <a:blip r:embed="rId6"/>
                      <a:srcRect/>
                      <a:stretch>
                        <a:fillRect/>
                      </a:stretch>
                    </p:blipFill>
                    <p:spPr bwMode="auto">
                      <a:xfrm>
                        <a:off x="2717800" y="4419600"/>
                        <a:ext cx="28702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1905000" y="5410200"/>
            <a:ext cx="4953000" cy="646331"/>
          </a:xfrm>
          <a:prstGeom prst="rect">
            <a:avLst/>
          </a:prstGeom>
          <a:noFill/>
        </p:spPr>
        <p:txBody>
          <a:bodyPr wrap="square" rtlCol="0">
            <a:spAutoFit/>
          </a:bodyPr>
          <a:lstStyle/>
          <a:p>
            <a:r>
              <a:rPr lang="en-US" dirty="0" smtClean="0"/>
              <a:t>On occasions these equations will not add up to what you might expect…!</a:t>
            </a:r>
            <a:endParaRPr lang="en-US" dirty="0"/>
          </a:p>
        </p:txBody>
      </p:sp>
    </p:spTree>
    <p:extLst>
      <p:ext uri="{BB962C8B-B14F-4D97-AF65-F5344CB8AC3E}">
        <p14:creationId xmlns:p14="http://schemas.microsoft.com/office/powerpoint/2010/main" val="1670181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463024243"/>
              </p:ext>
            </p:extLst>
          </p:nvPr>
        </p:nvGraphicFramePr>
        <p:xfrm>
          <a:off x="2590800" y="2425700"/>
          <a:ext cx="2844800" cy="1651000"/>
        </p:xfrm>
        <a:graphic>
          <a:graphicData uri="http://schemas.openxmlformats.org/presentationml/2006/ole">
            <mc:AlternateContent xmlns:mc="http://schemas.openxmlformats.org/markup-compatibility/2006">
              <mc:Choice xmlns:v="urn:schemas-microsoft-com:vml" Requires="v">
                <p:oleObj spid="_x0000_s7204" name="Equation" r:id="rId3" imgW="2844720" imgH="1650960" progId="Equation.DSMT4">
                  <p:embed/>
                </p:oleObj>
              </mc:Choice>
              <mc:Fallback>
                <p:oleObj name="Equation" r:id="rId3" imgW="2844720" imgH="1650960" progId="Equation.DSMT4">
                  <p:embed/>
                  <p:pic>
                    <p:nvPicPr>
                      <p:cNvPr id="0" name=""/>
                      <p:cNvPicPr/>
                      <p:nvPr/>
                    </p:nvPicPr>
                    <p:blipFill>
                      <a:blip r:embed="rId4"/>
                      <a:stretch>
                        <a:fillRect/>
                      </a:stretch>
                    </p:blipFill>
                    <p:spPr>
                      <a:xfrm>
                        <a:off x="2590800" y="2425700"/>
                        <a:ext cx="2844800" cy="1651000"/>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4210531909"/>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7205" name="Equation" r:id="rId5" imgW="114120" imgH="177480" progId="Equation.DSMT4">
                  <p:embed/>
                </p:oleObj>
              </mc:Choice>
              <mc:Fallback>
                <p:oleObj name="Equation" r:id="rId5" imgW="114120" imgH="177480" progId="Equation.DSMT4">
                  <p:embed/>
                  <p:pic>
                    <p:nvPicPr>
                      <p:cNvPr id="0" name="Object 6"/>
                      <p:cNvPicPr>
                        <a:picLocks noChangeAspect="1" noChangeArrowheads="1"/>
                      </p:cNvPicPr>
                      <p:nvPr/>
                    </p:nvPicPr>
                    <p:blipFill>
                      <a:blip r:embed="rId6"/>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088513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2487356694"/>
              </p:ext>
            </p:extLst>
          </p:nvPr>
        </p:nvGraphicFramePr>
        <p:xfrm>
          <a:off x="2590800" y="2438400"/>
          <a:ext cx="2844800" cy="2082800"/>
        </p:xfrm>
        <a:graphic>
          <a:graphicData uri="http://schemas.openxmlformats.org/presentationml/2006/ole">
            <mc:AlternateContent xmlns:mc="http://schemas.openxmlformats.org/markup-compatibility/2006">
              <mc:Choice xmlns:v="urn:schemas-microsoft-com:vml" Requires="v">
                <p:oleObj spid="_x0000_s8224" name="Equation" r:id="rId3" imgW="2844720" imgH="2082600" progId="Equation.DSMT4">
                  <p:embed/>
                </p:oleObj>
              </mc:Choice>
              <mc:Fallback>
                <p:oleObj name="Equation" r:id="rId3" imgW="2844720" imgH="2082600" progId="Equation.DSMT4">
                  <p:embed/>
                  <p:pic>
                    <p:nvPicPr>
                      <p:cNvPr id="0" name=""/>
                      <p:cNvPicPr/>
                      <p:nvPr/>
                    </p:nvPicPr>
                    <p:blipFill>
                      <a:blip r:embed="rId4"/>
                      <a:stretch>
                        <a:fillRect/>
                      </a:stretch>
                    </p:blipFill>
                    <p:spPr>
                      <a:xfrm>
                        <a:off x="2590800" y="2438400"/>
                        <a:ext cx="2844800" cy="2082800"/>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934631988"/>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8225" name="Equation" r:id="rId5" imgW="114120" imgH="177480" progId="Equation.DSMT4">
                  <p:embed/>
                </p:oleObj>
              </mc:Choice>
              <mc:Fallback>
                <p:oleObj name="Equation" r:id="rId5" imgW="114120" imgH="177480" progId="Equation.DSMT4">
                  <p:embed/>
                  <p:pic>
                    <p:nvPicPr>
                      <p:cNvPr id="0" name=""/>
                      <p:cNvPicPr>
                        <a:picLocks noChangeAspect="1" noChangeArrowheads="1"/>
                      </p:cNvPicPr>
                      <p:nvPr/>
                    </p:nvPicPr>
                    <p:blipFill>
                      <a:blip r:embed="rId6"/>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49216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3729333614"/>
              </p:ext>
            </p:extLst>
          </p:nvPr>
        </p:nvGraphicFramePr>
        <p:xfrm>
          <a:off x="2590800" y="2476500"/>
          <a:ext cx="2844800" cy="2324100"/>
        </p:xfrm>
        <a:graphic>
          <a:graphicData uri="http://schemas.openxmlformats.org/presentationml/2006/ole">
            <mc:AlternateContent xmlns:mc="http://schemas.openxmlformats.org/markup-compatibility/2006">
              <mc:Choice xmlns:v="urn:schemas-microsoft-com:vml" Requires="v">
                <p:oleObj spid="_x0000_s9248" name="Equation" r:id="rId3" imgW="2844720" imgH="2323800" progId="Equation.DSMT4">
                  <p:embed/>
                </p:oleObj>
              </mc:Choice>
              <mc:Fallback>
                <p:oleObj name="Equation" r:id="rId3" imgW="2844720" imgH="2323800" progId="Equation.DSMT4">
                  <p:embed/>
                  <p:pic>
                    <p:nvPicPr>
                      <p:cNvPr id="0" name=""/>
                      <p:cNvPicPr/>
                      <p:nvPr/>
                    </p:nvPicPr>
                    <p:blipFill>
                      <a:blip r:embed="rId4"/>
                      <a:stretch>
                        <a:fillRect/>
                      </a:stretch>
                    </p:blipFill>
                    <p:spPr>
                      <a:xfrm>
                        <a:off x="2590800" y="2476500"/>
                        <a:ext cx="2844800" cy="2324100"/>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564668466"/>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9249" name="Equation" r:id="rId5" imgW="114120" imgH="177480" progId="Equation.DSMT4">
                  <p:embed/>
                </p:oleObj>
              </mc:Choice>
              <mc:Fallback>
                <p:oleObj name="Equation" r:id="rId5" imgW="114120" imgH="177480" progId="Equation.DSMT4">
                  <p:embed/>
                  <p:pic>
                    <p:nvPicPr>
                      <p:cNvPr id="0" name=""/>
                      <p:cNvPicPr>
                        <a:picLocks noChangeAspect="1" noChangeArrowheads="1"/>
                      </p:cNvPicPr>
                      <p:nvPr/>
                    </p:nvPicPr>
                    <p:blipFill>
                      <a:blip r:embed="rId6"/>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21012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1085546661"/>
              </p:ext>
            </p:extLst>
          </p:nvPr>
        </p:nvGraphicFramePr>
        <p:xfrm>
          <a:off x="2590800" y="2489200"/>
          <a:ext cx="2844800" cy="3073400"/>
        </p:xfrm>
        <a:graphic>
          <a:graphicData uri="http://schemas.openxmlformats.org/presentationml/2006/ole">
            <mc:AlternateContent xmlns:mc="http://schemas.openxmlformats.org/markup-compatibility/2006">
              <mc:Choice xmlns:v="urn:schemas-microsoft-com:vml" Requires="v">
                <p:oleObj spid="_x0000_s10272" name="Equation" r:id="rId3" imgW="2844720" imgH="3073320" progId="Equation.DSMT4">
                  <p:embed/>
                </p:oleObj>
              </mc:Choice>
              <mc:Fallback>
                <p:oleObj name="Equation" r:id="rId3" imgW="2844720" imgH="3073320" progId="Equation.DSMT4">
                  <p:embed/>
                  <p:pic>
                    <p:nvPicPr>
                      <p:cNvPr id="0" name=""/>
                      <p:cNvPicPr/>
                      <p:nvPr/>
                    </p:nvPicPr>
                    <p:blipFill>
                      <a:blip r:embed="rId4"/>
                      <a:stretch>
                        <a:fillRect/>
                      </a:stretch>
                    </p:blipFill>
                    <p:spPr>
                      <a:xfrm>
                        <a:off x="2590800" y="2489200"/>
                        <a:ext cx="2844800" cy="3073400"/>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973158674"/>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10273" name="Equation" r:id="rId5" imgW="114120" imgH="177480" progId="Equation.DSMT4">
                  <p:embed/>
                </p:oleObj>
              </mc:Choice>
              <mc:Fallback>
                <p:oleObj name="Equation" r:id="rId5" imgW="114120" imgH="177480" progId="Equation.DSMT4">
                  <p:embed/>
                  <p:pic>
                    <p:nvPicPr>
                      <p:cNvPr id="0" name=""/>
                      <p:cNvPicPr>
                        <a:picLocks noChangeAspect="1" noChangeArrowheads="1"/>
                      </p:cNvPicPr>
                      <p:nvPr/>
                    </p:nvPicPr>
                    <p:blipFill>
                      <a:blip r:embed="rId6"/>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63589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38400" y="4953000"/>
            <a:ext cx="1828800" cy="685800"/>
          </a:xfrm>
          <a:prstGeom prst="rect">
            <a:avLst/>
          </a:prstGeom>
          <a:solidFill>
            <a:srgbClr val="FFFF00"/>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114176074"/>
              </p:ext>
            </p:extLst>
          </p:nvPr>
        </p:nvGraphicFramePr>
        <p:xfrm>
          <a:off x="2590800" y="2489200"/>
          <a:ext cx="2844800" cy="3073400"/>
        </p:xfrm>
        <a:graphic>
          <a:graphicData uri="http://schemas.openxmlformats.org/presentationml/2006/ole">
            <mc:AlternateContent xmlns:mc="http://schemas.openxmlformats.org/markup-compatibility/2006">
              <mc:Choice xmlns:v="urn:schemas-microsoft-com:vml" Requires="v">
                <p:oleObj spid="_x0000_s11300" name="Equation" r:id="rId3" imgW="2844720" imgH="3073320" progId="Equation.DSMT4">
                  <p:embed/>
                </p:oleObj>
              </mc:Choice>
              <mc:Fallback>
                <p:oleObj name="Equation" r:id="rId3" imgW="2844720" imgH="3073320" progId="Equation.DSMT4">
                  <p:embed/>
                  <p:pic>
                    <p:nvPicPr>
                      <p:cNvPr id="0" name=""/>
                      <p:cNvPicPr/>
                      <p:nvPr/>
                    </p:nvPicPr>
                    <p:blipFill>
                      <a:blip r:embed="rId4"/>
                      <a:stretch>
                        <a:fillRect/>
                      </a:stretch>
                    </p:blipFill>
                    <p:spPr>
                      <a:xfrm>
                        <a:off x="2590800" y="2489200"/>
                        <a:ext cx="2844800" cy="3073400"/>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780510176"/>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11301" name="Equation" r:id="rId5" imgW="114120" imgH="177480" progId="Equation.DSMT4">
                  <p:embed/>
                </p:oleObj>
              </mc:Choice>
              <mc:Fallback>
                <p:oleObj name="Equation" r:id="rId5" imgW="114120" imgH="177480" progId="Equation.DSMT4">
                  <p:embed/>
                  <p:pic>
                    <p:nvPicPr>
                      <p:cNvPr id="0" name=""/>
                      <p:cNvPicPr>
                        <a:picLocks noChangeAspect="1" noChangeArrowheads="1"/>
                      </p:cNvPicPr>
                      <p:nvPr/>
                    </p:nvPicPr>
                    <p:blipFill>
                      <a:blip r:embed="rId6"/>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237099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9600"/>
            <a:ext cx="5029200" cy="523220"/>
          </a:xfrm>
          <a:prstGeom prst="rect">
            <a:avLst/>
          </a:prstGeom>
          <a:noFill/>
        </p:spPr>
        <p:txBody>
          <a:bodyPr wrap="square" rtlCol="0">
            <a:spAutoFit/>
          </a:bodyPr>
          <a:lstStyle/>
          <a:p>
            <a:r>
              <a:rPr lang="en-US" sz="2800" dirty="0" smtClean="0"/>
              <a:t>Reflection Coefficients</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1589162"/>
              </p:ext>
            </p:extLst>
          </p:nvPr>
        </p:nvGraphicFramePr>
        <p:xfrm>
          <a:off x="3727450" y="2882900"/>
          <a:ext cx="114300" cy="177800"/>
        </p:xfrm>
        <a:graphic>
          <a:graphicData uri="http://schemas.openxmlformats.org/presentationml/2006/ole">
            <mc:AlternateContent xmlns:mc="http://schemas.openxmlformats.org/markup-compatibility/2006">
              <mc:Choice xmlns:v="urn:schemas-microsoft-com:vml" Requires="v">
                <p:oleObj spid="_x0000_s12305" name="Equation" r:id="rId3" imgW="114120" imgH="177480" progId="Equation.DSMT4">
                  <p:embed/>
                </p:oleObj>
              </mc:Choice>
              <mc:Fallback>
                <p:oleObj name="Equation" r:id="rId3" imgW="114120" imgH="177480" progId="Equation.DSMT4">
                  <p:embed/>
                  <p:pic>
                    <p:nvPicPr>
                      <p:cNvPr id="0" name=""/>
                      <p:cNvPicPr>
                        <a:picLocks noChangeAspect="1" noChangeArrowheads="1"/>
                      </p:cNvPicPr>
                      <p:nvPr/>
                    </p:nvPicPr>
                    <p:blipFill>
                      <a:blip r:embed="rId4"/>
                      <a:srcRect/>
                      <a:stretch>
                        <a:fillRect/>
                      </a:stretch>
                    </p:blipFill>
                    <p:spPr bwMode="auto">
                      <a:xfrm>
                        <a:off x="3727450" y="2882900"/>
                        <a:ext cx="1143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p:cNvSpPr txBox="1"/>
          <p:nvPr/>
        </p:nvSpPr>
        <p:spPr>
          <a:xfrm>
            <a:off x="1371600" y="1371600"/>
            <a:ext cx="6400800" cy="1200329"/>
          </a:xfrm>
          <a:prstGeom prst="rect">
            <a:avLst/>
          </a:prstGeom>
          <a:noFill/>
        </p:spPr>
        <p:txBody>
          <a:bodyPr wrap="square" rtlCol="0">
            <a:spAutoFit/>
          </a:bodyPr>
          <a:lstStyle/>
          <a:p>
            <a:r>
              <a:rPr lang="en-US" dirty="0" smtClean="0"/>
              <a:t>What happens when we have a complete reflection with a 180 degree phase shift, as we might have when a ray in water travels upward toward a free surface and reflects completely at the interface?</a:t>
            </a:r>
            <a:endParaRPr lang="en-US" dirty="0"/>
          </a:p>
        </p:txBody>
      </p:sp>
    </p:spTree>
    <p:extLst>
      <p:ext uri="{BB962C8B-B14F-4D97-AF65-F5344CB8AC3E}">
        <p14:creationId xmlns:p14="http://schemas.microsoft.com/office/powerpoint/2010/main" val="154034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847</TotalTime>
  <Words>857</Words>
  <Application>Microsoft Office PowerPoint</Application>
  <PresentationFormat>On-screen Show (4:3)</PresentationFormat>
  <Paragraphs>89</Paragraphs>
  <Slides>27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satisfied Microsoft Office User</dc:creator>
  <cp:lastModifiedBy>A satisfied Microsoft Office User</cp:lastModifiedBy>
  <cp:revision>28</cp:revision>
  <dcterms:created xsi:type="dcterms:W3CDTF">2012-03-19T11:04:17Z</dcterms:created>
  <dcterms:modified xsi:type="dcterms:W3CDTF">2012-03-30T13:40:52Z</dcterms:modified>
</cp:coreProperties>
</file>