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488" r:id="rId2"/>
    <p:sldId id="513" r:id="rId3"/>
    <p:sldId id="491" r:id="rId4"/>
    <p:sldId id="492" r:id="rId5"/>
    <p:sldId id="493" r:id="rId6"/>
    <p:sldId id="494" r:id="rId7"/>
    <p:sldId id="495" r:id="rId8"/>
    <p:sldId id="496" r:id="rId9"/>
    <p:sldId id="497" r:id="rId10"/>
    <p:sldId id="504" r:id="rId11"/>
    <p:sldId id="509" r:id="rId12"/>
    <p:sldId id="510" r:id="rId13"/>
    <p:sldId id="511" r:id="rId14"/>
    <p:sldId id="508" r:id="rId15"/>
    <p:sldId id="505" r:id="rId16"/>
    <p:sldId id="512" r:id="rId17"/>
    <p:sldId id="506" r:id="rId18"/>
    <p:sldId id="507" r:id="rId1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8" y="-78"/>
      </p:cViewPr>
      <p:guideLst>
        <p:guide orient="horz" pos="2107"/>
        <p:guide pos="27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612"/>
    </p:cViewPr>
  </p:sorterViewPr>
  <p:notesViewPr>
    <p:cSldViewPr snapToGrid="0">
      <p:cViewPr varScale="1">
        <p:scale>
          <a:sx n="44" d="100"/>
          <a:sy n="44" d="100"/>
        </p:scale>
        <p:origin x="-1758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3C674D-57DF-419B-AC96-B315A8BB8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B537D-896B-493C-9C54-9B1136B80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8F3E4-33D6-46D3-A7F5-2DC5859CD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E1DA8-D839-4BFC-BC4C-10B46DD69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51FE2-0C4F-44DC-A2E1-1DD795A11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C2E76-839A-42CE-BCA8-06E4B14CE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C0A46-6185-4F8C-BF12-61F626867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2150A-763C-419F-BB48-FA6BD3CDA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081BC-9A61-41D1-A35A-FCC5D215B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DF6CE-BD3F-42C8-9DAA-A006039F1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F8528-7402-4C47-9FAC-35172C5B9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46AF0-1851-40B3-AD12-A3A6D6E0E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966A66E-CBB2-432E-8D2B-7DBF910E3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.pn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/>
              <a:t>Fourier Theory in Seismic Processing</a:t>
            </a:r>
            <a:endParaRPr lang="en-US" sz="4000" dirty="0">
              <a:latin typeface="Times New Roman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609725" y="2600325"/>
            <a:ext cx="5067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(From Liner and </a:t>
            </a:r>
            <a:r>
              <a:rPr lang="en-US" dirty="0" err="1" smtClean="0"/>
              <a:t>Ikelle</a:t>
            </a:r>
            <a:r>
              <a:rPr lang="en-US" dirty="0" smtClean="0"/>
              <a:t> and Amundsen)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1524000" y="3486150"/>
            <a:ext cx="6686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/>
              <a:t>Temporal aliasing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Spatial aliasing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118"/>
          <p:cNvSpPr>
            <a:spLocks noChangeArrowheads="1"/>
          </p:cNvSpPr>
          <p:nvPr/>
        </p:nvSpPr>
        <p:spPr bwMode="auto">
          <a:xfrm>
            <a:off x="444500" y="6350000"/>
            <a:ext cx="39370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Text Box 123"/>
          <p:cNvSpPr txBox="1">
            <a:spLocks noChangeArrowheads="1"/>
          </p:cNvSpPr>
          <p:nvPr/>
        </p:nvSpPr>
        <p:spPr bwMode="auto">
          <a:xfrm>
            <a:off x="385763" y="833438"/>
            <a:ext cx="6486525" cy="13144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/>
              <a:t>Spatial frequency, or wavenumber (k) is the number of cycles per unit distance.  </a:t>
            </a:r>
          </a:p>
          <a:p>
            <a:pPr algn="l">
              <a:spcBef>
                <a:spcPct val="50000"/>
              </a:spcBef>
            </a:pPr>
            <a:endParaRPr lang="en-US" sz="1600"/>
          </a:p>
          <a:p>
            <a:pPr algn="l">
              <a:spcBef>
                <a:spcPct val="50000"/>
              </a:spcBef>
            </a:pPr>
            <a:r>
              <a:rPr lang="en-US" sz="1600"/>
              <a:t>One spatial cycle or wavenumber  = frequency/velocity. </a:t>
            </a:r>
          </a:p>
        </p:txBody>
      </p:sp>
      <p:sp>
        <p:nvSpPr>
          <p:cNvPr id="12294" name="Text Box 125"/>
          <p:cNvSpPr txBox="1">
            <a:spLocks noChangeArrowheads="1"/>
          </p:cNvSpPr>
          <p:nvPr/>
        </p:nvSpPr>
        <p:spPr bwMode="auto">
          <a:xfrm>
            <a:off x="425450" y="2568575"/>
            <a:ext cx="6376988" cy="703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Each wavenumber must be sampled at least twice per wavelength </a:t>
            </a:r>
          </a:p>
          <a:p>
            <a:pPr>
              <a:spcBef>
                <a:spcPct val="50000"/>
              </a:spcBef>
            </a:pPr>
            <a:r>
              <a:rPr lang="en-US" sz="1600"/>
              <a:t>(two CMP’s per wavelength) </a:t>
            </a:r>
            <a:endParaRPr lang="en-US"/>
          </a:p>
        </p:txBody>
      </p:sp>
      <p:sp>
        <p:nvSpPr>
          <p:cNvPr id="12295" name="Text Box 126"/>
          <p:cNvSpPr txBox="1">
            <a:spLocks noChangeArrowheads="1"/>
          </p:cNvSpPr>
          <p:nvPr/>
        </p:nvSpPr>
        <p:spPr bwMode="auto">
          <a:xfrm>
            <a:off x="2763838" y="149225"/>
            <a:ext cx="19589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Spatial aliasing</a:t>
            </a:r>
          </a:p>
        </p:txBody>
      </p:sp>
      <p:sp>
        <p:nvSpPr>
          <p:cNvPr id="12296" name="Text Box 127"/>
          <p:cNvSpPr txBox="1">
            <a:spLocks noChangeArrowheads="1"/>
          </p:cNvSpPr>
          <p:nvPr/>
        </p:nvSpPr>
        <p:spPr bwMode="auto">
          <a:xfrm>
            <a:off x="4173538" y="4006850"/>
            <a:ext cx="184150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2290" name="Object 128"/>
          <p:cNvGraphicFramePr>
            <a:graphicFrameLocks noChangeAspect="1"/>
          </p:cNvGraphicFramePr>
          <p:nvPr/>
        </p:nvGraphicFramePr>
        <p:xfrm>
          <a:off x="1946275" y="3730625"/>
          <a:ext cx="3175000" cy="901700"/>
        </p:xfrm>
        <a:graphic>
          <a:graphicData uri="http://schemas.openxmlformats.org/presentationml/2006/ole">
            <p:oleObj spid="_x0000_s12290" name="Equation" r:id="rId4" imgW="3174840" imgH="901440" progId="Equation.DSMT4">
              <p:embed/>
            </p:oleObj>
          </a:graphicData>
        </a:graphic>
      </p:graphicFrame>
      <p:sp>
        <p:nvSpPr>
          <p:cNvPr id="12297" name="Text Box 130"/>
          <p:cNvSpPr txBox="1">
            <a:spLocks noChangeArrowheads="1"/>
          </p:cNvSpPr>
          <p:nvPr/>
        </p:nvSpPr>
        <p:spPr bwMode="auto">
          <a:xfrm>
            <a:off x="292100" y="4959350"/>
            <a:ext cx="7934325" cy="703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IN PRACTICE each wavenumber must be sampled at least four times per minimum</a:t>
            </a:r>
          </a:p>
          <a:p>
            <a:pPr>
              <a:spcBef>
                <a:spcPct val="50000"/>
              </a:spcBef>
            </a:pPr>
            <a:r>
              <a:rPr lang="en-US" sz="1600"/>
              <a:t>wavelength (two CMP’s per wavelength)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444500" y="6350000"/>
            <a:ext cx="39370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2763838" y="149225"/>
            <a:ext cx="19589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Spatial aliasing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4173538" y="4006850"/>
            <a:ext cx="184150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19" name="Text Box 9"/>
          <p:cNvSpPr txBox="1">
            <a:spLocks noChangeArrowheads="1"/>
          </p:cNvSpPr>
          <p:nvPr/>
        </p:nvSpPr>
        <p:spPr bwMode="auto">
          <a:xfrm>
            <a:off x="544513" y="1844675"/>
            <a:ext cx="6440487" cy="1006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/>
              <a:t>However, dip (theta) as well as frequency and velocity event changes the number of cycles per distance, so</a:t>
            </a:r>
          </a:p>
        </p:txBody>
      </p:sp>
      <p:sp>
        <p:nvSpPr>
          <p:cNvPr id="13320" name="Text Box 10"/>
          <p:cNvSpPr txBox="1">
            <a:spLocks noChangeArrowheads="1"/>
          </p:cNvSpPr>
          <p:nvPr/>
        </p:nvSpPr>
        <p:spPr bwMode="auto">
          <a:xfrm>
            <a:off x="3822700" y="3768725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3314" name="Object 11"/>
          <p:cNvGraphicFramePr>
            <a:graphicFrameLocks noChangeAspect="1"/>
          </p:cNvGraphicFramePr>
          <p:nvPr/>
        </p:nvGraphicFramePr>
        <p:xfrm>
          <a:off x="1851025" y="3438525"/>
          <a:ext cx="3441700" cy="838200"/>
        </p:xfrm>
        <a:graphic>
          <a:graphicData uri="http://schemas.openxmlformats.org/presentationml/2006/ole">
            <p:oleObj spid="_x0000_s13314" name="Equation" r:id="rId4" imgW="3441600" imgH="838080" progId="Equation.DSMT4">
              <p:embed/>
            </p:oleObj>
          </a:graphicData>
        </a:graphic>
      </p:graphicFrame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799138" y="3702050"/>
            <a:ext cx="2006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Liner, 9.7,p.192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4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Rectangle 3"/>
          <p:cNvSpPr>
            <a:spLocks noChangeArrowheads="1"/>
          </p:cNvSpPr>
          <p:nvPr/>
        </p:nvSpPr>
        <p:spPr bwMode="auto">
          <a:xfrm>
            <a:off x="444500" y="6350000"/>
            <a:ext cx="39370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4"/>
          <p:cNvSpPr txBox="1">
            <a:spLocks noChangeArrowheads="1"/>
          </p:cNvSpPr>
          <p:nvPr/>
        </p:nvSpPr>
        <p:spPr bwMode="auto">
          <a:xfrm>
            <a:off x="2763838" y="149225"/>
            <a:ext cx="19589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Spatial aliasing</a:t>
            </a:r>
          </a:p>
        </p:txBody>
      </p:sp>
      <p:sp>
        <p:nvSpPr>
          <p:cNvPr id="14347" name="Text Box 5"/>
          <p:cNvSpPr txBox="1">
            <a:spLocks noChangeArrowheads="1"/>
          </p:cNvSpPr>
          <p:nvPr/>
        </p:nvSpPr>
        <p:spPr bwMode="auto">
          <a:xfrm>
            <a:off x="4173538" y="4006850"/>
            <a:ext cx="184150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348" name="Text Box 7"/>
          <p:cNvSpPr txBox="1">
            <a:spLocks noChangeArrowheads="1"/>
          </p:cNvSpPr>
          <p:nvPr/>
        </p:nvSpPr>
        <p:spPr bwMode="auto">
          <a:xfrm>
            <a:off x="3822700" y="3768725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38" name="Object 8"/>
          <p:cNvGraphicFramePr>
            <a:graphicFrameLocks noChangeAspect="1"/>
          </p:cNvGraphicFramePr>
          <p:nvPr/>
        </p:nvGraphicFramePr>
        <p:xfrm>
          <a:off x="1593850" y="1600200"/>
          <a:ext cx="3441700" cy="838200"/>
        </p:xfrm>
        <a:graphic>
          <a:graphicData uri="http://schemas.openxmlformats.org/presentationml/2006/ole">
            <p:oleObj spid="_x0000_s14338" name="Equation" r:id="rId4" imgW="3441600" imgH="838080" progId="Equation.DSMT4">
              <p:embed/>
            </p:oleObj>
          </a:graphicData>
        </a:graphic>
      </p:graphicFrame>
      <p:sp>
        <p:nvSpPr>
          <p:cNvPr id="14349" name="Line 9"/>
          <p:cNvSpPr>
            <a:spLocks noChangeShapeType="1"/>
          </p:cNvSpPr>
          <p:nvPr/>
        </p:nvSpPr>
        <p:spPr bwMode="auto">
          <a:xfrm>
            <a:off x="1285875" y="3333750"/>
            <a:ext cx="6038850" cy="0"/>
          </a:xfrm>
          <a:prstGeom prst="line">
            <a:avLst/>
          </a:prstGeom>
          <a:noFill/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0"/>
          <p:cNvSpPr>
            <a:spLocks noChangeShapeType="1"/>
          </p:cNvSpPr>
          <p:nvPr/>
        </p:nvSpPr>
        <p:spPr bwMode="auto">
          <a:xfrm>
            <a:off x="2190750" y="3314700"/>
            <a:ext cx="3352800" cy="2009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1"/>
          <p:cNvSpPr>
            <a:spLocks noChangeShapeType="1"/>
          </p:cNvSpPr>
          <p:nvPr/>
        </p:nvSpPr>
        <p:spPr bwMode="auto">
          <a:xfrm>
            <a:off x="4143375" y="3324225"/>
            <a:ext cx="3352800" cy="2009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AutoShape 13"/>
          <p:cNvSpPr>
            <a:spLocks noChangeArrowheads="1"/>
          </p:cNvSpPr>
          <p:nvPr/>
        </p:nvSpPr>
        <p:spPr bwMode="auto">
          <a:xfrm rot="10772520">
            <a:off x="4048125" y="3086100"/>
            <a:ext cx="190500" cy="2000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AutoShape 14"/>
          <p:cNvSpPr>
            <a:spLocks noChangeArrowheads="1"/>
          </p:cNvSpPr>
          <p:nvPr/>
        </p:nvSpPr>
        <p:spPr bwMode="auto">
          <a:xfrm rot="10772520">
            <a:off x="2095500" y="3086100"/>
            <a:ext cx="190500" cy="2000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15"/>
          <p:cNvSpPr>
            <a:spLocks noChangeShapeType="1"/>
          </p:cNvSpPr>
          <p:nvPr/>
        </p:nvSpPr>
        <p:spPr bwMode="auto">
          <a:xfrm flipH="1">
            <a:off x="3571875" y="3314700"/>
            <a:ext cx="590550" cy="828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Text Box 17"/>
          <p:cNvSpPr txBox="1">
            <a:spLocks noChangeArrowheads="1"/>
          </p:cNvSpPr>
          <p:nvPr/>
        </p:nvSpPr>
        <p:spPr bwMode="auto">
          <a:xfrm>
            <a:off x="4103688" y="3668713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2698750" y="3368675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39" name="Object 19"/>
          <p:cNvGraphicFramePr>
            <a:graphicFrameLocks noChangeAspect="1"/>
          </p:cNvGraphicFramePr>
          <p:nvPr/>
        </p:nvGraphicFramePr>
        <p:xfrm>
          <a:off x="2847975" y="3384550"/>
          <a:ext cx="228600" cy="315913"/>
        </p:xfrm>
        <a:graphic>
          <a:graphicData uri="http://schemas.openxmlformats.org/presentationml/2006/ole">
            <p:oleObj spid="_x0000_s14339" name="Equation" r:id="rId5" imgW="228600" imgH="317160" progId="Equation.DSMT4">
              <p:embed/>
            </p:oleObj>
          </a:graphicData>
        </a:graphic>
      </p:graphicFrame>
      <p:graphicFrame>
        <p:nvGraphicFramePr>
          <p:cNvPr id="14340" name="Object 20"/>
          <p:cNvGraphicFramePr>
            <a:graphicFrameLocks noChangeAspect="1"/>
          </p:cNvGraphicFramePr>
          <p:nvPr/>
        </p:nvGraphicFramePr>
        <p:xfrm>
          <a:off x="4924425" y="3394075"/>
          <a:ext cx="228600" cy="315913"/>
        </p:xfrm>
        <a:graphic>
          <a:graphicData uri="http://schemas.openxmlformats.org/presentationml/2006/ole">
            <p:oleObj spid="_x0000_s14340" name="Equation" r:id="rId6" imgW="228600" imgH="317160" progId="Equation.DSMT4">
              <p:embed/>
            </p:oleObj>
          </a:graphicData>
        </a:graphic>
      </p:graphicFrame>
      <p:sp>
        <p:nvSpPr>
          <p:cNvPr id="14357" name="Text Box 22"/>
          <p:cNvSpPr txBox="1">
            <a:spLocks noChangeArrowheads="1"/>
          </p:cNvSpPr>
          <p:nvPr/>
        </p:nvSpPr>
        <p:spPr bwMode="auto">
          <a:xfrm>
            <a:off x="3241675" y="2978150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41" name="Object 23"/>
          <p:cNvGraphicFramePr>
            <a:graphicFrameLocks noChangeAspect="1"/>
          </p:cNvGraphicFramePr>
          <p:nvPr/>
        </p:nvGraphicFramePr>
        <p:xfrm>
          <a:off x="2968625" y="3019425"/>
          <a:ext cx="404813" cy="228600"/>
        </p:xfrm>
        <a:graphic>
          <a:graphicData uri="http://schemas.openxmlformats.org/presentationml/2006/ole">
            <p:oleObj spid="_x0000_s14341" name="Equation" r:id="rId7" imgW="406080" imgH="228600" progId="Equation.DSMT4">
              <p:embed/>
            </p:oleObj>
          </a:graphicData>
        </a:graphic>
      </p:graphicFrame>
      <p:graphicFrame>
        <p:nvGraphicFramePr>
          <p:cNvPr id="14342" name="Object 24"/>
          <p:cNvGraphicFramePr>
            <a:graphicFrameLocks noChangeAspect="1"/>
          </p:cNvGraphicFramePr>
          <p:nvPr/>
        </p:nvGraphicFramePr>
        <p:xfrm>
          <a:off x="3927475" y="3743325"/>
          <a:ext cx="582613" cy="303213"/>
        </p:xfrm>
        <a:graphic>
          <a:graphicData uri="http://schemas.openxmlformats.org/presentationml/2006/ole">
            <p:oleObj spid="_x0000_s14342" name="Equation" r:id="rId8" imgW="583920" imgH="304560" progId="Equation.DSMT4">
              <p:embed/>
            </p:oleObj>
          </a:graphicData>
        </a:graphic>
      </p:graphicFrame>
      <p:sp>
        <p:nvSpPr>
          <p:cNvPr id="14358" name="Text Box 25"/>
          <p:cNvSpPr txBox="1">
            <a:spLocks noChangeArrowheads="1"/>
          </p:cNvSpPr>
          <p:nvPr/>
        </p:nvSpPr>
        <p:spPr bwMode="auto">
          <a:xfrm>
            <a:off x="2751138" y="5430838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43" name="Object 26"/>
          <p:cNvGraphicFramePr>
            <a:graphicFrameLocks noChangeAspect="1"/>
          </p:cNvGraphicFramePr>
          <p:nvPr/>
        </p:nvGraphicFramePr>
        <p:xfrm>
          <a:off x="1114425" y="4524375"/>
          <a:ext cx="2057400" cy="838200"/>
        </p:xfrm>
        <a:graphic>
          <a:graphicData uri="http://schemas.openxmlformats.org/presentationml/2006/ole">
            <p:oleObj spid="_x0000_s14343" name="Equation" r:id="rId9" imgW="2057400" imgH="838080" progId="Equation.DSMT4">
              <p:embed/>
            </p:oleObj>
          </a:graphicData>
        </a:graphic>
      </p:graphicFrame>
      <p:sp>
        <p:nvSpPr>
          <p:cNvPr id="14359" name="Text Box 27"/>
          <p:cNvSpPr txBox="1">
            <a:spLocks noChangeArrowheads="1"/>
          </p:cNvSpPr>
          <p:nvPr/>
        </p:nvSpPr>
        <p:spPr bwMode="auto">
          <a:xfrm>
            <a:off x="798513" y="5868988"/>
            <a:ext cx="69913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For aliasing NOT to occur, delta(t) must be less than T/2</a:t>
            </a: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4260850" y="3286125"/>
            <a:ext cx="2044700" cy="1981200"/>
          </a:xfrm>
          <a:custGeom>
            <a:avLst/>
            <a:gdLst>
              <a:gd name="T0" fmla="*/ 826611135 w 1288"/>
              <a:gd name="T1" fmla="*/ 2147483647 h 1248"/>
              <a:gd name="T2" fmla="*/ 282257492 w 1288"/>
              <a:gd name="T3" fmla="*/ 2147483647 h 1248"/>
              <a:gd name="T4" fmla="*/ 2147483647 w 1288"/>
              <a:gd name="T5" fmla="*/ 2147483647 h 1248"/>
              <a:gd name="T6" fmla="*/ 1249997423 w 1288"/>
              <a:gd name="T7" fmla="*/ 1043344676 h 1248"/>
              <a:gd name="T8" fmla="*/ 2147483647 w 1288"/>
              <a:gd name="T9" fmla="*/ 937498155 h 1248"/>
              <a:gd name="T10" fmla="*/ 1885076954 w 1288"/>
              <a:gd name="T11" fmla="*/ 0 h 12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288"/>
              <a:gd name="T19" fmla="*/ 0 h 1248"/>
              <a:gd name="T20" fmla="*/ 1288 w 1288"/>
              <a:gd name="T21" fmla="*/ 1248 h 12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288" h="1248">
                <a:moveTo>
                  <a:pt x="328" y="1248"/>
                </a:moveTo>
                <a:cubicBezTo>
                  <a:pt x="164" y="1077"/>
                  <a:pt x="0" y="907"/>
                  <a:pt x="112" y="864"/>
                </a:cubicBezTo>
                <a:cubicBezTo>
                  <a:pt x="224" y="821"/>
                  <a:pt x="936" y="1065"/>
                  <a:pt x="1000" y="990"/>
                </a:cubicBezTo>
                <a:cubicBezTo>
                  <a:pt x="1064" y="915"/>
                  <a:pt x="455" y="517"/>
                  <a:pt x="496" y="414"/>
                </a:cubicBezTo>
                <a:cubicBezTo>
                  <a:pt x="537" y="311"/>
                  <a:pt x="1204" y="441"/>
                  <a:pt x="1246" y="372"/>
                </a:cubicBezTo>
                <a:cubicBezTo>
                  <a:pt x="1288" y="303"/>
                  <a:pt x="1018" y="151"/>
                  <a:pt x="748" y="0"/>
                </a:cubicBezTo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444500" y="6350000"/>
            <a:ext cx="39370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2430463" y="549275"/>
            <a:ext cx="19589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Spatial aliasing</a:t>
            </a:r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4173538" y="4006850"/>
            <a:ext cx="184150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68" name="Text Box 21"/>
          <p:cNvSpPr txBox="1">
            <a:spLocks noChangeArrowheads="1"/>
          </p:cNvSpPr>
          <p:nvPr/>
        </p:nvSpPr>
        <p:spPr bwMode="auto">
          <a:xfrm>
            <a:off x="2751138" y="5430838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5362" name="Object 22"/>
          <p:cNvGraphicFramePr>
            <a:graphicFrameLocks noChangeAspect="1"/>
          </p:cNvGraphicFramePr>
          <p:nvPr/>
        </p:nvGraphicFramePr>
        <p:xfrm>
          <a:off x="2136775" y="1447800"/>
          <a:ext cx="2070100" cy="838200"/>
        </p:xfrm>
        <a:graphic>
          <a:graphicData uri="http://schemas.openxmlformats.org/presentationml/2006/ole">
            <p:oleObj spid="_x0000_s15362" name="Equation" r:id="rId4" imgW="2070000" imgH="838080" progId="Equation.DSMT4">
              <p:embed/>
            </p:oleObj>
          </a:graphicData>
        </a:graphic>
      </p:graphicFrame>
      <p:graphicFrame>
        <p:nvGraphicFramePr>
          <p:cNvPr id="15363" name="Object 25"/>
          <p:cNvGraphicFramePr>
            <a:graphicFrameLocks noChangeAspect="1"/>
          </p:cNvGraphicFramePr>
          <p:nvPr/>
        </p:nvGraphicFramePr>
        <p:xfrm>
          <a:off x="2193925" y="2714625"/>
          <a:ext cx="2146300" cy="838200"/>
        </p:xfrm>
        <a:graphic>
          <a:graphicData uri="http://schemas.openxmlformats.org/presentationml/2006/ole">
            <p:oleObj spid="_x0000_s15363" name="Equation" r:id="rId5" imgW="2145960" imgH="8380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Geophone Spacing and Spatial Aliasing</a:t>
            </a:r>
            <a:endParaRPr lang="en-US" sz="1800"/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62000" y="39624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 rot="5400000">
            <a:off x="-1331912" y="3913188"/>
            <a:ext cx="5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Freeform 6"/>
          <p:cNvSpPr>
            <a:spLocks/>
          </p:cNvSpPr>
          <p:nvPr/>
        </p:nvSpPr>
        <p:spPr bwMode="auto">
          <a:xfrm rot="5400000">
            <a:off x="139065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Freeform 7"/>
          <p:cNvSpPr>
            <a:spLocks/>
          </p:cNvSpPr>
          <p:nvPr/>
        </p:nvSpPr>
        <p:spPr bwMode="auto">
          <a:xfrm rot="5400000" flipV="1">
            <a:off x="72390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4" name="Freeform 8"/>
          <p:cNvSpPr>
            <a:spLocks/>
          </p:cNvSpPr>
          <p:nvPr/>
        </p:nvSpPr>
        <p:spPr bwMode="auto">
          <a:xfrm rot="5400000">
            <a:off x="1409700" y="18589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Freeform 9"/>
          <p:cNvSpPr>
            <a:spLocks/>
          </p:cNvSpPr>
          <p:nvPr/>
        </p:nvSpPr>
        <p:spPr bwMode="auto">
          <a:xfrm rot="5400000" flipV="1">
            <a:off x="742950" y="21637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Freeform 10"/>
          <p:cNvSpPr>
            <a:spLocks/>
          </p:cNvSpPr>
          <p:nvPr/>
        </p:nvSpPr>
        <p:spPr bwMode="auto">
          <a:xfrm rot="5400000">
            <a:off x="1430338" y="24669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Freeform 11"/>
          <p:cNvSpPr>
            <a:spLocks/>
          </p:cNvSpPr>
          <p:nvPr/>
        </p:nvSpPr>
        <p:spPr bwMode="auto">
          <a:xfrm rot="5400000" flipV="1">
            <a:off x="763588" y="27717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Freeform 12"/>
          <p:cNvSpPr>
            <a:spLocks/>
          </p:cNvSpPr>
          <p:nvPr/>
        </p:nvSpPr>
        <p:spPr bwMode="auto">
          <a:xfrm rot="5400000">
            <a:off x="1449388" y="30829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Freeform 13"/>
          <p:cNvSpPr>
            <a:spLocks/>
          </p:cNvSpPr>
          <p:nvPr/>
        </p:nvSpPr>
        <p:spPr bwMode="auto">
          <a:xfrm rot="5400000" flipV="1">
            <a:off x="782638" y="33861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Freeform 14"/>
          <p:cNvSpPr>
            <a:spLocks/>
          </p:cNvSpPr>
          <p:nvPr/>
        </p:nvSpPr>
        <p:spPr bwMode="auto">
          <a:xfrm rot="5400000">
            <a:off x="1398588" y="36909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Freeform 15"/>
          <p:cNvSpPr>
            <a:spLocks/>
          </p:cNvSpPr>
          <p:nvPr/>
        </p:nvSpPr>
        <p:spPr bwMode="auto">
          <a:xfrm rot="5400000" flipV="1">
            <a:off x="731838" y="3995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Freeform 16"/>
          <p:cNvSpPr>
            <a:spLocks/>
          </p:cNvSpPr>
          <p:nvPr/>
        </p:nvSpPr>
        <p:spPr bwMode="auto">
          <a:xfrm rot="5400000">
            <a:off x="1417638" y="43068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3" name="Freeform 17"/>
          <p:cNvSpPr>
            <a:spLocks/>
          </p:cNvSpPr>
          <p:nvPr/>
        </p:nvSpPr>
        <p:spPr bwMode="auto">
          <a:xfrm rot="5400000" flipV="1">
            <a:off x="750888" y="46116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4" name="Freeform 18"/>
          <p:cNvSpPr>
            <a:spLocks/>
          </p:cNvSpPr>
          <p:nvPr/>
        </p:nvSpPr>
        <p:spPr bwMode="auto">
          <a:xfrm rot="5400000">
            <a:off x="1436688" y="49164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5" name="Freeform 19"/>
          <p:cNvSpPr>
            <a:spLocks/>
          </p:cNvSpPr>
          <p:nvPr/>
        </p:nvSpPr>
        <p:spPr bwMode="auto">
          <a:xfrm rot="5400000" flipV="1">
            <a:off x="769938" y="52212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6" name="Freeform 20"/>
          <p:cNvSpPr>
            <a:spLocks/>
          </p:cNvSpPr>
          <p:nvPr/>
        </p:nvSpPr>
        <p:spPr bwMode="auto">
          <a:xfrm rot="5400000">
            <a:off x="1455738" y="5532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7" name="Freeform 21"/>
          <p:cNvSpPr>
            <a:spLocks/>
          </p:cNvSpPr>
          <p:nvPr/>
        </p:nvSpPr>
        <p:spPr bwMode="auto">
          <a:xfrm rot="5400000" flipV="1">
            <a:off x="788988" y="5837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918" name="Group 22"/>
          <p:cNvGrpSpPr>
            <a:grpSpLocks/>
          </p:cNvGrpSpPr>
          <p:nvPr/>
        </p:nvGrpSpPr>
        <p:grpSpPr bwMode="auto">
          <a:xfrm>
            <a:off x="1212850" y="1347788"/>
            <a:ext cx="1404938" cy="5080000"/>
            <a:chOff x="756" y="849"/>
            <a:chExt cx="885" cy="3200"/>
          </a:xfrm>
        </p:grpSpPr>
        <p:sp>
          <p:nvSpPr>
            <p:cNvPr id="80980" name="Line 23"/>
            <p:cNvSpPr>
              <a:spLocks noChangeShapeType="1"/>
            </p:cNvSpPr>
            <p:nvPr/>
          </p:nvSpPr>
          <p:spPr bwMode="auto">
            <a:xfrm rot="5400000">
              <a:off x="-423" y="2449"/>
              <a:ext cx="3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1" name="Freeform 24"/>
            <p:cNvSpPr>
              <a:spLocks/>
            </p:cNvSpPr>
            <p:nvPr/>
          </p:nvSpPr>
          <p:spPr bwMode="auto">
            <a:xfrm rot="5400000">
              <a:off x="1292" y="7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2" name="Freeform 25"/>
            <p:cNvSpPr>
              <a:spLocks/>
            </p:cNvSpPr>
            <p:nvPr/>
          </p:nvSpPr>
          <p:spPr bwMode="auto">
            <a:xfrm rot="5400000" flipV="1">
              <a:off x="872" y="9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3" name="Freeform 26"/>
            <p:cNvSpPr>
              <a:spLocks/>
            </p:cNvSpPr>
            <p:nvPr/>
          </p:nvSpPr>
          <p:spPr bwMode="auto">
            <a:xfrm rot="5400000">
              <a:off x="1304" y="11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4" name="Freeform 27"/>
            <p:cNvSpPr>
              <a:spLocks/>
            </p:cNvSpPr>
            <p:nvPr/>
          </p:nvSpPr>
          <p:spPr bwMode="auto">
            <a:xfrm rot="5400000" flipV="1">
              <a:off x="884" y="134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5" name="Freeform 28"/>
            <p:cNvSpPr>
              <a:spLocks/>
            </p:cNvSpPr>
            <p:nvPr/>
          </p:nvSpPr>
          <p:spPr bwMode="auto">
            <a:xfrm rot="5400000">
              <a:off x="1317" y="15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6" name="Freeform 29"/>
            <p:cNvSpPr>
              <a:spLocks/>
            </p:cNvSpPr>
            <p:nvPr/>
          </p:nvSpPr>
          <p:spPr bwMode="auto">
            <a:xfrm rot="5400000" flipV="1">
              <a:off x="897" y="173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7" name="Freeform 30"/>
            <p:cNvSpPr>
              <a:spLocks/>
            </p:cNvSpPr>
            <p:nvPr/>
          </p:nvSpPr>
          <p:spPr bwMode="auto">
            <a:xfrm rot="5400000">
              <a:off x="1329" y="19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8" name="Freeform 31"/>
            <p:cNvSpPr>
              <a:spLocks/>
            </p:cNvSpPr>
            <p:nvPr/>
          </p:nvSpPr>
          <p:spPr bwMode="auto">
            <a:xfrm rot="5400000" flipV="1">
              <a:off x="909" y="211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89" name="Freeform 32"/>
            <p:cNvSpPr>
              <a:spLocks/>
            </p:cNvSpPr>
            <p:nvPr/>
          </p:nvSpPr>
          <p:spPr bwMode="auto">
            <a:xfrm rot="5400000">
              <a:off x="1297" y="23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0" name="Freeform 33"/>
            <p:cNvSpPr>
              <a:spLocks/>
            </p:cNvSpPr>
            <p:nvPr/>
          </p:nvSpPr>
          <p:spPr bwMode="auto">
            <a:xfrm rot="5400000" flipV="1">
              <a:off x="877" y="25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1" name="Freeform 34"/>
            <p:cNvSpPr>
              <a:spLocks/>
            </p:cNvSpPr>
            <p:nvPr/>
          </p:nvSpPr>
          <p:spPr bwMode="auto">
            <a:xfrm rot="5400000">
              <a:off x="1309" y="26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2" name="Freeform 35"/>
            <p:cNvSpPr>
              <a:spLocks/>
            </p:cNvSpPr>
            <p:nvPr/>
          </p:nvSpPr>
          <p:spPr bwMode="auto">
            <a:xfrm rot="5400000" flipV="1">
              <a:off x="889" y="288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3" name="Freeform 36"/>
            <p:cNvSpPr>
              <a:spLocks/>
            </p:cNvSpPr>
            <p:nvPr/>
          </p:nvSpPr>
          <p:spPr bwMode="auto">
            <a:xfrm rot="5400000">
              <a:off x="1321" y="30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4" name="Freeform 37"/>
            <p:cNvSpPr>
              <a:spLocks/>
            </p:cNvSpPr>
            <p:nvPr/>
          </p:nvSpPr>
          <p:spPr bwMode="auto">
            <a:xfrm rot="5400000" flipV="1">
              <a:off x="901" y="32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5" name="Freeform 38"/>
            <p:cNvSpPr>
              <a:spLocks/>
            </p:cNvSpPr>
            <p:nvPr/>
          </p:nvSpPr>
          <p:spPr bwMode="auto">
            <a:xfrm rot="5400000">
              <a:off x="1333" y="34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96" name="Freeform 39"/>
            <p:cNvSpPr>
              <a:spLocks/>
            </p:cNvSpPr>
            <p:nvPr/>
          </p:nvSpPr>
          <p:spPr bwMode="auto">
            <a:xfrm rot="5400000" flipV="1">
              <a:off x="913" y="366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919" name="Group 40"/>
          <p:cNvGrpSpPr>
            <a:grpSpLocks/>
          </p:cNvGrpSpPr>
          <p:nvPr/>
        </p:nvGrpSpPr>
        <p:grpSpPr bwMode="auto">
          <a:xfrm>
            <a:off x="298450" y="1390650"/>
            <a:ext cx="6629400" cy="4305300"/>
            <a:chOff x="188" y="1200"/>
            <a:chExt cx="4176" cy="2712"/>
          </a:xfrm>
        </p:grpSpPr>
        <p:sp>
          <p:nvSpPr>
            <p:cNvPr id="80972" name="Line 41"/>
            <p:cNvSpPr>
              <a:spLocks noChangeShapeType="1"/>
            </p:cNvSpPr>
            <p:nvPr/>
          </p:nvSpPr>
          <p:spPr bwMode="auto">
            <a:xfrm>
              <a:off x="188" y="12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3" name="Line 42"/>
            <p:cNvSpPr>
              <a:spLocks noChangeShapeType="1"/>
            </p:cNvSpPr>
            <p:nvPr/>
          </p:nvSpPr>
          <p:spPr bwMode="auto">
            <a:xfrm>
              <a:off x="188" y="16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4" name="Line 43"/>
            <p:cNvSpPr>
              <a:spLocks noChangeShapeType="1"/>
            </p:cNvSpPr>
            <p:nvPr/>
          </p:nvSpPr>
          <p:spPr bwMode="auto">
            <a:xfrm>
              <a:off x="188" y="199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5" name="Line 44"/>
            <p:cNvSpPr>
              <a:spLocks noChangeShapeType="1"/>
            </p:cNvSpPr>
            <p:nvPr/>
          </p:nvSpPr>
          <p:spPr bwMode="auto">
            <a:xfrm>
              <a:off x="188" y="2376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6" name="Line 45"/>
            <p:cNvSpPr>
              <a:spLocks noChangeShapeType="1"/>
            </p:cNvSpPr>
            <p:nvPr/>
          </p:nvSpPr>
          <p:spPr bwMode="auto">
            <a:xfrm>
              <a:off x="188" y="276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7" name="Line 46"/>
            <p:cNvSpPr>
              <a:spLocks noChangeShapeType="1"/>
            </p:cNvSpPr>
            <p:nvPr/>
          </p:nvSpPr>
          <p:spPr bwMode="auto">
            <a:xfrm>
              <a:off x="188" y="315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8" name="Line 47"/>
            <p:cNvSpPr>
              <a:spLocks noChangeShapeType="1"/>
            </p:cNvSpPr>
            <p:nvPr/>
          </p:nvSpPr>
          <p:spPr bwMode="auto">
            <a:xfrm>
              <a:off x="188" y="3528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9" name="Line 48"/>
            <p:cNvSpPr>
              <a:spLocks noChangeShapeType="1"/>
            </p:cNvSpPr>
            <p:nvPr/>
          </p:nvSpPr>
          <p:spPr bwMode="auto">
            <a:xfrm>
              <a:off x="188" y="391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920" name="Group 49"/>
          <p:cNvGrpSpPr>
            <a:grpSpLocks/>
          </p:cNvGrpSpPr>
          <p:nvPr/>
        </p:nvGrpSpPr>
        <p:grpSpPr bwMode="auto">
          <a:xfrm>
            <a:off x="1898650" y="1360488"/>
            <a:ext cx="1404938" cy="5080000"/>
            <a:chOff x="756" y="849"/>
            <a:chExt cx="885" cy="3200"/>
          </a:xfrm>
        </p:grpSpPr>
        <p:sp>
          <p:nvSpPr>
            <p:cNvPr id="80955" name="Line 50"/>
            <p:cNvSpPr>
              <a:spLocks noChangeShapeType="1"/>
            </p:cNvSpPr>
            <p:nvPr/>
          </p:nvSpPr>
          <p:spPr bwMode="auto">
            <a:xfrm rot="5400000">
              <a:off x="-423" y="2449"/>
              <a:ext cx="3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6" name="Freeform 51"/>
            <p:cNvSpPr>
              <a:spLocks/>
            </p:cNvSpPr>
            <p:nvPr/>
          </p:nvSpPr>
          <p:spPr bwMode="auto">
            <a:xfrm rot="5400000">
              <a:off x="1292" y="7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7" name="Freeform 52"/>
            <p:cNvSpPr>
              <a:spLocks/>
            </p:cNvSpPr>
            <p:nvPr/>
          </p:nvSpPr>
          <p:spPr bwMode="auto">
            <a:xfrm rot="5400000" flipV="1">
              <a:off x="872" y="9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8" name="Freeform 53"/>
            <p:cNvSpPr>
              <a:spLocks/>
            </p:cNvSpPr>
            <p:nvPr/>
          </p:nvSpPr>
          <p:spPr bwMode="auto">
            <a:xfrm rot="5400000">
              <a:off x="1304" y="11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59" name="Freeform 54"/>
            <p:cNvSpPr>
              <a:spLocks/>
            </p:cNvSpPr>
            <p:nvPr/>
          </p:nvSpPr>
          <p:spPr bwMode="auto">
            <a:xfrm rot="5400000" flipV="1">
              <a:off x="884" y="134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0" name="Freeform 55"/>
            <p:cNvSpPr>
              <a:spLocks/>
            </p:cNvSpPr>
            <p:nvPr/>
          </p:nvSpPr>
          <p:spPr bwMode="auto">
            <a:xfrm rot="5400000">
              <a:off x="1317" y="15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1" name="Freeform 56"/>
            <p:cNvSpPr>
              <a:spLocks/>
            </p:cNvSpPr>
            <p:nvPr/>
          </p:nvSpPr>
          <p:spPr bwMode="auto">
            <a:xfrm rot="5400000" flipV="1">
              <a:off x="897" y="173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2" name="Freeform 57"/>
            <p:cNvSpPr>
              <a:spLocks/>
            </p:cNvSpPr>
            <p:nvPr/>
          </p:nvSpPr>
          <p:spPr bwMode="auto">
            <a:xfrm rot="5400000">
              <a:off x="1329" y="19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3" name="Freeform 58"/>
            <p:cNvSpPr>
              <a:spLocks/>
            </p:cNvSpPr>
            <p:nvPr/>
          </p:nvSpPr>
          <p:spPr bwMode="auto">
            <a:xfrm rot="5400000" flipV="1">
              <a:off x="909" y="211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4" name="Freeform 59"/>
            <p:cNvSpPr>
              <a:spLocks/>
            </p:cNvSpPr>
            <p:nvPr/>
          </p:nvSpPr>
          <p:spPr bwMode="auto">
            <a:xfrm rot="5400000">
              <a:off x="1297" y="23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5" name="Freeform 60"/>
            <p:cNvSpPr>
              <a:spLocks/>
            </p:cNvSpPr>
            <p:nvPr/>
          </p:nvSpPr>
          <p:spPr bwMode="auto">
            <a:xfrm rot="5400000" flipV="1">
              <a:off x="877" y="25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6" name="Freeform 61"/>
            <p:cNvSpPr>
              <a:spLocks/>
            </p:cNvSpPr>
            <p:nvPr/>
          </p:nvSpPr>
          <p:spPr bwMode="auto">
            <a:xfrm rot="5400000">
              <a:off x="1309" y="26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7" name="Freeform 62"/>
            <p:cNvSpPr>
              <a:spLocks/>
            </p:cNvSpPr>
            <p:nvPr/>
          </p:nvSpPr>
          <p:spPr bwMode="auto">
            <a:xfrm rot="5400000" flipV="1">
              <a:off x="889" y="288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8" name="Freeform 63"/>
            <p:cNvSpPr>
              <a:spLocks/>
            </p:cNvSpPr>
            <p:nvPr/>
          </p:nvSpPr>
          <p:spPr bwMode="auto">
            <a:xfrm rot="5400000">
              <a:off x="1321" y="30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69" name="Freeform 64"/>
            <p:cNvSpPr>
              <a:spLocks/>
            </p:cNvSpPr>
            <p:nvPr/>
          </p:nvSpPr>
          <p:spPr bwMode="auto">
            <a:xfrm rot="5400000" flipV="1">
              <a:off x="901" y="32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0" name="Freeform 65"/>
            <p:cNvSpPr>
              <a:spLocks/>
            </p:cNvSpPr>
            <p:nvPr/>
          </p:nvSpPr>
          <p:spPr bwMode="auto">
            <a:xfrm rot="5400000">
              <a:off x="1333" y="34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971" name="Freeform 66"/>
            <p:cNvSpPr>
              <a:spLocks/>
            </p:cNvSpPr>
            <p:nvPr/>
          </p:nvSpPr>
          <p:spPr bwMode="auto">
            <a:xfrm rot="5400000" flipV="1">
              <a:off x="913" y="366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921" name="Line 67"/>
          <p:cNvSpPr>
            <a:spLocks noChangeShapeType="1"/>
          </p:cNvSpPr>
          <p:nvPr/>
        </p:nvSpPr>
        <p:spPr bwMode="auto">
          <a:xfrm rot="5400000">
            <a:off x="712788" y="3900488"/>
            <a:ext cx="5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2" name="Freeform 68"/>
          <p:cNvSpPr>
            <a:spLocks/>
          </p:cNvSpPr>
          <p:nvPr/>
        </p:nvSpPr>
        <p:spPr bwMode="auto">
          <a:xfrm rot="5400000">
            <a:off x="3435350" y="12303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3" name="Freeform 69"/>
          <p:cNvSpPr>
            <a:spLocks/>
          </p:cNvSpPr>
          <p:nvPr/>
        </p:nvSpPr>
        <p:spPr bwMode="auto">
          <a:xfrm rot="5400000" flipV="1">
            <a:off x="2768600" y="15351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4" name="Freeform 70"/>
          <p:cNvSpPr>
            <a:spLocks/>
          </p:cNvSpPr>
          <p:nvPr/>
        </p:nvSpPr>
        <p:spPr bwMode="auto">
          <a:xfrm rot="5400000">
            <a:off x="3454400" y="18462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5" name="Freeform 71"/>
          <p:cNvSpPr>
            <a:spLocks/>
          </p:cNvSpPr>
          <p:nvPr/>
        </p:nvSpPr>
        <p:spPr bwMode="auto">
          <a:xfrm rot="5400000" flipV="1">
            <a:off x="2787650" y="21510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6" name="Freeform 72"/>
          <p:cNvSpPr>
            <a:spLocks/>
          </p:cNvSpPr>
          <p:nvPr/>
        </p:nvSpPr>
        <p:spPr bwMode="auto">
          <a:xfrm rot="5400000">
            <a:off x="3475038" y="24542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7" name="Freeform 73"/>
          <p:cNvSpPr>
            <a:spLocks/>
          </p:cNvSpPr>
          <p:nvPr/>
        </p:nvSpPr>
        <p:spPr bwMode="auto">
          <a:xfrm rot="5400000" flipV="1">
            <a:off x="2808288" y="27590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8" name="Freeform 74"/>
          <p:cNvSpPr>
            <a:spLocks/>
          </p:cNvSpPr>
          <p:nvPr/>
        </p:nvSpPr>
        <p:spPr bwMode="auto">
          <a:xfrm rot="5400000">
            <a:off x="3494088" y="30702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9" name="Freeform 75"/>
          <p:cNvSpPr>
            <a:spLocks/>
          </p:cNvSpPr>
          <p:nvPr/>
        </p:nvSpPr>
        <p:spPr bwMode="auto">
          <a:xfrm rot="5400000" flipV="1">
            <a:off x="2827338" y="3373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0" name="Freeform 76"/>
          <p:cNvSpPr>
            <a:spLocks/>
          </p:cNvSpPr>
          <p:nvPr/>
        </p:nvSpPr>
        <p:spPr bwMode="auto">
          <a:xfrm rot="5400000">
            <a:off x="3443288" y="3678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1" name="Freeform 77"/>
          <p:cNvSpPr>
            <a:spLocks/>
          </p:cNvSpPr>
          <p:nvPr/>
        </p:nvSpPr>
        <p:spPr bwMode="auto">
          <a:xfrm rot="5400000" flipV="1">
            <a:off x="2776538" y="39830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2" name="Freeform 78"/>
          <p:cNvSpPr>
            <a:spLocks/>
          </p:cNvSpPr>
          <p:nvPr/>
        </p:nvSpPr>
        <p:spPr bwMode="auto">
          <a:xfrm rot="5400000">
            <a:off x="3462338" y="42941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3" name="Freeform 79"/>
          <p:cNvSpPr>
            <a:spLocks/>
          </p:cNvSpPr>
          <p:nvPr/>
        </p:nvSpPr>
        <p:spPr bwMode="auto">
          <a:xfrm rot="5400000" flipV="1">
            <a:off x="2795588" y="45989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4" name="Freeform 80"/>
          <p:cNvSpPr>
            <a:spLocks/>
          </p:cNvSpPr>
          <p:nvPr/>
        </p:nvSpPr>
        <p:spPr bwMode="auto">
          <a:xfrm rot="5400000">
            <a:off x="3481388" y="49037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5" name="Freeform 81"/>
          <p:cNvSpPr>
            <a:spLocks/>
          </p:cNvSpPr>
          <p:nvPr/>
        </p:nvSpPr>
        <p:spPr bwMode="auto">
          <a:xfrm rot="5400000" flipV="1">
            <a:off x="2814638" y="52085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6" name="Freeform 82"/>
          <p:cNvSpPr>
            <a:spLocks/>
          </p:cNvSpPr>
          <p:nvPr/>
        </p:nvSpPr>
        <p:spPr bwMode="auto">
          <a:xfrm rot="5400000">
            <a:off x="3500438" y="5519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7" name="Freeform 83"/>
          <p:cNvSpPr>
            <a:spLocks/>
          </p:cNvSpPr>
          <p:nvPr/>
        </p:nvSpPr>
        <p:spPr bwMode="auto">
          <a:xfrm rot="5400000" flipV="1">
            <a:off x="2833688" y="58245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8" name="Oval 84"/>
          <p:cNvSpPr>
            <a:spLocks noChangeArrowheads="1"/>
          </p:cNvSpPr>
          <p:nvPr/>
        </p:nvSpPr>
        <p:spPr bwMode="auto">
          <a:xfrm>
            <a:off x="1123950" y="2568575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39" name="Oval 85"/>
          <p:cNvSpPr>
            <a:spLocks noChangeArrowheads="1"/>
          </p:cNvSpPr>
          <p:nvPr/>
        </p:nvSpPr>
        <p:spPr bwMode="auto">
          <a:xfrm>
            <a:off x="1809750" y="2568575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0" name="Oval 86"/>
          <p:cNvSpPr>
            <a:spLocks noChangeArrowheads="1"/>
          </p:cNvSpPr>
          <p:nvPr/>
        </p:nvSpPr>
        <p:spPr bwMode="auto">
          <a:xfrm>
            <a:off x="2495550" y="2568575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1" name="Oval 87"/>
          <p:cNvSpPr>
            <a:spLocks noChangeArrowheads="1"/>
          </p:cNvSpPr>
          <p:nvPr/>
        </p:nvSpPr>
        <p:spPr bwMode="auto">
          <a:xfrm>
            <a:off x="3155950" y="2568575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2" name="Line 88"/>
          <p:cNvSpPr>
            <a:spLocks noChangeShapeType="1"/>
          </p:cNvSpPr>
          <p:nvPr/>
        </p:nvSpPr>
        <p:spPr bwMode="auto">
          <a:xfrm>
            <a:off x="368300" y="5880100"/>
            <a:ext cx="7010400" cy="127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3" name="Rectangle 89"/>
          <p:cNvSpPr>
            <a:spLocks noChangeArrowheads="1"/>
          </p:cNvSpPr>
          <p:nvPr/>
        </p:nvSpPr>
        <p:spPr bwMode="auto">
          <a:xfrm>
            <a:off x="4330700" y="2260600"/>
            <a:ext cx="4419600" cy="3263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4" name="Line 90"/>
          <p:cNvSpPr>
            <a:spLocks noChangeShapeType="1"/>
          </p:cNvSpPr>
          <p:nvPr/>
        </p:nvSpPr>
        <p:spPr bwMode="auto">
          <a:xfrm>
            <a:off x="4406900" y="40005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5" name="Oval 91"/>
          <p:cNvSpPr>
            <a:spLocks noChangeArrowheads="1"/>
          </p:cNvSpPr>
          <p:nvPr/>
        </p:nvSpPr>
        <p:spPr bwMode="auto">
          <a:xfrm>
            <a:off x="5753100" y="3949700"/>
            <a:ext cx="74613" cy="76200"/>
          </a:xfrm>
          <a:prstGeom prst="ellipse">
            <a:avLst/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6" name="Oval 92"/>
          <p:cNvSpPr>
            <a:spLocks noChangeArrowheads="1"/>
          </p:cNvSpPr>
          <p:nvPr/>
        </p:nvSpPr>
        <p:spPr bwMode="auto">
          <a:xfrm>
            <a:off x="7105650" y="3949700"/>
            <a:ext cx="74613" cy="76200"/>
          </a:xfrm>
          <a:prstGeom prst="ellipse">
            <a:avLst/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7" name="Oval 93"/>
          <p:cNvSpPr>
            <a:spLocks noChangeArrowheads="1"/>
          </p:cNvSpPr>
          <p:nvPr/>
        </p:nvSpPr>
        <p:spPr bwMode="auto">
          <a:xfrm>
            <a:off x="6419850" y="3968750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8" name="Oval 94"/>
          <p:cNvSpPr>
            <a:spLocks noChangeArrowheads="1"/>
          </p:cNvSpPr>
          <p:nvPr/>
        </p:nvSpPr>
        <p:spPr bwMode="auto">
          <a:xfrm>
            <a:off x="5067300" y="3959225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49" name="Rectangle 95"/>
          <p:cNvSpPr>
            <a:spLocks noChangeArrowheads="1"/>
          </p:cNvSpPr>
          <p:nvPr/>
        </p:nvSpPr>
        <p:spPr bwMode="auto">
          <a:xfrm>
            <a:off x="444500" y="6350000"/>
            <a:ext cx="39370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0" name="Oval 96"/>
          <p:cNvSpPr>
            <a:spLocks noChangeArrowheads="1"/>
          </p:cNvSpPr>
          <p:nvPr/>
        </p:nvSpPr>
        <p:spPr bwMode="auto">
          <a:xfrm>
            <a:off x="50323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1" name="Oval 97"/>
          <p:cNvSpPr>
            <a:spLocks noChangeArrowheads="1"/>
          </p:cNvSpPr>
          <p:nvPr/>
        </p:nvSpPr>
        <p:spPr bwMode="auto">
          <a:xfrm>
            <a:off x="57054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2" name="Oval 98"/>
          <p:cNvSpPr>
            <a:spLocks noChangeArrowheads="1"/>
          </p:cNvSpPr>
          <p:nvPr/>
        </p:nvSpPr>
        <p:spPr bwMode="auto">
          <a:xfrm>
            <a:off x="64039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3" name="Oval 99"/>
          <p:cNvSpPr>
            <a:spLocks noChangeArrowheads="1"/>
          </p:cNvSpPr>
          <p:nvPr/>
        </p:nvSpPr>
        <p:spPr bwMode="auto">
          <a:xfrm>
            <a:off x="7089775" y="24892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54" name="Text Box 100"/>
          <p:cNvSpPr txBox="1">
            <a:spLocks noChangeArrowheads="1"/>
          </p:cNvSpPr>
          <p:nvPr/>
        </p:nvSpPr>
        <p:spPr bwMode="auto">
          <a:xfrm>
            <a:off x="5997575" y="2906713"/>
            <a:ext cx="6254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K=0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141"/>
          <p:cNvGrpSpPr>
            <a:grpSpLocks/>
          </p:cNvGrpSpPr>
          <p:nvPr/>
        </p:nvGrpSpPr>
        <p:grpSpPr bwMode="auto">
          <a:xfrm>
            <a:off x="298450" y="1419225"/>
            <a:ext cx="6629400" cy="4305300"/>
            <a:chOff x="188" y="1200"/>
            <a:chExt cx="4176" cy="2712"/>
          </a:xfrm>
        </p:grpSpPr>
        <p:sp>
          <p:nvSpPr>
            <p:cNvPr id="82027" name="Line 142"/>
            <p:cNvSpPr>
              <a:spLocks noChangeShapeType="1"/>
            </p:cNvSpPr>
            <p:nvPr/>
          </p:nvSpPr>
          <p:spPr bwMode="auto">
            <a:xfrm>
              <a:off x="188" y="12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8" name="Line 143"/>
            <p:cNvSpPr>
              <a:spLocks noChangeShapeType="1"/>
            </p:cNvSpPr>
            <p:nvPr/>
          </p:nvSpPr>
          <p:spPr bwMode="auto">
            <a:xfrm>
              <a:off x="188" y="16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9" name="Line 144"/>
            <p:cNvSpPr>
              <a:spLocks noChangeShapeType="1"/>
            </p:cNvSpPr>
            <p:nvPr/>
          </p:nvSpPr>
          <p:spPr bwMode="auto">
            <a:xfrm>
              <a:off x="188" y="199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0" name="Line 145"/>
            <p:cNvSpPr>
              <a:spLocks noChangeShapeType="1"/>
            </p:cNvSpPr>
            <p:nvPr/>
          </p:nvSpPr>
          <p:spPr bwMode="auto">
            <a:xfrm>
              <a:off x="188" y="2376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1" name="Line 146"/>
            <p:cNvSpPr>
              <a:spLocks noChangeShapeType="1"/>
            </p:cNvSpPr>
            <p:nvPr/>
          </p:nvSpPr>
          <p:spPr bwMode="auto">
            <a:xfrm>
              <a:off x="188" y="276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2" name="Line 147"/>
            <p:cNvSpPr>
              <a:spLocks noChangeShapeType="1"/>
            </p:cNvSpPr>
            <p:nvPr/>
          </p:nvSpPr>
          <p:spPr bwMode="auto">
            <a:xfrm>
              <a:off x="188" y="315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3" name="Line 148"/>
            <p:cNvSpPr>
              <a:spLocks noChangeShapeType="1"/>
            </p:cNvSpPr>
            <p:nvPr/>
          </p:nvSpPr>
          <p:spPr bwMode="auto">
            <a:xfrm>
              <a:off x="188" y="3528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4" name="Line 149"/>
            <p:cNvSpPr>
              <a:spLocks noChangeShapeType="1"/>
            </p:cNvSpPr>
            <p:nvPr/>
          </p:nvSpPr>
          <p:spPr bwMode="auto">
            <a:xfrm>
              <a:off x="188" y="391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1923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762000" y="39624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 rot="5400000">
            <a:off x="-1331912" y="3913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Freeform 6"/>
          <p:cNvSpPr>
            <a:spLocks/>
          </p:cNvSpPr>
          <p:nvPr/>
        </p:nvSpPr>
        <p:spPr bwMode="auto">
          <a:xfrm rot="5400000">
            <a:off x="139065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Freeform 7"/>
          <p:cNvSpPr>
            <a:spLocks/>
          </p:cNvSpPr>
          <p:nvPr/>
        </p:nvSpPr>
        <p:spPr bwMode="auto">
          <a:xfrm rot="5400000" flipV="1">
            <a:off x="72390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8" name="Freeform 8"/>
          <p:cNvSpPr>
            <a:spLocks/>
          </p:cNvSpPr>
          <p:nvPr/>
        </p:nvSpPr>
        <p:spPr bwMode="auto">
          <a:xfrm rot="5400000">
            <a:off x="1409700" y="18589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9" name="Freeform 9"/>
          <p:cNvSpPr>
            <a:spLocks/>
          </p:cNvSpPr>
          <p:nvPr/>
        </p:nvSpPr>
        <p:spPr bwMode="auto">
          <a:xfrm rot="5400000" flipV="1">
            <a:off x="742950" y="21637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0" name="Freeform 10"/>
          <p:cNvSpPr>
            <a:spLocks/>
          </p:cNvSpPr>
          <p:nvPr/>
        </p:nvSpPr>
        <p:spPr bwMode="auto">
          <a:xfrm rot="5400000">
            <a:off x="1430338" y="24669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1" name="Freeform 11"/>
          <p:cNvSpPr>
            <a:spLocks/>
          </p:cNvSpPr>
          <p:nvPr/>
        </p:nvSpPr>
        <p:spPr bwMode="auto">
          <a:xfrm rot="5400000" flipV="1">
            <a:off x="763588" y="27717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2" name="Freeform 12"/>
          <p:cNvSpPr>
            <a:spLocks/>
          </p:cNvSpPr>
          <p:nvPr/>
        </p:nvSpPr>
        <p:spPr bwMode="auto">
          <a:xfrm rot="5400000">
            <a:off x="1449388" y="30829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3" name="Freeform 13"/>
          <p:cNvSpPr>
            <a:spLocks/>
          </p:cNvSpPr>
          <p:nvPr/>
        </p:nvSpPr>
        <p:spPr bwMode="auto">
          <a:xfrm rot="5400000" flipV="1">
            <a:off x="782638" y="33861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4" name="Freeform 14"/>
          <p:cNvSpPr>
            <a:spLocks/>
          </p:cNvSpPr>
          <p:nvPr/>
        </p:nvSpPr>
        <p:spPr bwMode="auto">
          <a:xfrm rot="5400000">
            <a:off x="1398588" y="36909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5" name="Freeform 15"/>
          <p:cNvSpPr>
            <a:spLocks/>
          </p:cNvSpPr>
          <p:nvPr/>
        </p:nvSpPr>
        <p:spPr bwMode="auto">
          <a:xfrm rot="5400000" flipV="1">
            <a:off x="731838" y="3995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6" name="Freeform 16"/>
          <p:cNvSpPr>
            <a:spLocks/>
          </p:cNvSpPr>
          <p:nvPr/>
        </p:nvSpPr>
        <p:spPr bwMode="auto">
          <a:xfrm rot="5400000">
            <a:off x="1417638" y="43068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7" name="Freeform 17"/>
          <p:cNvSpPr>
            <a:spLocks/>
          </p:cNvSpPr>
          <p:nvPr/>
        </p:nvSpPr>
        <p:spPr bwMode="auto">
          <a:xfrm rot="5400000" flipV="1">
            <a:off x="750888" y="46116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8" name="Freeform 18"/>
          <p:cNvSpPr>
            <a:spLocks/>
          </p:cNvSpPr>
          <p:nvPr/>
        </p:nvSpPr>
        <p:spPr bwMode="auto">
          <a:xfrm rot="5400000">
            <a:off x="1436688" y="49164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9" name="Freeform 19"/>
          <p:cNvSpPr>
            <a:spLocks/>
          </p:cNvSpPr>
          <p:nvPr/>
        </p:nvSpPr>
        <p:spPr bwMode="auto">
          <a:xfrm rot="5400000" flipV="1">
            <a:off x="769938" y="52212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0" name="Freeform 20"/>
          <p:cNvSpPr>
            <a:spLocks/>
          </p:cNvSpPr>
          <p:nvPr/>
        </p:nvSpPr>
        <p:spPr bwMode="auto">
          <a:xfrm rot="5400000">
            <a:off x="1455738" y="5532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1" name="Freeform 21"/>
          <p:cNvSpPr>
            <a:spLocks/>
          </p:cNvSpPr>
          <p:nvPr/>
        </p:nvSpPr>
        <p:spPr bwMode="auto">
          <a:xfrm rot="5400000" flipV="1">
            <a:off x="788988" y="5837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2" name="Line 23"/>
          <p:cNvSpPr>
            <a:spLocks noChangeShapeType="1"/>
          </p:cNvSpPr>
          <p:nvPr/>
        </p:nvSpPr>
        <p:spPr bwMode="auto">
          <a:xfrm rot="5400000">
            <a:off x="-658812" y="4040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43" name="Group 150"/>
          <p:cNvGrpSpPr>
            <a:grpSpLocks/>
          </p:cNvGrpSpPr>
          <p:nvPr/>
        </p:nvGrpSpPr>
        <p:grpSpPr bwMode="auto">
          <a:xfrm>
            <a:off x="1212850" y="1592263"/>
            <a:ext cx="1404938" cy="4899025"/>
            <a:chOff x="764" y="979"/>
            <a:chExt cx="885" cy="3086"/>
          </a:xfrm>
        </p:grpSpPr>
        <p:sp>
          <p:nvSpPr>
            <p:cNvPr id="82011" name="Freeform 24"/>
            <p:cNvSpPr>
              <a:spLocks/>
            </p:cNvSpPr>
            <p:nvPr/>
          </p:nvSpPr>
          <p:spPr bwMode="auto">
            <a:xfrm rot="5400000">
              <a:off x="1300" y="86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2" name="Freeform 25"/>
            <p:cNvSpPr>
              <a:spLocks/>
            </p:cNvSpPr>
            <p:nvPr/>
          </p:nvSpPr>
          <p:spPr bwMode="auto">
            <a:xfrm rot="5400000" flipV="1">
              <a:off x="880" y="10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3" name="Freeform 26"/>
            <p:cNvSpPr>
              <a:spLocks/>
            </p:cNvSpPr>
            <p:nvPr/>
          </p:nvSpPr>
          <p:spPr bwMode="auto">
            <a:xfrm rot="5400000">
              <a:off x="1312" y="125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4" name="Freeform 27"/>
            <p:cNvSpPr>
              <a:spLocks/>
            </p:cNvSpPr>
            <p:nvPr/>
          </p:nvSpPr>
          <p:spPr bwMode="auto">
            <a:xfrm rot="5400000" flipV="1">
              <a:off x="892" y="144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5" name="Freeform 28"/>
            <p:cNvSpPr>
              <a:spLocks/>
            </p:cNvSpPr>
            <p:nvPr/>
          </p:nvSpPr>
          <p:spPr bwMode="auto">
            <a:xfrm rot="5400000">
              <a:off x="1325" y="1634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6" name="Freeform 29"/>
            <p:cNvSpPr>
              <a:spLocks/>
            </p:cNvSpPr>
            <p:nvPr/>
          </p:nvSpPr>
          <p:spPr bwMode="auto">
            <a:xfrm rot="5400000" flipV="1">
              <a:off x="905" y="18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7" name="Freeform 30"/>
            <p:cNvSpPr>
              <a:spLocks/>
            </p:cNvSpPr>
            <p:nvPr/>
          </p:nvSpPr>
          <p:spPr bwMode="auto">
            <a:xfrm rot="5400000">
              <a:off x="1337" y="2022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8" name="Freeform 31"/>
            <p:cNvSpPr>
              <a:spLocks/>
            </p:cNvSpPr>
            <p:nvPr/>
          </p:nvSpPr>
          <p:spPr bwMode="auto">
            <a:xfrm rot="5400000" flipV="1">
              <a:off x="917" y="221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9" name="Freeform 32"/>
            <p:cNvSpPr>
              <a:spLocks/>
            </p:cNvSpPr>
            <p:nvPr/>
          </p:nvSpPr>
          <p:spPr bwMode="auto">
            <a:xfrm rot="5400000">
              <a:off x="1305" y="240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0" name="Freeform 33"/>
            <p:cNvSpPr>
              <a:spLocks/>
            </p:cNvSpPr>
            <p:nvPr/>
          </p:nvSpPr>
          <p:spPr bwMode="auto">
            <a:xfrm rot="5400000" flipV="1">
              <a:off x="885" y="25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1" name="Freeform 34"/>
            <p:cNvSpPr>
              <a:spLocks/>
            </p:cNvSpPr>
            <p:nvPr/>
          </p:nvSpPr>
          <p:spPr bwMode="auto">
            <a:xfrm rot="5400000">
              <a:off x="1317" y="279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2" name="Freeform 35"/>
            <p:cNvSpPr>
              <a:spLocks/>
            </p:cNvSpPr>
            <p:nvPr/>
          </p:nvSpPr>
          <p:spPr bwMode="auto">
            <a:xfrm rot="5400000" flipV="1">
              <a:off x="897" y="298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3" name="Freeform 36"/>
            <p:cNvSpPr>
              <a:spLocks/>
            </p:cNvSpPr>
            <p:nvPr/>
          </p:nvSpPr>
          <p:spPr bwMode="auto">
            <a:xfrm rot="5400000">
              <a:off x="1329" y="317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4" name="Freeform 37"/>
            <p:cNvSpPr>
              <a:spLocks/>
            </p:cNvSpPr>
            <p:nvPr/>
          </p:nvSpPr>
          <p:spPr bwMode="auto">
            <a:xfrm rot="5400000" flipV="1">
              <a:off x="909" y="33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5" name="Freeform 38"/>
            <p:cNvSpPr>
              <a:spLocks/>
            </p:cNvSpPr>
            <p:nvPr/>
          </p:nvSpPr>
          <p:spPr bwMode="auto">
            <a:xfrm rot="5400000">
              <a:off x="1341" y="356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6" name="Freeform 39"/>
            <p:cNvSpPr>
              <a:spLocks/>
            </p:cNvSpPr>
            <p:nvPr/>
          </p:nvSpPr>
          <p:spPr bwMode="auto">
            <a:xfrm rot="5400000" flipV="1">
              <a:off x="921" y="375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44" name="Line 49"/>
          <p:cNvSpPr>
            <a:spLocks noChangeShapeType="1"/>
          </p:cNvSpPr>
          <p:nvPr/>
        </p:nvSpPr>
        <p:spPr bwMode="auto">
          <a:xfrm rot="5400000">
            <a:off x="26988" y="4205288"/>
            <a:ext cx="50800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45" name="Group 151"/>
          <p:cNvGrpSpPr>
            <a:grpSpLocks/>
          </p:cNvGrpSpPr>
          <p:nvPr/>
        </p:nvGrpSpPr>
        <p:grpSpPr bwMode="auto">
          <a:xfrm>
            <a:off x="1898650" y="1744663"/>
            <a:ext cx="1404938" cy="4899025"/>
            <a:chOff x="1196" y="1083"/>
            <a:chExt cx="885" cy="3086"/>
          </a:xfrm>
        </p:grpSpPr>
        <p:sp>
          <p:nvSpPr>
            <p:cNvPr id="81995" name="Freeform 50"/>
            <p:cNvSpPr>
              <a:spLocks/>
            </p:cNvSpPr>
            <p:nvPr/>
          </p:nvSpPr>
          <p:spPr bwMode="auto">
            <a:xfrm rot="5400000">
              <a:off x="1732" y="9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6" name="Freeform 51"/>
            <p:cNvSpPr>
              <a:spLocks/>
            </p:cNvSpPr>
            <p:nvPr/>
          </p:nvSpPr>
          <p:spPr bwMode="auto">
            <a:xfrm rot="5400000" flipV="1">
              <a:off x="1312" y="11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7" name="Freeform 52"/>
            <p:cNvSpPr>
              <a:spLocks/>
            </p:cNvSpPr>
            <p:nvPr/>
          </p:nvSpPr>
          <p:spPr bwMode="auto">
            <a:xfrm rot="5400000">
              <a:off x="1744" y="13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8" name="Freeform 53"/>
            <p:cNvSpPr>
              <a:spLocks/>
            </p:cNvSpPr>
            <p:nvPr/>
          </p:nvSpPr>
          <p:spPr bwMode="auto">
            <a:xfrm rot="5400000" flipV="1">
              <a:off x="1324" y="154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9" name="Freeform 54"/>
            <p:cNvSpPr>
              <a:spLocks/>
            </p:cNvSpPr>
            <p:nvPr/>
          </p:nvSpPr>
          <p:spPr bwMode="auto">
            <a:xfrm rot="5400000">
              <a:off x="1757" y="17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0" name="Freeform 55"/>
            <p:cNvSpPr>
              <a:spLocks/>
            </p:cNvSpPr>
            <p:nvPr/>
          </p:nvSpPr>
          <p:spPr bwMode="auto">
            <a:xfrm rot="5400000" flipV="1">
              <a:off x="1337" y="193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1" name="Freeform 56"/>
            <p:cNvSpPr>
              <a:spLocks/>
            </p:cNvSpPr>
            <p:nvPr/>
          </p:nvSpPr>
          <p:spPr bwMode="auto">
            <a:xfrm rot="5400000">
              <a:off x="1769" y="21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2" name="Freeform 57"/>
            <p:cNvSpPr>
              <a:spLocks/>
            </p:cNvSpPr>
            <p:nvPr/>
          </p:nvSpPr>
          <p:spPr bwMode="auto">
            <a:xfrm rot="5400000" flipV="1">
              <a:off x="1349" y="231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3" name="Freeform 58"/>
            <p:cNvSpPr>
              <a:spLocks/>
            </p:cNvSpPr>
            <p:nvPr/>
          </p:nvSpPr>
          <p:spPr bwMode="auto">
            <a:xfrm rot="5400000">
              <a:off x="1737" y="25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4" name="Freeform 59"/>
            <p:cNvSpPr>
              <a:spLocks/>
            </p:cNvSpPr>
            <p:nvPr/>
          </p:nvSpPr>
          <p:spPr bwMode="auto">
            <a:xfrm rot="5400000" flipV="1">
              <a:off x="1317" y="27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5" name="Freeform 60"/>
            <p:cNvSpPr>
              <a:spLocks/>
            </p:cNvSpPr>
            <p:nvPr/>
          </p:nvSpPr>
          <p:spPr bwMode="auto">
            <a:xfrm rot="5400000">
              <a:off x="1749" y="28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6" name="Freeform 61"/>
            <p:cNvSpPr>
              <a:spLocks/>
            </p:cNvSpPr>
            <p:nvPr/>
          </p:nvSpPr>
          <p:spPr bwMode="auto">
            <a:xfrm rot="5400000" flipV="1">
              <a:off x="1329" y="308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7" name="Freeform 62"/>
            <p:cNvSpPr>
              <a:spLocks/>
            </p:cNvSpPr>
            <p:nvPr/>
          </p:nvSpPr>
          <p:spPr bwMode="auto">
            <a:xfrm rot="5400000">
              <a:off x="1761" y="32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8" name="Freeform 63"/>
            <p:cNvSpPr>
              <a:spLocks/>
            </p:cNvSpPr>
            <p:nvPr/>
          </p:nvSpPr>
          <p:spPr bwMode="auto">
            <a:xfrm rot="5400000" flipV="1">
              <a:off x="1341" y="34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9" name="Freeform 64"/>
            <p:cNvSpPr>
              <a:spLocks/>
            </p:cNvSpPr>
            <p:nvPr/>
          </p:nvSpPr>
          <p:spPr bwMode="auto">
            <a:xfrm rot="5400000">
              <a:off x="1773" y="36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0" name="Freeform 65"/>
            <p:cNvSpPr>
              <a:spLocks/>
            </p:cNvSpPr>
            <p:nvPr/>
          </p:nvSpPr>
          <p:spPr bwMode="auto">
            <a:xfrm rot="5400000" flipV="1">
              <a:off x="1353" y="386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46" name="Line 67"/>
          <p:cNvSpPr>
            <a:spLocks noChangeShapeType="1"/>
          </p:cNvSpPr>
          <p:nvPr/>
        </p:nvSpPr>
        <p:spPr bwMode="auto">
          <a:xfrm rot="5400000">
            <a:off x="712788" y="43830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7" name="Oval 129"/>
          <p:cNvSpPr>
            <a:spLocks noChangeArrowheads="1"/>
          </p:cNvSpPr>
          <p:nvPr/>
        </p:nvSpPr>
        <p:spPr bwMode="auto">
          <a:xfrm>
            <a:off x="11176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8" name="Oval 130"/>
          <p:cNvSpPr>
            <a:spLocks noChangeArrowheads="1"/>
          </p:cNvSpPr>
          <p:nvPr/>
        </p:nvSpPr>
        <p:spPr bwMode="auto">
          <a:xfrm>
            <a:off x="17907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9" name="Oval 131"/>
          <p:cNvSpPr>
            <a:spLocks noChangeArrowheads="1"/>
          </p:cNvSpPr>
          <p:nvPr/>
        </p:nvSpPr>
        <p:spPr bwMode="auto">
          <a:xfrm>
            <a:off x="24892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0" name="Oval 132"/>
          <p:cNvSpPr>
            <a:spLocks noChangeArrowheads="1"/>
          </p:cNvSpPr>
          <p:nvPr/>
        </p:nvSpPr>
        <p:spPr bwMode="auto">
          <a:xfrm>
            <a:off x="31750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51" name="Group 160"/>
          <p:cNvGrpSpPr>
            <a:grpSpLocks/>
          </p:cNvGrpSpPr>
          <p:nvPr/>
        </p:nvGrpSpPr>
        <p:grpSpPr bwMode="auto">
          <a:xfrm>
            <a:off x="2546350" y="1895475"/>
            <a:ext cx="1404938" cy="4899025"/>
            <a:chOff x="1604" y="1234"/>
            <a:chExt cx="885" cy="3086"/>
          </a:xfrm>
        </p:grpSpPr>
        <p:sp>
          <p:nvSpPr>
            <p:cNvPr id="81978" name="Freeform 68"/>
            <p:cNvSpPr>
              <a:spLocks/>
            </p:cNvSpPr>
            <p:nvPr/>
          </p:nvSpPr>
          <p:spPr bwMode="auto">
            <a:xfrm rot="5400000">
              <a:off x="2140" y="111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1979" name="Group 159"/>
            <p:cNvGrpSpPr>
              <a:grpSpLocks/>
            </p:cNvGrpSpPr>
            <p:nvPr/>
          </p:nvGrpSpPr>
          <p:grpSpPr bwMode="auto">
            <a:xfrm>
              <a:off x="1604" y="1426"/>
              <a:ext cx="885" cy="2894"/>
              <a:chOff x="1604" y="1426"/>
              <a:chExt cx="885" cy="2894"/>
            </a:xfrm>
          </p:grpSpPr>
          <p:sp>
            <p:nvSpPr>
              <p:cNvPr id="81980" name="Freeform 69"/>
              <p:cNvSpPr>
                <a:spLocks/>
              </p:cNvSpPr>
              <p:nvPr/>
            </p:nvSpPr>
            <p:spPr bwMode="auto">
              <a:xfrm rot="5400000" flipV="1">
                <a:off x="1720" y="1310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1" name="Freeform 70"/>
              <p:cNvSpPr>
                <a:spLocks/>
              </p:cNvSpPr>
              <p:nvPr/>
            </p:nvSpPr>
            <p:spPr bwMode="auto">
              <a:xfrm rot="5400000">
                <a:off x="2152" y="1506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2" name="Freeform 71"/>
              <p:cNvSpPr>
                <a:spLocks/>
              </p:cNvSpPr>
              <p:nvPr/>
            </p:nvSpPr>
            <p:spPr bwMode="auto">
              <a:xfrm rot="5400000" flipV="1">
                <a:off x="1732" y="1698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3" name="Freeform 72"/>
              <p:cNvSpPr>
                <a:spLocks/>
              </p:cNvSpPr>
              <p:nvPr/>
            </p:nvSpPr>
            <p:spPr bwMode="auto">
              <a:xfrm rot="5400000">
                <a:off x="2165" y="1889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4" name="Freeform 73"/>
              <p:cNvSpPr>
                <a:spLocks/>
              </p:cNvSpPr>
              <p:nvPr/>
            </p:nvSpPr>
            <p:spPr bwMode="auto">
              <a:xfrm rot="5400000" flipV="1">
                <a:off x="1745" y="2081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5" name="Freeform 74"/>
              <p:cNvSpPr>
                <a:spLocks/>
              </p:cNvSpPr>
              <p:nvPr/>
            </p:nvSpPr>
            <p:spPr bwMode="auto">
              <a:xfrm rot="5400000">
                <a:off x="2177" y="227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6" name="Freeform 75"/>
              <p:cNvSpPr>
                <a:spLocks/>
              </p:cNvSpPr>
              <p:nvPr/>
            </p:nvSpPr>
            <p:spPr bwMode="auto">
              <a:xfrm rot="5400000" flipV="1">
                <a:off x="1757" y="2468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7" name="Freeform 76"/>
              <p:cNvSpPr>
                <a:spLocks/>
              </p:cNvSpPr>
              <p:nvPr/>
            </p:nvSpPr>
            <p:spPr bwMode="auto">
              <a:xfrm rot="5400000">
                <a:off x="2145" y="2660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8" name="Freeform 77"/>
              <p:cNvSpPr>
                <a:spLocks/>
              </p:cNvSpPr>
              <p:nvPr/>
            </p:nvSpPr>
            <p:spPr bwMode="auto">
              <a:xfrm rot="5400000" flipV="1">
                <a:off x="1725" y="2852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89" name="Freeform 78"/>
              <p:cNvSpPr>
                <a:spLocks/>
              </p:cNvSpPr>
              <p:nvPr/>
            </p:nvSpPr>
            <p:spPr bwMode="auto">
              <a:xfrm rot="5400000">
                <a:off x="2157" y="3048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90" name="Freeform 79"/>
              <p:cNvSpPr>
                <a:spLocks/>
              </p:cNvSpPr>
              <p:nvPr/>
            </p:nvSpPr>
            <p:spPr bwMode="auto">
              <a:xfrm rot="5400000" flipV="1">
                <a:off x="1737" y="3240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91" name="Freeform 80"/>
              <p:cNvSpPr>
                <a:spLocks/>
              </p:cNvSpPr>
              <p:nvPr/>
            </p:nvSpPr>
            <p:spPr bwMode="auto">
              <a:xfrm rot="5400000">
                <a:off x="2169" y="3432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92" name="Freeform 81"/>
              <p:cNvSpPr>
                <a:spLocks/>
              </p:cNvSpPr>
              <p:nvPr/>
            </p:nvSpPr>
            <p:spPr bwMode="auto">
              <a:xfrm rot="5400000" flipV="1">
                <a:off x="1749" y="3624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93" name="Freeform 82"/>
              <p:cNvSpPr>
                <a:spLocks/>
              </p:cNvSpPr>
              <p:nvPr/>
            </p:nvSpPr>
            <p:spPr bwMode="auto">
              <a:xfrm rot="5400000">
                <a:off x="2181" y="3820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994" name="Freeform 83"/>
              <p:cNvSpPr>
                <a:spLocks/>
              </p:cNvSpPr>
              <p:nvPr/>
            </p:nvSpPr>
            <p:spPr bwMode="auto">
              <a:xfrm rot="5400000" flipV="1">
                <a:off x="1761" y="4012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1952" name="Line 133"/>
          <p:cNvSpPr>
            <a:spLocks noChangeShapeType="1"/>
          </p:cNvSpPr>
          <p:nvPr/>
        </p:nvSpPr>
        <p:spPr bwMode="auto">
          <a:xfrm rot="625020">
            <a:off x="215900" y="6153150"/>
            <a:ext cx="6981825" cy="1460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3" name="Line 138"/>
          <p:cNvSpPr>
            <a:spLocks noChangeShapeType="1"/>
          </p:cNvSpPr>
          <p:nvPr/>
        </p:nvSpPr>
        <p:spPr bwMode="auto">
          <a:xfrm>
            <a:off x="1892300" y="13843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4" name="Text Box 153"/>
          <p:cNvSpPr txBox="1">
            <a:spLocks noChangeArrowheads="1"/>
          </p:cNvSpPr>
          <p:nvPr/>
        </p:nvSpPr>
        <p:spPr bwMode="auto">
          <a:xfrm>
            <a:off x="1563688" y="309563"/>
            <a:ext cx="4930775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1/4 wavelength shift per trace</a:t>
            </a:r>
          </a:p>
          <a:p>
            <a:pPr>
              <a:spcBef>
                <a:spcPct val="50000"/>
              </a:spcBef>
            </a:pPr>
            <a:r>
              <a:rPr lang="en-US"/>
              <a:t>total shift across array=3/4 wavelength</a:t>
            </a:r>
          </a:p>
        </p:txBody>
      </p:sp>
      <p:sp>
        <p:nvSpPr>
          <p:cNvPr id="81955" name="Line 154"/>
          <p:cNvSpPr>
            <a:spLocks noChangeShapeType="1"/>
          </p:cNvSpPr>
          <p:nvPr/>
        </p:nvSpPr>
        <p:spPr bwMode="auto">
          <a:xfrm>
            <a:off x="2552700" y="1524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6" name="Line 155"/>
          <p:cNvSpPr>
            <a:spLocks noChangeShapeType="1"/>
          </p:cNvSpPr>
          <p:nvPr/>
        </p:nvSpPr>
        <p:spPr bwMode="auto">
          <a:xfrm>
            <a:off x="2552700" y="13843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7" name="Line 156"/>
          <p:cNvSpPr>
            <a:spLocks noChangeShapeType="1"/>
          </p:cNvSpPr>
          <p:nvPr/>
        </p:nvSpPr>
        <p:spPr bwMode="auto">
          <a:xfrm>
            <a:off x="3263900" y="17399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8" name="Line 157"/>
          <p:cNvSpPr>
            <a:spLocks noChangeShapeType="1"/>
          </p:cNvSpPr>
          <p:nvPr/>
        </p:nvSpPr>
        <p:spPr bwMode="auto">
          <a:xfrm>
            <a:off x="3263900" y="15621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9" name="Line 158"/>
          <p:cNvSpPr>
            <a:spLocks noChangeShapeType="1"/>
          </p:cNvSpPr>
          <p:nvPr/>
        </p:nvSpPr>
        <p:spPr bwMode="auto">
          <a:xfrm>
            <a:off x="3276600" y="13843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0" name="Line 161"/>
          <p:cNvSpPr>
            <a:spLocks noChangeShapeType="1"/>
          </p:cNvSpPr>
          <p:nvPr/>
        </p:nvSpPr>
        <p:spPr bwMode="auto">
          <a:xfrm>
            <a:off x="4406900" y="39878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1" name="Rectangle 167"/>
          <p:cNvSpPr>
            <a:spLocks noChangeArrowheads="1"/>
          </p:cNvSpPr>
          <p:nvPr/>
        </p:nvSpPr>
        <p:spPr bwMode="auto">
          <a:xfrm>
            <a:off x="4330700" y="2260600"/>
            <a:ext cx="4419600" cy="3263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2" name="Line 162"/>
          <p:cNvSpPr>
            <a:spLocks noChangeShapeType="1"/>
          </p:cNvSpPr>
          <p:nvPr/>
        </p:nvSpPr>
        <p:spPr bwMode="auto">
          <a:xfrm flipV="1">
            <a:off x="5791200" y="4013200"/>
            <a:ext cx="0" cy="596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3" name="Line 168"/>
          <p:cNvSpPr>
            <a:spLocks noChangeShapeType="1"/>
          </p:cNvSpPr>
          <p:nvPr/>
        </p:nvSpPr>
        <p:spPr bwMode="auto">
          <a:xfrm>
            <a:off x="4406900" y="40005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4" name="Freeform 175"/>
          <p:cNvSpPr>
            <a:spLocks/>
          </p:cNvSpPr>
          <p:nvPr/>
        </p:nvSpPr>
        <p:spPr bwMode="auto">
          <a:xfrm>
            <a:off x="3249613" y="1476375"/>
            <a:ext cx="673100" cy="114300"/>
          </a:xfrm>
          <a:custGeom>
            <a:avLst/>
            <a:gdLst>
              <a:gd name="T0" fmla="*/ 1068546339 w 424"/>
              <a:gd name="T1" fmla="*/ 0 h 72"/>
              <a:gd name="T2" fmla="*/ 0 w 424"/>
              <a:gd name="T3" fmla="*/ 181451223 h 72"/>
              <a:gd name="T4" fmla="*/ 0 60000 65536"/>
              <a:gd name="T5" fmla="*/ 0 60000 65536"/>
              <a:gd name="T6" fmla="*/ 0 w 424"/>
              <a:gd name="T7" fmla="*/ 0 h 72"/>
              <a:gd name="T8" fmla="*/ 424 w 424"/>
              <a:gd name="T9" fmla="*/ 72 h 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24" h="72">
                <a:moveTo>
                  <a:pt x="424" y="0"/>
                </a:moveTo>
                <a:cubicBezTo>
                  <a:pt x="353" y="12"/>
                  <a:pt x="71" y="60"/>
                  <a:pt x="0" y="72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5" name="Freeform 176"/>
          <p:cNvSpPr>
            <a:spLocks/>
          </p:cNvSpPr>
          <p:nvPr/>
        </p:nvSpPr>
        <p:spPr bwMode="auto">
          <a:xfrm rot="5400000" flipV="1">
            <a:off x="2768600" y="14081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6" name="Freeform 180"/>
          <p:cNvSpPr>
            <a:spLocks/>
          </p:cNvSpPr>
          <p:nvPr/>
        </p:nvSpPr>
        <p:spPr bwMode="auto">
          <a:xfrm rot="5400000" flipV="1">
            <a:off x="208280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7" name="Oval 181"/>
          <p:cNvSpPr>
            <a:spLocks noChangeArrowheads="1"/>
          </p:cNvSpPr>
          <p:nvPr/>
        </p:nvSpPr>
        <p:spPr bwMode="auto">
          <a:xfrm>
            <a:off x="5067300" y="3978275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8" name="Oval 182"/>
          <p:cNvSpPr>
            <a:spLocks noChangeArrowheads="1"/>
          </p:cNvSpPr>
          <p:nvPr/>
        </p:nvSpPr>
        <p:spPr bwMode="auto">
          <a:xfrm>
            <a:off x="6419850" y="3968750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9" name="Line 183"/>
          <p:cNvSpPr>
            <a:spLocks noChangeShapeType="1"/>
          </p:cNvSpPr>
          <p:nvPr/>
        </p:nvSpPr>
        <p:spPr bwMode="auto">
          <a:xfrm flipV="1">
            <a:off x="7162800" y="3394075"/>
            <a:ext cx="0" cy="596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0" name="Freeform 184"/>
          <p:cNvSpPr>
            <a:spLocks/>
          </p:cNvSpPr>
          <p:nvPr/>
        </p:nvSpPr>
        <p:spPr bwMode="auto">
          <a:xfrm>
            <a:off x="5105400" y="3389313"/>
            <a:ext cx="2676525" cy="1222375"/>
          </a:xfrm>
          <a:custGeom>
            <a:avLst/>
            <a:gdLst>
              <a:gd name="T0" fmla="*/ 0 w 1686"/>
              <a:gd name="T1" fmla="*/ 1000501317 h 770"/>
              <a:gd name="T2" fmla="*/ 1088707582 w 1686"/>
              <a:gd name="T3" fmla="*/ 1938001129 h 770"/>
              <a:gd name="T4" fmla="*/ 2147173297 w 1686"/>
              <a:gd name="T5" fmla="*/ 1015622250 h 770"/>
              <a:gd name="T6" fmla="*/ 2147483647 w 1686"/>
              <a:gd name="T7" fmla="*/ 2520950 h 770"/>
              <a:gd name="T8" fmla="*/ 2147483647 w 1686"/>
              <a:gd name="T9" fmla="*/ 1000501317 h 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6"/>
              <a:gd name="T16" fmla="*/ 0 h 770"/>
              <a:gd name="T17" fmla="*/ 1686 w 1686"/>
              <a:gd name="T18" fmla="*/ 770 h 7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6" h="770">
                <a:moveTo>
                  <a:pt x="0" y="397"/>
                </a:moveTo>
                <a:cubicBezTo>
                  <a:pt x="145" y="582"/>
                  <a:pt x="290" y="768"/>
                  <a:pt x="432" y="769"/>
                </a:cubicBezTo>
                <a:cubicBezTo>
                  <a:pt x="574" y="770"/>
                  <a:pt x="707" y="531"/>
                  <a:pt x="852" y="403"/>
                </a:cubicBezTo>
                <a:cubicBezTo>
                  <a:pt x="997" y="275"/>
                  <a:pt x="1163" y="2"/>
                  <a:pt x="1302" y="1"/>
                </a:cubicBezTo>
                <a:cubicBezTo>
                  <a:pt x="1441" y="0"/>
                  <a:pt x="1563" y="198"/>
                  <a:pt x="1686" y="397"/>
                </a:cubicBezTo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1" name="Rectangle 185"/>
          <p:cNvSpPr>
            <a:spLocks noChangeArrowheads="1"/>
          </p:cNvSpPr>
          <p:nvPr/>
        </p:nvSpPr>
        <p:spPr bwMode="auto">
          <a:xfrm>
            <a:off x="431800" y="6350000"/>
            <a:ext cx="36576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2" name="Oval 186"/>
          <p:cNvSpPr>
            <a:spLocks noChangeArrowheads="1"/>
          </p:cNvSpPr>
          <p:nvPr/>
        </p:nvSpPr>
        <p:spPr bwMode="auto">
          <a:xfrm>
            <a:off x="50323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3" name="Oval 187"/>
          <p:cNvSpPr>
            <a:spLocks noChangeArrowheads="1"/>
          </p:cNvSpPr>
          <p:nvPr/>
        </p:nvSpPr>
        <p:spPr bwMode="auto">
          <a:xfrm>
            <a:off x="57054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4" name="Oval 188"/>
          <p:cNvSpPr>
            <a:spLocks noChangeArrowheads="1"/>
          </p:cNvSpPr>
          <p:nvPr/>
        </p:nvSpPr>
        <p:spPr bwMode="auto">
          <a:xfrm>
            <a:off x="64039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5" name="Oval 189"/>
          <p:cNvSpPr>
            <a:spLocks noChangeArrowheads="1"/>
          </p:cNvSpPr>
          <p:nvPr/>
        </p:nvSpPr>
        <p:spPr bwMode="auto">
          <a:xfrm>
            <a:off x="7089775" y="24892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6" name="Text Box 190"/>
          <p:cNvSpPr txBox="1">
            <a:spLocks noChangeArrowheads="1"/>
          </p:cNvSpPr>
          <p:nvPr/>
        </p:nvSpPr>
        <p:spPr bwMode="auto">
          <a:xfrm>
            <a:off x="5562600" y="2906713"/>
            <a:ext cx="1503363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K=+ or -ve?</a:t>
            </a:r>
          </a:p>
        </p:txBody>
      </p:sp>
      <p:sp>
        <p:nvSpPr>
          <p:cNvPr id="81977" name="Line 191"/>
          <p:cNvSpPr>
            <a:spLocks noChangeShapeType="1"/>
          </p:cNvSpPr>
          <p:nvPr/>
        </p:nvSpPr>
        <p:spPr bwMode="auto">
          <a:xfrm rot="625020" flipV="1">
            <a:off x="420688" y="3897313"/>
            <a:ext cx="3676650" cy="1397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6" name="Group 2"/>
          <p:cNvGrpSpPr>
            <a:grpSpLocks/>
          </p:cNvGrpSpPr>
          <p:nvPr/>
        </p:nvGrpSpPr>
        <p:grpSpPr bwMode="auto">
          <a:xfrm>
            <a:off x="298450" y="1419225"/>
            <a:ext cx="6629400" cy="4305300"/>
            <a:chOff x="188" y="1200"/>
            <a:chExt cx="4176" cy="2712"/>
          </a:xfrm>
        </p:grpSpPr>
        <p:sp>
          <p:nvSpPr>
            <p:cNvPr id="83120" name="Line 3"/>
            <p:cNvSpPr>
              <a:spLocks noChangeShapeType="1"/>
            </p:cNvSpPr>
            <p:nvPr/>
          </p:nvSpPr>
          <p:spPr bwMode="auto">
            <a:xfrm>
              <a:off x="188" y="12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1" name="Line 4"/>
            <p:cNvSpPr>
              <a:spLocks noChangeShapeType="1"/>
            </p:cNvSpPr>
            <p:nvPr/>
          </p:nvSpPr>
          <p:spPr bwMode="auto">
            <a:xfrm>
              <a:off x="188" y="16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2" name="Line 5"/>
            <p:cNvSpPr>
              <a:spLocks noChangeShapeType="1"/>
            </p:cNvSpPr>
            <p:nvPr/>
          </p:nvSpPr>
          <p:spPr bwMode="auto">
            <a:xfrm>
              <a:off x="188" y="199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3" name="Line 6"/>
            <p:cNvSpPr>
              <a:spLocks noChangeShapeType="1"/>
            </p:cNvSpPr>
            <p:nvPr/>
          </p:nvSpPr>
          <p:spPr bwMode="auto">
            <a:xfrm>
              <a:off x="188" y="2376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4" name="Line 7"/>
            <p:cNvSpPr>
              <a:spLocks noChangeShapeType="1"/>
            </p:cNvSpPr>
            <p:nvPr/>
          </p:nvSpPr>
          <p:spPr bwMode="auto">
            <a:xfrm>
              <a:off x="188" y="276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5" name="Line 8"/>
            <p:cNvSpPr>
              <a:spLocks noChangeShapeType="1"/>
            </p:cNvSpPr>
            <p:nvPr/>
          </p:nvSpPr>
          <p:spPr bwMode="auto">
            <a:xfrm>
              <a:off x="188" y="315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6" name="Line 9"/>
            <p:cNvSpPr>
              <a:spLocks noChangeShapeType="1"/>
            </p:cNvSpPr>
            <p:nvPr/>
          </p:nvSpPr>
          <p:spPr bwMode="auto">
            <a:xfrm>
              <a:off x="188" y="3528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27" name="Line 10"/>
            <p:cNvSpPr>
              <a:spLocks noChangeShapeType="1"/>
            </p:cNvSpPr>
            <p:nvPr/>
          </p:nvSpPr>
          <p:spPr bwMode="auto">
            <a:xfrm>
              <a:off x="188" y="391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2947" name="Picture 11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8" name="Text Box 12"/>
          <p:cNvSpPr txBox="1">
            <a:spLocks noChangeArrowheads="1"/>
          </p:cNvSpPr>
          <p:nvPr/>
        </p:nvSpPr>
        <p:spPr bwMode="auto">
          <a:xfrm>
            <a:off x="762000" y="39624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82949" name="Line 13"/>
          <p:cNvSpPr>
            <a:spLocks noChangeShapeType="1"/>
          </p:cNvSpPr>
          <p:nvPr/>
        </p:nvSpPr>
        <p:spPr bwMode="auto">
          <a:xfrm rot="5400000">
            <a:off x="-1331912" y="3913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Freeform 14"/>
          <p:cNvSpPr>
            <a:spLocks/>
          </p:cNvSpPr>
          <p:nvPr/>
        </p:nvSpPr>
        <p:spPr bwMode="auto">
          <a:xfrm rot="5400000">
            <a:off x="139065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Freeform 15"/>
          <p:cNvSpPr>
            <a:spLocks/>
          </p:cNvSpPr>
          <p:nvPr/>
        </p:nvSpPr>
        <p:spPr bwMode="auto">
          <a:xfrm rot="5400000" flipV="1">
            <a:off x="72390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Freeform 16"/>
          <p:cNvSpPr>
            <a:spLocks/>
          </p:cNvSpPr>
          <p:nvPr/>
        </p:nvSpPr>
        <p:spPr bwMode="auto">
          <a:xfrm rot="5400000">
            <a:off x="1409700" y="18589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Freeform 17"/>
          <p:cNvSpPr>
            <a:spLocks/>
          </p:cNvSpPr>
          <p:nvPr/>
        </p:nvSpPr>
        <p:spPr bwMode="auto">
          <a:xfrm rot="5400000" flipV="1">
            <a:off x="742950" y="21637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Freeform 18"/>
          <p:cNvSpPr>
            <a:spLocks/>
          </p:cNvSpPr>
          <p:nvPr/>
        </p:nvSpPr>
        <p:spPr bwMode="auto">
          <a:xfrm rot="5400000">
            <a:off x="1430338" y="24669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Freeform 19"/>
          <p:cNvSpPr>
            <a:spLocks/>
          </p:cNvSpPr>
          <p:nvPr/>
        </p:nvSpPr>
        <p:spPr bwMode="auto">
          <a:xfrm rot="5400000" flipV="1">
            <a:off x="763588" y="27717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Freeform 20"/>
          <p:cNvSpPr>
            <a:spLocks/>
          </p:cNvSpPr>
          <p:nvPr/>
        </p:nvSpPr>
        <p:spPr bwMode="auto">
          <a:xfrm rot="5400000">
            <a:off x="1449388" y="30829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7" name="Freeform 21"/>
          <p:cNvSpPr>
            <a:spLocks/>
          </p:cNvSpPr>
          <p:nvPr/>
        </p:nvSpPr>
        <p:spPr bwMode="auto">
          <a:xfrm rot="5400000" flipV="1">
            <a:off x="782638" y="33861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Freeform 22"/>
          <p:cNvSpPr>
            <a:spLocks/>
          </p:cNvSpPr>
          <p:nvPr/>
        </p:nvSpPr>
        <p:spPr bwMode="auto">
          <a:xfrm rot="5400000">
            <a:off x="1398588" y="36909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Freeform 23"/>
          <p:cNvSpPr>
            <a:spLocks/>
          </p:cNvSpPr>
          <p:nvPr/>
        </p:nvSpPr>
        <p:spPr bwMode="auto">
          <a:xfrm rot="5400000" flipV="1">
            <a:off x="731838" y="3995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Freeform 24"/>
          <p:cNvSpPr>
            <a:spLocks/>
          </p:cNvSpPr>
          <p:nvPr/>
        </p:nvSpPr>
        <p:spPr bwMode="auto">
          <a:xfrm rot="5400000">
            <a:off x="1417638" y="43068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1" name="Freeform 25"/>
          <p:cNvSpPr>
            <a:spLocks/>
          </p:cNvSpPr>
          <p:nvPr/>
        </p:nvSpPr>
        <p:spPr bwMode="auto">
          <a:xfrm rot="5400000" flipV="1">
            <a:off x="750888" y="46116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Freeform 26"/>
          <p:cNvSpPr>
            <a:spLocks/>
          </p:cNvSpPr>
          <p:nvPr/>
        </p:nvSpPr>
        <p:spPr bwMode="auto">
          <a:xfrm rot="5400000">
            <a:off x="1436688" y="49164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3" name="Freeform 27"/>
          <p:cNvSpPr>
            <a:spLocks/>
          </p:cNvSpPr>
          <p:nvPr/>
        </p:nvSpPr>
        <p:spPr bwMode="auto">
          <a:xfrm rot="5400000" flipV="1">
            <a:off x="769938" y="52212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4" name="Freeform 28"/>
          <p:cNvSpPr>
            <a:spLocks/>
          </p:cNvSpPr>
          <p:nvPr/>
        </p:nvSpPr>
        <p:spPr bwMode="auto">
          <a:xfrm rot="5400000">
            <a:off x="1455738" y="5532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5" name="Freeform 29"/>
          <p:cNvSpPr>
            <a:spLocks/>
          </p:cNvSpPr>
          <p:nvPr/>
        </p:nvSpPr>
        <p:spPr bwMode="auto">
          <a:xfrm rot="5400000" flipV="1">
            <a:off x="788988" y="5837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6" name="Line 30"/>
          <p:cNvSpPr>
            <a:spLocks noChangeShapeType="1"/>
          </p:cNvSpPr>
          <p:nvPr/>
        </p:nvSpPr>
        <p:spPr bwMode="auto">
          <a:xfrm rot="5400000">
            <a:off x="-658812" y="4040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967" name="Group 31"/>
          <p:cNvGrpSpPr>
            <a:grpSpLocks/>
          </p:cNvGrpSpPr>
          <p:nvPr/>
        </p:nvGrpSpPr>
        <p:grpSpPr bwMode="auto">
          <a:xfrm>
            <a:off x="1212850" y="1592263"/>
            <a:ext cx="1404938" cy="4899025"/>
            <a:chOff x="764" y="979"/>
            <a:chExt cx="885" cy="3086"/>
          </a:xfrm>
        </p:grpSpPr>
        <p:sp>
          <p:nvSpPr>
            <p:cNvPr id="83104" name="Freeform 32"/>
            <p:cNvSpPr>
              <a:spLocks/>
            </p:cNvSpPr>
            <p:nvPr/>
          </p:nvSpPr>
          <p:spPr bwMode="auto">
            <a:xfrm rot="5400000">
              <a:off x="1300" y="86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5" name="Freeform 33"/>
            <p:cNvSpPr>
              <a:spLocks/>
            </p:cNvSpPr>
            <p:nvPr/>
          </p:nvSpPr>
          <p:spPr bwMode="auto">
            <a:xfrm rot="5400000" flipV="1">
              <a:off x="880" y="10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6" name="Freeform 34"/>
            <p:cNvSpPr>
              <a:spLocks/>
            </p:cNvSpPr>
            <p:nvPr/>
          </p:nvSpPr>
          <p:spPr bwMode="auto">
            <a:xfrm rot="5400000">
              <a:off x="1312" y="125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7" name="Freeform 35"/>
            <p:cNvSpPr>
              <a:spLocks/>
            </p:cNvSpPr>
            <p:nvPr/>
          </p:nvSpPr>
          <p:spPr bwMode="auto">
            <a:xfrm rot="5400000" flipV="1">
              <a:off x="892" y="144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8" name="Freeform 36"/>
            <p:cNvSpPr>
              <a:spLocks/>
            </p:cNvSpPr>
            <p:nvPr/>
          </p:nvSpPr>
          <p:spPr bwMode="auto">
            <a:xfrm rot="5400000">
              <a:off x="1325" y="1634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09" name="Freeform 37"/>
            <p:cNvSpPr>
              <a:spLocks/>
            </p:cNvSpPr>
            <p:nvPr/>
          </p:nvSpPr>
          <p:spPr bwMode="auto">
            <a:xfrm rot="5400000" flipV="1">
              <a:off x="905" y="18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0" name="Freeform 38"/>
            <p:cNvSpPr>
              <a:spLocks/>
            </p:cNvSpPr>
            <p:nvPr/>
          </p:nvSpPr>
          <p:spPr bwMode="auto">
            <a:xfrm rot="5400000">
              <a:off x="1337" y="2022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1" name="Freeform 39"/>
            <p:cNvSpPr>
              <a:spLocks/>
            </p:cNvSpPr>
            <p:nvPr/>
          </p:nvSpPr>
          <p:spPr bwMode="auto">
            <a:xfrm rot="5400000" flipV="1">
              <a:off x="917" y="221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2" name="Freeform 40"/>
            <p:cNvSpPr>
              <a:spLocks/>
            </p:cNvSpPr>
            <p:nvPr/>
          </p:nvSpPr>
          <p:spPr bwMode="auto">
            <a:xfrm rot="5400000">
              <a:off x="1305" y="240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3" name="Freeform 41"/>
            <p:cNvSpPr>
              <a:spLocks/>
            </p:cNvSpPr>
            <p:nvPr/>
          </p:nvSpPr>
          <p:spPr bwMode="auto">
            <a:xfrm rot="5400000" flipV="1">
              <a:off x="885" y="25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4" name="Freeform 42"/>
            <p:cNvSpPr>
              <a:spLocks/>
            </p:cNvSpPr>
            <p:nvPr/>
          </p:nvSpPr>
          <p:spPr bwMode="auto">
            <a:xfrm rot="5400000">
              <a:off x="1317" y="279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5" name="Freeform 43"/>
            <p:cNvSpPr>
              <a:spLocks/>
            </p:cNvSpPr>
            <p:nvPr/>
          </p:nvSpPr>
          <p:spPr bwMode="auto">
            <a:xfrm rot="5400000" flipV="1">
              <a:off x="897" y="298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6" name="Freeform 44"/>
            <p:cNvSpPr>
              <a:spLocks/>
            </p:cNvSpPr>
            <p:nvPr/>
          </p:nvSpPr>
          <p:spPr bwMode="auto">
            <a:xfrm rot="5400000">
              <a:off x="1329" y="317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7" name="Freeform 45"/>
            <p:cNvSpPr>
              <a:spLocks/>
            </p:cNvSpPr>
            <p:nvPr/>
          </p:nvSpPr>
          <p:spPr bwMode="auto">
            <a:xfrm rot="5400000" flipV="1">
              <a:off x="909" y="33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8" name="Freeform 46"/>
            <p:cNvSpPr>
              <a:spLocks/>
            </p:cNvSpPr>
            <p:nvPr/>
          </p:nvSpPr>
          <p:spPr bwMode="auto">
            <a:xfrm rot="5400000">
              <a:off x="1341" y="356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119" name="Freeform 47"/>
            <p:cNvSpPr>
              <a:spLocks/>
            </p:cNvSpPr>
            <p:nvPr/>
          </p:nvSpPr>
          <p:spPr bwMode="auto">
            <a:xfrm rot="5400000" flipV="1">
              <a:off x="921" y="375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68" name="Oval 67"/>
          <p:cNvSpPr>
            <a:spLocks noChangeArrowheads="1"/>
          </p:cNvSpPr>
          <p:nvPr/>
        </p:nvSpPr>
        <p:spPr bwMode="auto">
          <a:xfrm>
            <a:off x="11176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69" name="Oval 68"/>
          <p:cNvSpPr>
            <a:spLocks noChangeArrowheads="1"/>
          </p:cNvSpPr>
          <p:nvPr/>
        </p:nvSpPr>
        <p:spPr bwMode="auto">
          <a:xfrm>
            <a:off x="17907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0" name="Oval 69"/>
          <p:cNvSpPr>
            <a:spLocks noChangeArrowheads="1"/>
          </p:cNvSpPr>
          <p:nvPr/>
        </p:nvSpPr>
        <p:spPr bwMode="auto">
          <a:xfrm>
            <a:off x="24892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1" name="Oval 70"/>
          <p:cNvSpPr>
            <a:spLocks noChangeArrowheads="1"/>
          </p:cNvSpPr>
          <p:nvPr/>
        </p:nvSpPr>
        <p:spPr bwMode="auto">
          <a:xfrm>
            <a:off x="31750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2" name="Line 89"/>
          <p:cNvSpPr>
            <a:spLocks noChangeShapeType="1"/>
          </p:cNvSpPr>
          <p:nvPr/>
        </p:nvSpPr>
        <p:spPr bwMode="auto">
          <a:xfrm rot="625020">
            <a:off x="215900" y="6153150"/>
            <a:ext cx="6981825" cy="1460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3" name="Line 90"/>
          <p:cNvSpPr>
            <a:spLocks noChangeShapeType="1"/>
          </p:cNvSpPr>
          <p:nvPr/>
        </p:nvSpPr>
        <p:spPr bwMode="auto">
          <a:xfrm>
            <a:off x="1892300" y="13843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4" name="Text Box 91"/>
          <p:cNvSpPr txBox="1">
            <a:spLocks noChangeArrowheads="1"/>
          </p:cNvSpPr>
          <p:nvPr/>
        </p:nvSpPr>
        <p:spPr bwMode="auto">
          <a:xfrm>
            <a:off x="1563688" y="309563"/>
            <a:ext cx="4930775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1/4 wavelength shift per trace</a:t>
            </a:r>
          </a:p>
          <a:p>
            <a:pPr>
              <a:spcBef>
                <a:spcPct val="50000"/>
              </a:spcBef>
            </a:pPr>
            <a:r>
              <a:rPr lang="en-US"/>
              <a:t>total shift across array=3/4 wavelength</a:t>
            </a:r>
          </a:p>
        </p:txBody>
      </p:sp>
      <p:sp>
        <p:nvSpPr>
          <p:cNvPr id="82975" name="Line 92"/>
          <p:cNvSpPr>
            <a:spLocks noChangeShapeType="1"/>
          </p:cNvSpPr>
          <p:nvPr/>
        </p:nvSpPr>
        <p:spPr bwMode="auto">
          <a:xfrm>
            <a:off x="2552700" y="1524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6" name="Line 93"/>
          <p:cNvSpPr>
            <a:spLocks noChangeShapeType="1"/>
          </p:cNvSpPr>
          <p:nvPr/>
        </p:nvSpPr>
        <p:spPr bwMode="auto">
          <a:xfrm>
            <a:off x="2552700" y="13843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7" name="Line 94"/>
          <p:cNvSpPr>
            <a:spLocks noChangeShapeType="1"/>
          </p:cNvSpPr>
          <p:nvPr/>
        </p:nvSpPr>
        <p:spPr bwMode="auto">
          <a:xfrm>
            <a:off x="3263900" y="17399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8" name="Line 95"/>
          <p:cNvSpPr>
            <a:spLocks noChangeShapeType="1"/>
          </p:cNvSpPr>
          <p:nvPr/>
        </p:nvSpPr>
        <p:spPr bwMode="auto">
          <a:xfrm>
            <a:off x="3263900" y="15621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79" name="Line 96"/>
          <p:cNvSpPr>
            <a:spLocks noChangeShapeType="1"/>
          </p:cNvSpPr>
          <p:nvPr/>
        </p:nvSpPr>
        <p:spPr bwMode="auto">
          <a:xfrm>
            <a:off x="3276600" y="1384300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0" name="Line 97"/>
          <p:cNvSpPr>
            <a:spLocks noChangeShapeType="1"/>
          </p:cNvSpPr>
          <p:nvPr/>
        </p:nvSpPr>
        <p:spPr bwMode="auto">
          <a:xfrm>
            <a:off x="4406900" y="39878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1" name="Rectangle 98"/>
          <p:cNvSpPr>
            <a:spLocks noChangeArrowheads="1"/>
          </p:cNvSpPr>
          <p:nvPr/>
        </p:nvSpPr>
        <p:spPr bwMode="auto">
          <a:xfrm>
            <a:off x="4330700" y="2260600"/>
            <a:ext cx="4419600" cy="3263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2" name="Line 99"/>
          <p:cNvSpPr>
            <a:spLocks noChangeShapeType="1"/>
          </p:cNvSpPr>
          <p:nvPr/>
        </p:nvSpPr>
        <p:spPr bwMode="auto">
          <a:xfrm flipV="1">
            <a:off x="5791200" y="4013200"/>
            <a:ext cx="0" cy="596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3" name="Line 100"/>
          <p:cNvSpPr>
            <a:spLocks noChangeShapeType="1"/>
          </p:cNvSpPr>
          <p:nvPr/>
        </p:nvSpPr>
        <p:spPr bwMode="auto">
          <a:xfrm>
            <a:off x="4406900" y="40005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984" name="Group 155"/>
          <p:cNvGrpSpPr>
            <a:grpSpLocks/>
          </p:cNvGrpSpPr>
          <p:nvPr/>
        </p:nvGrpSpPr>
        <p:grpSpPr bwMode="auto">
          <a:xfrm>
            <a:off x="2546350" y="1476375"/>
            <a:ext cx="1404938" cy="5446713"/>
            <a:chOff x="1604" y="930"/>
            <a:chExt cx="885" cy="3431"/>
          </a:xfrm>
        </p:grpSpPr>
        <p:sp>
          <p:nvSpPr>
            <p:cNvPr id="83083" name="Line 66"/>
            <p:cNvSpPr>
              <a:spLocks noChangeShapeType="1"/>
            </p:cNvSpPr>
            <p:nvPr/>
          </p:nvSpPr>
          <p:spPr bwMode="auto">
            <a:xfrm rot="5400000">
              <a:off x="449" y="2761"/>
              <a:ext cx="320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3084" name="Group 71"/>
            <p:cNvGrpSpPr>
              <a:grpSpLocks/>
            </p:cNvGrpSpPr>
            <p:nvPr/>
          </p:nvGrpSpPr>
          <p:grpSpPr bwMode="auto">
            <a:xfrm>
              <a:off x="1604" y="1194"/>
              <a:ext cx="885" cy="3086"/>
              <a:chOff x="1604" y="1234"/>
              <a:chExt cx="885" cy="3086"/>
            </a:xfrm>
          </p:grpSpPr>
          <p:sp>
            <p:nvSpPr>
              <p:cNvPr id="83087" name="Freeform 72"/>
              <p:cNvSpPr>
                <a:spLocks/>
              </p:cNvSpPr>
              <p:nvPr/>
            </p:nvSpPr>
            <p:spPr bwMode="auto">
              <a:xfrm rot="5400000">
                <a:off x="2140" y="1118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3088" name="Group 73"/>
              <p:cNvGrpSpPr>
                <a:grpSpLocks/>
              </p:cNvGrpSpPr>
              <p:nvPr/>
            </p:nvGrpSpPr>
            <p:grpSpPr bwMode="auto">
              <a:xfrm>
                <a:off x="1604" y="1426"/>
                <a:ext cx="885" cy="2894"/>
                <a:chOff x="1604" y="1426"/>
                <a:chExt cx="885" cy="2894"/>
              </a:xfrm>
            </p:grpSpPr>
            <p:sp>
              <p:nvSpPr>
                <p:cNvPr id="83089" name="Freeform 74"/>
                <p:cNvSpPr>
                  <a:spLocks/>
                </p:cNvSpPr>
                <p:nvPr/>
              </p:nvSpPr>
              <p:spPr bwMode="auto">
                <a:xfrm rot="5400000" flipV="1">
                  <a:off x="1720" y="131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0" name="Freeform 75"/>
                <p:cNvSpPr>
                  <a:spLocks/>
                </p:cNvSpPr>
                <p:nvPr/>
              </p:nvSpPr>
              <p:spPr bwMode="auto">
                <a:xfrm rot="5400000">
                  <a:off x="2152" y="1506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1" name="Freeform 76"/>
                <p:cNvSpPr>
                  <a:spLocks/>
                </p:cNvSpPr>
                <p:nvPr/>
              </p:nvSpPr>
              <p:spPr bwMode="auto">
                <a:xfrm rot="5400000" flipV="1">
                  <a:off x="1732" y="1698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2" name="Freeform 77"/>
                <p:cNvSpPr>
                  <a:spLocks/>
                </p:cNvSpPr>
                <p:nvPr/>
              </p:nvSpPr>
              <p:spPr bwMode="auto">
                <a:xfrm rot="5400000">
                  <a:off x="2165" y="1889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3" name="Freeform 78"/>
                <p:cNvSpPr>
                  <a:spLocks/>
                </p:cNvSpPr>
                <p:nvPr/>
              </p:nvSpPr>
              <p:spPr bwMode="auto">
                <a:xfrm rot="5400000" flipV="1">
                  <a:off x="1745" y="2081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4" name="Freeform 79"/>
                <p:cNvSpPr>
                  <a:spLocks/>
                </p:cNvSpPr>
                <p:nvPr/>
              </p:nvSpPr>
              <p:spPr bwMode="auto">
                <a:xfrm rot="5400000">
                  <a:off x="2177" y="2277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5" name="Freeform 80"/>
                <p:cNvSpPr>
                  <a:spLocks/>
                </p:cNvSpPr>
                <p:nvPr/>
              </p:nvSpPr>
              <p:spPr bwMode="auto">
                <a:xfrm rot="5400000" flipV="1">
                  <a:off x="1757" y="2468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6" name="Freeform 81"/>
                <p:cNvSpPr>
                  <a:spLocks/>
                </p:cNvSpPr>
                <p:nvPr/>
              </p:nvSpPr>
              <p:spPr bwMode="auto">
                <a:xfrm rot="5400000">
                  <a:off x="2145" y="266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7" name="Freeform 82"/>
                <p:cNvSpPr>
                  <a:spLocks/>
                </p:cNvSpPr>
                <p:nvPr/>
              </p:nvSpPr>
              <p:spPr bwMode="auto">
                <a:xfrm rot="5400000" flipV="1">
                  <a:off x="1725" y="2852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8" name="Freeform 83"/>
                <p:cNvSpPr>
                  <a:spLocks/>
                </p:cNvSpPr>
                <p:nvPr/>
              </p:nvSpPr>
              <p:spPr bwMode="auto">
                <a:xfrm rot="5400000">
                  <a:off x="2157" y="3048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99" name="Freeform 84"/>
                <p:cNvSpPr>
                  <a:spLocks/>
                </p:cNvSpPr>
                <p:nvPr/>
              </p:nvSpPr>
              <p:spPr bwMode="auto">
                <a:xfrm rot="5400000" flipV="1">
                  <a:off x="1737" y="324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00" name="Freeform 85"/>
                <p:cNvSpPr>
                  <a:spLocks/>
                </p:cNvSpPr>
                <p:nvPr/>
              </p:nvSpPr>
              <p:spPr bwMode="auto">
                <a:xfrm rot="5400000">
                  <a:off x="2169" y="3432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01" name="Freeform 86"/>
                <p:cNvSpPr>
                  <a:spLocks/>
                </p:cNvSpPr>
                <p:nvPr/>
              </p:nvSpPr>
              <p:spPr bwMode="auto">
                <a:xfrm rot="5400000" flipV="1">
                  <a:off x="1749" y="3624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02" name="Freeform 87"/>
                <p:cNvSpPr>
                  <a:spLocks/>
                </p:cNvSpPr>
                <p:nvPr/>
              </p:nvSpPr>
              <p:spPr bwMode="auto">
                <a:xfrm rot="5400000">
                  <a:off x="2181" y="382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03" name="Freeform 88"/>
                <p:cNvSpPr>
                  <a:spLocks/>
                </p:cNvSpPr>
                <p:nvPr/>
              </p:nvSpPr>
              <p:spPr bwMode="auto">
                <a:xfrm rot="5400000" flipV="1">
                  <a:off x="1761" y="4012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83085" name="Freeform 101"/>
            <p:cNvSpPr>
              <a:spLocks/>
            </p:cNvSpPr>
            <p:nvPr/>
          </p:nvSpPr>
          <p:spPr bwMode="auto">
            <a:xfrm>
              <a:off x="2047" y="930"/>
              <a:ext cx="424" cy="72"/>
            </a:xfrm>
            <a:custGeom>
              <a:avLst/>
              <a:gdLst>
                <a:gd name="T0" fmla="*/ 424 w 424"/>
                <a:gd name="T1" fmla="*/ 0 h 72"/>
                <a:gd name="T2" fmla="*/ 0 w 424"/>
                <a:gd name="T3" fmla="*/ 72 h 72"/>
                <a:gd name="T4" fmla="*/ 0 60000 65536"/>
                <a:gd name="T5" fmla="*/ 0 60000 65536"/>
                <a:gd name="T6" fmla="*/ 0 w 424"/>
                <a:gd name="T7" fmla="*/ 0 h 72"/>
                <a:gd name="T8" fmla="*/ 424 w 424"/>
                <a:gd name="T9" fmla="*/ 72 h 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4" h="72">
                  <a:moveTo>
                    <a:pt x="424" y="0"/>
                  </a:moveTo>
                  <a:cubicBezTo>
                    <a:pt x="353" y="12"/>
                    <a:pt x="71" y="60"/>
                    <a:pt x="0" y="72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86" name="Freeform 102"/>
            <p:cNvSpPr>
              <a:spLocks/>
            </p:cNvSpPr>
            <p:nvPr/>
          </p:nvSpPr>
          <p:spPr bwMode="auto">
            <a:xfrm rot="5400000" flipV="1">
              <a:off x="1744" y="88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85" name="Line 48"/>
          <p:cNvSpPr>
            <a:spLocks noChangeShapeType="1"/>
          </p:cNvSpPr>
          <p:nvPr/>
        </p:nvSpPr>
        <p:spPr bwMode="auto">
          <a:xfrm rot="5400000">
            <a:off x="26988" y="4205288"/>
            <a:ext cx="50800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6" name="Freeform 50"/>
          <p:cNvSpPr>
            <a:spLocks/>
          </p:cNvSpPr>
          <p:nvPr/>
        </p:nvSpPr>
        <p:spPr bwMode="auto">
          <a:xfrm rot="5400000">
            <a:off x="2749550" y="15605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7" name="Freeform 51"/>
          <p:cNvSpPr>
            <a:spLocks/>
          </p:cNvSpPr>
          <p:nvPr/>
        </p:nvSpPr>
        <p:spPr bwMode="auto">
          <a:xfrm rot="5400000" flipV="1">
            <a:off x="2082800" y="18653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8" name="Freeform 52"/>
          <p:cNvSpPr>
            <a:spLocks/>
          </p:cNvSpPr>
          <p:nvPr/>
        </p:nvSpPr>
        <p:spPr bwMode="auto">
          <a:xfrm rot="5400000">
            <a:off x="2768600" y="21764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89" name="Freeform 53"/>
          <p:cNvSpPr>
            <a:spLocks/>
          </p:cNvSpPr>
          <p:nvPr/>
        </p:nvSpPr>
        <p:spPr bwMode="auto">
          <a:xfrm rot="5400000" flipV="1">
            <a:off x="2101850" y="24812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0" name="Freeform 54"/>
          <p:cNvSpPr>
            <a:spLocks/>
          </p:cNvSpPr>
          <p:nvPr/>
        </p:nvSpPr>
        <p:spPr bwMode="auto">
          <a:xfrm rot="5400000">
            <a:off x="2789238" y="27844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1" name="Freeform 55"/>
          <p:cNvSpPr>
            <a:spLocks/>
          </p:cNvSpPr>
          <p:nvPr/>
        </p:nvSpPr>
        <p:spPr bwMode="auto">
          <a:xfrm rot="5400000" flipV="1">
            <a:off x="2122488" y="30892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2" name="Freeform 56"/>
          <p:cNvSpPr>
            <a:spLocks/>
          </p:cNvSpPr>
          <p:nvPr/>
        </p:nvSpPr>
        <p:spPr bwMode="auto">
          <a:xfrm rot="5400000">
            <a:off x="2808288" y="34004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3" name="Freeform 57"/>
          <p:cNvSpPr>
            <a:spLocks/>
          </p:cNvSpPr>
          <p:nvPr/>
        </p:nvSpPr>
        <p:spPr bwMode="auto">
          <a:xfrm rot="5400000" flipV="1">
            <a:off x="2141538" y="37036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4" name="Freeform 58"/>
          <p:cNvSpPr>
            <a:spLocks/>
          </p:cNvSpPr>
          <p:nvPr/>
        </p:nvSpPr>
        <p:spPr bwMode="auto">
          <a:xfrm rot="5400000">
            <a:off x="2757488" y="4008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5" name="Freeform 59"/>
          <p:cNvSpPr>
            <a:spLocks/>
          </p:cNvSpPr>
          <p:nvPr/>
        </p:nvSpPr>
        <p:spPr bwMode="auto">
          <a:xfrm rot="5400000" flipV="1">
            <a:off x="2090738" y="4313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6" name="Freeform 60"/>
          <p:cNvSpPr>
            <a:spLocks/>
          </p:cNvSpPr>
          <p:nvPr/>
        </p:nvSpPr>
        <p:spPr bwMode="auto">
          <a:xfrm rot="5400000">
            <a:off x="2776538" y="46243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7" name="Freeform 61"/>
          <p:cNvSpPr>
            <a:spLocks/>
          </p:cNvSpPr>
          <p:nvPr/>
        </p:nvSpPr>
        <p:spPr bwMode="auto">
          <a:xfrm rot="5400000" flipV="1">
            <a:off x="2109788" y="49291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8" name="Freeform 62"/>
          <p:cNvSpPr>
            <a:spLocks/>
          </p:cNvSpPr>
          <p:nvPr/>
        </p:nvSpPr>
        <p:spPr bwMode="auto">
          <a:xfrm rot="5400000">
            <a:off x="2795588" y="52339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99" name="Freeform 63"/>
          <p:cNvSpPr>
            <a:spLocks/>
          </p:cNvSpPr>
          <p:nvPr/>
        </p:nvSpPr>
        <p:spPr bwMode="auto">
          <a:xfrm rot="5400000" flipV="1">
            <a:off x="2128838" y="55387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0" name="Freeform 64"/>
          <p:cNvSpPr>
            <a:spLocks/>
          </p:cNvSpPr>
          <p:nvPr/>
        </p:nvSpPr>
        <p:spPr bwMode="auto">
          <a:xfrm rot="5400000">
            <a:off x="2814638" y="58499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1" name="Freeform 65"/>
          <p:cNvSpPr>
            <a:spLocks/>
          </p:cNvSpPr>
          <p:nvPr/>
        </p:nvSpPr>
        <p:spPr bwMode="auto">
          <a:xfrm rot="5400000" flipV="1">
            <a:off x="2147888" y="6154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2" name="Freeform 103"/>
          <p:cNvSpPr>
            <a:spLocks/>
          </p:cNvSpPr>
          <p:nvPr/>
        </p:nvSpPr>
        <p:spPr bwMode="auto">
          <a:xfrm rot="5400000" flipV="1">
            <a:off x="208280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3" name="Oval 104"/>
          <p:cNvSpPr>
            <a:spLocks noChangeArrowheads="1"/>
          </p:cNvSpPr>
          <p:nvPr/>
        </p:nvSpPr>
        <p:spPr bwMode="auto">
          <a:xfrm>
            <a:off x="5067300" y="3978275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4" name="Oval 105"/>
          <p:cNvSpPr>
            <a:spLocks noChangeArrowheads="1"/>
          </p:cNvSpPr>
          <p:nvPr/>
        </p:nvSpPr>
        <p:spPr bwMode="auto">
          <a:xfrm>
            <a:off x="6419850" y="3968750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5" name="Line 106"/>
          <p:cNvSpPr>
            <a:spLocks noChangeShapeType="1"/>
          </p:cNvSpPr>
          <p:nvPr/>
        </p:nvSpPr>
        <p:spPr bwMode="auto">
          <a:xfrm flipV="1">
            <a:off x="7162800" y="3394075"/>
            <a:ext cx="0" cy="596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6" name="Freeform 107"/>
          <p:cNvSpPr>
            <a:spLocks/>
          </p:cNvSpPr>
          <p:nvPr/>
        </p:nvSpPr>
        <p:spPr bwMode="auto">
          <a:xfrm>
            <a:off x="5105400" y="3389313"/>
            <a:ext cx="2676525" cy="1222375"/>
          </a:xfrm>
          <a:custGeom>
            <a:avLst/>
            <a:gdLst>
              <a:gd name="T0" fmla="*/ 0 w 1686"/>
              <a:gd name="T1" fmla="*/ 1000501317 h 770"/>
              <a:gd name="T2" fmla="*/ 1088707582 w 1686"/>
              <a:gd name="T3" fmla="*/ 1938001129 h 770"/>
              <a:gd name="T4" fmla="*/ 2147173297 w 1686"/>
              <a:gd name="T5" fmla="*/ 1015622250 h 770"/>
              <a:gd name="T6" fmla="*/ 2147483647 w 1686"/>
              <a:gd name="T7" fmla="*/ 2520950 h 770"/>
              <a:gd name="T8" fmla="*/ 2147483647 w 1686"/>
              <a:gd name="T9" fmla="*/ 1000501317 h 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86"/>
              <a:gd name="T16" fmla="*/ 0 h 770"/>
              <a:gd name="T17" fmla="*/ 1686 w 1686"/>
              <a:gd name="T18" fmla="*/ 770 h 77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86" h="770">
                <a:moveTo>
                  <a:pt x="0" y="397"/>
                </a:moveTo>
                <a:cubicBezTo>
                  <a:pt x="145" y="582"/>
                  <a:pt x="290" y="768"/>
                  <a:pt x="432" y="769"/>
                </a:cubicBezTo>
                <a:cubicBezTo>
                  <a:pt x="574" y="770"/>
                  <a:pt x="707" y="531"/>
                  <a:pt x="852" y="403"/>
                </a:cubicBezTo>
                <a:cubicBezTo>
                  <a:pt x="997" y="275"/>
                  <a:pt x="1163" y="2"/>
                  <a:pt x="1302" y="1"/>
                </a:cubicBezTo>
                <a:cubicBezTo>
                  <a:pt x="1441" y="0"/>
                  <a:pt x="1563" y="198"/>
                  <a:pt x="1686" y="397"/>
                </a:cubicBezTo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7" name="Rectangle 108"/>
          <p:cNvSpPr>
            <a:spLocks noChangeArrowheads="1"/>
          </p:cNvSpPr>
          <p:nvPr/>
        </p:nvSpPr>
        <p:spPr bwMode="auto">
          <a:xfrm>
            <a:off x="431800" y="6350000"/>
            <a:ext cx="3657600" cy="4953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8" name="Oval 109"/>
          <p:cNvSpPr>
            <a:spLocks noChangeArrowheads="1"/>
          </p:cNvSpPr>
          <p:nvPr/>
        </p:nvSpPr>
        <p:spPr bwMode="auto">
          <a:xfrm>
            <a:off x="5003800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09" name="Oval 110"/>
          <p:cNvSpPr>
            <a:spLocks noChangeArrowheads="1"/>
          </p:cNvSpPr>
          <p:nvPr/>
        </p:nvSpPr>
        <p:spPr bwMode="auto">
          <a:xfrm>
            <a:off x="5657850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0" name="Oval 111"/>
          <p:cNvSpPr>
            <a:spLocks noChangeArrowheads="1"/>
          </p:cNvSpPr>
          <p:nvPr/>
        </p:nvSpPr>
        <p:spPr bwMode="auto">
          <a:xfrm>
            <a:off x="6413500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1" name="Oval 112"/>
          <p:cNvSpPr>
            <a:spLocks noChangeArrowheads="1"/>
          </p:cNvSpPr>
          <p:nvPr/>
        </p:nvSpPr>
        <p:spPr bwMode="auto">
          <a:xfrm>
            <a:off x="7089775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2" name="Text Box 113"/>
          <p:cNvSpPr txBox="1">
            <a:spLocks noChangeArrowheads="1"/>
          </p:cNvSpPr>
          <p:nvPr/>
        </p:nvSpPr>
        <p:spPr bwMode="auto">
          <a:xfrm>
            <a:off x="6010275" y="2906713"/>
            <a:ext cx="6032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K=?</a:t>
            </a:r>
          </a:p>
        </p:txBody>
      </p:sp>
      <p:grpSp>
        <p:nvGrpSpPr>
          <p:cNvPr id="83013" name="Group 133"/>
          <p:cNvGrpSpPr>
            <a:grpSpLocks/>
          </p:cNvGrpSpPr>
          <p:nvPr/>
        </p:nvGrpSpPr>
        <p:grpSpPr bwMode="auto">
          <a:xfrm>
            <a:off x="869950" y="1395413"/>
            <a:ext cx="1404938" cy="5080000"/>
            <a:chOff x="650" y="867"/>
            <a:chExt cx="885" cy="3200"/>
          </a:xfrm>
        </p:grpSpPr>
        <p:sp>
          <p:nvSpPr>
            <p:cNvPr id="83065" name="Line 115"/>
            <p:cNvSpPr>
              <a:spLocks noChangeShapeType="1"/>
            </p:cNvSpPr>
            <p:nvPr/>
          </p:nvSpPr>
          <p:spPr bwMode="auto">
            <a:xfrm rot="5400000">
              <a:off x="-529" y="2467"/>
              <a:ext cx="320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3066" name="Group 116"/>
            <p:cNvGrpSpPr>
              <a:grpSpLocks/>
            </p:cNvGrpSpPr>
            <p:nvPr/>
          </p:nvGrpSpPr>
          <p:grpSpPr bwMode="auto">
            <a:xfrm>
              <a:off x="650" y="925"/>
              <a:ext cx="885" cy="3086"/>
              <a:chOff x="764" y="979"/>
              <a:chExt cx="885" cy="3086"/>
            </a:xfrm>
          </p:grpSpPr>
          <p:sp>
            <p:nvSpPr>
              <p:cNvPr id="83067" name="Freeform 117"/>
              <p:cNvSpPr>
                <a:spLocks/>
              </p:cNvSpPr>
              <p:nvPr/>
            </p:nvSpPr>
            <p:spPr bwMode="auto">
              <a:xfrm rot="5400000">
                <a:off x="1300" y="863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8" name="Freeform 118"/>
              <p:cNvSpPr>
                <a:spLocks/>
              </p:cNvSpPr>
              <p:nvPr/>
            </p:nvSpPr>
            <p:spPr bwMode="auto">
              <a:xfrm rot="5400000" flipV="1">
                <a:off x="880" y="1055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9" name="Freeform 119"/>
              <p:cNvSpPr>
                <a:spLocks/>
              </p:cNvSpPr>
              <p:nvPr/>
            </p:nvSpPr>
            <p:spPr bwMode="auto">
              <a:xfrm rot="5400000">
                <a:off x="1312" y="1251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0" name="Freeform 120"/>
              <p:cNvSpPr>
                <a:spLocks/>
              </p:cNvSpPr>
              <p:nvPr/>
            </p:nvSpPr>
            <p:spPr bwMode="auto">
              <a:xfrm rot="5400000" flipV="1">
                <a:off x="892" y="1443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1" name="Freeform 121"/>
              <p:cNvSpPr>
                <a:spLocks/>
              </p:cNvSpPr>
              <p:nvPr/>
            </p:nvSpPr>
            <p:spPr bwMode="auto">
              <a:xfrm rot="5400000">
                <a:off x="1325" y="1634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2" name="Freeform 122"/>
              <p:cNvSpPr>
                <a:spLocks/>
              </p:cNvSpPr>
              <p:nvPr/>
            </p:nvSpPr>
            <p:spPr bwMode="auto">
              <a:xfrm rot="5400000" flipV="1">
                <a:off x="905" y="1826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3" name="Freeform 123"/>
              <p:cNvSpPr>
                <a:spLocks/>
              </p:cNvSpPr>
              <p:nvPr/>
            </p:nvSpPr>
            <p:spPr bwMode="auto">
              <a:xfrm rot="5400000">
                <a:off x="1337" y="2022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4" name="Freeform 124"/>
              <p:cNvSpPr>
                <a:spLocks/>
              </p:cNvSpPr>
              <p:nvPr/>
            </p:nvSpPr>
            <p:spPr bwMode="auto">
              <a:xfrm rot="5400000" flipV="1">
                <a:off x="917" y="2213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5" name="Freeform 125"/>
              <p:cNvSpPr>
                <a:spLocks/>
              </p:cNvSpPr>
              <p:nvPr/>
            </p:nvSpPr>
            <p:spPr bwMode="auto">
              <a:xfrm rot="5400000">
                <a:off x="1305" y="2405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6" name="Freeform 126"/>
              <p:cNvSpPr>
                <a:spLocks/>
              </p:cNvSpPr>
              <p:nvPr/>
            </p:nvSpPr>
            <p:spPr bwMode="auto">
              <a:xfrm rot="5400000" flipV="1">
                <a:off x="885" y="259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7" name="Freeform 127"/>
              <p:cNvSpPr>
                <a:spLocks/>
              </p:cNvSpPr>
              <p:nvPr/>
            </p:nvSpPr>
            <p:spPr bwMode="auto">
              <a:xfrm rot="5400000">
                <a:off x="1317" y="2793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8" name="Freeform 128"/>
              <p:cNvSpPr>
                <a:spLocks/>
              </p:cNvSpPr>
              <p:nvPr/>
            </p:nvSpPr>
            <p:spPr bwMode="auto">
              <a:xfrm rot="5400000" flipV="1">
                <a:off x="897" y="2985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79" name="Freeform 129"/>
              <p:cNvSpPr>
                <a:spLocks/>
              </p:cNvSpPr>
              <p:nvPr/>
            </p:nvSpPr>
            <p:spPr bwMode="auto">
              <a:xfrm rot="5400000">
                <a:off x="1329" y="317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80" name="Freeform 130"/>
              <p:cNvSpPr>
                <a:spLocks/>
              </p:cNvSpPr>
              <p:nvPr/>
            </p:nvSpPr>
            <p:spPr bwMode="auto">
              <a:xfrm rot="5400000" flipV="1">
                <a:off x="909" y="3369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81" name="Freeform 131"/>
              <p:cNvSpPr>
                <a:spLocks/>
              </p:cNvSpPr>
              <p:nvPr/>
            </p:nvSpPr>
            <p:spPr bwMode="auto">
              <a:xfrm rot="5400000">
                <a:off x="1341" y="3565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82" name="Freeform 132"/>
              <p:cNvSpPr>
                <a:spLocks/>
              </p:cNvSpPr>
              <p:nvPr/>
            </p:nvSpPr>
            <p:spPr bwMode="auto">
              <a:xfrm rot="5400000" flipV="1">
                <a:off x="921" y="375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3014" name="Group 135"/>
          <p:cNvGrpSpPr>
            <a:grpSpLocks/>
          </p:cNvGrpSpPr>
          <p:nvPr/>
        </p:nvGrpSpPr>
        <p:grpSpPr bwMode="auto">
          <a:xfrm>
            <a:off x="1565275" y="1292225"/>
            <a:ext cx="1404938" cy="5318125"/>
            <a:chOff x="1196" y="899"/>
            <a:chExt cx="885" cy="3350"/>
          </a:xfrm>
        </p:grpSpPr>
        <p:sp>
          <p:nvSpPr>
            <p:cNvPr id="83046" name="Line 136"/>
            <p:cNvSpPr>
              <a:spLocks noChangeShapeType="1"/>
            </p:cNvSpPr>
            <p:nvPr/>
          </p:nvSpPr>
          <p:spPr bwMode="auto">
            <a:xfrm rot="5400000">
              <a:off x="17" y="2649"/>
              <a:ext cx="320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3047" name="Group 137"/>
            <p:cNvGrpSpPr>
              <a:grpSpLocks/>
            </p:cNvGrpSpPr>
            <p:nvPr/>
          </p:nvGrpSpPr>
          <p:grpSpPr bwMode="auto">
            <a:xfrm>
              <a:off x="1196" y="1099"/>
              <a:ext cx="885" cy="3086"/>
              <a:chOff x="1196" y="1083"/>
              <a:chExt cx="885" cy="3086"/>
            </a:xfrm>
          </p:grpSpPr>
          <p:sp>
            <p:nvSpPr>
              <p:cNvPr id="83049" name="Freeform 138"/>
              <p:cNvSpPr>
                <a:spLocks/>
              </p:cNvSpPr>
              <p:nvPr/>
            </p:nvSpPr>
            <p:spPr bwMode="auto">
              <a:xfrm rot="5400000">
                <a:off x="1732" y="96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0" name="Freeform 139"/>
              <p:cNvSpPr>
                <a:spLocks/>
              </p:cNvSpPr>
              <p:nvPr/>
            </p:nvSpPr>
            <p:spPr bwMode="auto">
              <a:xfrm rot="5400000" flipV="1">
                <a:off x="1312" y="1159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1" name="Freeform 140"/>
              <p:cNvSpPr>
                <a:spLocks/>
              </p:cNvSpPr>
              <p:nvPr/>
            </p:nvSpPr>
            <p:spPr bwMode="auto">
              <a:xfrm rot="5400000">
                <a:off x="1744" y="1355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2" name="Freeform 141"/>
              <p:cNvSpPr>
                <a:spLocks/>
              </p:cNvSpPr>
              <p:nvPr/>
            </p:nvSpPr>
            <p:spPr bwMode="auto">
              <a:xfrm rot="5400000" flipV="1">
                <a:off x="1324" y="154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3" name="Freeform 142"/>
              <p:cNvSpPr>
                <a:spLocks/>
              </p:cNvSpPr>
              <p:nvPr/>
            </p:nvSpPr>
            <p:spPr bwMode="auto">
              <a:xfrm rot="5400000">
                <a:off x="1757" y="1738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4" name="Freeform 143"/>
              <p:cNvSpPr>
                <a:spLocks/>
              </p:cNvSpPr>
              <p:nvPr/>
            </p:nvSpPr>
            <p:spPr bwMode="auto">
              <a:xfrm rot="5400000" flipV="1">
                <a:off x="1337" y="1930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5" name="Freeform 144"/>
              <p:cNvSpPr>
                <a:spLocks/>
              </p:cNvSpPr>
              <p:nvPr/>
            </p:nvSpPr>
            <p:spPr bwMode="auto">
              <a:xfrm rot="5400000">
                <a:off x="1769" y="2126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6" name="Freeform 145"/>
              <p:cNvSpPr>
                <a:spLocks/>
              </p:cNvSpPr>
              <p:nvPr/>
            </p:nvSpPr>
            <p:spPr bwMode="auto">
              <a:xfrm rot="5400000" flipV="1">
                <a:off x="1349" y="231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7" name="Freeform 146"/>
              <p:cNvSpPr>
                <a:spLocks/>
              </p:cNvSpPr>
              <p:nvPr/>
            </p:nvSpPr>
            <p:spPr bwMode="auto">
              <a:xfrm rot="5400000">
                <a:off x="1737" y="2509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8" name="Freeform 147"/>
              <p:cNvSpPr>
                <a:spLocks/>
              </p:cNvSpPr>
              <p:nvPr/>
            </p:nvSpPr>
            <p:spPr bwMode="auto">
              <a:xfrm rot="5400000" flipV="1">
                <a:off x="1317" y="2701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59" name="Freeform 148"/>
              <p:cNvSpPr>
                <a:spLocks/>
              </p:cNvSpPr>
              <p:nvPr/>
            </p:nvSpPr>
            <p:spPr bwMode="auto">
              <a:xfrm rot="5400000">
                <a:off x="1749" y="2897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0" name="Freeform 149"/>
              <p:cNvSpPr>
                <a:spLocks/>
              </p:cNvSpPr>
              <p:nvPr/>
            </p:nvSpPr>
            <p:spPr bwMode="auto">
              <a:xfrm rot="5400000" flipV="1">
                <a:off x="1329" y="3089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1" name="Freeform 150"/>
              <p:cNvSpPr>
                <a:spLocks/>
              </p:cNvSpPr>
              <p:nvPr/>
            </p:nvSpPr>
            <p:spPr bwMode="auto">
              <a:xfrm rot="5400000">
                <a:off x="1761" y="3281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2" name="Freeform 151"/>
              <p:cNvSpPr>
                <a:spLocks/>
              </p:cNvSpPr>
              <p:nvPr/>
            </p:nvSpPr>
            <p:spPr bwMode="auto">
              <a:xfrm rot="5400000" flipV="1">
                <a:off x="1341" y="3473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3" name="Freeform 152"/>
              <p:cNvSpPr>
                <a:spLocks/>
              </p:cNvSpPr>
              <p:nvPr/>
            </p:nvSpPr>
            <p:spPr bwMode="auto">
              <a:xfrm rot="5400000">
                <a:off x="1773" y="3669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064" name="Freeform 153"/>
              <p:cNvSpPr>
                <a:spLocks/>
              </p:cNvSpPr>
              <p:nvPr/>
            </p:nvSpPr>
            <p:spPr bwMode="auto">
              <a:xfrm rot="5400000" flipV="1">
                <a:off x="1353" y="3861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3048" name="Freeform 154"/>
            <p:cNvSpPr>
              <a:spLocks/>
            </p:cNvSpPr>
            <p:nvPr/>
          </p:nvSpPr>
          <p:spPr bwMode="auto">
            <a:xfrm rot="5400000" flipV="1">
              <a:off x="1312" y="78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3015" name="Group 156"/>
          <p:cNvGrpSpPr>
            <a:grpSpLocks/>
          </p:cNvGrpSpPr>
          <p:nvPr/>
        </p:nvGrpSpPr>
        <p:grpSpPr bwMode="auto">
          <a:xfrm>
            <a:off x="2232025" y="1316038"/>
            <a:ext cx="1404938" cy="5446712"/>
            <a:chOff x="1604" y="930"/>
            <a:chExt cx="885" cy="3431"/>
          </a:xfrm>
        </p:grpSpPr>
        <p:sp>
          <p:nvSpPr>
            <p:cNvPr id="83025" name="Line 157"/>
            <p:cNvSpPr>
              <a:spLocks noChangeShapeType="1"/>
            </p:cNvSpPr>
            <p:nvPr/>
          </p:nvSpPr>
          <p:spPr bwMode="auto">
            <a:xfrm rot="5400000">
              <a:off x="449" y="2761"/>
              <a:ext cx="3200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3026" name="Group 158"/>
            <p:cNvGrpSpPr>
              <a:grpSpLocks/>
            </p:cNvGrpSpPr>
            <p:nvPr/>
          </p:nvGrpSpPr>
          <p:grpSpPr bwMode="auto">
            <a:xfrm>
              <a:off x="1604" y="1194"/>
              <a:ext cx="885" cy="3086"/>
              <a:chOff x="1604" y="1234"/>
              <a:chExt cx="885" cy="3086"/>
            </a:xfrm>
          </p:grpSpPr>
          <p:sp>
            <p:nvSpPr>
              <p:cNvPr id="83029" name="Freeform 159"/>
              <p:cNvSpPr>
                <a:spLocks/>
              </p:cNvSpPr>
              <p:nvPr/>
            </p:nvSpPr>
            <p:spPr bwMode="auto">
              <a:xfrm rot="5400000">
                <a:off x="2140" y="1118"/>
                <a:ext cx="192" cy="424"/>
              </a:xfrm>
              <a:custGeom>
                <a:avLst/>
                <a:gdLst>
                  <a:gd name="T0" fmla="*/ 0 w 192"/>
                  <a:gd name="T1" fmla="*/ 424 h 424"/>
                  <a:gd name="T2" fmla="*/ 120 w 192"/>
                  <a:gd name="T3" fmla="*/ 0 h 424"/>
                  <a:gd name="T4" fmla="*/ 192 w 192"/>
                  <a:gd name="T5" fmla="*/ 424 h 424"/>
                  <a:gd name="T6" fmla="*/ 0 60000 65536"/>
                  <a:gd name="T7" fmla="*/ 0 60000 65536"/>
                  <a:gd name="T8" fmla="*/ 0 60000 65536"/>
                  <a:gd name="T9" fmla="*/ 0 w 192"/>
                  <a:gd name="T10" fmla="*/ 0 h 424"/>
                  <a:gd name="T11" fmla="*/ 192 w 192"/>
                  <a:gd name="T12" fmla="*/ 424 h 4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2" h="424">
                    <a:moveTo>
                      <a:pt x="0" y="424"/>
                    </a:moveTo>
                    <a:cubicBezTo>
                      <a:pt x="44" y="212"/>
                      <a:pt x="88" y="0"/>
                      <a:pt x="120" y="0"/>
                    </a:cubicBezTo>
                    <a:cubicBezTo>
                      <a:pt x="152" y="0"/>
                      <a:pt x="180" y="353"/>
                      <a:pt x="192" y="42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3030" name="Group 160"/>
              <p:cNvGrpSpPr>
                <a:grpSpLocks/>
              </p:cNvGrpSpPr>
              <p:nvPr/>
            </p:nvGrpSpPr>
            <p:grpSpPr bwMode="auto">
              <a:xfrm>
                <a:off x="1604" y="1426"/>
                <a:ext cx="885" cy="2894"/>
                <a:chOff x="1604" y="1426"/>
                <a:chExt cx="885" cy="2894"/>
              </a:xfrm>
            </p:grpSpPr>
            <p:sp>
              <p:nvSpPr>
                <p:cNvPr id="83031" name="Freeform 161"/>
                <p:cNvSpPr>
                  <a:spLocks/>
                </p:cNvSpPr>
                <p:nvPr/>
              </p:nvSpPr>
              <p:spPr bwMode="auto">
                <a:xfrm rot="5400000" flipV="1">
                  <a:off x="1720" y="131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2" name="Freeform 162"/>
                <p:cNvSpPr>
                  <a:spLocks/>
                </p:cNvSpPr>
                <p:nvPr/>
              </p:nvSpPr>
              <p:spPr bwMode="auto">
                <a:xfrm rot="5400000">
                  <a:off x="2152" y="1506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3" name="Freeform 163"/>
                <p:cNvSpPr>
                  <a:spLocks/>
                </p:cNvSpPr>
                <p:nvPr/>
              </p:nvSpPr>
              <p:spPr bwMode="auto">
                <a:xfrm rot="5400000" flipV="1">
                  <a:off x="1732" y="1698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4" name="Freeform 164"/>
                <p:cNvSpPr>
                  <a:spLocks/>
                </p:cNvSpPr>
                <p:nvPr/>
              </p:nvSpPr>
              <p:spPr bwMode="auto">
                <a:xfrm rot="5400000">
                  <a:off x="2165" y="1889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5" name="Freeform 165"/>
                <p:cNvSpPr>
                  <a:spLocks/>
                </p:cNvSpPr>
                <p:nvPr/>
              </p:nvSpPr>
              <p:spPr bwMode="auto">
                <a:xfrm rot="5400000" flipV="1">
                  <a:off x="1745" y="2081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6" name="Freeform 166"/>
                <p:cNvSpPr>
                  <a:spLocks/>
                </p:cNvSpPr>
                <p:nvPr/>
              </p:nvSpPr>
              <p:spPr bwMode="auto">
                <a:xfrm rot="5400000">
                  <a:off x="2177" y="2277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7" name="Freeform 167"/>
                <p:cNvSpPr>
                  <a:spLocks/>
                </p:cNvSpPr>
                <p:nvPr/>
              </p:nvSpPr>
              <p:spPr bwMode="auto">
                <a:xfrm rot="5400000" flipV="1">
                  <a:off x="1757" y="2468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8" name="Freeform 168"/>
                <p:cNvSpPr>
                  <a:spLocks/>
                </p:cNvSpPr>
                <p:nvPr/>
              </p:nvSpPr>
              <p:spPr bwMode="auto">
                <a:xfrm rot="5400000">
                  <a:off x="2145" y="266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39" name="Freeform 169"/>
                <p:cNvSpPr>
                  <a:spLocks/>
                </p:cNvSpPr>
                <p:nvPr/>
              </p:nvSpPr>
              <p:spPr bwMode="auto">
                <a:xfrm rot="5400000" flipV="1">
                  <a:off x="1725" y="2852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40" name="Freeform 170"/>
                <p:cNvSpPr>
                  <a:spLocks/>
                </p:cNvSpPr>
                <p:nvPr/>
              </p:nvSpPr>
              <p:spPr bwMode="auto">
                <a:xfrm rot="5400000">
                  <a:off x="2157" y="3048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41" name="Freeform 171"/>
                <p:cNvSpPr>
                  <a:spLocks/>
                </p:cNvSpPr>
                <p:nvPr/>
              </p:nvSpPr>
              <p:spPr bwMode="auto">
                <a:xfrm rot="5400000" flipV="1">
                  <a:off x="1737" y="324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42" name="Freeform 172"/>
                <p:cNvSpPr>
                  <a:spLocks/>
                </p:cNvSpPr>
                <p:nvPr/>
              </p:nvSpPr>
              <p:spPr bwMode="auto">
                <a:xfrm rot="5400000">
                  <a:off x="2169" y="3432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43" name="Freeform 173"/>
                <p:cNvSpPr>
                  <a:spLocks/>
                </p:cNvSpPr>
                <p:nvPr/>
              </p:nvSpPr>
              <p:spPr bwMode="auto">
                <a:xfrm rot="5400000" flipV="1">
                  <a:off x="1749" y="3624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44" name="Freeform 174"/>
                <p:cNvSpPr>
                  <a:spLocks/>
                </p:cNvSpPr>
                <p:nvPr/>
              </p:nvSpPr>
              <p:spPr bwMode="auto">
                <a:xfrm rot="5400000">
                  <a:off x="2181" y="3820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045" name="Freeform 175"/>
                <p:cNvSpPr>
                  <a:spLocks/>
                </p:cNvSpPr>
                <p:nvPr/>
              </p:nvSpPr>
              <p:spPr bwMode="auto">
                <a:xfrm rot="5400000" flipV="1">
                  <a:off x="1761" y="4012"/>
                  <a:ext cx="192" cy="424"/>
                </a:xfrm>
                <a:custGeom>
                  <a:avLst/>
                  <a:gdLst>
                    <a:gd name="T0" fmla="*/ 0 w 192"/>
                    <a:gd name="T1" fmla="*/ 424 h 424"/>
                    <a:gd name="T2" fmla="*/ 120 w 192"/>
                    <a:gd name="T3" fmla="*/ 0 h 424"/>
                    <a:gd name="T4" fmla="*/ 192 w 192"/>
                    <a:gd name="T5" fmla="*/ 424 h 424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24"/>
                    <a:gd name="T11" fmla="*/ 192 w 192"/>
                    <a:gd name="T12" fmla="*/ 424 h 42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24">
                      <a:moveTo>
                        <a:pt x="0" y="424"/>
                      </a:moveTo>
                      <a:cubicBezTo>
                        <a:pt x="44" y="212"/>
                        <a:pt x="88" y="0"/>
                        <a:pt x="120" y="0"/>
                      </a:cubicBezTo>
                      <a:cubicBezTo>
                        <a:pt x="152" y="0"/>
                        <a:pt x="180" y="353"/>
                        <a:pt x="192" y="424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83027" name="Freeform 176"/>
            <p:cNvSpPr>
              <a:spLocks/>
            </p:cNvSpPr>
            <p:nvPr/>
          </p:nvSpPr>
          <p:spPr bwMode="auto">
            <a:xfrm>
              <a:off x="2047" y="930"/>
              <a:ext cx="424" cy="72"/>
            </a:xfrm>
            <a:custGeom>
              <a:avLst/>
              <a:gdLst>
                <a:gd name="T0" fmla="*/ 424 w 424"/>
                <a:gd name="T1" fmla="*/ 0 h 72"/>
                <a:gd name="T2" fmla="*/ 0 w 424"/>
                <a:gd name="T3" fmla="*/ 72 h 72"/>
                <a:gd name="T4" fmla="*/ 0 60000 65536"/>
                <a:gd name="T5" fmla="*/ 0 60000 65536"/>
                <a:gd name="T6" fmla="*/ 0 w 424"/>
                <a:gd name="T7" fmla="*/ 0 h 72"/>
                <a:gd name="T8" fmla="*/ 424 w 424"/>
                <a:gd name="T9" fmla="*/ 72 h 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24" h="72">
                  <a:moveTo>
                    <a:pt x="424" y="0"/>
                  </a:moveTo>
                  <a:cubicBezTo>
                    <a:pt x="353" y="12"/>
                    <a:pt x="71" y="60"/>
                    <a:pt x="0" y="72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28" name="Freeform 177"/>
            <p:cNvSpPr>
              <a:spLocks/>
            </p:cNvSpPr>
            <p:nvPr/>
          </p:nvSpPr>
          <p:spPr bwMode="auto">
            <a:xfrm rot="5400000" flipV="1">
              <a:off x="1744" y="88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016" name="Oval 178"/>
          <p:cNvSpPr>
            <a:spLocks noChangeArrowheads="1"/>
          </p:cNvSpPr>
          <p:nvPr/>
        </p:nvSpPr>
        <p:spPr bwMode="auto">
          <a:xfrm>
            <a:off x="1438275" y="26225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7" name="Oval 179"/>
          <p:cNvSpPr>
            <a:spLocks noChangeArrowheads="1"/>
          </p:cNvSpPr>
          <p:nvPr/>
        </p:nvSpPr>
        <p:spPr bwMode="auto">
          <a:xfrm>
            <a:off x="21463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8" name="Oval 180"/>
          <p:cNvSpPr>
            <a:spLocks noChangeArrowheads="1"/>
          </p:cNvSpPr>
          <p:nvPr/>
        </p:nvSpPr>
        <p:spPr bwMode="auto">
          <a:xfrm>
            <a:off x="2832100" y="2593975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19" name="Oval 182"/>
          <p:cNvSpPr>
            <a:spLocks noChangeArrowheads="1"/>
          </p:cNvSpPr>
          <p:nvPr/>
        </p:nvSpPr>
        <p:spPr bwMode="auto">
          <a:xfrm>
            <a:off x="6042025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0" name="Oval 183"/>
          <p:cNvSpPr>
            <a:spLocks noChangeArrowheads="1"/>
          </p:cNvSpPr>
          <p:nvPr/>
        </p:nvSpPr>
        <p:spPr bwMode="auto">
          <a:xfrm>
            <a:off x="6737350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1" name="Oval 184"/>
          <p:cNvSpPr>
            <a:spLocks noChangeArrowheads="1"/>
          </p:cNvSpPr>
          <p:nvPr/>
        </p:nvSpPr>
        <p:spPr bwMode="auto">
          <a:xfrm>
            <a:off x="5372100" y="2538413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2" name="Line 185"/>
          <p:cNvSpPr>
            <a:spLocks noChangeShapeType="1"/>
          </p:cNvSpPr>
          <p:nvPr/>
        </p:nvSpPr>
        <p:spPr bwMode="auto">
          <a:xfrm flipV="1">
            <a:off x="6105525" y="4013200"/>
            <a:ext cx="0" cy="387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3" name="Line 186"/>
          <p:cNvSpPr>
            <a:spLocks noChangeShapeType="1"/>
          </p:cNvSpPr>
          <p:nvPr/>
        </p:nvSpPr>
        <p:spPr bwMode="auto">
          <a:xfrm flipV="1">
            <a:off x="5486400" y="4003675"/>
            <a:ext cx="0" cy="4349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024" name="Line 187"/>
          <p:cNvSpPr>
            <a:spLocks noChangeShapeType="1"/>
          </p:cNvSpPr>
          <p:nvPr/>
        </p:nvSpPr>
        <p:spPr bwMode="auto">
          <a:xfrm flipV="1">
            <a:off x="6905625" y="3546475"/>
            <a:ext cx="0" cy="4159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762000" y="39624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83972" name="Line 5"/>
          <p:cNvSpPr>
            <a:spLocks noChangeShapeType="1"/>
          </p:cNvSpPr>
          <p:nvPr/>
        </p:nvSpPr>
        <p:spPr bwMode="auto">
          <a:xfrm rot="5400000">
            <a:off x="-1331912" y="3913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3" name="Freeform 6"/>
          <p:cNvSpPr>
            <a:spLocks/>
          </p:cNvSpPr>
          <p:nvPr/>
        </p:nvSpPr>
        <p:spPr bwMode="auto">
          <a:xfrm rot="5400000">
            <a:off x="139065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Freeform 7"/>
          <p:cNvSpPr>
            <a:spLocks/>
          </p:cNvSpPr>
          <p:nvPr/>
        </p:nvSpPr>
        <p:spPr bwMode="auto">
          <a:xfrm rot="5400000" flipV="1">
            <a:off x="72390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Freeform 8"/>
          <p:cNvSpPr>
            <a:spLocks/>
          </p:cNvSpPr>
          <p:nvPr/>
        </p:nvSpPr>
        <p:spPr bwMode="auto">
          <a:xfrm rot="5400000">
            <a:off x="1409700" y="18589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6" name="Freeform 9"/>
          <p:cNvSpPr>
            <a:spLocks/>
          </p:cNvSpPr>
          <p:nvPr/>
        </p:nvSpPr>
        <p:spPr bwMode="auto">
          <a:xfrm rot="5400000" flipV="1">
            <a:off x="742950" y="21637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7" name="Freeform 10"/>
          <p:cNvSpPr>
            <a:spLocks/>
          </p:cNvSpPr>
          <p:nvPr/>
        </p:nvSpPr>
        <p:spPr bwMode="auto">
          <a:xfrm rot="5400000">
            <a:off x="1430338" y="24669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8" name="Freeform 11"/>
          <p:cNvSpPr>
            <a:spLocks/>
          </p:cNvSpPr>
          <p:nvPr/>
        </p:nvSpPr>
        <p:spPr bwMode="auto">
          <a:xfrm rot="5400000" flipV="1">
            <a:off x="763588" y="27717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9" name="Freeform 12"/>
          <p:cNvSpPr>
            <a:spLocks/>
          </p:cNvSpPr>
          <p:nvPr/>
        </p:nvSpPr>
        <p:spPr bwMode="auto">
          <a:xfrm rot="5400000">
            <a:off x="1449388" y="30829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0" name="Freeform 13"/>
          <p:cNvSpPr>
            <a:spLocks/>
          </p:cNvSpPr>
          <p:nvPr/>
        </p:nvSpPr>
        <p:spPr bwMode="auto">
          <a:xfrm rot="5400000" flipV="1">
            <a:off x="782638" y="33861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1" name="Freeform 14"/>
          <p:cNvSpPr>
            <a:spLocks/>
          </p:cNvSpPr>
          <p:nvPr/>
        </p:nvSpPr>
        <p:spPr bwMode="auto">
          <a:xfrm rot="5400000">
            <a:off x="1398588" y="36909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2" name="Freeform 15"/>
          <p:cNvSpPr>
            <a:spLocks/>
          </p:cNvSpPr>
          <p:nvPr/>
        </p:nvSpPr>
        <p:spPr bwMode="auto">
          <a:xfrm rot="5400000" flipV="1">
            <a:off x="731838" y="3995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Freeform 16"/>
          <p:cNvSpPr>
            <a:spLocks/>
          </p:cNvSpPr>
          <p:nvPr/>
        </p:nvSpPr>
        <p:spPr bwMode="auto">
          <a:xfrm rot="5400000">
            <a:off x="1417638" y="43068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4" name="Freeform 17"/>
          <p:cNvSpPr>
            <a:spLocks/>
          </p:cNvSpPr>
          <p:nvPr/>
        </p:nvSpPr>
        <p:spPr bwMode="auto">
          <a:xfrm rot="5400000" flipV="1">
            <a:off x="750888" y="46116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5" name="Freeform 18"/>
          <p:cNvSpPr>
            <a:spLocks/>
          </p:cNvSpPr>
          <p:nvPr/>
        </p:nvSpPr>
        <p:spPr bwMode="auto">
          <a:xfrm rot="5400000">
            <a:off x="1436688" y="49164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6" name="Freeform 19"/>
          <p:cNvSpPr>
            <a:spLocks/>
          </p:cNvSpPr>
          <p:nvPr/>
        </p:nvSpPr>
        <p:spPr bwMode="auto">
          <a:xfrm rot="5400000" flipV="1">
            <a:off x="769938" y="52212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7" name="Freeform 20"/>
          <p:cNvSpPr>
            <a:spLocks/>
          </p:cNvSpPr>
          <p:nvPr/>
        </p:nvSpPr>
        <p:spPr bwMode="auto">
          <a:xfrm rot="5400000">
            <a:off x="1455738" y="5532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8" name="Freeform 21"/>
          <p:cNvSpPr>
            <a:spLocks/>
          </p:cNvSpPr>
          <p:nvPr/>
        </p:nvSpPr>
        <p:spPr bwMode="auto">
          <a:xfrm rot="5400000" flipV="1">
            <a:off x="788988" y="5837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9" name="Line 22"/>
          <p:cNvSpPr>
            <a:spLocks noChangeShapeType="1"/>
          </p:cNvSpPr>
          <p:nvPr/>
        </p:nvSpPr>
        <p:spPr bwMode="auto">
          <a:xfrm rot="5400000">
            <a:off x="-658812" y="4040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3990" name="Group 124"/>
          <p:cNvGrpSpPr>
            <a:grpSpLocks/>
          </p:cNvGrpSpPr>
          <p:nvPr/>
        </p:nvGrpSpPr>
        <p:grpSpPr bwMode="auto">
          <a:xfrm>
            <a:off x="1212850" y="1719263"/>
            <a:ext cx="1404938" cy="4899025"/>
            <a:chOff x="764" y="979"/>
            <a:chExt cx="885" cy="3086"/>
          </a:xfrm>
        </p:grpSpPr>
        <p:sp>
          <p:nvSpPr>
            <p:cNvPr id="84074" name="Freeform 23"/>
            <p:cNvSpPr>
              <a:spLocks/>
            </p:cNvSpPr>
            <p:nvPr/>
          </p:nvSpPr>
          <p:spPr bwMode="auto">
            <a:xfrm rot="5400000">
              <a:off x="1300" y="86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5" name="Freeform 24"/>
            <p:cNvSpPr>
              <a:spLocks/>
            </p:cNvSpPr>
            <p:nvPr/>
          </p:nvSpPr>
          <p:spPr bwMode="auto">
            <a:xfrm rot="5400000" flipV="1">
              <a:off x="880" y="10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6" name="Freeform 25"/>
            <p:cNvSpPr>
              <a:spLocks/>
            </p:cNvSpPr>
            <p:nvPr/>
          </p:nvSpPr>
          <p:spPr bwMode="auto">
            <a:xfrm rot="5400000">
              <a:off x="1312" y="125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7" name="Freeform 26"/>
            <p:cNvSpPr>
              <a:spLocks/>
            </p:cNvSpPr>
            <p:nvPr/>
          </p:nvSpPr>
          <p:spPr bwMode="auto">
            <a:xfrm rot="5400000" flipV="1">
              <a:off x="892" y="144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8" name="Freeform 27"/>
            <p:cNvSpPr>
              <a:spLocks/>
            </p:cNvSpPr>
            <p:nvPr/>
          </p:nvSpPr>
          <p:spPr bwMode="auto">
            <a:xfrm rot="5400000">
              <a:off x="1325" y="1634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9" name="Freeform 28"/>
            <p:cNvSpPr>
              <a:spLocks/>
            </p:cNvSpPr>
            <p:nvPr/>
          </p:nvSpPr>
          <p:spPr bwMode="auto">
            <a:xfrm rot="5400000" flipV="1">
              <a:off x="905" y="18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0" name="Freeform 29"/>
            <p:cNvSpPr>
              <a:spLocks/>
            </p:cNvSpPr>
            <p:nvPr/>
          </p:nvSpPr>
          <p:spPr bwMode="auto">
            <a:xfrm rot="5400000">
              <a:off x="1337" y="2022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1" name="Freeform 30"/>
            <p:cNvSpPr>
              <a:spLocks/>
            </p:cNvSpPr>
            <p:nvPr/>
          </p:nvSpPr>
          <p:spPr bwMode="auto">
            <a:xfrm rot="5400000" flipV="1">
              <a:off x="917" y="221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2" name="Freeform 31"/>
            <p:cNvSpPr>
              <a:spLocks/>
            </p:cNvSpPr>
            <p:nvPr/>
          </p:nvSpPr>
          <p:spPr bwMode="auto">
            <a:xfrm rot="5400000">
              <a:off x="1305" y="240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3" name="Freeform 32"/>
            <p:cNvSpPr>
              <a:spLocks/>
            </p:cNvSpPr>
            <p:nvPr/>
          </p:nvSpPr>
          <p:spPr bwMode="auto">
            <a:xfrm rot="5400000" flipV="1">
              <a:off x="885" y="25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4" name="Freeform 33"/>
            <p:cNvSpPr>
              <a:spLocks/>
            </p:cNvSpPr>
            <p:nvPr/>
          </p:nvSpPr>
          <p:spPr bwMode="auto">
            <a:xfrm rot="5400000">
              <a:off x="1317" y="279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5" name="Freeform 34"/>
            <p:cNvSpPr>
              <a:spLocks/>
            </p:cNvSpPr>
            <p:nvPr/>
          </p:nvSpPr>
          <p:spPr bwMode="auto">
            <a:xfrm rot="5400000" flipV="1">
              <a:off x="897" y="298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6" name="Freeform 35"/>
            <p:cNvSpPr>
              <a:spLocks/>
            </p:cNvSpPr>
            <p:nvPr/>
          </p:nvSpPr>
          <p:spPr bwMode="auto">
            <a:xfrm rot="5400000">
              <a:off x="1329" y="317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7" name="Freeform 36"/>
            <p:cNvSpPr>
              <a:spLocks/>
            </p:cNvSpPr>
            <p:nvPr/>
          </p:nvSpPr>
          <p:spPr bwMode="auto">
            <a:xfrm rot="5400000" flipV="1">
              <a:off x="909" y="33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8" name="Freeform 37"/>
            <p:cNvSpPr>
              <a:spLocks/>
            </p:cNvSpPr>
            <p:nvPr/>
          </p:nvSpPr>
          <p:spPr bwMode="auto">
            <a:xfrm rot="5400000">
              <a:off x="1341" y="356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89" name="Freeform 38"/>
            <p:cNvSpPr>
              <a:spLocks/>
            </p:cNvSpPr>
            <p:nvPr/>
          </p:nvSpPr>
          <p:spPr bwMode="auto">
            <a:xfrm rot="5400000" flipV="1">
              <a:off x="921" y="375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91" name="Line 47"/>
          <p:cNvSpPr>
            <a:spLocks noChangeShapeType="1"/>
          </p:cNvSpPr>
          <p:nvPr/>
        </p:nvSpPr>
        <p:spPr bwMode="auto">
          <a:xfrm rot="5400000">
            <a:off x="26988" y="4205288"/>
            <a:ext cx="50800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3992" name="Group 125"/>
          <p:cNvGrpSpPr>
            <a:grpSpLocks/>
          </p:cNvGrpSpPr>
          <p:nvPr/>
        </p:nvGrpSpPr>
        <p:grpSpPr bwMode="auto">
          <a:xfrm>
            <a:off x="1898650" y="2049463"/>
            <a:ext cx="1404938" cy="4899025"/>
            <a:chOff x="1196" y="1083"/>
            <a:chExt cx="885" cy="3086"/>
          </a:xfrm>
        </p:grpSpPr>
        <p:sp>
          <p:nvSpPr>
            <p:cNvPr id="84058" name="Freeform 48"/>
            <p:cNvSpPr>
              <a:spLocks/>
            </p:cNvSpPr>
            <p:nvPr/>
          </p:nvSpPr>
          <p:spPr bwMode="auto">
            <a:xfrm rot="5400000">
              <a:off x="1732" y="9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9" name="Freeform 49"/>
            <p:cNvSpPr>
              <a:spLocks/>
            </p:cNvSpPr>
            <p:nvPr/>
          </p:nvSpPr>
          <p:spPr bwMode="auto">
            <a:xfrm rot="5400000" flipV="1">
              <a:off x="1312" y="11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0" name="Freeform 50"/>
            <p:cNvSpPr>
              <a:spLocks/>
            </p:cNvSpPr>
            <p:nvPr/>
          </p:nvSpPr>
          <p:spPr bwMode="auto">
            <a:xfrm rot="5400000">
              <a:off x="1744" y="13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1" name="Freeform 51"/>
            <p:cNvSpPr>
              <a:spLocks/>
            </p:cNvSpPr>
            <p:nvPr/>
          </p:nvSpPr>
          <p:spPr bwMode="auto">
            <a:xfrm rot="5400000" flipV="1">
              <a:off x="1324" y="154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2" name="Freeform 52"/>
            <p:cNvSpPr>
              <a:spLocks/>
            </p:cNvSpPr>
            <p:nvPr/>
          </p:nvSpPr>
          <p:spPr bwMode="auto">
            <a:xfrm rot="5400000">
              <a:off x="1757" y="17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3" name="Freeform 53"/>
            <p:cNvSpPr>
              <a:spLocks/>
            </p:cNvSpPr>
            <p:nvPr/>
          </p:nvSpPr>
          <p:spPr bwMode="auto">
            <a:xfrm rot="5400000" flipV="1">
              <a:off x="1337" y="193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4" name="Freeform 54"/>
            <p:cNvSpPr>
              <a:spLocks/>
            </p:cNvSpPr>
            <p:nvPr/>
          </p:nvSpPr>
          <p:spPr bwMode="auto">
            <a:xfrm rot="5400000">
              <a:off x="1769" y="21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5" name="Freeform 55"/>
            <p:cNvSpPr>
              <a:spLocks/>
            </p:cNvSpPr>
            <p:nvPr/>
          </p:nvSpPr>
          <p:spPr bwMode="auto">
            <a:xfrm rot="5400000" flipV="1">
              <a:off x="1349" y="231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6" name="Freeform 56"/>
            <p:cNvSpPr>
              <a:spLocks/>
            </p:cNvSpPr>
            <p:nvPr/>
          </p:nvSpPr>
          <p:spPr bwMode="auto">
            <a:xfrm rot="5400000">
              <a:off x="1737" y="25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7" name="Freeform 57"/>
            <p:cNvSpPr>
              <a:spLocks/>
            </p:cNvSpPr>
            <p:nvPr/>
          </p:nvSpPr>
          <p:spPr bwMode="auto">
            <a:xfrm rot="5400000" flipV="1">
              <a:off x="1317" y="27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8" name="Freeform 58"/>
            <p:cNvSpPr>
              <a:spLocks/>
            </p:cNvSpPr>
            <p:nvPr/>
          </p:nvSpPr>
          <p:spPr bwMode="auto">
            <a:xfrm rot="5400000">
              <a:off x="1749" y="28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69" name="Freeform 59"/>
            <p:cNvSpPr>
              <a:spLocks/>
            </p:cNvSpPr>
            <p:nvPr/>
          </p:nvSpPr>
          <p:spPr bwMode="auto">
            <a:xfrm rot="5400000" flipV="1">
              <a:off x="1329" y="308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0" name="Freeform 60"/>
            <p:cNvSpPr>
              <a:spLocks/>
            </p:cNvSpPr>
            <p:nvPr/>
          </p:nvSpPr>
          <p:spPr bwMode="auto">
            <a:xfrm rot="5400000">
              <a:off x="1761" y="32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1" name="Freeform 61"/>
            <p:cNvSpPr>
              <a:spLocks/>
            </p:cNvSpPr>
            <p:nvPr/>
          </p:nvSpPr>
          <p:spPr bwMode="auto">
            <a:xfrm rot="5400000" flipV="1">
              <a:off x="1341" y="34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2" name="Freeform 62"/>
            <p:cNvSpPr>
              <a:spLocks/>
            </p:cNvSpPr>
            <p:nvPr/>
          </p:nvSpPr>
          <p:spPr bwMode="auto">
            <a:xfrm rot="5400000">
              <a:off x="1773" y="36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73" name="Freeform 63"/>
            <p:cNvSpPr>
              <a:spLocks/>
            </p:cNvSpPr>
            <p:nvPr/>
          </p:nvSpPr>
          <p:spPr bwMode="auto">
            <a:xfrm rot="5400000" flipV="1">
              <a:off x="1353" y="386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93" name="Line 64"/>
          <p:cNvSpPr>
            <a:spLocks noChangeShapeType="1"/>
          </p:cNvSpPr>
          <p:nvPr/>
        </p:nvSpPr>
        <p:spPr bwMode="auto">
          <a:xfrm rot="5400000">
            <a:off x="712788" y="43830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3994" name="Group 126"/>
          <p:cNvGrpSpPr>
            <a:grpSpLocks/>
          </p:cNvGrpSpPr>
          <p:nvPr/>
        </p:nvGrpSpPr>
        <p:grpSpPr bwMode="auto">
          <a:xfrm>
            <a:off x="2584450" y="2366963"/>
            <a:ext cx="1404938" cy="4899025"/>
            <a:chOff x="1628" y="1195"/>
            <a:chExt cx="885" cy="3086"/>
          </a:xfrm>
        </p:grpSpPr>
        <p:sp>
          <p:nvSpPr>
            <p:cNvPr id="84042" name="Freeform 65"/>
            <p:cNvSpPr>
              <a:spLocks/>
            </p:cNvSpPr>
            <p:nvPr/>
          </p:nvSpPr>
          <p:spPr bwMode="auto">
            <a:xfrm rot="5400000">
              <a:off x="2164" y="107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3" name="Freeform 66"/>
            <p:cNvSpPr>
              <a:spLocks/>
            </p:cNvSpPr>
            <p:nvPr/>
          </p:nvSpPr>
          <p:spPr bwMode="auto">
            <a:xfrm rot="5400000" flipV="1">
              <a:off x="1744" y="127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4" name="Freeform 67"/>
            <p:cNvSpPr>
              <a:spLocks/>
            </p:cNvSpPr>
            <p:nvPr/>
          </p:nvSpPr>
          <p:spPr bwMode="auto">
            <a:xfrm rot="5400000">
              <a:off x="2176" y="14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5" name="Freeform 68"/>
            <p:cNvSpPr>
              <a:spLocks/>
            </p:cNvSpPr>
            <p:nvPr/>
          </p:nvSpPr>
          <p:spPr bwMode="auto">
            <a:xfrm rot="5400000" flipV="1">
              <a:off x="1756" y="16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6" name="Freeform 69"/>
            <p:cNvSpPr>
              <a:spLocks/>
            </p:cNvSpPr>
            <p:nvPr/>
          </p:nvSpPr>
          <p:spPr bwMode="auto">
            <a:xfrm rot="5400000">
              <a:off x="2189" y="185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7" name="Freeform 70"/>
            <p:cNvSpPr>
              <a:spLocks/>
            </p:cNvSpPr>
            <p:nvPr/>
          </p:nvSpPr>
          <p:spPr bwMode="auto">
            <a:xfrm rot="5400000" flipV="1">
              <a:off x="1769" y="2042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8" name="Freeform 71"/>
            <p:cNvSpPr>
              <a:spLocks/>
            </p:cNvSpPr>
            <p:nvPr/>
          </p:nvSpPr>
          <p:spPr bwMode="auto">
            <a:xfrm rot="5400000">
              <a:off x="2201" y="22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9" name="Freeform 72"/>
            <p:cNvSpPr>
              <a:spLocks/>
            </p:cNvSpPr>
            <p:nvPr/>
          </p:nvSpPr>
          <p:spPr bwMode="auto">
            <a:xfrm rot="5400000" flipV="1">
              <a:off x="1781" y="242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0" name="Freeform 73"/>
            <p:cNvSpPr>
              <a:spLocks/>
            </p:cNvSpPr>
            <p:nvPr/>
          </p:nvSpPr>
          <p:spPr bwMode="auto">
            <a:xfrm rot="5400000">
              <a:off x="2169" y="262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1" name="Freeform 74"/>
            <p:cNvSpPr>
              <a:spLocks/>
            </p:cNvSpPr>
            <p:nvPr/>
          </p:nvSpPr>
          <p:spPr bwMode="auto">
            <a:xfrm rot="5400000" flipV="1">
              <a:off x="1749" y="281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2" name="Freeform 75"/>
            <p:cNvSpPr>
              <a:spLocks/>
            </p:cNvSpPr>
            <p:nvPr/>
          </p:nvSpPr>
          <p:spPr bwMode="auto">
            <a:xfrm rot="5400000">
              <a:off x="2181" y="30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3" name="Freeform 76"/>
            <p:cNvSpPr>
              <a:spLocks/>
            </p:cNvSpPr>
            <p:nvPr/>
          </p:nvSpPr>
          <p:spPr bwMode="auto">
            <a:xfrm rot="5400000" flipV="1">
              <a:off x="1761" y="32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4" name="Freeform 77"/>
            <p:cNvSpPr>
              <a:spLocks/>
            </p:cNvSpPr>
            <p:nvPr/>
          </p:nvSpPr>
          <p:spPr bwMode="auto">
            <a:xfrm rot="5400000">
              <a:off x="2193" y="339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5" name="Freeform 78"/>
            <p:cNvSpPr>
              <a:spLocks/>
            </p:cNvSpPr>
            <p:nvPr/>
          </p:nvSpPr>
          <p:spPr bwMode="auto">
            <a:xfrm rot="5400000" flipV="1">
              <a:off x="1773" y="358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6" name="Freeform 79"/>
            <p:cNvSpPr>
              <a:spLocks/>
            </p:cNvSpPr>
            <p:nvPr/>
          </p:nvSpPr>
          <p:spPr bwMode="auto">
            <a:xfrm rot="5400000">
              <a:off x="2205" y="37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57" name="Freeform 80"/>
            <p:cNvSpPr>
              <a:spLocks/>
            </p:cNvSpPr>
            <p:nvPr/>
          </p:nvSpPr>
          <p:spPr bwMode="auto">
            <a:xfrm rot="5400000" flipV="1">
              <a:off x="1785" y="39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95" name="Oval 112"/>
          <p:cNvSpPr>
            <a:spLocks noChangeArrowheads="1"/>
          </p:cNvSpPr>
          <p:nvPr/>
        </p:nvSpPr>
        <p:spPr bwMode="auto">
          <a:xfrm>
            <a:off x="11176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6" name="Oval 113"/>
          <p:cNvSpPr>
            <a:spLocks noChangeArrowheads="1"/>
          </p:cNvSpPr>
          <p:nvPr/>
        </p:nvSpPr>
        <p:spPr bwMode="auto">
          <a:xfrm>
            <a:off x="17907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7" name="Oval 114"/>
          <p:cNvSpPr>
            <a:spLocks noChangeArrowheads="1"/>
          </p:cNvSpPr>
          <p:nvPr/>
        </p:nvSpPr>
        <p:spPr bwMode="auto">
          <a:xfrm>
            <a:off x="24892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8" name="Oval 115"/>
          <p:cNvSpPr>
            <a:spLocks noChangeArrowheads="1"/>
          </p:cNvSpPr>
          <p:nvPr/>
        </p:nvSpPr>
        <p:spPr bwMode="auto">
          <a:xfrm>
            <a:off x="31750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9" name="Line 118"/>
          <p:cNvSpPr>
            <a:spLocks noChangeShapeType="1"/>
          </p:cNvSpPr>
          <p:nvPr/>
        </p:nvSpPr>
        <p:spPr bwMode="auto">
          <a:xfrm>
            <a:off x="1879600" y="1397000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0" name="Line 119"/>
          <p:cNvSpPr>
            <a:spLocks noChangeShapeType="1"/>
          </p:cNvSpPr>
          <p:nvPr/>
        </p:nvSpPr>
        <p:spPr bwMode="auto">
          <a:xfrm>
            <a:off x="2565400" y="1536700"/>
            <a:ext cx="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1" name="Line 120"/>
          <p:cNvSpPr>
            <a:spLocks noChangeShapeType="1"/>
          </p:cNvSpPr>
          <p:nvPr/>
        </p:nvSpPr>
        <p:spPr bwMode="auto">
          <a:xfrm>
            <a:off x="2565400" y="1409700"/>
            <a:ext cx="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2" name="Line 121"/>
          <p:cNvSpPr>
            <a:spLocks noChangeShapeType="1"/>
          </p:cNvSpPr>
          <p:nvPr/>
        </p:nvSpPr>
        <p:spPr bwMode="auto">
          <a:xfrm>
            <a:off x="3251200" y="1643063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3" name="Line 122"/>
          <p:cNvSpPr>
            <a:spLocks noChangeShapeType="1"/>
          </p:cNvSpPr>
          <p:nvPr/>
        </p:nvSpPr>
        <p:spPr bwMode="auto">
          <a:xfrm>
            <a:off x="3251200" y="1520825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4" name="Line 123"/>
          <p:cNvSpPr>
            <a:spLocks noChangeShapeType="1"/>
          </p:cNvSpPr>
          <p:nvPr/>
        </p:nvSpPr>
        <p:spPr bwMode="auto">
          <a:xfrm>
            <a:off x="3251200" y="1397000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5" name="Line 127"/>
          <p:cNvSpPr>
            <a:spLocks noChangeShapeType="1"/>
          </p:cNvSpPr>
          <p:nvPr/>
        </p:nvSpPr>
        <p:spPr bwMode="auto">
          <a:xfrm>
            <a:off x="1892300" y="1498600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6" name="Line 128"/>
          <p:cNvSpPr>
            <a:spLocks noChangeShapeType="1"/>
          </p:cNvSpPr>
          <p:nvPr/>
        </p:nvSpPr>
        <p:spPr bwMode="auto">
          <a:xfrm>
            <a:off x="2565400" y="1651000"/>
            <a:ext cx="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7" name="Line 129"/>
          <p:cNvSpPr>
            <a:spLocks noChangeShapeType="1"/>
          </p:cNvSpPr>
          <p:nvPr/>
        </p:nvSpPr>
        <p:spPr bwMode="auto">
          <a:xfrm>
            <a:off x="3251200" y="1765300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8" name="Text Box 130"/>
          <p:cNvSpPr txBox="1">
            <a:spLocks noChangeArrowheads="1"/>
          </p:cNvSpPr>
          <p:nvPr/>
        </p:nvSpPr>
        <p:spPr bwMode="auto">
          <a:xfrm>
            <a:off x="1563688" y="309563"/>
            <a:ext cx="4930775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1/2 wavelength shift per trace</a:t>
            </a:r>
          </a:p>
          <a:p>
            <a:pPr>
              <a:spcBef>
                <a:spcPct val="50000"/>
              </a:spcBef>
            </a:pPr>
            <a:r>
              <a:rPr lang="en-US"/>
              <a:t>total shift across array=3/2 wavelength</a:t>
            </a:r>
          </a:p>
        </p:txBody>
      </p:sp>
      <p:grpSp>
        <p:nvGrpSpPr>
          <p:cNvPr id="84009" name="Group 131"/>
          <p:cNvGrpSpPr>
            <a:grpSpLocks/>
          </p:cNvGrpSpPr>
          <p:nvPr/>
        </p:nvGrpSpPr>
        <p:grpSpPr bwMode="auto">
          <a:xfrm>
            <a:off x="298450" y="1419225"/>
            <a:ext cx="6629400" cy="4305300"/>
            <a:chOff x="188" y="1200"/>
            <a:chExt cx="4176" cy="2712"/>
          </a:xfrm>
        </p:grpSpPr>
        <p:sp>
          <p:nvSpPr>
            <p:cNvPr id="84034" name="Line 132"/>
            <p:cNvSpPr>
              <a:spLocks noChangeShapeType="1"/>
            </p:cNvSpPr>
            <p:nvPr/>
          </p:nvSpPr>
          <p:spPr bwMode="auto">
            <a:xfrm>
              <a:off x="188" y="12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5" name="Line 133"/>
            <p:cNvSpPr>
              <a:spLocks noChangeShapeType="1"/>
            </p:cNvSpPr>
            <p:nvPr/>
          </p:nvSpPr>
          <p:spPr bwMode="auto">
            <a:xfrm>
              <a:off x="188" y="16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6" name="Line 134"/>
            <p:cNvSpPr>
              <a:spLocks noChangeShapeType="1"/>
            </p:cNvSpPr>
            <p:nvPr/>
          </p:nvSpPr>
          <p:spPr bwMode="auto">
            <a:xfrm>
              <a:off x="188" y="199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7" name="Line 135"/>
            <p:cNvSpPr>
              <a:spLocks noChangeShapeType="1"/>
            </p:cNvSpPr>
            <p:nvPr/>
          </p:nvSpPr>
          <p:spPr bwMode="auto">
            <a:xfrm>
              <a:off x="188" y="2376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8" name="Line 136"/>
            <p:cNvSpPr>
              <a:spLocks noChangeShapeType="1"/>
            </p:cNvSpPr>
            <p:nvPr/>
          </p:nvSpPr>
          <p:spPr bwMode="auto">
            <a:xfrm>
              <a:off x="188" y="276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39" name="Line 137"/>
            <p:cNvSpPr>
              <a:spLocks noChangeShapeType="1"/>
            </p:cNvSpPr>
            <p:nvPr/>
          </p:nvSpPr>
          <p:spPr bwMode="auto">
            <a:xfrm>
              <a:off x="188" y="315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0" name="Line 138"/>
            <p:cNvSpPr>
              <a:spLocks noChangeShapeType="1"/>
            </p:cNvSpPr>
            <p:nvPr/>
          </p:nvSpPr>
          <p:spPr bwMode="auto">
            <a:xfrm>
              <a:off x="188" y="3528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041" name="Line 139"/>
            <p:cNvSpPr>
              <a:spLocks noChangeShapeType="1"/>
            </p:cNvSpPr>
            <p:nvPr/>
          </p:nvSpPr>
          <p:spPr bwMode="auto">
            <a:xfrm>
              <a:off x="188" y="391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4010" name="Line 150"/>
          <p:cNvSpPr>
            <a:spLocks noChangeShapeType="1"/>
          </p:cNvSpPr>
          <p:nvPr/>
        </p:nvSpPr>
        <p:spPr bwMode="auto">
          <a:xfrm rot="625020" flipV="1">
            <a:off x="-204788" y="4246563"/>
            <a:ext cx="5584826" cy="18986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1" name="Rectangle 141"/>
          <p:cNvSpPr>
            <a:spLocks noChangeArrowheads="1"/>
          </p:cNvSpPr>
          <p:nvPr/>
        </p:nvSpPr>
        <p:spPr bwMode="auto">
          <a:xfrm>
            <a:off x="4330700" y="2260600"/>
            <a:ext cx="4419600" cy="3263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2" name="Line 147"/>
          <p:cNvSpPr>
            <a:spLocks noChangeShapeType="1"/>
          </p:cNvSpPr>
          <p:nvPr/>
        </p:nvSpPr>
        <p:spPr bwMode="auto">
          <a:xfrm>
            <a:off x="4406900" y="40005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3" name="Freeform 153"/>
          <p:cNvSpPr>
            <a:spLocks/>
          </p:cNvSpPr>
          <p:nvPr/>
        </p:nvSpPr>
        <p:spPr bwMode="auto">
          <a:xfrm rot="5400000">
            <a:off x="342265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4" name="Freeform 154"/>
          <p:cNvSpPr>
            <a:spLocks/>
          </p:cNvSpPr>
          <p:nvPr/>
        </p:nvSpPr>
        <p:spPr bwMode="auto">
          <a:xfrm rot="5400000" flipV="1">
            <a:off x="2755900" y="18526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5" name="Freeform 155"/>
          <p:cNvSpPr>
            <a:spLocks/>
          </p:cNvSpPr>
          <p:nvPr/>
        </p:nvSpPr>
        <p:spPr bwMode="auto">
          <a:xfrm rot="5400000">
            <a:off x="274955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6" name="Freeform 156"/>
          <p:cNvSpPr>
            <a:spLocks/>
          </p:cNvSpPr>
          <p:nvPr/>
        </p:nvSpPr>
        <p:spPr bwMode="auto">
          <a:xfrm rot="5400000" flipV="1">
            <a:off x="208280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7" name="Freeform 157"/>
          <p:cNvSpPr>
            <a:spLocks/>
          </p:cNvSpPr>
          <p:nvPr/>
        </p:nvSpPr>
        <p:spPr bwMode="auto">
          <a:xfrm rot="5400000" flipV="1">
            <a:off x="1384300" y="12176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8" name="Freeform 158"/>
          <p:cNvSpPr>
            <a:spLocks/>
          </p:cNvSpPr>
          <p:nvPr/>
        </p:nvSpPr>
        <p:spPr bwMode="auto">
          <a:xfrm rot="5400000" flipV="1">
            <a:off x="275590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9" name="Line 159"/>
          <p:cNvSpPr>
            <a:spLocks noChangeShapeType="1"/>
          </p:cNvSpPr>
          <p:nvPr/>
        </p:nvSpPr>
        <p:spPr bwMode="auto">
          <a:xfrm>
            <a:off x="2565400" y="1752600"/>
            <a:ext cx="0" cy="20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0" name="Line 160"/>
          <p:cNvSpPr>
            <a:spLocks noChangeShapeType="1"/>
          </p:cNvSpPr>
          <p:nvPr/>
        </p:nvSpPr>
        <p:spPr bwMode="auto">
          <a:xfrm>
            <a:off x="3263900" y="1889125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1" name="Line 161"/>
          <p:cNvSpPr>
            <a:spLocks noChangeShapeType="1"/>
          </p:cNvSpPr>
          <p:nvPr/>
        </p:nvSpPr>
        <p:spPr bwMode="auto">
          <a:xfrm>
            <a:off x="3263900" y="2133600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2" name="Line 162"/>
          <p:cNvSpPr>
            <a:spLocks noChangeShapeType="1"/>
          </p:cNvSpPr>
          <p:nvPr/>
        </p:nvSpPr>
        <p:spPr bwMode="auto">
          <a:xfrm>
            <a:off x="3263900" y="2011363"/>
            <a:ext cx="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3" name="Oval 164"/>
          <p:cNvSpPr>
            <a:spLocks noChangeArrowheads="1"/>
          </p:cNvSpPr>
          <p:nvPr/>
        </p:nvSpPr>
        <p:spPr bwMode="auto">
          <a:xfrm>
            <a:off x="5067300" y="3959225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4" name="Oval 165"/>
          <p:cNvSpPr>
            <a:spLocks noChangeArrowheads="1"/>
          </p:cNvSpPr>
          <p:nvPr/>
        </p:nvSpPr>
        <p:spPr bwMode="auto">
          <a:xfrm>
            <a:off x="5740400" y="3959225"/>
            <a:ext cx="74613" cy="76200"/>
          </a:xfrm>
          <a:prstGeom prst="ellipse">
            <a:avLst/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5" name="Oval 166"/>
          <p:cNvSpPr>
            <a:spLocks noChangeArrowheads="1"/>
          </p:cNvSpPr>
          <p:nvPr/>
        </p:nvSpPr>
        <p:spPr bwMode="auto">
          <a:xfrm>
            <a:off x="6400800" y="3971925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6" name="Oval 167"/>
          <p:cNvSpPr>
            <a:spLocks noChangeArrowheads="1"/>
          </p:cNvSpPr>
          <p:nvPr/>
        </p:nvSpPr>
        <p:spPr bwMode="auto">
          <a:xfrm>
            <a:off x="7124700" y="3971925"/>
            <a:ext cx="74613" cy="76200"/>
          </a:xfrm>
          <a:prstGeom prst="ellipse">
            <a:avLst/>
          </a:prstGeom>
          <a:solidFill>
            <a:srgbClr val="00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7" name="Rectangle 168"/>
          <p:cNvSpPr>
            <a:spLocks noChangeArrowheads="1"/>
          </p:cNvSpPr>
          <p:nvPr/>
        </p:nvSpPr>
        <p:spPr bwMode="auto">
          <a:xfrm>
            <a:off x="431800" y="6350000"/>
            <a:ext cx="3657600" cy="101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8" name="Line 116"/>
          <p:cNvSpPr>
            <a:spLocks noChangeShapeType="1"/>
          </p:cNvSpPr>
          <p:nvPr/>
        </p:nvSpPr>
        <p:spPr bwMode="auto">
          <a:xfrm rot="625020">
            <a:off x="-196850" y="5942013"/>
            <a:ext cx="6359525" cy="5556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29" name="Oval 169"/>
          <p:cNvSpPr>
            <a:spLocks noChangeArrowheads="1"/>
          </p:cNvSpPr>
          <p:nvPr/>
        </p:nvSpPr>
        <p:spPr bwMode="auto">
          <a:xfrm>
            <a:off x="50323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30" name="Oval 170"/>
          <p:cNvSpPr>
            <a:spLocks noChangeArrowheads="1"/>
          </p:cNvSpPr>
          <p:nvPr/>
        </p:nvSpPr>
        <p:spPr bwMode="auto">
          <a:xfrm>
            <a:off x="57054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31" name="Oval 171"/>
          <p:cNvSpPr>
            <a:spLocks noChangeArrowheads="1"/>
          </p:cNvSpPr>
          <p:nvPr/>
        </p:nvSpPr>
        <p:spPr bwMode="auto">
          <a:xfrm>
            <a:off x="64039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32" name="Oval 172"/>
          <p:cNvSpPr>
            <a:spLocks noChangeArrowheads="1"/>
          </p:cNvSpPr>
          <p:nvPr/>
        </p:nvSpPr>
        <p:spPr bwMode="auto">
          <a:xfrm>
            <a:off x="7089775" y="24892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33" name="Text Box 173"/>
          <p:cNvSpPr txBox="1">
            <a:spLocks noChangeArrowheads="1"/>
          </p:cNvSpPr>
          <p:nvPr/>
        </p:nvSpPr>
        <p:spPr bwMode="auto">
          <a:xfrm>
            <a:off x="5999163" y="2906713"/>
            <a:ext cx="6254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K=0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4" name="Group 89"/>
          <p:cNvGrpSpPr>
            <a:grpSpLocks/>
          </p:cNvGrpSpPr>
          <p:nvPr/>
        </p:nvGrpSpPr>
        <p:grpSpPr bwMode="auto">
          <a:xfrm>
            <a:off x="298450" y="1419225"/>
            <a:ext cx="6629400" cy="4305300"/>
            <a:chOff x="188" y="1200"/>
            <a:chExt cx="4176" cy="2712"/>
          </a:xfrm>
        </p:grpSpPr>
        <p:sp>
          <p:nvSpPr>
            <p:cNvPr id="85096" name="Line 90"/>
            <p:cNvSpPr>
              <a:spLocks noChangeShapeType="1"/>
            </p:cNvSpPr>
            <p:nvPr/>
          </p:nvSpPr>
          <p:spPr bwMode="auto">
            <a:xfrm>
              <a:off x="188" y="12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7" name="Line 91"/>
            <p:cNvSpPr>
              <a:spLocks noChangeShapeType="1"/>
            </p:cNvSpPr>
            <p:nvPr/>
          </p:nvSpPr>
          <p:spPr bwMode="auto">
            <a:xfrm>
              <a:off x="188" y="160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8" name="Line 92"/>
            <p:cNvSpPr>
              <a:spLocks noChangeShapeType="1"/>
            </p:cNvSpPr>
            <p:nvPr/>
          </p:nvSpPr>
          <p:spPr bwMode="auto">
            <a:xfrm>
              <a:off x="188" y="199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9" name="Line 93"/>
            <p:cNvSpPr>
              <a:spLocks noChangeShapeType="1"/>
            </p:cNvSpPr>
            <p:nvPr/>
          </p:nvSpPr>
          <p:spPr bwMode="auto">
            <a:xfrm>
              <a:off x="188" y="2376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0" name="Line 94"/>
            <p:cNvSpPr>
              <a:spLocks noChangeShapeType="1"/>
            </p:cNvSpPr>
            <p:nvPr/>
          </p:nvSpPr>
          <p:spPr bwMode="auto">
            <a:xfrm>
              <a:off x="188" y="2760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1" name="Line 95"/>
            <p:cNvSpPr>
              <a:spLocks noChangeShapeType="1"/>
            </p:cNvSpPr>
            <p:nvPr/>
          </p:nvSpPr>
          <p:spPr bwMode="auto">
            <a:xfrm>
              <a:off x="188" y="315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2" name="Line 96"/>
            <p:cNvSpPr>
              <a:spLocks noChangeShapeType="1"/>
            </p:cNvSpPr>
            <p:nvPr/>
          </p:nvSpPr>
          <p:spPr bwMode="auto">
            <a:xfrm>
              <a:off x="188" y="3528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103" name="Line 97"/>
            <p:cNvSpPr>
              <a:spLocks noChangeShapeType="1"/>
            </p:cNvSpPr>
            <p:nvPr/>
          </p:nvSpPr>
          <p:spPr bwMode="auto">
            <a:xfrm>
              <a:off x="188" y="3912"/>
              <a:ext cx="41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4995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762000" y="39624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84997" name="Line 4"/>
          <p:cNvSpPr>
            <a:spLocks noChangeShapeType="1"/>
          </p:cNvSpPr>
          <p:nvPr/>
        </p:nvSpPr>
        <p:spPr bwMode="auto">
          <a:xfrm rot="5400000">
            <a:off x="-1331912" y="3913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8" name="Freeform 5"/>
          <p:cNvSpPr>
            <a:spLocks/>
          </p:cNvSpPr>
          <p:nvPr/>
        </p:nvSpPr>
        <p:spPr bwMode="auto">
          <a:xfrm rot="5400000">
            <a:off x="1390650" y="1243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9" name="Freeform 6"/>
          <p:cNvSpPr>
            <a:spLocks/>
          </p:cNvSpPr>
          <p:nvPr/>
        </p:nvSpPr>
        <p:spPr bwMode="auto">
          <a:xfrm rot="5400000" flipV="1">
            <a:off x="723900" y="15478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0" name="Freeform 7"/>
          <p:cNvSpPr>
            <a:spLocks/>
          </p:cNvSpPr>
          <p:nvPr/>
        </p:nvSpPr>
        <p:spPr bwMode="auto">
          <a:xfrm rot="5400000">
            <a:off x="1409700" y="18589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1" name="Freeform 8"/>
          <p:cNvSpPr>
            <a:spLocks/>
          </p:cNvSpPr>
          <p:nvPr/>
        </p:nvSpPr>
        <p:spPr bwMode="auto">
          <a:xfrm rot="5400000" flipV="1">
            <a:off x="742950" y="21637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2" name="Freeform 9"/>
          <p:cNvSpPr>
            <a:spLocks/>
          </p:cNvSpPr>
          <p:nvPr/>
        </p:nvSpPr>
        <p:spPr bwMode="auto">
          <a:xfrm rot="5400000">
            <a:off x="1430338" y="24669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3" name="Freeform 10"/>
          <p:cNvSpPr>
            <a:spLocks/>
          </p:cNvSpPr>
          <p:nvPr/>
        </p:nvSpPr>
        <p:spPr bwMode="auto">
          <a:xfrm rot="5400000" flipV="1">
            <a:off x="763588" y="277177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4" name="Freeform 11"/>
          <p:cNvSpPr>
            <a:spLocks/>
          </p:cNvSpPr>
          <p:nvPr/>
        </p:nvSpPr>
        <p:spPr bwMode="auto">
          <a:xfrm rot="5400000">
            <a:off x="1449388" y="3082925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5" name="Freeform 12"/>
          <p:cNvSpPr>
            <a:spLocks/>
          </p:cNvSpPr>
          <p:nvPr/>
        </p:nvSpPr>
        <p:spPr bwMode="auto">
          <a:xfrm rot="5400000" flipV="1">
            <a:off x="782638" y="33861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6" name="Freeform 13"/>
          <p:cNvSpPr>
            <a:spLocks/>
          </p:cNvSpPr>
          <p:nvPr/>
        </p:nvSpPr>
        <p:spPr bwMode="auto">
          <a:xfrm rot="5400000">
            <a:off x="1398588" y="36909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7" name="Freeform 14"/>
          <p:cNvSpPr>
            <a:spLocks/>
          </p:cNvSpPr>
          <p:nvPr/>
        </p:nvSpPr>
        <p:spPr bwMode="auto">
          <a:xfrm rot="5400000" flipV="1">
            <a:off x="731838" y="39957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8" name="Freeform 15"/>
          <p:cNvSpPr>
            <a:spLocks/>
          </p:cNvSpPr>
          <p:nvPr/>
        </p:nvSpPr>
        <p:spPr bwMode="auto">
          <a:xfrm rot="5400000">
            <a:off x="1417638" y="43068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9" name="Freeform 16"/>
          <p:cNvSpPr>
            <a:spLocks/>
          </p:cNvSpPr>
          <p:nvPr/>
        </p:nvSpPr>
        <p:spPr bwMode="auto">
          <a:xfrm rot="5400000" flipV="1">
            <a:off x="750888" y="46116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10" name="Freeform 17"/>
          <p:cNvSpPr>
            <a:spLocks/>
          </p:cNvSpPr>
          <p:nvPr/>
        </p:nvSpPr>
        <p:spPr bwMode="auto">
          <a:xfrm rot="5400000">
            <a:off x="1436688" y="49164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11" name="Freeform 18"/>
          <p:cNvSpPr>
            <a:spLocks/>
          </p:cNvSpPr>
          <p:nvPr/>
        </p:nvSpPr>
        <p:spPr bwMode="auto">
          <a:xfrm rot="5400000" flipV="1">
            <a:off x="769938" y="52212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12" name="Freeform 19"/>
          <p:cNvSpPr>
            <a:spLocks/>
          </p:cNvSpPr>
          <p:nvPr/>
        </p:nvSpPr>
        <p:spPr bwMode="auto">
          <a:xfrm rot="5400000">
            <a:off x="1455738" y="55324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13" name="Freeform 20"/>
          <p:cNvSpPr>
            <a:spLocks/>
          </p:cNvSpPr>
          <p:nvPr/>
        </p:nvSpPr>
        <p:spPr bwMode="auto">
          <a:xfrm rot="5400000" flipV="1">
            <a:off x="788988" y="583723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14" name="Line 21"/>
          <p:cNvSpPr>
            <a:spLocks noChangeShapeType="1"/>
          </p:cNvSpPr>
          <p:nvPr/>
        </p:nvSpPr>
        <p:spPr bwMode="auto">
          <a:xfrm rot="5400000">
            <a:off x="-658812" y="4040188"/>
            <a:ext cx="50800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5015" name="Group 22"/>
          <p:cNvGrpSpPr>
            <a:grpSpLocks/>
          </p:cNvGrpSpPr>
          <p:nvPr/>
        </p:nvGrpSpPr>
        <p:grpSpPr bwMode="auto">
          <a:xfrm>
            <a:off x="1212850" y="1884363"/>
            <a:ext cx="1404938" cy="4899025"/>
            <a:chOff x="764" y="979"/>
            <a:chExt cx="885" cy="3086"/>
          </a:xfrm>
        </p:grpSpPr>
        <p:sp>
          <p:nvSpPr>
            <p:cNvPr id="85080" name="Freeform 23"/>
            <p:cNvSpPr>
              <a:spLocks/>
            </p:cNvSpPr>
            <p:nvPr/>
          </p:nvSpPr>
          <p:spPr bwMode="auto">
            <a:xfrm rot="5400000">
              <a:off x="1300" y="86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1" name="Freeform 24"/>
            <p:cNvSpPr>
              <a:spLocks/>
            </p:cNvSpPr>
            <p:nvPr/>
          </p:nvSpPr>
          <p:spPr bwMode="auto">
            <a:xfrm rot="5400000" flipV="1">
              <a:off x="880" y="10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2" name="Freeform 25"/>
            <p:cNvSpPr>
              <a:spLocks/>
            </p:cNvSpPr>
            <p:nvPr/>
          </p:nvSpPr>
          <p:spPr bwMode="auto">
            <a:xfrm rot="5400000">
              <a:off x="1312" y="125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3" name="Freeform 26"/>
            <p:cNvSpPr>
              <a:spLocks/>
            </p:cNvSpPr>
            <p:nvPr/>
          </p:nvSpPr>
          <p:spPr bwMode="auto">
            <a:xfrm rot="5400000" flipV="1">
              <a:off x="892" y="144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4" name="Freeform 27"/>
            <p:cNvSpPr>
              <a:spLocks/>
            </p:cNvSpPr>
            <p:nvPr/>
          </p:nvSpPr>
          <p:spPr bwMode="auto">
            <a:xfrm rot="5400000">
              <a:off x="1325" y="1634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5" name="Freeform 28"/>
            <p:cNvSpPr>
              <a:spLocks/>
            </p:cNvSpPr>
            <p:nvPr/>
          </p:nvSpPr>
          <p:spPr bwMode="auto">
            <a:xfrm rot="5400000" flipV="1">
              <a:off x="905" y="18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6" name="Freeform 29"/>
            <p:cNvSpPr>
              <a:spLocks/>
            </p:cNvSpPr>
            <p:nvPr/>
          </p:nvSpPr>
          <p:spPr bwMode="auto">
            <a:xfrm rot="5400000">
              <a:off x="1337" y="2022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7" name="Freeform 30"/>
            <p:cNvSpPr>
              <a:spLocks/>
            </p:cNvSpPr>
            <p:nvPr/>
          </p:nvSpPr>
          <p:spPr bwMode="auto">
            <a:xfrm rot="5400000" flipV="1">
              <a:off x="917" y="221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8" name="Freeform 31"/>
            <p:cNvSpPr>
              <a:spLocks/>
            </p:cNvSpPr>
            <p:nvPr/>
          </p:nvSpPr>
          <p:spPr bwMode="auto">
            <a:xfrm rot="5400000">
              <a:off x="1305" y="240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89" name="Freeform 32"/>
            <p:cNvSpPr>
              <a:spLocks/>
            </p:cNvSpPr>
            <p:nvPr/>
          </p:nvSpPr>
          <p:spPr bwMode="auto">
            <a:xfrm rot="5400000" flipV="1">
              <a:off x="885" y="25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0" name="Freeform 33"/>
            <p:cNvSpPr>
              <a:spLocks/>
            </p:cNvSpPr>
            <p:nvPr/>
          </p:nvSpPr>
          <p:spPr bwMode="auto">
            <a:xfrm rot="5400000">
              <a:off x="1317" y="279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1" name="Freeform 34"/>
            <p:cNvSpPr>
              <a:spLocks/>
            </p:cNvSpPr>
            <p:nvPr/>
          </p:nvSpPr>
          <p:spPr bwMode="auto">
            <a:xfrm rot="5400000" flipV="1">
              <a:off x="897" y="298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2" name="Freeform 35"/>
            <p:cNvSpPr>
              <a:spLocks/>
            </p:cNvSpPr>
            <p:nvPr/>
          </p:nvSpPr>
          <p:spPr bwMode="auto">
            <a:xfrm rot="5400000">
              <a:off x="1329" y="317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3" name="Freeform 36"/>
            <p:cNvSpPr>
              <a:spLocks/>
            </p:cNvSpPr>
            <p:nvPr/>
          </p:nvSpPr>
          <p:spPr bwMode="auto">
            <a:xfrm rot="5400000" flipV="1">
              <a:off x="909" y="33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4" name="Freeform 37"/>
            <p:cNvSpPr>
              <a:spLocks/>
            </p:cNvSpPr>
            <p:nvPr/>
          </p:nvSpPr>
          <p:spPr bwMode="auto">
            <a:xfrm rot="5400000">
              <a:off x="1341" y="356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95" name="Freeform 38"/>
            <p:cNvSpPr>
              <a:spLocks/>
            </p:cNvSpPr>
            <p:nvPr/>
          </p:nvSpPr>
          <p:spPr bwMode="auto">
            <a:xfrm rot="5400000" flipV="1">
              <a:off x="921" y="375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5016" name="Line 39"/>
          <p:cNvSpPr>
            <a:spLocks noChangeShapeType="1"/>
          </p:cNvSpPr>
          <p:nvPr/>
        </p:nvSpPr>
        <p:spPr bwMode="auto">
          <a:xfrm rot="16200000" flipH="1">
            <a:off x="-106362" y="4071938"/>
            <a:ext cx="5337175" cy="95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5017" name="Group 40"/>
          <p:cNvGrpSpPr>
            <a:grpSpLocks/>
          </p:cNvGrpSpPr>
          <p:nvPr/>
        </p:nvGrpSpPr>
        <p:grpSpPr bwMode="auto">
          <a:xfrm>
            <a:off x="1898650" y="2201863"/>
            <a:ext cx="1404938" cy="4899025"/>
            <a:chOff x="1196" y="1083"/>
            <a:chExt cx="885" cy="3086"/>
          </a:xfrm>
        </p:grpSpPr>
        <p:sp>
          <p:nvSpPr>
            <p:cNvPr id="85064" name="Freeform 41"/>
            <p:cNvSpPr>
              <a:spLocks/>
            </p:cNvSpPr>
            <p:nvPr/>
          </p:nvSpPr>
          <p:spPr bwMode="auto">
            <a:xfrm rot="5400000">
              <a:off x="1732" y="9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5" name="Freeform 42"/>
            <p:cNvSpPr>
              <a:spLocks/>
            </p:cNvSpPr>
            <p:nvPr/>
          </p:nvSpPr>
          <p:spPr bwMode="auto">
            <a:xfrm rot="5400000" flipV="1">
              <a:off x="1312" y="11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6" name="Freeform 43"/>
            <p:cNvSpPr>
              <a:spLocks/>
            </p:cNvSpPr>
            <p:nvPr/>
          </p:nvSpPr>
          <p:spPr bwMode="auto">
            <a:xfrm rot="5400000">
              <a:off x="1744" y="135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7" name="Freeform 44"/>
            <p:cNvSpPr>
              <a:spLocks/>
            </p:cNvSpPr>
            <p:nvPr/>
          </p:nvSpPr>
          <p:spPr bwMode="auto">
            <a:xfrm rot="5400000" flipV="1">
              <a:off x="1324" y="154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8" name="Freeform 45"/>
            <p:cNvSpPr>
              <a:spLocks/>
            </p:cNvSpPr>
            <p:nvPr/>
          </p:nvSpPr>
          <p:spPr bwMode="auto">
            <a:xfrm rot="5400000">
              <a:off x="1757" y="17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9" name="Freeform 46"/>
            <p:cNvSpPr>
              <a:spLocks/>
            </p:cNvSpPr>
            <p:nvPr/>
          </p:nvSpPr>
          <p:spPr bwMode="auto">
            <a:xfrm rot="5400000" flipV="1">
              <a:off x="1337" y="193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0" name="Freeform 47"/>
            <p:cNvSpPr>
              <a:spLocks/>
            </p:cNvSpPr>
            <p:nvPr/>
          </p:nvSpPr>
          <p:spPr bwMode="auto">
            <a:xfrm rot="5400000">
              <a:off x="1769" y="2126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1" name="Freeform 48"/>
            <p:cNvSpPr>
              <a:spLocks/>
            </p:cNvSpPr>
            <p:nvPr/>
          </p:nvSpPr>
          <p:spPr bwMode="auto">
            <a:xfrm rot="5400000" flipV="1">
              <a:off x="1349" y="231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2" name="Freeform 49"/>
            <p:cNvSpPr>
              <a:spLocks/>
            </p:cNvSpPr>
            <p:nvPr/>
          </p:nvSpPr>
          <p:spPr bwMode="auto">
            <a:xfrm rot="5400000">
              <a:off x="1737" y="25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3" name="Freeform 50"/>
            <p:cNvSpPr>
              <a:spLocks/>
            </p:cNvSpPr>
            <p:nvPr/>
          </p:nvSpPr>
          <p:spPr bwMode="auto">
            <a:xfrm rot="5400000" flipV="1">
              <a:off x="1317" y="27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4" name="Freeform 51"/>
            <p:cNvSpPr>
              <a:spLocks/>
            </p:cNvSpPr>
            <p:nvPr/>
          </p:nvSpPr>
          <p:spPr bwMode="auto">
            <a:xfrm rot="5400000">
              <a:off x="1749" y="289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5" name="Freeform 52"/>
            <p:cNvSpPr>
              <a:spLocks/>
            </p:cNvSpPr>
            <p:nvPr/>
          </p:nvSpPr>
          <p:spPr bwMode="auto">
            <a:xfrm rot="5400000" flipV="1">
              <a:off x="1329" y="308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6" name="Freeform 53"/>
            <p:cNvSpPr>
              <a:spLocks/>
            </p:cNvSpPr>
            <p:nvPr/>
          </p:nvSpPr>
          <p:spPr bwMode="auto">
            <a:xfrm rot="5400000">
              <a:off x="1761" y="32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7" name="Freeform 54"/>
            <p:cNvSpPr>
              <a:spLocks/>
            </p:cNvSpPr>
            <p:nvPr/>
          </p:nvSpPr>
          <p:spPr bwMode="auto">
            <a:xfrm rot="5400000" flipV="1">
              <a:off x="1341" y="34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8" name="Freeform 55"/>
            <p:cNvSpPr>
              <a:spLocks/>
            </p:cNvSpPr>
            <p:nvPr/>
          </p:nvSpPr>
          <p:spPr bwMode="auto">
            <a:xfrm rot="5400000">
              <a:off x="1773" y="366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79" name="Freeform 56"/>
            <p:cNvSpPr>
              <a:spLocks/>
            </p:cNvSpPr>
            <p:nvPr/>
          </p:nvSpPr>
          <p:spPr bwMode="auto">
            <a:xfrm rot="5400000" flipV="1">
              <a:off x="1353" y="386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5018" name="Line 57"/>
          <p:cNvSpPr>
            <a:spLocks noChangeShapeType="1"/>
          </p:cNvSpPr>
          <p:nvPr/>
        </p:nvSpPr>
        <p:spPr bwMode="auto">
          <a:xfrm rot="16200000" flipH="1">
            <a:off x="493713" y="4164013"/>
            <a:ext cx="5508625" cy="95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5019" name="Group 58"/>
          <p:cNvGrpSpPr>
            <a:grpSpLocks/>
          </p:cNvGrpSpPr>
          <p:nvPr/>
        </p:nvGrpSpPr>
        <p:grpSpPr bwMode="auto">
          <a:xfrm>
            <a:off x="2584450" y="2493963"/>
            <a:ext cx="1404938" cy="4899025"/>
            <a:chOff x="1628" y="1195"/>
            <a:chExt cx="885" cy="3086"/>
          </a:xfrm>
        </p:grpSpPr>
        <p:sp>
          <p:nvSpPr>
            <p:cNvPr id="85048" name="Freeform 59"/>
            <p:cNvSpPr>
              <a:spLocks/>
            </p:cNvSpPr>
            <p:nvPr/>
          </p:nvSpPr>
          <p:spPr bwMode="auto">
            <a:xfrm rot="5400000">
              <a:off x="2164" y="107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49" name="Freeform 60"/>
            <p:cNvSpPr>
              <a:spLocks/>
            </p:cNvSpPr>
            <p:nvPr/>
          </p:nvSpPr>
          <p:spPr bwMode="auto">
            <a:xfrm rot="5400000" flipV="1">
              <a:off x="1744" y="127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0" name="Freeform 61"/>
            <p:cNvSpPr>
              <a:spLocks/>
            </p:cNvSpPr>
            <p:nvPr/>
          </p:nvSpPr>
          <p:spPr bwMode="auto">
            <a:xfrm rot="5400000">
              <a:off x="2176" y="1467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1" name="Freeform 62"/>
            <p:cNvSpPr>
              <a:spLocks/>
            </p:cNvSpPr>
            <p:nvPr/>
          </p:nvSpPr>
          <p:spPr bwMode="auto">
            <a:xfrm rot="5400000" flipV="1">
              <a:off x="1756" y="165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2" name="Freeform 63"/>
            <p:cNvSpPr>
              <a:spLocks/>
            </p:cNvSpPr>
            <p:nvPr/>
          </p:nvSpPr>
          <p:spPr bwMode="auto">
            <a:xfrm rot="5400000">
              <a:off x="2189" y="1850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3" name="Freeform 64"/>
            <p:cNvSpPr>
              <a:spLocks/>
            </p:cNvSpPr>
            <p:nvPr/>
          </p:nvSpPr>
          <p:spPr bwMode="auto">
            <a:xfrm rot="5400000" flipV="1">
              <a:off x="1769" y="2042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4" name="Freeform 65"/>
            <p:cNvSpPr>
              <a:spLocks/>
            </p:cNvSpPr>
            <p:nvPr/>
          </p:nvSpPr>
          <p:spPr bwMode="auto">
            <a:xfrm rot="5400000">
              <a:off x="2201" y="2238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5" name="Freeform 66"/>
            <p:cNvSpPr>
              <a:spLocks/>
            </p:cNvSpPr>
            <p:nvPr/>
          </p:nvSpPr>
          <p:spPr bwMode="auto">
            <a:xfrm rot="5400000" flipV="1">
              <a:off x="1781" y="242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6" name="Freeform 67"/>
            <p:cNvSpPr>
              <a:spLocks/>
            </p:cNvSpPr>
            <p:nvPr/>
          </p:nvSpPr>
          <p:spPr bwMode="auto">
            <a:xfrm rot="5400000">
              <a:off x="2169" y="262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7" name="Freeform 68"/>
            <p:cNvSpPr>
              <a:spLocks/>
            </p:cNvSpPr>
            <p:nvPr/>
          </p:nvSpPr>
          <p:spPr bwMode="auto">
            <a:xfrm rot="5400000" flipV="1">
              <a:off x="1749" y="281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8" name="Freeform 69"/>
            <p:cNvSpPr>
              <a:spLocks/>
            </p:cNvSpPr>
            <p:nvPr/>
          </p:nvSpPr>
          <p:spPr bwMode="auto">
            <a:xfrm rot="5400000">
              <a:off x="2181" y="3009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9" name="Freeform 70"/>
            <p:cNvSpPr>
              <a:spLocks/>
            </p:cNvSpPr>
            <p:nvPr/>
          </p:nvSpPr>
          <p:spPr bwMode="auto">
            <a:xfrm rot="5400000" flipV="1">
              <a:off x="1761" y="320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0" name="Freeform 71"/>
            <p:cNvSpPr>
              <a:spLocks/>
            </p:cNvSpPr>
            <p:nvPr/>
          </p:nvSpPr>
          <p:spPr bwMode="auto">
            <a:xfrm rot="5400000">
              <a:off x="2193" y="339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1" name="Freeform 72"/>
            <p:cNvSpPr>
              <a:spLocks/>
            </p:cNvSpPr>
            <p:nvPr/>
          </p:nvSpPr>
          <p:spPr bwMode="auto">
            <a:xfrm rot="5400000" flipV="1">
              <a:off x="1773" y="3585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2" name="Freeform 73"/>
            <p:cNvSpPr>
              <a:spLocks/>
            </p:cNvSpPr>
            <p:nvPr/>
          </p:nvSpPr>
          <p:spPr bwMode="auto">
            <a:xfrm rot="5400000">
              <a:off x="2205" y="3781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3" name="Freeform 74"/>
            <p:cNvSpPr>
              <a:spLocks/>
            </p:cNvSpPr>
            <p:nvPr/>
          </p:nvSpPr>
          <p:spPr bwMode="auto">
            <a:xfrm rot="5400000" flipV="1">
              <a:off x="1785" y="3973"/>
              <a:ext cx="192" cy="424"/>
            </a:xfrm>
            <a:custGeom>
              <a:avLst/>
              <a:gdLst>
                <a:gd name="T0" fmla="*/ 0 w 192"/>
                <a:gd name="T1" fmla="*/ 424 h 424"/>
                <a:gd name="T2" fmla="*/ 120 w 192"/>
                <a:gd name="T3" fmla="*/ 0 h 424"/>
                <a:gd name="T4" fmla="*/ 192 w 192"/>
                <a:gd name="T5" fmla="*/ 424 h 424"/>
                <a:gd name="T6" fmla="*/ 0 60000 65536"/>
                <a:gd name="T7" fmla="*/ 0 60000 65536"/>
                <a:gd name="T8" fmla="*/ 0 60000 65536"/>
                <a:gd name="T9" fmla="*/ 0 w 192"/>
                <a:gd name="T10" fmla="*/ 0 h 424"/>
                <a:gd name="T11" fmla="*/ 192 w 192"/>
                <a:gd name="T12" fmla="*/ 424 h 4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424">
                  <a:moveTo>
                    <a:pt x="0" y="424"/>
                  </a:moveTo>
                  <a:cubicBezTo>
                    <a:pt x="44" y="212"/>
                    <a:pt x="88" y="0"/>
                    <a:pt x="120" y="0"/>
                  </a:cubicBezTo>
                  <a:cubicBezTo>
                    <a:pt x="152" y="0"/>
                    <a:pt x="180" y="353"/>
                    <a:pt x="192" y="424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5020" name="Oval 75"/>
          <p:cNvSpPr>
            <a:spLocks noChangeArrowheads="1"/>
          </p:cNvSpPr>
          <p:nvPr/>
        </p:nvSpPr>
        <p:spPr bwMode="auto">
          <a:xfrm>
            <a:off x="11176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1" name="Oval 76"/>
          <p:cNvSpPr>
            <a:spLocks noChangeArrowheads="1"/>
          </p:cNvSpPr>
          <p:nvPr/>
        </p:nvSpPr>
        <p:spPr bwMode="auto">
          <a:xfrm>
            <a:off x="17907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2" name="Oval 77"/>
          <p:cNvSpPr>
            <a:spLocks noChangeArrowheads="1"/>
          </p:cNvSpPr>
          <p:nvPr/>
        </p:nvSpPr>
        <p:spPr bwMode="auto">
          <a:xfrm>
            <a:off x="2489200" y="25971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3" name="Oval 78"/>
          <p:cNvSpPr>
            <a:spLocks noChangeArrowheads="1"/>
          </p:cNvSpPr>
          <p:nvPr/>
        </p:nvSpPr>
        <p:spPr bwMode="auto">
          <a:xfrm>
            <a:off x="3175000" y="258445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4" name="Text Box 88"/>
          <p:cNvSpPr txBox="1">
            <a:spLocks noChangeArrowheads="1"/>
          </p:cNvSpPr>
          <p:nvPr/>
        </p:nvSpPr>
        <p:spPr bwMode="auto">
          <a:xfrm>
            <a:off x="1468438" y="309563"/>
            <a:ext cx="5121275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3/4 wavelength shift per trace</a:t>
            </a:r>
          </a:p>
          <a:p>
            <a:pPr>
              <a:spcBef>
                <a:spcPct val="50000"/>
              </a:spcBef>
            </a:pPr>
            <a:r>
              <a:rPr lang="en-US"/>
              <a:t>total shift across array=2 1/4 wavelength</a:t>
            </a:r>
          </a:p>
        </p:txBody>
      </p:sp>
      <p:sp>
        <p:nvSpPr>
          <p:cNvPr id="85025" name="Line 98"/>
          <p:cNvSpPr>
            <a:spLocks noChangeShapeType="1"/>
          </p:cNvSpPr>
          <p:nvPr/>
        </p:nvSpPr>
        <p:spPr bwMode="auto">
          <a:xfrm rot="625020" flipV="1">
            <a:off x="-198438" y="4170363"/>
            <a:ext cx="5561013" cy="1973262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6" name="Rectangle 99"/>
          <p:cNvSpPr>
            <a:spLocks noChangeArrowheads="1"/>
          </p:cNvSpPr>
          <p:nvPr/>
        </p:nvSpPr>
        <p:spPr bwMode="auto">
          <a:xfrm>
            <a:off x="4330700" y="2260600"/>
            <a:ext cx="4419600" cy="3263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7" name="Line 100"/>
          <p:cNvSpPr>
            <a:spLocks noChangeShapeType="1"/>
          </p:cNvSpPr>
          <p:nvPr/>
        </p:nvSpPr>
        <p:spPr bwMode="auto">
          <a:xfrm>
            <a:off x="4406900" y="4000500"/>
            <a:ext cx="4318000" cy="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8" name="Freeform 101"/>
          <p:cNvSpPr>
            <a:spLocks/>
          </p:cNvSpPr>
          <p:nvPr/>
        </p:nvSpPr>
        <p:spPr bwMode="auto">
          <a:xfrm rot="5400000">
            <a:off x="3422650" y="17002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29" name="Freeform 102"/>
          <p:cNvSpPr>
            <a:spLocks/>
          </p:cNvSpPr>
          <p:nvPr/>
        </p:nvSpPr>
        <p:spPr bwMode="auto">
          <a:xfrm rot="5400000" flipV="1">
            <a:off x="2755900" y="20050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0" name="Freeform 103"/>
          <p:cNvSpPr>
            <a:spLocks/>
          </p:cNvSpPr>
          <p:nvPr/>
        </p:nvSpPr>
        <p:spPr bwMode="auto">
          <a:xfrm rot="5400000">
            <a:off x="2749550" y="13954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1" name="Freeform 104"/>
          <p:cNvSpPr>
            <a:spLocks/>
          </p:cNvSpPr>
          <p:nvPr/>
        </p:nvSpPr>
        <p:spPr bwMode="auto">
          <a:xfrm rot="5400000" flipV="1">
            <a:off x="2082800" y="17002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2" name="Freeform 105"/>
          <p:cNvSpPr>
            <a:spLocks/>
          </p:cNvSpPr>
          <p:nvPr/>
        </p:nvSpPr>
        <p:spPr bwMode="auto">
          <a:xfrm rot="5400000" flipV="1">
            <a:off x="1384300" y="13827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3" name="Freeform 106"/>
          <p:cNvSpPr>
            <a:spLocks/>
          </p:cNvSpPr>
          <p:nvPr/>
        </p:nvSpPr>
        <p:spPr bwMode="auto">
          <a:xfrm rot="5400000" flipV="1">
            <a:off x="2755900" y="139541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4" name="Rectangle 115"/>
          <p:cNvSpPr>
            <a:spLocks noChangeArrowheads="1"/>
          </p:cNvSpPr>
          <p:nvPr/>
        </p:nvSpPr>
        <p:spPr bwMode="auto">
          <a:xfrm>
            <a:off x="431800" y="6350000"/>
            <a:ext cx="3657600" cy="101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5" name="Line 116"/>
          <p:cNvSpPr>
            <a:spLocks noChangeShapeType="1"/>
          </p:cNvSpPr>
          <p:nvPr/>
        </p:nvSpPr>
        <p:spPr bwMode="auto">
          <a:xfrm rot="625020">
            <a:off x="-122238" y="6027738"/>
            <a:ext cx="6332538" cy="1524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6" name="Line 117"/>
          <p:cNvSpPr>
            <a:spLocks noChangeShapeType="1"/>
          </p:cNvSpPr>
          <p:nvPr/>
        </p:nvSpPr>
        <p:spPr bwMode="auto">
          <a:xfrm flipV="1">
            <a:off x="7162800" y="3394075"/>
            <a:ext cx="0" cy="596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7" name="Line 118"/>
          <p:cNvSpPr>
            <a:spLocks noChangeShapeType="1"/>
          </p:cNvSpPr>
          <p:nvPr/>
        </p:nvSpPr>
        <p:spPr bwMode="auto">
          <a:xfrm flipV="1">
            <a:off x="6438900" y="4003675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8" name="Line 119"/>
          <p:cNvSpPr>
            <a:spLocks noChangeShapeType="1"/>
          </p:cNvSpPr>
          <p:nvPr/>
        </p:nvSpPr>
        <p:spPr bwMode="auto">
          <a:xfrm flipV="1">
            <a:off x="5791200" y="3419475"/>
            <a:ext cx="0" cy="596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39" name="Freeform 120"/>
          <p:cNvSpPr>
            <a:spLocks/>
          </p:cNvSpPr>
          <p:nvPr/>
        </p:nvSpPr>
        <p:spPr bwMode="auto">
          <a:xfrm>
            <a:off x="5114925" y="3317875"/>
            <a:ext cx="2028825" cy="1296988"/>
          </a:xfrm>
          <a:custGeom>
            <a:avLst/>
            <a:gdLst>
              <a:gd name="T0" fmla="*/ 0 w 1278"/>
              <a:gd name="T1" fmla="*/ 1083667678 h 817"/>
              <a:gd name="T2" fmla="*/ 1073586549 w 1278"/>
              <a:gd name="T3" fmla="*/ 161290064 h 817"/>
              <a:gd name="T4" fmla="*/ 2101810303 w 1278"/>
              <a:gd name="T5" fmla="*/ 2051408159 h 817"/>
              <a:gd name="T6" fmla="*/ 2147483647 w 1278"/>
              <a:gd name="T7" fmla="*/ 115927247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1278"/>
              <a:gd name="T13" fmla="*/ 0 h 817"/>
              <a:gd name="T14" fmla="*/ 1278 w 1278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78" h="817">
                <a:moveTo>
                  <a:pt x="0" y="430"/>
                </a:moveTo>
                <a:cubicBezTo>
                  <a:pt x="143" y="215"/>
                  <a:pt x="287" y="0"/>
                  <a:pt x="426" y="64"/>
                </a:cubicBezTo>
                <a:cubicBezTo>
                  <a:pt x="565" y="128"/>
                  <a:pt x="692" y="817"/>
                  <a:pt x="834" y="814"/>
                </a:cubicBezTo>
                <a:cubicBezTo>
                  <a:pt x="976" y="811"/>
                  <a:pt x="1203" y="174"/>
                  <a:pt x="1278" y="46"/>
                </a:cubicBezTo>
              </a:path>
            </a:pathLst>
          </a:cu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0" name="Oval 121"/>
          <p:cNvSpPr>
            <a:spLocks noChangeArrowheads="1"/>
          </p:cNvSpPr>
          <p:nvPr/>
        </p:nvSpPr>
        <p:spPr bwMode="auto">
          <a:xfrm>
            <a:off x="50323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1" name="Oval 122"/>
          <p:cNvSpPr>
            <a:spLocks noChangeArrowheads="1"/>
          </p:cNvSpPr>
          <p:nvPr/>
        </p:nvSpPr>
        <p:spPr bwMode="auto">
          <a:xfrm>
            <a:off x="57054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2" name="Oval 123"/>
          <p:cNvSpPr>
            <a:spLocks noChangeArrowheads="1"/>
          </p:cNvSpPr>
          <p:nvPr/>
        </p:nvSpPr>
        <p:spPr bwMode="auto">
          <a:xfrm>
            <a:off x="6403975" y="25019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3" name="Oval 124"/>
          <p:cNvSpPr>
            <a:spLocks noChangeArrowheads="1"/>
          </p:cNvSpPr>
          <p:nvPr/>
        </p:nvSpPr>
        <p:spPr bwMode="auto">
          <a:xfrm>
            <a:off x="7089775" y="2489200"/>
            <a:ext cx="165100" cy="1524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4" name="Freeform 126"/>
          <p:cNvSpPr>
            <a:spLocks/>
          </p:cNvSpPr>
          <p:nvPr/>
        </p:nvSpPr>
        <p:spPr bwMode="auto">
          <a:xfrm rot="5400000" flipV="1">
            <a:off x="2063750" y="1081088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5" name="Freeform 127"/>
          <p:cNvSpPr>
            <a:spLocks/>
          </p:cNvSpPr>
          <p:nvPr/>
        </p:nvSpPr>
        <p:spPr bwMode="auto">
          <a:xfrm rot="5400000">
            <a:off x="3444875" y="1071563"/>
            <a:ext cx="304800" cy="673100"/>
          </a:xfrm>
          <a:custGeom>
            <a:avLst/>
            <a:gdLst>
              <a:gd name="T0" fmla="*/ 0 w 192"/>
              <a:gd name="T1" fmla="*/ 1068546339 h 424"/>
              <a:gd name="T2" fmla="*/ 302418753 w 192"/>
              <a:gd name="T3" fmla="*/ 0 h 424"/>
              <a:gd name="T4" fmla="*/ 483870045 w 192"/>
              <a:gd name="T5" fmla="*/ 1068546339 h 424"/>
              <a:gd name="T6" fmla="*/ 0 60000 65536"/>
              <a:gd name="T7" fmla="*/ 0 60000 65536"/>
              <a:gd name="T8" fmla="*/ 0 60000 65536"/>
              <a:gd name="T9" fmla="*/ 0 w 192"/>
              <a:gd name="T10" fmla="*/ 0 h 424"/>
              <a:gd name="T11" fmla="*/ 192 w 192"/>
              <a:gd name="T12" fmla="*/ 424 h 4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24">
                <a:moveTo>
                  <a:pt x="0" y="424"/>
                </a:moveTo>
                <a:cubicBezTo>
                  <a:pt x="44" y="212"/>
                  <a:pt x="88" y="0"/>
                  <a:pt x="120" y="0"/>
                </a:cubicBezTo>
                <a:cubicBezTo>
                  <a:pt x="152" y="0"/>
                  <a:pt x="180" y="353"/>
                  <a:pt x="192" y="424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6" name="Rectangle 128"/>
          <p:cNvSpPr>
            <a:spLocks noChangeArrowheads="1"/>
          </p:cNvSpPr>
          <p:nvPr/>
        </p:nvSpPr>
        <p:spPr bwMode="auto">
          <a:xfrm>
            <a:off x="971550" y="1162050"/>
            <a:ext cx="3457575" cy="238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47" name="Oval 129"/>
          <p:cNvSpPr>
            <a:spLocks noChangeArrowheads="1"/>
          </p:cNvSpPr>
          <p:nvPr/>
        </p:nvSpPr>
        <p:spPr bwMode="auto">
          <a:xfrm>
            <a:off x="5067300" y="3959225"/>
            <a:ext cx="74613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Sample Rates</a:t>
            </a:r>
            <a:endParaRPr lang="en-US" sz="2400">
              <a:latin typeface="Times New Roman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941513" y="1462088"/>
            <a:ext cx="4154487" cy="1174750"/>
            <a:chOff x="1223" y="1137"/>
            <a:chExt cx="2617" cy="740"/>
          </a:xfrm>
        </p:grpSpPr>
        <p:sp>
          <p:nvSpPr>
            <p:cNvPr id="67654" name="Freeform 6"/>
            <p:cNvSpPr>
              <a:spLocks/>
            </p:cNvSpPr>
            <p:nvPr/>
          </p:nvSpPr>
          <p:spPr bwMode="auto">
            <a:xfrm>
              <a:off x="1223" y="113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55" name="Freeform 7"/>
            <p:cNvSpPr>
              <a:spLocks/>
            </p:cNvSpPr>
            <p:nvPr/>
          </p:nvSpPr>
          <p:spPr bwMode="auto">
            <a:xfrm flipV="1">
              <a:off x="1871" y="121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 flipH="1" flipV="1">
              <a:off x="2527" y="1145"/>
              <a:ext cx="1313" cy="732"/>
              <a:chOff x="2151" y="1793"/>
              <a:chExt cx="1313" cy="732"/>
            </a:xfrm>
          </p:grpSpPr>
          <p:sp>
            <p:nvSpPr>
              <p:cNvPr id="67657" name="Freeform 8"/>
              <p:cNvSpPr>
                <a:spLocks/>
              </p:cNvSpPr>
              <p:nvPr/>
            </p:nvSpPr>
            <p:spPr bwMode="auto">
              <a:xfrm>
                <a:off x="2151" y="179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658" name="Freeform 9"/>
              <p:cNvSpPr>
                <a:spLocks/>
              </p:cNvSpPr>
              <p:nvPr/>
            </p:nvSpPr>
            <p:spPr bwMode="auto">
              <a:xfrm flipV="1">
                <a:off x="2799" y="187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7589" name="Line 12"/>
          <p:cNvSpPr>
            <a:spLocks noChangeShapeType="1"/>
          </p:cNvSpPr>
          <p:nvPr/>
        </p:nvSpPr>
        <p:spPr bwMode="auto">
          <a:xfrm>
            <a:off x="1943100" y="2006600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Line 13"/>
          <p:cNvSpPr>
            <a:spLocks noChangeShapeType="1"/>
          </p:cNvSpPr>
          <p:nvPr/>
        </p:nvSpPr>
        <p:spPr bwMode="auto">
          <a:xfrm>
            <a:off x="1943100" y="14097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Text Box 16"/>
          <p:cNvSpPr txBox="1">
            <a:spLocks noChangeArrowheads="1"/>
          </p:cNvSpPr>
          <p:nvPr/>
        </p:nvSpPr>
        <p:spPr bwMode="auto">
          <a:xfrm>
            <a:off x="950913" y="2963863"/>
            <a:ext cx="6642100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What is the fewest number of times I need to sample </a:t>
            </a:r>
          </a:p>
          <a:p>
            <a:r>
              <a:rPr lang="en-US"/>
              <a:t>this waveform per second?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993900" y="3784600"/>
            <a:ext cx="3987800" cy="723900"/>
            <a:chOff x="1240" y="2424"/>
            <a:chExt cx="2512" cy="456"/>
          </a:xfrm>
        </p:grpSpPr>
        <p:sp>
          <p:nvSpPr>
            <p:cNvPr id="67644" name="Line 14"/>
            <p:cNvSpPr>
              <a:spLocks noChangeShapeType="1"/>
            </p:cNvSpPr>
            <p:nvPr/>
          </p:nvSpPr>
          <p:spPr bwMode="auto">
            <a:xfrm>
              <a:off x="1240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5" name="Line 15"/>
            <p:cNvSpPr>
              <a:spLocks noChangeShapeType="1"/>
            </p:cNvSpPr>
            <p:nvPr/>
          </p:nvSpPr>
          <p:spPr bwMode="auto">
            <a:xfrm>
              <a:off x="1519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6" name="Line 18"/>
            <p:cNvSpPr>
              <a:spLocks noChangeShapeType="1"/>
            </p:cNvSpPr>
            <p:nvPr/>
          </p:nvSpPr>
          <p:spPr bwMode="auto">
            <a:xfrm>
              <a:off x="1798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7" name="Line 20"/>
            <p:cNvSpPr>
              <a:spLocks noChangeShapeType="1"/>
            </p:cNvSpPr>
            <p:nvPr/>
          </p:nvSpPr>
          <p:spPr bwMode="auto">
            <a:xfrm>
              <a:off x="2077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8" name="Line 21"/>
            <p:cNvSpPr>
              <a:spLocks noChangeShapeType="1"/>
            </p:cNvSpPr>
            <p:nvPr/>
          </p:nvSpPr>
          <p:spPr bwMode="auto">
            <a:xfrm>
              <a:off x="2356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9" name="Line 23"/>
            <p:cNvSpPr>
              <a:spLocks noChangeShapeType="1"/>
            </p:cNvSpPr>
            <p:nvPr/>
          </p:nvSpPr>
          <p:spPr bwMode="auto">
            <a:xfrm>
              <a:off x="2635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50" name="Line 24"/>
            <p:cNvSpPr>
              <a:spLocks noChangeShapeType="1"/>
            </p:cNvSpPr>
            <p:nvPr/>
          </p:nvSpPr>
          <p:spPr bwMode="auto">
            <a:xfrm>
              <a:off x="2914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51" name="Line 25"/>
            <p:cNvSpPr>
              <a:spLocks noChangeShapeType="1"/>
            </p:cNvSpPr>
            <p:nvPr/>
          </p:nvSpPr>
          <p:spPr bwMode="auto">
            <a:xfrm>
              <a:off x="3193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52" name="Line 26"/>
            <p:cNvSpPr>
              <a:spLocks noChangeShapeType="1"/>
            </p:cNvSpPr>
            <p:nvPr/>
          </p:nvSpPr>
          <p:spPr bwMode="auto">
            <a:xfrm>
              <a:off x="3472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53" name="Line 28"/>
            <p:cNvSpPr>
              <a:spLocks noChangeShapeType="1"/>
            </p:cNvSpPr>
            <p:nvPr/>
          </p:nvSpPr>
          <p:spPr bwMode="auto">
            <a:xfrm>
              <a:off x="3752" y="2424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593" name="Line 31"/>
          <p:cNvSpPr>
            <a:spLocks noChangeShapeType="1"/>
          </p:cNvSpPr>
          <p:nvPr/>
        </p:nvSpPr>
        <p:spPr bwMode="auto">
          <a:xfrm>
            <a:off x="2189163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Line 32"/>
          <p:cNvSpPr>
            <a:spLocks noChangeShapeType="1"/>
          </p:cNvSpPr>
          <p:nvPr/>
        </p:nvSpPr>
        <p:spPr bwMode="auto">
          <a:xfrm>
            <a:off x="2633663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Line 33"/>
          <p:cNvSpPr>
            <a:spLocks noChangeShapeType="1"/>
          </p:cNvSpPr>
          <p:nvPr/>
        </p:nvSpPr>
        <p:spPr bwMode="auto">
          <a:xfrm>
            <a:off x="3076575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6" name="Line 34"/>
          <p:cNvSpPr>
            <a:spLocks noChangeShapeType="1"/>
          </p:cNvSpPr>
          <p:nvPr/>
        </p:nvSpPr>
        <p:spPr bwMode="auto">
          <a:xfrm>
            <a:off x="3521075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Line 35"/>
          <p:cNvSpPr>
            <a:spLocks noChangeShapeType="1"/>
          </p:cNvSpPr>
          <p:nvPr/>
        </p:nvSpPr>
        <p:spPr bwMode="auto">
          <a:xfrm>
            <a:off x="3965575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Line 36"/>
          <p:cNvSpPr>
            <a:spLocks noChangeShapeType="1"/>
          </p:cNvSpPr>
          <p:nvPr/>
        </p:nvSpPr>
        <p:spPr bwMode="auto">
          <a:xfrm>
            <a:off x="4408488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Line 37"/>
          <p:cNvSpPr>
            <a:spLocks noChangeShapeType="1"/>
          </p:cNvSpPr>
          <p:nvPr/>
        </p:nvSpPr>
        <p:spPr bwMode="auto">
          <a:xfrm>
            <a:off x="4852988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Line 38"/>
          <p:cNvSpPr>
            <a:spLocks noChangeShapeType="1"/>
          </p:cNvSpPr>
          <p:nvPr/>
        </p:nvSpPr>
        <p:spPr bwMode="auto">
          <a:xfrm>
            <a:off x="5295900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Line 39"/>
          <p:cNvSpPr>
            <a:spLocks noChangeShapeType="1"/>
          </p:cNvSpPr>
          <p:nvPr/>
        </p:nvSpPr>
        <p:spPr bwMode="auto">
          <a:xfrm>
            <a:off x="5740400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42"/>
          <p:cNvSpPr>
            <a:spLocks noChangeShapeType="1"/>
          </p:cNvSpPr>
          <p:nvPr/>
        </p:nvSpPr>
        <p:spPr bwMode="auto">
          <a:xfrm>
            <a:off x="1968500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43"/>
          <p:cNvSpPr>
            <a:spLocks noChangeShapeType="1"/>
          </p:cNvSpPr>
          <p:nvPr/>
        </p:nvSpPr>
        <p:spPr bwMode="auto">
          <a:xfrm>
            <a:off x="2411413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4" name="Line 44"/>
          <p:cNvSpPr>
            <a:spLocks noChangeShapeType="1"/>
          </p:cNvSpPr>
          <p:nvPr/>
        </p:nvSpPr>
        <p:spPr bwMode="auto">
          <a:xfrm>
            <a:off x="2855913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5" name="Line 45"/>
          <p:cNvSpPr>
            <a:spLocks noChangeShapeType="1"/>
          </p:cNvSpPr>
          <p:nvPr/>
        </p:nvSpPr>
        <p:spPr bwMode="auto">
          <a:xfrm>
            <a:off x="3298825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6" name="Line 46"/>
          <p:cNvSpPr>
            <a:spLocks noChangeShapeType="1"/>
          </p:cNvSpPr>
          <p:nvPr/>
        </p:nvSpPr>
        <p:spPr bwMode="auto">
          <a:xfrm>
            <a:off x="3743325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7" name="Line 47"/>
          <p:cNvSpPr>
            <a:spLocks noChangeShapeType="1"/>
          </p:cNvSpPr>
          <p:nvPr/>
        </p:nvSpPr>
        <p:spPr bwMode="auto">
          <a:xfrm>
            <a:off x="4186238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8" name="Line 48"/>
          <p:cNvSpPr>
            <a:spLocks noChangeShapeType="1"/>
          </p:cNvSpPr>
          <p:nvPr/>
        </p:nvSpPr>
        <p:spPr bwMode="auto">
          <a:xfrm>
            <a:off x="4630738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Line 49"/>
          <p:cNvSpPr>
            <a:spLocks noChangeShapeType="1"/>
          </p:cNvSpPr>
          <p:nvPr/>
        </p:nvSpPr>
        <p:spPr bwMode="auto">
          <a:xfrm>
            <a:off x="5075238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10" name="Line 50"/>
          <p:cNvSpPr>
            <a:spLocks noChangeShapeType="1"/>
          </p:cNvSpPr>
          <p:nvPr/>
        </p:nvSpPr>
        <p:spPr bwMode="auto">
          <a:xfrm>
            <a:off x="5518150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611" name="Line 51"/>
          <p:cNvSpPr>
            <a:spLocks noChangeShapeType="1"/>
          </p:cNvSpPr>
          <p:nvPr/>
        </p:nvSpPr>
        <p:spPr bwMode="auto">
          <a:xfrm>
            <a:off x="5962650" y="47561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1955800" y="5616575"/>
            <a:ext cx="4049713" cy="723900"/>
            <a:chOff x="1232" y="3546"/>
            <a:chExt cx="2535" cy="456"/>
          </a:xfrm>
        </p:grpSpPr>
        <p:sp>
          <p:nvSpPr>
            <p:cNvPr id="67616" name="Line 53"/>
            <p:cNvSpPr>
              <a:spLocks noChangeShapeType="1"/>
            </p:cNvSpPr>
            <p:nvPr/>
          </p:nvSpPr>
          <p:spPr bwMode="auto">
            <a:xfrm>
              <a:off x="1232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7" name="Line 54"/>
            <p:cNvSpPr>
              <a:spLocks noChangeShapeType="1"/>
            </p:cNvSpPr>
            <p:nvPr/>
          </p:nvSpPr>
          <p:spPr bwMode="auto">
            <a:xfrm>
              <a:off x="1513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8" name="Line 55"/>
            <p:cNvSpPr>
              <a:spLocks noChangeShapeType="1"/>
            </p:cNvSpPr>
            <p:nvPr/>
          </p:nvSpPr>
          <p:spPr bwMode="auto">
            <a:xfrm>
              <a:off x="1795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9" name="Line 56"/>
            <p:cNvSpPr>
              <a:spLocks noChangeShapeType="1"/>
            </p:cNvSpPr>
            <p:nvPr/>
          </p:nvSpPr>
          <p:spPr bwMode="auto">
            <a:xfrm>
              <a:off x="2077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0" name="Line 57"/>
            <p:cNvSpPr>
              <a:spLocks noChangeShapeType="1"/>
            </p:cNvSpPr>
            <p:nvPr/>
          </p:nvSpPr>
          <p:spPr bwMode="auto">
            <a:xfrm>
              <a:off x="2358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1" name="Line 58"/>
            <p:cNvSpPr>
              <a:spLocks noChangeShapeType="1"/>
            </p:cNvSpPr>
            <p:nvPr/>
          </p:nvSpPr>
          <p:spPr bwMode="auto">
            <a:xfrm>
              <a:off x="2640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2" name="Line 59"/>
            <p:cNvSpPr>
              <a:spLocks noChangeShapeType="1"/>
            </p:cNvSpPr>
            <p:nvPr/>
          </p:nvSpPr>
          <p:spPr bwMode="auto">
            <a:xfrm>
              <a:off x="2922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3" name="Line 60"/>
            <p:cNvSpPr>
              <a:spLocks noChangeShapeType="1"/>
            </p:cNvSpPr>
            <p:nvPr/>
          </p:nvSpPr>
          <p:spPr bwMode="auto">
            <a:xfrm>
              <a:off x="3203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4" name="Line 61"/>
            <p:cNvSpPr>
              <a:spLocks noChangeShapeType="1"/>
            </p:cNvSpPr>
            <p:nvPr/>
          </p:nvSpPr>
          <p:spPr bwMode="auto">
            <a:xfrm>
              <a:off x="3485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5" name="Line 62"/>
            <p:cNvSpPr>
              <a:spLocks noChangeShapeType="1"/>
            </p:cNvSpPr>
            <p:nvPr/>
          </p:nvSpPr>
          <p:spPr bwMode="auto">
            <a:xfrm>
              <a:off x="3767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6" name="Line 63"/>
            <p:cNvSpPr>
              <a:spLocks noChangeShapeType="1"/>
            </p:cNvSpPr>
            <p:nvPr/>
          </p:nvSpPr>
          <p:spPr bwMode="auto">
            <a:xfrm>
              <a:off x="1419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7" name="Line 64"/>
            <p:cNvSpPr>
              <a:spLocks noChangeShapeType="1"/>
            </p:cNvSpPr>
            <p:nvPr/>
          </p:nvSpPr>
          <p:spPr bwMode="auto">
            <a:xfrm>
              <a:off x="1701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8" name="Line 65"/>
            <p:cNvSpPr>
              <a:spLocks noChangeShapeType="1"/>
            </p:cNvSpPr>
            <p:nvPr/>
          </p:nvSpPr>
          <p:spPr bwMode="auto">
            <a:xfrm>
              <a:off x="1983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29" name="Line 66"/>
            <p:cNvSpPr>
              <a:spLocks noChangeShapeType="1"/>
            </p:cNvSpPr>
            <p:nvPr/>
          </p:nvSpPr>
          <p:spPr bwMode="auto">
            <a:xfrm>
              <a:off x="2264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0" name="Line 67"/>
            <p:cNvSpPr>
              <a:spLocks noChangeShapeType="1"/>
            </p:cNvSpPr>
            <p:nvPr/>
          </p:nvSpPr>
          <p:spPr bwMode="auto">
            <a:xfrm>
              <a:off x="2546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1" name="Line 68"/>
            <p:cNvSpPr>
              <a:spLocks noChangeShapeType="1"/>
            </p:cNvSpPr>
            <p:nvPr/>
          </p:nvSpPr>
          <p:spPr bwMode="auto">
            <a:xfrm>
              <a:off x="2828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2" name="Line 69"/>
            <p:cNvSpPr>
              <a:spLocks noChangeShapeType="1"/>
            </p:cNvSpPr>
            <p:nvPr/>
          </p:nvSpPr>
          <p:spPr bwMode="auto">
            <a:xfrm>
              <a:off x="3109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3" name="Line 70"/>
            <p:cNvSpPr>
              <a:spLocks noChangeShapeType="1"/>
            </p:cNvSpPr>
            <p:nvPr/>
          </p:nvSpPr>
          <p:spPr bwMode="auto">
            <a:xfrm>
              <a:off x="3391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4" name="Line 71"/>
            <p:cNvSpPr>
              <a:spLocks noChangeShapeType="1"/>
            </p:cNvSpPr>
            <p:nvPr/>
          </p:nvSpPr>
          <p:spPr bwMode="auto">
            <a:xfrm>
              <a:off x="3673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5" name="Line 73"/>
            <p:cNvSpPr>
              <a:spLocks noChangeShapeType="1"/>
            </p:cNvSpPr>
            <p:nvPr/>
          </p:nvSpPr>
          <p:spPr bwMode="auto">
            <a:xfrm>
              <a:off x="1325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6" name="Line 74"/>
            <p:cNvSpPr>
              <a:spLocks noChangeShapeType="1"/>
            </p:cNvSpPr>
            <p:nvPr/>
          </p:nvSpPr>
          <p:spPr bwMode="auto">
            <a:xfrm>
              <a:off x="1607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7" name="Line 75"/>
            <p:cNvSpPr>
              <a:spLocks noChangeShapeType="1"/>
            </p:cNvSpPr>
            <p:nvPr/>
          </p:nvSpPr>
          <p:spPr bwMode="auto">
            <a:xfrm>
              <a:off x="1889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8" name="Line 76"/>
            <p:cNvSpPr>
              <a:spLocks noChangeShapeType="1"/>
            </p:cNvSpPr>
            <p:nvPr/>
          </p:nvSpPr>
          <p:spPr bwMode="auto">
            <a:xfrm>
              <a:off x="2170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39" name="Line 77"/>
            <p:cNvSpPr>
              <a:spLocks noChangeShapeType="1"/>
            </p:cNvSpPr>
            <p:nvPr/>
          </p:nvSpPr>
          <p:spPr bwMode="auto">
            <a:xfrm>
              <a:off x="2452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0" name="Line 78"/>
            <p:cNvSpPr>
              <a:spLocks noChangeShapeType="1"/>
            </p:cNvSpPr>
            <p:nvPr/>
          </p:nvSpPr>
          <p:spPr bwMode="auto">
            <a:xfrm>
              <a:off x="2734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1" name="Line 79"/>
            <p:cNvSpPr>
              <a:spLocks noChangeShapeType="1"/>
            </p:cNvSpPr>
            <p:nvPr/>
          </p:nvSpPr>
          <p:spPr bwMode="auto">
            <a:xfrm>
              <a:off x="3015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2" name="Line 80"/>
            <p:cNvSpPr>
              <a:spLocks noChangeShapeType="1"/>
            </p:cNvSpPr>
            <p:nvPr/>
          </p:nvSpPr>
          <p:spPr bwMode="auto">
            <a:xfrm>
              <a:off x="3297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43" name="Line 81"/>
            <p:cNvSpPr>
              <a:spLocks noChangeShapeType="1"/>
            </p:cNvSpPr>
            <p:nvPr/>
          </p:nvSpPr>
          <p:spPr bwMode="auto">
            <a:xfrm>
              <a:off x="3579" y="3546"/>
              <a:ext cx="0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613" name="Text Box 84"/>
          <p:cNvSpPr txBox="1">
            <a:spLocks noChangeArrowheads="1"/>
          </p:cNvSpPr>
          <p:nvPr/>
        </p:nvSpPr>
        <p:spPr bwMode="auto">
          <a:xfrm>
            <a:off x="6604000" y="3910013"/>
            <a:ext cx="3175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?</a:t>
            </a:r>
          </a:p>
        </p:txBody>
      </p:sp>
      <p:sp>
        <p:nvSpPr>
          <p:cNvPr id="67614" name="Text Box 85"/>
          <p:cNvSpPr txBox="1">
            <a:spLocks noChangeArrowheads="1"/>
          </p:cNvSpPr>
          <p:nvPr/>
        </p:nvSpPr>
        <p:spPr bwMode="auto">
          <a:xfrm>
            <a:off x="6680200" y="4951413"/>
            <a:ext cx="3175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?</a:t>
            </a:r>
          </a:p>
        </p:txBody>
      </p:sp>
      <p:sp>
        <p:nvSpPr>
          <p:cNvPr id="67615" name="Text Box 86"/>
          <p:cNvSpPr txBox="1">
            <a:spLocks noChangeArrowheads="1"/>
          </p:cNvSpPr>
          <p:nvPr/>
        </p:nvSpPr>
        <p:spPr bwMode="auto">
          <a:xfrm>
            <a:off x="6692900" y="5827713"/>
            <a:ext cx="3175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Sample Rates</a:t>
            </a:r>
            <a:endParaRPr lang="en-US" sz="2400">
              <a:latin typeface="Times New Roman" charset="0"/>
            </a:endParaRPr>
          </a:p>
        </p:txBody>
      </p:sp>
      <p:sp>
        <p:nvSpPr>
          <p:cNvPr id="68612" name="Line 10"/>
          <p:cNvSpPr>
            <a:spLocks noChangeShapeType="1"/>
          </p:cNvSpPr>
          <p:nvPr/>
        </p:nvSpPr>
        <p:spPr bwMode="auto">
          <a:xfrm>
            <a:off x="1943100" y="2006600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613" name="Group 95"/>
          <p:cNvGrpSpPr>
            <a:grpSpLocks/>
          </p:cNvGrpSpPr>
          <p:nvPr/>
        </p:nvGrpSpPr>
        <p:grpSpPr bwMode="auto">
          <a:xfrm>
            <a:off x="1941513" y="1409700"/>
            <a:ext cx="4154487" cy="1227138"/>
            <a:chOff x="1223" y="888"/>
            <a:chExt cx="2617" cy="773"/>
          </a:xfrm>
        </p:grpSpPr>
        <p:grpSp>
          <p:nvGrpSpPr>
            <p:cNvPr id="68652" name="Group 4"/>
            <p:cNvGrpSpPr>
              <a:grpSpLocks/>
            </p:cNvGrpSpPr>
            <p:nvPr/>
          </p:nvGrpSpPr>
          <p:grpSpPr bwMode="auto">
            <a:xfrm>
              <a:off x="1223" y="921"/>
              <a:ext cx="2617" cy="740"/>
              <a:chOff x="1223" y="1137"/>
              <a:chExt cx="2617" cy="740"/>
            </a:xfrm>
          </p:grpSpPr>
          <p:sp>
            <p:nvSpPr>
              <p:cNvPr id="68665" name="Freeform 5"/>
              <p:cNvSpPr>
                <a:spLocks/>
              </p:cNvSpPr>
              <p:nvPr/>
            </p:nvSpPr>
            <p:spPr bwMode="auto">
              <a:xfrm>
                <a:off x="1223" y="1137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6" name="Freeform 6"/>
              <p:cNvSpPr>
                <a:spLocks/>
              </p:cNvSpPr>
              <p:nvPr/>
            </p:nvSpPr>
            <p:spPr bwMode="auto">
              <a:xfrm flipV="1">
                <a:off x="1871" y="1217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8667" name="Group 7"/>
              <p:cNvGrpSpPr>
                <a:grpSpLocks/>
              </p:cNvGrpSpPr>
              <p:nvPr/>
            </p:nvGrpSpPr>
            <p:grpSpPr bwMode="auto">
              <a:xfrm flipH="1" flipV="1">
                <a:off x="2527" y="1145"/>
                <a:ext cx="1313" cy="732"/>
                <a:chOff x="2151" y="1793"/>
                <a:chExt cx="1313" cy="732"/>
              </a:xfrm>
            </p:grpSpPr>
            <p:sp>
              <p:nvSpPr>
                <p:cNvPr id="68668" name="Freeform 8"/>
                <p:cNvSpPr>
                  <a:spLocks/>
                </p:cNvSpPr>
                <p:nvPr/>
              </p:nvSpPr>
              <p:spPr bwMode="auto">
                <a:xfrm>
                  <a:off x="2151" y="1793"/>
                  <a:ext cx="665" cy="652"/>
                </a:xfrm>
                <a:custGeom>
                  <a:avLst/>
                  <a:gdLst>
                    <a:gd name="T0" fmla="*/ 17 w 665"/>
                    <a:gd name="T1" fmla="*/ 359 h 652"/>
                    <a:gd name="T2" fmla="*/ 25 w 665"/>
                    <a:gd name="T3" fmla="*/ 271 h 652"/>
                    <a:gd name="T4" fmla="*/ 169 w 665"/>
                    <a:gd name="T5" fmla="*/ 63 h 652"/>
                    <a:gd name="T6" fmla="*/ 345 w 665"/>
                    <a:gd name="T7" fmla="*/ 647 h 652"/>
                    <a:gd name="T8" fmla="*/ 561 w 665"/>
                    <a:gd name="T9" fmla="*/ 95 h 652"/>
                    <a:gd name="T10" fmla="*/ 665 w 665"/>
                    <a:gd name="T11" fmla="*/ 407 h 65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5"/>
                    <a:gd name="T19" fmla="*/ 0 h 652"/>
                    <a:gd name="T20" fmla="*/ 665 w 665"/>
                    <a:gd name="T21" fmla="*/ 652 h 65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5" h="652">
                      <a:moveTo>
                        <a:pt x="17" y="359"/>
                      </a:moveTo>
                      <a:cubicBezTo>
                        <a:pt x="18" y="346"/>
                        <a:pt x="0" y="320"/>
                        <a:pt x="25" y="271"/>
                      </a:cubicBezTo>
                      <a:cubicBezTo>
                        <a:pt x="50" y="222"/>
                        <a:pt x="116" y="0"/>
                        <a:pt x="169" y="63"/>
                      </a:cubicBezTo>
                      <a:cubicBezTo>
                        <a:pt x="222" y="126"/>
                        <a:pt x="280" y="642"/>
                        <a:pt x="345" y="647"/>
                      </a:cubicBezTo>
                      <a:cubicBezTo>
                        <a:pt x="410" y="652"/>
                        <a:pt x="508" y="135"/>
                        <a:pt x="561" y="95"/>
                      </a:cubicBezTo>
                      <a:cubicBezTo>
                        <a:pt x="614" y="55"/>
                        <a:pt x="639" y="231"/>
                        <a:pt x="665" y="407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669" name="Freeform 9"/>
                <p:cNvSpPr>
                  <a:spLocks/>
                </p:cNvSpPr>
                <p:nvPr/>
              </p:nvSpPr>
              <p:spPr bwMode="auto">
                <a:xfrm flipV="1">
                  <a:off x="2799" y="1873"/>
                  <a:ext cx="665" cy="652"/>
                </a:xfrm>
                <a:custGeom>
                  <a:avLst/>
                  <a:gdLst>
                    <a:gd name="T0" fmla="*/ 17 w 665"/>
                    <a:gd name="T1" fmla="*/ 359 h 652"/>
                    <a:gd name="T2" fmla="*/ 25 w 665"/>
                    <a:gd name="T3" fmla="*/ 271 h 652"/>
                    <a:gd name="T4" fmla="*/ 169 w 665"/>
                    <a:gd name="T5" fmla="*/ 63 h 652"/>
                    <a:gd name="T6" fmla="*/ 345 w 665"/>
                    <a:gd name="T7" fmla="*/ 647 h 652"/>
                    <a:gd name="T8" fmla="*/ 561 w 665"/>
                    <a:gd name="T9" fmla="*/ 95 h 652"/>
                    <a:gd name="T10" fmla="*/ 665 w 665"/>
                    <a:gd name="T11" fmla="*/ 407 h 65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5"/>
                    <a:gd name="T19" fmla="*/ 0 h 652"/>
                    <a:gd name="T20" fmla="*/ 665 w 665"/>
                    <a:gd name="T21" fmla="*/ 652 h 65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5" h="652">
                      <a:moveTo>
                        <a:pt x="17" y="359"/>
                      </a:moveTo>
                      <a:cubicBezTo>
                        <a:pt x="18" y="346"/>
                        <a:pt x="0" y="320"/>
                        <a:pt x="25" y="271"/>
                      </a:cubicBezTo>
                      <a:cubicBezTo>
                        <a:pt x="50" y="222"/>
                        <a:pt x="116" y="0"/>
                        <a:pt x="169" y="63"/>
                      </a:cubicBezTo>
                      <a:cubicBezTo>
                        <a:pt x="222" y="126"/>
                        <a:pt x="280" y="642"/>
                        <a:pt x="345" y="647"/>
                      </a:cubicBezTo>
                      <a:cubicBezTo>
                        <a:pt x="410" y="652"/>
                        <a:pt x="508" y="135"/>
                        <a:pt x="561" y="95"/>
                      </a:cubicBezTo>
                      <a:cubicBezTo>
                        <a:pt x="614" y="55"/>
                        <a:pt x="639" y="231"/>
                        <a:pt x="665" y="407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68653" name="Line 11"/>
            <p:cNvSpPr>
              <a:spLocks noChangeShapeType="1"/>
            </p:cNvSpPr>
            <p:nvPr/>
          </p:nvSpPr>
          <p:spPr bwMode="auto">
            <a:xfrm>
              <a:off x="1224" y="888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8654" name="Group 13"/>
            <p:cNvGrpSpPr>
              <a:grpSpLocks/>
            </p:cNvGrpSpPr>
            <p:nvPr/>
          </p:nvGrpSpPr>
          <p:grpSpPr bwMode="auto">
            <a:xfrm>
              <a:off x="1224" y="1024"/>
              <a:ext cx="2512" cy="456"/>
              <a:chOff x="1240" y="2424"/>
              <a:chExt cx="2512" cy="456"/>
            </a:xfrm>
          </p:grpSpPr>
          <p:sp>
            <p:nvSpPr>
              <p:cNvPr id="68655" name="Line 14"/>
              <p:cNvSpPr>
                <a:spLocks noChangeShapeType="1"/>
              </p:cNvSpPr>
              <p:nvPr/>
            </p:nvSpPr>
            <p:spPr bwMode="auto">
              <a:xfrm>
                <a:off x="1240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6" name="Line 15"/>
              <p:cNvSpPr>
                <a:spLocks noChangeShapeType="1"/>
              </p:cNvSpPr>
              <p:nvPr/>
            </p:nvSpPr>
            <p:spPr bwMode="auto">
              <a:xfrm>
                <a:off x="1519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7" name="Line 16"/>
              <p:cNvSpPr>
                <a:spLocks noChangeShapeType="1"/>
              </p:cNvSpPr>
              <p:nvPr/>
            </p:nvSpPr>
            <p:spPr bwMode="auto">
              <a:xfrm>
                <a:off x="1798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8" name="Line 17"/>
              <p:cNvSpPr>
                <a:spLocks noChangeShapeType="1"/>
              </p:cNvSpPr>
              <p:nvPr/>
            </p:nvSpPr>
            <p:spPr bwMode="auto">
              <a:xfrm>
                <a:off x="2077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59" name="Line 18"/>
              <p:cNvSpPr>
                <a:spLocks noChangeShapeType="1"/>
              </p:cNvSpPr>
              <p:nvPr/>
            </p:nvSpPr>
            <p:spPr bwMode="auto">
              <a:xfrm>
                <a:off x="2356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0" name="Line 19"/>
              <p:cNvSpPr>
                <a:spLocks noChangeShapeType="1"/>
              </p:cNvSpPr>
              <p:nvPr/>
            </p:nvSpPr>
            <p:spPr bwMode="auto">
              <a:xfrm>
                <a:off x="2635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1" name="Line 20"/>
              <p:cNvSpPr>
                <a:spLocks noChangeShapeType="1"/>
              </p:cNvSpPr>
              <p:nvPr/>
            </p:nvSpPr>
            <p:spPr bwMode="auto">
              <a:xfrm>
                <a:off x="2914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2" name="Line 21"/>
              <p:cNvSpPr>
                <a:spLocks noChangeShapeType="1"/>
              </p:cNvSpPr>
              <p:nvPr/>
            </p:nvSpPr>
            <p:spPr bwMode="auto">
              <a:xfrm>
                <a:off x="3193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3" name="Line 22"/>
              <p:cNvSpPr>
                <a:spLocks noChangeShapeType="1"/>
              </p:cNvSpPr>
              <p:nvPr/>
            </p:nvSpPr>
            <p:spPr bwMode="auto">
              <a:xfrm>
                <a:off x="3472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4" name="Line 23"/>
              <p:cNvSpPr>
                <a:spLocks noChangeShapeType="1"/>
              </p:cNvSpPr>
              <p:nvPr/>
            </p:nvSpPr>
            <p:spPr bwMode="auto">
              <a:xfrm>
                <a:off x="3752" y="2424"/>
                <a:ext cx="0" cy="45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8614" name="Line 82"/>
          <p:cNvSpPr>
            <a:spLocks noChangeShapeType="1"/>
          </p:cNvSpPr>
          <p:nvPr/>
        </p:nvSpPr>
        <p:spPr bwMode="auto">
          <a:xfrm>
            <a:off x="1930400" y="30988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615" name="Group 122"/>
          <p:cNvGrpSpPr>
            <a:grpSpLocks/>
          </p:cNvGrpSpPr>
          <p:nvPr/>
        </p:nvGrpSpPr>
        <p:grpSpPr bwMode="auto">
          <a:xfrm>
            <a:off x="1885950" y="3244850"/>
            <a:ext cx="4089400" cy="946150"/>
            <a:chOff x="1188" y="2044"/>
            <a:chExt cx="2576" cy="596"/>
          </a:xfrm>
        </p:grpSpPr>
        <p:sp>
          <p:nvSpPr>
            <p:cNvPr id="68642" name="Oval 94"/>
            <p:cNvSpPr>
              <a:spLocks noChangeArrowheads="1"/>
            </p:cNvSpPr>
            <p:nvPr/>
          </p:nvSpPr>
          <p:spPr bwMode="auto">
            <a:xfrm>
              <a:off x="1188" y="230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3" name="Oval 96"/>
            <p:cNvSpPr>
              <a:spLocks noChangeArrowheads="1"/>
            </p:cNvSpPr>
            <p:nvPr/>
          </p:nvSpPr>
          <p:spPr bwMode="auto">
            <a:xfrm>
              <a:off x="1476" y="24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4" name="Oval 97"/>
            <p:cNvSpPr>
              <a:spLocks noChangeArrowheads="1"/>
            </p:cNvSpPr>
            <p:nvPr/>
          </p:nvSpPr>
          <p:spPr bwMode="auto">
            <a:xfrm>
              <a:off x="1752" y="20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5" name="Oval 98"/>
            <p:cNvSpPr>
              <a:spLocks noChangeArrowheads="1"/>
            </p:cNvSpPr>
            <p:nvPr/>
          </p:nvSpPr>
          <p:spPr bwMode="auto">
            <a:xfrm>
              <a:off x="2020" y="256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6" name="Oval 99"/>
            <p:cNvSpPr>
              <a:spLocks noChangeArrowheads="1"/>
            </p:cNvSpPr>
            <p:nvPr/>
          </p:nvSpPr>
          <p:spPr bwMode="auto">
            <a:xfrm>
              <a:off x="2308" y="233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7" name="Oval 100"/>
            <p:cNvSpPr>
              <a:spLocks noChangeArrowheads="1"/>
            </p:cNvSpPr>
            <p:nvPr/>
          </p:nvSpPr>
          <p:spPr bwMode="auto">
            <a:xfrm>
              <a:off x="2580" y="20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8" name="Oval 101"/>
            <p:cNvSpPr>
              <a:spLocks noChangeArrowheads="1"/>
            </p:cNvSpPr>
            <p:nvPr/>
          </p:nvSpPr>
          <p:spPr bwMode="auto">
            <a:xfrm>
              <a:off x="2880" y="24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9" name="Oval 102"/>
            <p:cNvSpPr>
              <a:spLocks noChangeArrowheads="1"/>
            </p:cNvSpPr>
            <p:nvPr/>
          </p:nvSpPr>
          <p:spPr bwMode="auto">
            <a:xfrm>
              <a:off x="3148" y="22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0" name="Oval 103"/>
            <p:cNvSpPr>
              <a:spLocks noChangeArrowheads="1"/>
            </p:cNvSpPr>
            <p:nvPr/>
          </p:nvSpPr>
          <p:spPr bwMode="auto">
            <a:xfrm>
              <a:off x="3432" y="208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1" name="Oval 104"/>
            <p:cNvSpPr>
              <a:spLocks noChangeArrowheads="1"/>
            </p:cNvSpPr>
            <p:nvPr/>
          </p:nvSpPr>
          <p:spPr bwMode="auto">
            <a:xfrm>
              <a:off x="3708" y="258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616" name="Line 107"/>
          <p:cNvSpPr>
            <a:spLocks noChangeShapeType="1"/>
          </p:cNvSpPr>
          <p:nvPr/>
        </p:nvSpPr>
        <p:spPr bwMode="auto">
          <a:xfrm>
            <a:off x="1943100" y="3702050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7" name="Line 108"/>
          <p:cNvSpPr>
            <a:spLocks noChangeShapeType="1"/>
          </p:cNvSpPr>
          <p:nvPr/>
        </p:nvSpPr>
        <p:spPr bwMode="auto">
          <a:xfrm>
            <a:off x="1930400" y="46228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618" name="Group 109"/>
          <p:cNvGrpSpPr>
            <a:grpSpLocks/>
          </p:cNvGrpSpPr>
          <p:nvPr/>
        </p:nvGrpSpPr>
        <p:grpSpPr bwMode="auto">
          <a:xfrm>
            <a:off x="1885950" y="4768850"/>
            <a:ext cx="4089400" cy="946150"/>
            <a:chOff x="1188" y="1292"/>
            <a:chExt cx="2576" cy="596"/>
          </a:xfrm>
        </p:grpSpPr>
        <p:sp>
          <p:nvSpPr>
            <p:cNvPr id="68632" name="Oval 110"/>
            <p:cNvSpPr>
              <a:spLocks noChangeArrowheads="1"/>
            </p:cNvSpPr>
            <p:nvPr/>
          </p:nvSpPr>
          <p:spPr bwMode="auto">
            <a:xfrm>
              <a:off x="1188" y="15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3" name="Oval 111"/>
            <p:cNvSpPr>
              <a:spLocks noChangeArrowheads="1"/>
            </p:cNvSpPr>
            <p:nvPr/>
          </p:nvSpPr>
          <p:spPr bwMode="auto">
            <a:xfrm>
              <a:off x="1476" y="16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4" name="Oval 112"/>
            <p:cNvSpPr>
              <a:spLocks noChangeArrowheads="1"/>
            </p:cNvSpPr>
            <p:nvPr/>
          </p:nvSpPr>
          <p:spPr bwMode="auto">
            <a:xfrm>
              <a:off x="1752" y="12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5" name="Oval 113"/>
            <p:cNvSpPr>
              <a:spLocks noChangeArrowheads="1"/>
            </p:cNvSpPr>
            <p:nvPr/>
          </p:nvSpPr>
          <p:spPr bwMode="auto">
            <a:xfrm>
              <a:off x="2020" y="181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6" name="Oval 114"/>
            <p:cNvSpPr>
              <a:spLocks noChangeArrowheads="1"/>
            </p:cNvSpPr>
            <p:nvPr/>
          </p:nvSpPr>
          <p:spPr bwMode="auto">
            <a:xfrm>
              <a:off x="2308" y="158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7" name="Oval 115"/>
            <p:cNvSpPr>
              <a:spLocks noChangeArrowheads="1"/>
            </p:cNvSpPr>
            <p:nvPr/>
          </p:nvSpPr>
          <p:spPr bwMode="auto">
            <a:xfrm>
              <a:off x="2580" y="12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8" name="Oval 116"/>
            <p:cNvSpPr>
              <a:spLocks noChangeArrowheads="1"/>
            </p:cNvSpPr>
            <p:nvPr/>
          </p:nvSpPr>
          <p:spPr bwMode="auto">
            <a:xfrm>
              <a:off x="2880" y="17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9" name="Oval 117"/>
            <p:cNvSpPr>
              <a:spLocks noChangeArrowheads="1"/>
            </p:cNvSpPr>
            <p:nvPr/>
          </p:nvSpPr>
          <p:spPr bwMode="auto">
            <a:xfrm>
              <a:off x="3148" y="14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0" name="Oval 118"/>
            <p:cNvSpPr>
              <a:spLocks noChangeArrowheads="1"/>
            </p:cNvSpPr>
            <p:nvPr/>
          </p:nvSpPr>
          <p:spPr bwMode="auto">
            <a:xfrm>
              <a:off x="3432" y="132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1" name="Oval 119"/>
            <p:cNvSpPr>
              <a:spLocks noChangeArrowheads="1"/>
            </p:cNvSpPr>
            <p:nvPr/>
          </p:nvSpPr>
          <p:spPr bwMode="auto">
            <a:xfrm>
              <a:off x="3708" y="182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619" name="Line 120"/>
          <p:cNvSpPr>
            <a:spLocks noChangeShapeType="1"/>
          </p:cNvSpPr>
          <p:nvPr/>
        </p:nvSpPr>
        <p:spPr bwMode="auto">
          <a:xfrm>
            <a:off x="1943100" y="5226050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Freeform 121"/>
          <p:cNvSpPr>
            <a:spLocks/>
          </p:cNvSpPr>
          <p:nvPr/>
        </p:nvSpPr>
        <p:spPr bwMode="auto">
          <a:xfrm>
            <a:off x="1924050" y="4760913"/>
            <a:ext cx="4010025" cy="958850"/>
          </a:xfrm>
          <a:custGeom>
            <a:avLst/>
            <a:gdLst>
              <a:gd name="T0" fmla="*/ 0 w 2526"/>
              <a:gd name="T1" fmla="*/ 758567717 h 604"/>
              <a:gd name="T2" fmla="*/ 725804918 w 2526"/>
              <a:gd name="T3" fmla="*/ 1121468681 h 604"/>
              <a:gd name="T4" fmla="*/ 1451609836 w 2526"/>
              <a:gd name="T5" fmla="*/ 93246562 h 604"/>
              <a:gd name="T6" fmla="*/ 2132052157 w 2526"/>
              <a:gd name="T7" fmla="*/ 1408767965 h 604"/>
              <a:gd name="T8" fmla="*/ 2147483647 w 2526"/>
              <a:gd name="T9" fmla="*/ 773687061 h 604"/>
              <a:gd name="T10" fmla="*/ 2147483647 w 2526"/>
              <a:gd name="T11" fmla="*/ 78124043 h 604"/>
              <a:gd name="T12" fmla="*/ 2147483647 w 2526"/>
              <a:gd name="T13" fmla="*/ 1197073338 h 604"/>
              <a:gd name="T14" fmla="*/ 2147483647 w 2526"/>
              <a:gd name="T15" fmla="*/ 531752158 h 604"/>
              <a:gd name="T16" fmla="*/ 2147483647 w 2526"/>
              <a:gd name="T17" fmla="*/ 153728725 h 604"/>
              <a:gd name="T18" fmla="*/ 2147483647 w 2526"/>
              <a:gd name="T19" fmla="*/ 1454130759 h 6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526"/>
              <a:gd name="T31" fmla="*/ 0 h 604"/>
              <a:gd name="T32" fmla="*/ 2526 w 2526"/>
              <a:gd name="T33" fmla="*/ 604 h 60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526" h="604">
                <a:moveTo>
                  <a:pt x="0" y="301"/>
                </a:moveTo>
                <a:cubicBezTo>
                  <a:pt x="96" y="395"/>
                  <a:pt x="192" y="489"/>
                  <a:pt x="288" y="445"/>
                </a:cubicBezTo>
                <a:cubicBezTo>
                  <a:pt x="384" y="401"/>
                  <a:pt x="483" y="18"/>
                  <a:pt x="576" y="37"/>
                </a:cubicBezTo>
                <a:cubicBezTo>
                  <a:pt x="669" y="56"/>
                  <a:pt x="755" y="514"/>
                  <a:pt x="846" y="559"/>
                </a:cubicBezTo>
                <a:cubicBezTo>
                  <a:pt x="937" y="604"/>
                  <a:pt x="1030" y="395"/>
                  <a:pt x="1122" y="307"/>
                </a:cubicBezTo>
                <a:cubicBezTo>
                  <a:pt x="1214" y="219"/>
                  <a:pt x="1301" y="3"/>
                  <a:pt x="1398" y="31"/>
                </a:cubicBezTo>
                <a:cubicBezTo>
                  <a:pt x="1495" y="59"/>
                  <a:pt x="1607" y="445"/>
                  <a:pt x="1704" y="475"/>
                </a:cubicBezTo>
                <a:cubicBezTo>
                  <a:pt x="1801" y="505"/>
                  <a:pt x="1886" y="280"/>
                  <a:pt x="1980" y="211"/>
                </a:cubicBezTo>
                <a:cubicBezTo>
                  <a:pt x="2074" y="142"/>
                  <a:pt x="2177" y="0"/>
                  <a:pt x="2268" y="61"/>
                </a:cubicBezTo>
                <a:cubicBezTo>
                  <a:pt x="2359" y="122"/>
                  <a:pt x="2478" y="489"/>
                  <a:pt x="2526" y="577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8621" name="Group 123"/>
          <p:cNvGrpSpPr>
            <a:grpSpLocks/>
          </p:cNvGrpSpPr>
          <p:nvPr/>
        </p:nvGrpSpPr>
        <p:grpSpPr bwMode="auto">
          <a:xfrm>
            <a:off x="1885950" y="1543050"/>
            <a:ext cx="4089400" cy="946150"/>
            <a:chOff x="1188" y="2044"/>
            <a:chExt cx="2576" cy="596"/>
          </a:xfrm>
        </p:grpSpPr>
        <p:sp>
          <p:nvSpPr>
            <p:cNvPr id="68622" name="Oval 124"/>
            <p:cNvSpPr>
              <a:spLocks noChangeArrowheads="1"/>
            </p:cNvSpPr>
            <p:nvPr/>
          </p:nvSpPr>
          <p:spPr bwMode="auto">
            <a:xfrm>
              <a:off x="1188" y="230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3" name="Oval 125"/>
            <p:cNvSpPr>
              <a:spLocks noChangeArrowheads="1"/>
            </p:cNvSpPr>
            <p:nvPr/>
          </p:nvSpPr>
          <p:spPr bwMode="auto">
            <a:xfrm>
              <a:off x="1476" y="24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4" name="Oval 126"/>
            <p:cNvSpPr>
              <a:spLocks noChangeArrowheads="1"/>
            </p:cNvSpPr>
            <p:nvPr/>
          </p:nvSpPr>
          <p:spPr bwMode="auto">
            <a:xfrm>
              <a:off x="1752" y="20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5" name="Oval 127"/>
            <p:cNvSpPr>
              <a:spLocks noChangeArrowheads="1"/>
            </p:cNvSpPr>
            <p:nvPr/>
          </p:nvSpPr>
          <p:spPr bwMode="auto">
            <a:xfrm>
              <a:off x="2020" y="256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6" name="Oval 128"/>
            <p:cNvSpPr>
              <a:spLocks noChangeArrowheads="1"/>
            </p:cNvSpPr>
            <p:nvPr/>
          </p:nvSpPr>
          <p:spPr bwMode="auto">
            <a:xfrm>
              <a:off x="2308" y="233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7" name="Oval 129"/>
            <p:cNvSpPr>
              <a:spLocks noChangeArrowheads="1"/>
            </p:cNvSpPr>
            <p:nvPr/>
          </p:nvSpPr>
          <p:spPr bwMode="auto">
            <a:xfrm>
              <a:off x="2580" y="20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8" name="Oval 130"/>
            <p:cNvSpPr>
              <a:spLocks noChangeArrowheads="1"/>
            </p:cNvSpPr>
            <p:nvPr/>
          </p:nvSpPr>
          <p:spPr bwMode="auto">
            <a:xfrm>
              <a:off x="2880" y="24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9" name="Oval 131"/>
            <p:cNvSpPr>
              <a:spLocks noChangeArrowheads="1"/>
            </p:cNvSpPr>
            <p:nvPr/>
          </p:nvSpPr>
          <p:spPr bwMode="auto">
            <a:xfrm>
              <a:off x="3148" y="22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0" name="Oval 132"/>
            <p:cNvSpPr>
              <a:spLocks noChangeArrowheads="1"/>
            </p:cNvSpPr>
            <p:nvPr/>
          </p:nvSpPr>
          <p:spPr bwMode="auto">
            <a:xfrm>
              <a:off x="3432" y="208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1" name="Oval 133"/>
            <p:cNvSpPr>
              <a:spLocks noChangeArrowheads="1"/>
            </p:cNvSpPr>
            <p:nvPr/>
          </p:nvSpPr>
          <p:spPr bwMode="auto">
            <a:xfrm>
              <a:off x="3708" y="258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Sample Rates</a:t>
            </a:r>
            <a:endParaRPr lang="en-US" sz="2400">
              <a:latin typeface="Times New Roman" charset="0"/>
            </a:endParaRPr>
          </a:p>
        </p:txBody>
      </p:sp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1941513" y="1462088"/>
            <a:ext cx="4154487" cy="1174750"/>
            <a:chOff x="1223" y="1137"/>
            <a:chExt cx="2617" cy="740"/>
          </a:xfrm>
        </p:grpSpPr>
        <p:sp>
          <p:nvSpPr>
            <p:cNvPr id="69727" name="Freeform 5"/>
            <p:cNvSpPr>
              <a:spLocks/>
            </p:cNvSpPr>
            <p:nvPr/>
          </p:nvSpPr>
          <p:spPr bwMode="auto">
            <a:xfrm>
              <a:off x="1223" y="113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8" name="Freeform 6"/>
            <p:cNvSpPr>
              <a:spLocks/>
            </p:cNvSpPr>
            <p:nvPr/>
          </p:nvSpPr>
          <p:spPr bwMode="auto">
            <a:xfrm flipV="1">
              <a:off x="1871" y="121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9729" name="Group 7"/>
            <p:cNvGrpSpPr>
              <a:grpSpLocks/>
            </p:cNvGrpSpPr>
            <p:nvPr/>
          </p:nvGrpSpPr>
          <p:grpSpPr bwMode="auto">
            <a:xfrm flipH="1" flipV="1">
              <a:off x="2527" y="1145"/>
              <a:ext cx="1313" cy="732"/>
              <a:chOff x="2151" y="1793"/>
              <a:chExt cx="1313" cy="732"/>
            </a:xfrm>
          </p:grpSpPr>
          <p:sp>
            <p:nvSpPr>
              <p:cNvPr id="69730" name="Freeform 8"/>
              <p:cNvSpPr>
                <a:spLocks/>
              </p:cNvSpPr>
              <p:nvPr/>
            </p:nvSpPr>
            <p:spPr bwMode="auto">
              <a:xfrm>
                <a:off x="2151" y="179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731" name="Freeform 9"/>
              <p:cNvSpPr>
                <a:spLocks/>
              </p:cNvSpPr>
              <p:nvPr/>
            </p:nvSpPr>
            <p:spPr bwMode="auto">
              <a:xfrm flipV="1">
                <a:off x="2799" y="187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9637" name="Group 96"/>
          <p:cNvGrpSpPr>
            <a:grpSpLocks/>
          </p:cNvGrpSpPr>
          <p:nvPr/>
        </p:nvGrpSpPr>
        <p:grpSpPr bwMode="auto">
          <a:xfrm>
            <a:off x="1943100" y="1409700"/>
            <a:ext cx="5130800" cy="1219200"/>
            <a:chOff x="1224" y="888"/>
            <a:chExt cx="3232" cy="768"/>
          </a:xfrm>
        </p:grpSpPr>
        <p:sp>
          <p:nvSpPr>
            <p:cNvPr id="69725" name="Line 10"/>
            <p:cNvSpPr>
              <a:spLocks noChangeShapeType="1"/>
            </p:cNvSpPr>
            <p:nvPr/>
          </p:nvSpPr>
          <p:spPr bwMode="auto">
            <a:xfrm>
              <a:off x="1224" y="1264"/>
              <a:ext cx="3232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6" name="Line 11"/>
            <p:cNvSpPr>
              <a:spLocks noChangeShapeType="1"/>
            </p:cNvSpPr>
            <p:nvPr/>
          </p:nvSpPr>
          <p:spPr bwMode="auto">
            <a:xfrm>
              <a:off x="1224" y="888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9638" name="Group 75"/>
          <p:cNvGrpSpPr>
            <a:grpSpLocks/>
          </p:cNvGrpSpPr>
          <p:nvPr/>
        </p:nvGrpSpPr>
        <p:grpSpPr bwMode="auto">
          <a:xfrm>
            <a:off x="1939925" y="1622425"/>
            <a:ext cx="3994150" cy="723900"/>
            <a:chOff x="1240" y="2996"/>
            <a:chExt cx="2516" cy="456"/>
          </a:xfrm>
        </p:grpSpPr>
        <p:sp>
          <p:nvSpPr>
            <p:cNvPr id="69706" name="Line 24"/>
            <p:cNvSpPr>
              <a:spLocks noChangeShapeType="1"/>
            </p:cNvSpPr>
            <p:nvPr/>
          </p:nvSpPr>
          <p:spPr bwMode="auto">
            <a:xfrm>
              <a:off x="1379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7" name="Line 25"/>
            <p:cNvSpPr>
              <a:spLocks noChangeShapeType="1"/>
            </p:cNvSpPr>
            <p:nvPr/>
          </p:nvSpPr>
          <p:spPr bwMode="auto">
            <a:xfrm>
              <a:off x="1659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8" name="Line 26"/>
            <p:cNvSpPr>
              <a:spLocks noChangeShapeType="1"/>
            </p:cNvSpPr>
            <p:nvPr/>
          </p:nvSpPr>
          <p:spPr bwMode="auto">
            <a:xfrm>
              <a:off x="1938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9" name="Line 27"/>
            <p:cNvSpPr>
              <a:spLocks noChangeShapeType="1"/>
            </p:cNvSpPr>
            <p:nvPr/>
          </p:nvSpPr>
          <p:spPr bwMode="auto">
            <a:xfrm>
              <a:off x="2218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0" name="Line 28"/>
            <p:cNvSpPr>
              <a:spLocks noChangeShapeType="1"/>
            </p:cNvSpPr>
            <p:nvPr/>
          </p:nvSpPr>
          <p:spPr bwMode="auto">
            <a:xfrm>
              <a:off x="2498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1" name="Line 29"/>
            <p:cNvSpPr>
              <a:spLocks noChangeShapeType="1"/>
            </p:cNvSpPr>
            <p:nvPr/>
          </p:nvSpPr>
          <p:spPr bwMode="auto">
            <a:xfrm>
              <a:off x="2777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2" name="Line 30"/>
            <p:cNvSpPr>
              <a:spLocks noChangeShapeType="1"/>
            </p:cNvSpPr>
            <p:nvPr/>
          </p:nvSpPr>
          <p:spPr bwMode="auto">
            <a:xfrm>
              <a:off x="3057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3" name="Line 31"/>
            <p:cNvSpPr>
              <a:spLocks noChangeShapeType="1"/>
            </p:cNvSpPr>
            <p:nvPr/>
          </p:nvSpPr>
          <p:spPr bwMode="auto">
            <a:xfrm>
              <a:off x="3336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4" name="Line 32"/>
            <p:cNvSpPr>
              <a:spLocks noChangeShapeType="1"/>
            </p:cNvSpPr>
            <p:nvPr/>
          </p:nvSpPr>
          <p:spPr bwMode="auto">
            <a:xfrm>
              <a:off x="3616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5" name="Line 33"/>
            <p:cNvSpPr>
              <a:spLocks noChangeShapeType="1"/>
            </p:cNvSpPr>
            <p:nvPr/>
          </p:nvSpPr>
          <p:spPr bwMode="auto">
            <a:xfrm>
              <a:off x="1240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6" name="Line 34"/>
            <p:cNvSpPr>
              <a:spLocks noChangeShapeType="1"/>
            </p:cNvSpPr>
            <p:nvPr/>
          </p:nvSpPr>
          <p:spPr bwMode="auto">
            <a:xfrm>
              <a:off x="1519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7" name="Line 35"/>
            <p:cNvSpPr>
              <a:spLocks noChangeShapeType="1"/>
            </p:cNvSpPr>
            <p:nvPr/>
          </p:nvSpPr>
          <p:spPr bwMode="auto">
            <a:xfrm>
              <a:off x="1799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8" name="Line 36"/>
            <p:cNvSpPr>
              <a:spLocks noChangeShapeType="1"/>
            </p:cNvSpPr>
            <p:nvPr/>
          </p:nvSpPr>
          <p:spPr bwMode="auto">
            <a:xfrm>
              <a:off x="2078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9" name="Line 37"/>
            <p:cNvSpPr>
              <a:spLocks noChangeShapeType="1"/>
            </p:cNvSpPr>
            <p:nvPr/>
          </p:nvSpPr>
          <p:spPr bwMode="auto">
            <a:xfrm>
              <a:off x="2358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0" name="Line 38"/>
            <p:cNvSpPr>
              <a:spLocks noChangeShapeType="1"/>
            </p:cNvSpPr>
            <p:nvPr/>
          </p:nvSpPr>
          <p:spPr bwMode="auto">
            <a:xfrm>
              <a:off x="2637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1" name="Line 39"/>
            <p:cNvSpPr>
              <a:spLocks noChangeShapeType="1"/>
            </p:cNvSpPr>
            <p:nvPr/>
          </p:nvSpPr>
          <p:spPr bwMode="auto">
            <a:xfrm>
              <a:off x="2917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2" name="Line 40"/>
            <p:cNvSpPr>
              <a:spLocks noChangeShapeType="1"/>
            </p:cNvSpPr>
            <p:nvPr/>
          </p:nvSpPr>
          <p:spPr bwMode="auto">
            <a:xfrm>
              <a:off x="3197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3" name="Line 41"/>
            <p:cNvSpPr>
              <a:spLocks noChangeShapeType="1"/>
            </p:cNvSpPr>
            <p:nvPr/>
          </p:nvSpPr>
          <p:spPr bwMode="auto">
            <a:xfrm>
              <a:off x="3476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4" name="Line 42"/>
            <p:cNvSpPr>
              <a:spLocks noChangeShapeType="1"/>
            </p:cNvSpPr>
            <p:nvPr/>
          </p:nvSpPr>
          <p:spPr bwMode="auto">
            <a:xfrm>
              <a:off x="3756" y="299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9639" name="Group 95"/>
          <p:cNvGrpSpPr>
            <a:grpSpLocks/>
          </p:cNvGrpSpPr>
          <p:nvPr/>
        </p:nvGrpSpPr>
        <p:grpSpPr bwMode="auto">
          <a:xfrm>
            <a:off x="1892300" y="4924425"/>
            <a:ext cx="4089400" cy="996950"/>
            <a:chOff x="1192" y="948"/>
            <a:chExt cx="2576" cy="628"/>
          </a:xfrm>
        </p:grpSpPr>
        <p:sp>
          <p:nvSpPr>
            <p:cNvPr id="69687" name="Oval 76"/>
            <p:cNvSpPr>
              <a:spLocks noChangeArrowheads="1"/>
            </p:cNvSpPr>
            <p:nvPr/>
          </p:nvSpPr>
          <p:spPr bwMode="auto">
            <a:xfrm>
              <a:off x="1192" y="124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8" name="Oval 77"/>
            <p:cNvSpPr>
              <a:spLocks noChangeArrowheads="1"/>
            </p:cNvSpPr>
            <p:nvPr/>
          </p:nvSpPr>
          <p:spPr bwMode="auto">
            <a:xfrm>
              <a:off x="1324" y="9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9" name="Oval 78"/>
            <p:cNvSpPr>
              <a:spLocks noChangeArrowheads="1"/>
            </p:cNvSpPr>
            <p:nvPr/>
          </p:nvSpPr>
          <p:spPr bwMode="auto">
            <a:xfrm>
              <a:off x="1476" y="138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0" name="Oval 79"/>
            <p:cNvSpPr>
              <a:spLocks noChangeArrowheads="1"/>
            </p:cNvSpPr>
            <p:nvPr/>
          </p:nvSpPr>
          <p:spPr bwMode="auto">
            <a:xfrm>
              <a:off x="1604" y="140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1" name="Oval 80"/>
            <p:cNvSpPr>
              <a:spLocks noChangeArrowheads="1"/>
            </p:cNvSpPr>
            <p:nvPr/>
          </p:nvSpPr>
          <p:spPr bwMode="auto">
            <a:xfrm>
              <a:off x="1744" y="9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2" name="Oval 81"/>
            <p:cNvSpPr>
              <a:spLocks noChangeArrowheads="1"/>
            </p:cNvSpPr>
            <p:nvPr/>
          </p:nvSpPr>
          <p:spPr bwMode="auto">
            <a:xfrm>
              <a:off x="1880" y="14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3" name="Oval 82"/>
            <p:cNvSpPr>
              <a:spLocks noChangeArrowheads="1"/>
            </p:cNvSpPr>
            <p:nvPr/>
          </p:nvSpPr>
          <p:spPr bwMode="auto">
            <a:xfrm>
              <a:off x="2036" y="15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4" name="Oval 83"/>
            <p:cNvSpPr>
              <a:spLocks noChangeArrowheads="1"/>
            </p:cNvSpPr>
            <p:nvPr/>
          </p:nvSpPr>
          <p:spPr bwMode="auto">
            <a:xfrm>
              <a:off x="2172" y="9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5" name="Oval 84"/>
            <p:cNvSpPr>
              <a:spLocks noChangeArrowheads="1"/>
            </p:cNvSpPr>
            <p:nvPr/>
          </p:nvSpPr>
          <p:spPr bwMode="auto">
            <a:xfrm>
              <a:off x="2324" y="128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6" name="Oval 85"/>
            <p:cNvSpPr>
              <a:spLocks noChangeArrowheads="1"/>
            </p:cNvSpPr>
            <p:nvPr/>
          </p:nvSpPr>
          <p:spPr bwMode="auto">
            <a:xfrm>
              <a:off x="2476" y="147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7" name="Oval 86"/>
            <p:cNvSpPr>
              <a:spLocks noChangeArrowheads="1"/>
            </p:cNvSpPr>
            <p:nvPr/>
          </p:nvSpPr>
          <p:spPr bwMode="auto">
            <a:xfrm>
              <a:off x="2592" y="9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8" name="Oval 87"/>
            <p:cNvSpPr>
              <a:spLocks noChangeArrowheads="1"/>
            </p:cNvSpPr>
            <p:nvPr/>
          </p:nvSpPr>
          <p:spPr bwMode="auto">
            <a:xfrm>
              <a:off x="2728" y="13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9" name="Oval 88"/>
            <p:cNvSpPr>
              <a:spLocks noChangeArrowheads="1"/>
            </p:cNvSpPr>
            <p:nvPr/>
          </p:nvSpPr>
          <p:spPr bwMode="auto">
            <a:xfrm>
              <a:off x="2868" y="144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0" name="Oval 89"/>
            <p:cNvSpPr>
              <a:spLocks noChangeArrowheads="1"/>
            </p:cNvSpPr>
            <p:nvPr/>
          </p:nvSpPr>
          <p:spPr bwMode="auto">
            <a:xfrm>
              <a:off x="3012" y="96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1" name="Oval 90"/>
            <p:cNvSpPr>
              <a:spLocks noChangeArrowheads="1"/>
            </p:cNvSpPr>
            <p:nvPr/>
          </p:nvSpPr>
          <p:spPr bwMode="auto">
            <a:xfrm>
              <a:off x="3148" y="125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2" name="Oval 91"/>
            <p:cNvSpPr>
              <a:spLocks noChangeArrowheads="1"/>
            </p:cNvSpPr>
            <p:nvPr/>
          </p:nvSpPr>
          <p:spPr bwMode="auto">
            <a:xfrm>
              <a:off x="3296" y="145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3" name="Oval 92"/>
            <p:cNvSpPr>
              <a:spLocks noChangeArrowheads="1"/>
            </p:cNvSpPr>
            <p:nvPr/>
          </p:nvSpPr>
          <p:spPr bwMode="auto">
            <a:xfrm>
              <a:off x="3428" y="102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4" name="Oval 93"/>
            <p:cNvSpPr>
              <a:spLocks noChangeArrowheads="1"/>
            </p:cNvSpPr>
            <p:nvPr/>
          </p:nvSpPr>
          <p:spPr bwMode="auto">
            <a:xfrm>
              <a:off x="3564" y="131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5" name="Oval 94"/>
            <p:cNvSpPr>
              <a:spLocks noChangeArrowheads="1"/>
            </p:cNvSpPr>
            <p:nvPr/>
          </p:nvSpPr>
          <p:spPr bwMode="auto">
            <a:xfrm>
              <a:off x="3712" y="151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9640" name="Group 97"/>
          <p:cNvGrpSpPr>
            <a:grpSpLocks/>
          </p:cNvGrpSpPr>
          <p:nvPr/>
        </p:nvGrpSpPr>
        <p:grpSpPr bwMode="auto">
          <a:xfrm>
            <a:off x="1943100" y="4841875"/>
            <a:ext cx="5130800" cy="1219200"/>
            <a:chOff x="1224" y="888"/>
            <a:chExt cx="3232" cy="768"/>
          </a:xfrm>
        </p:grpSpPr>
        <p:sp>
          <p:nvSpPr>
            <p:cNvPr id="69685" name="Line 98"/>
            <p:cNvSpPr>
              <a:spLocks noChangeShapeType="1"/>
            </p:cNvSpPr>
            <p:nvPr/>
          </p:nvSpPr>
          <p:spPr bwMode="auto">
            <a:xfrm>
              <a:off x="1224" y="1264"/>
              <a:ext cx="3232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6" name="Line 99"/>
            <p:cNvSpPr>
              <a:spLocks noChangeShapeType="1"/>
            </p:cNvSpPr>
            <p:nvPr/>
          </p:nvSpPr>
          <p:spPr bwMode="auto">
            <a:xfrm>
              <a:off x="1224" y="888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9641" name="Group 124"/>
          <p:cNvGrpSpPr>
            <a:grpSpLocks/>
          </p:cNvGrpSpPr>
          <p:nvPr/>
        </p:nvGrpSpPr>
        <p:grpSpPr bwMode="auto">
          <a:xfrm>
            <a:off x="1892300" y="3333750"/>
            <a:ext cx="4089400" cy="996950"/>
            <a:chOff x="1192" y="2100"/>
            <a:chExt cx="2576" cy="628"/>
          </a:xfrm>
        </p:grpSpPr>
        <p:sp>
          <p:nvSpPr>
            <p:cNvPr id="69666" name="Oval 101"/>
            <p:cNvSpPr>
              <a:spLocks noChangeArrowheads="1"/>
            </p:cNvSpPr>
            <p:nvPr/>
          </p:nvSpPr>
          <p:spPr bwMode="auto">
            <a:xfrm>
              <a:off x="1192" y="23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7" name="Oval 102"/>
            <p:cNvSpPr>
              <a:spLocks noChangeArrowheads="1"/>
            </p:cNvSpPr>
            <p:nvPr/>
          </p:nvSpPr>
          <p:spPr bwMode="auto">
            <a:xfrm>
              <a:off x="1324" y="210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8" name="Oval 103"/>
            <p:cNvSpPr>
              <a:spLocks noChangeArrowheads="1"/>
            </p:cNvSpPr>
            <p:nvPr/>
          </p:nvSpPr>
          <p:spPr bwMode="auto">
            <a:xfrm>
              <a:off x="1476" y="254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9" name="Oval 104"/>
            <p:cNvSpPr>
              <a:spLocks noChangeArrowheads="1"/>
            </p:cNvSpPr>
            <p:nvPr/>
          </p:nvSpPr>
          <p:spPr bwMode="auto">
            <a:xfrm>
              <a:off x="1604" y="256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0" name="Oval 105"/>
            <p:cNvSpPr>
              <a:spLocks noChangeArrowheads="1"/>
            </p:cNvSpPr>
            <p:nvPr/>
          </p:nvSpPr>
          <p:spPr bwMode="auto">
            <a:xfrm>
              <a:off x="1744" y="21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1" name="Oval 106"/>
            <p:cNvSpPr>
              <a:spLocks noChangeArrowheads="1"/>
            </p:cNvSpPr>
            <p:nvPr/>
          </p:nvSpPr>
          <p:spPr bwMode="auto">
            <a:xfrm>
              <a:off x="1880" y="255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2" name="Oval 107"/>
            <p:cNvSpPr>
              <a:spLocks noChangeArrowheads="1"/>
            </p:cNvSpPr>
            <p:nvPr/>
          </p:nvSpPr>
          <p:spPr bwMode="auto">
            <a:xfrm>
              <a:off x="2036" y="265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3" name="Oval 108"/>
            <p:cNvSpPr>
              <a:spLocks noChangeArrowheads="1"/>
            </p:cNvSpPr>
            <p:nvPr/>
          </p:nvSpPr>
          <p:spPr bwMode="auto">
            <a:xfrm>
              <a:off x="2172" y="21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4" name="Oval 109"/>
            <p:cNvSpPr>
              <a:spLocks noChangeArrowheads="1"/>
            </p:cNvSpPr>
            <p:nvPr/>
          </p:nvSpPr>
          <p:spPr bwMode="auto">
            <a:xfrm>
              <a:off x="2324" y="243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5" name="Oval 110"/>
            <p:cNvSpPr>
              <a:spLocks noChangeArrowheads="1"/>
            </p:cNvSpPr>
            <p:nvPr/>
          </p:nvSpPr>
          <p:spPr bwMode="auto">
            <a:xfrm>
              <a:off x="2476" y="262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6" name="Oval 111"/>
            <p:cNvSpPr>
              <a:spLocks noChangeArrowheads="1"/>
            </p:cNvSpPr>
            <p:nvPr/>
          </p:nvSpPr>
          <p:spPr bwMode="auto">
            <a:xfrm>
              <a:off x="2592" y="21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7" name="Oval 112"/>
            <p:cNvSpPr>
              <a:spLocks noChangeArrowheads="1"/>
            </p:cNvSpPr>
            <p:nvPr/>
          </p:nvSpPr>
          <p:spPr bwMode="auto">
            <a:xfrm>
              <a:off x="2728" y="25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8" name="Oval 113"/>
            <p:cNvSpPr>
              <a:spLocks noChangeArrowheads="1"/>
            </p:cNvSpPr>
            <p:nvPr/>
          </p:nvSpPr>
          <p:spPr bwMode="auto">
            <a:xfrm>
              <a:off x="2868" y="25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9" name="Oval 114"/>
            <p:cNvSpPr>
              <a:spLocks noChangeArrowheads="1"/>
            </p:cNvSpPr>
            <p:nvPr/>
          </p:nvSpPr>
          <p:spPr bwMode="auto">
            <a:xfrm>
              <a:off x="3012" y="212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0" name="Oval 115"/>
            <p:cNvSpPr>
              <a:spLocks noChangeArrowheads="1"/>
            </p:cNvSpPr>
            <p:nvPr/>
          </p:nvSpPr>
          <p:spPr bwMode="auto">
            <a:xfrm>
              <a:off x="3148" y="24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1" name="Oval 116"/>
            <p:cNvSpPr>
              <a:spLocks noChangeArrowheads="1"/>
            </p:cNvSpPr>
            <p:nvPr/>
          </p:nvSpPr>
          <p:spPr bwMode="auto">
            <a:xfrm>
              <a:off x="3296" y="26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2" name="Oval 117"/>
            <p:cNvSpPr>
              <a:spLocks noChangeArrowheads="1"/>
            </p:cNvSpPr>
            <p:nvPr/>
          </p:nvSpPr>
          <p:spPr bwMode="auto">
            <a:xfrm>
              <a:off x="3428" y="217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3" name="Oval 118"/>
            <p:cNvSpPr>
              <a:spLocks noChangeArrowheads="1"/>
            </p:cNvSpPr>
            <p:nvPr/>
          </p:nvSpPr>
          <p:spPr bwMode="auto">
            <a:xfrm>
              <a:off x="3564" y="246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4" name="Oval 119"/>
            <p:cNvSpPr>
              <a:spLocks noChangeArrowheads="1"/>
            </p:cNvSpPr>
            <p:nvPr/>
          </p:nvSpPr>
          <p:spPr bwMode="auto">
            <a:xfrm>
              <a:off x="3712" y="266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9642" name="Group 120"/>
          <p:cNvGrpSpPr>
            <a:grpSpLocks/>
          </p:cNvGrpSpPr>
          <p:nvPr/>
        </p:nvGrpSpPr>
        <p:grpSpPr bwMode="auto">
          <a:xfrm>
            <a:off x="1943100" y="3251200"/>
            <a:ext cx="5130800" cy="1219200"/>
            <a:chOff x="1224" y="888"/>
            <a:chExt cx="3232" cy="768"/>
          </a:xfrm>
        </p:grpSpPr>
        <p:sp>
          <p:nvSpPr>
            <p:cNvPr id="69664" name="Line 121"/>
            <p:cNvSpPr>
              <a:spLocks noChangeShapeType="1"/>
            </p:cNvSpPr>
            <p:nvPr/>
          </p:nvSpPr>
          <p:spPr bwMode="auto">
            <a:xfrm>
              <a:off x="1224" y="1264"/>
              <a:ext cx="3232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5" name="Line 122"/>
            <p:cNvSpPr>
              <a:spLocks noChangeShapeType="1"/>
            </p:cNvSpPr>
            <p:nvPr/>
          </p:nvSpPr>
          <p:spPr bwMode="auto">
            <a:xfrm>
              <a:off x="1224" y="888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643" name="Freeform 123"/>
          <p:cNvSpPr>
            <a:spLocks/>
          </p:cNvSpPr>
          <p:nvPr/>
        </p:nvSpPr>
        <p:spPr bwMode="auto">
          <a:xfrm>
            <a:off x="1936750" y="4919663"/>
            <a:ext cx="3981450" cy="1027112"/>
          </a:xfrm>
          <a:custGeom>
            <a:avLst/>
            <a:gdLst>
              <a:gd name="T0" fmla="*/ 0 w 2508"/>
              <a:gd name="T1" fmla="*/ 824089786 h 647"/>
              <a:gd name="T2" fmla="*/ 332660595 w 2508"/>
              <a:gd name="T3" fmla="*/ 57962775 h 647"/>
              <a:gd name="T4" fmla="*/ 715724295 w 2508"/>
              <a:gd name="T5" fmla="*/ 1176911555 h 647"/>
              <a:gd name="T6" fmla="*/ 1058465610 w 2508"/>
              <a:gd name="T7" fmla="*/ 1186992171 h 647"/>
              <a:gd name="T8" fmla="*/ 1381045484 w 2508"/>
              <a:gd name="T9" fmla="*/ 199091428 h 647"/>
              <a:gd name="T10" fmla="*/ 1733867619 w 2508"/>
              <a:gd name="T11" fmla="*/ 1237395253 h 647"/>
              <a:gd name="T12" fmla="*/ 2127011841 w 2508"/>
              <a:gd name="T13" fmla="*/ 1459168811 h 647"/>
              <a:gd name="T14" fmla="*/ 2147483647 w 2508"/>
              <a:gd name="T15" fmla="*/ 209172093 h 647"/>
              <a:gd name="T16" fmla="*/ 2147483647 w 2508"/>
              <a:gd name="T17" fmla="*/ 945057380 h 647"/>
              <a:gd name="T18" fmla="*/ 2147483647 w 2508"/>
              <a:gd name="T19" fmla="*/ 1348282032 h 647"/>
              <a:gd name="T20" fmla="*/ 2147483647 w 2508"/>
              <a:gd name="T21" fmla="*/ 209172093 h 647"/>
              <a:gd name="T22" fmla="*/ 2147483647 w 2508"/>
              <a:gd name="T23" fmla="*/ 1186992171 h 647"/>
              <a:gd name="T24" fmla="*/ 2147483647 w 2508"/>
              <a:gd name="T25" fmla="*/ 1328120799 h 647"/>
              <a:gd name="T26" fmla="*/ 2147483647 w 2508"/>
              <a:gd name="T27" fmla="*/ 138607730 h 647"/>
              <a:gd name="T28" fmla="*/ 2147483647 w 2508"/>
              <a:gd name="T29" fmla="*/ 854331834 h 647"/>
              <a:gd name="T30" fmla="*/ 2147483647 w 2508"/>
              <a:gd name="T31" fmla="*/ 1358362648 h 647"/>
              <a:gd name="T32" fmla="*/ 2147483647 w 2508"/>
              <a:gd name="T33" fmla="*/ 289817024 h 647"/>
              <a:gd name="T34" fmla="*/ 2147483647 w 2508"/>
              <a:gd name="T35" fmla="*/ 1045863543 h 647"/>
              <a:gd name="T36" fmla="*/ 2147483647 w 2508"/>
              <a:gd name="T37" fmla="*/ 1519652509 h 64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508"/>
              <a:gd name="T58" fmla="*/ 0 h 647"/>
              <a:gd name="T59" fmla="*/ 2508 w 2508"/>
              <a:gd name="T60" fmla="*/ 647 h 647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508" h="647">
                <a:moveTo>
                  <a:pt x="0" y="327"/>
                </a:moveTo>
                <a:cubicBezTo>
                  <a:pt x="42" y="163"/>
                  <a:pt x="85" y="0"/>
                  <a:pt x="132" y="23"/>
                </a:cubicBezTo>
                <a:cubicBezTo>
                  <a:pt x="179" y="46"/>
                  <a:pt x="236" y="392"/>
                  <a:pt x="284" y="467"/>
                </a:cubicBezTo>
                <a:cubicBezTo>
                  <a:pt x="332" y="542"/>
                  <a:pt x="376" y="536"/>
                  <a:pt x="420" y="471"/>
                </a:cubicBezTo>
                <a:cubicBezTo>
                  <a:pt x="464" y="406"/>
                  <a:pt x="503" y="76"/>
                  <a:pt x="548" y="79"/>
                </a:cubicBezTo>
                <a:cubicBezTo>
                  <a:pt x="593" y="82"/>
                  <a:pt x="639" y="408"/>
                  <a:pt x="688" y="491"/>
                </a:cubicBezTo>
                <a:cubicBezTo>
                  <a:pt x="737" y="574"/>
                  <a:pt x="796" y="647"/>
                  <a:pt x="844" y="579"/>
                </a:cubicBezTo>
                <a:cubicBezTo>
                  <a:pt x="892" y="511"/>
                  <a:pt x="927" y="117"/>
                  <a:pt x="976" y="83"/>
                </a:cubicBezTo>
                <a:cubicBezTo>
                  <a:pt x="1025" y="49"/>
                  <a:pt x="1082" y="300"/>
                  <a:pt x="1136" y="375"/>
                </a:cubicBezTo>
                <a:cubicBezTo>
                  <a:pt x="1190" y="450"/>
                  <a:pt x="1257" y="584"/>
                  <a:pt x="1300" y="535"/>
                </a:cubicBezTo>
                <a:cubicBezTo>
                  <a:pt x="1343" y="486"/>
                  <a:pt x="1357" y="94"/>
                  <a:pt x="1396" y="83"/>
                </a:cubicBezTo>
                <a:cubicBezTo>
                  <a:pt x="1435" y="72"/>
                  <a:pt x="1487" y="397"/>
                  <a:pt x="1536" y="471"/>
                </a:cubicBezTo>
                <a:cubicBezTo>
                  <a:pt x="1585" y="545"/>
                  <a:pt x="1642" y="596"/>
                  <a:pt x="1688" y="527"/>
                </a:cubicBezTo>
                <a:cubicBezTo>
                  <a:pt x="1734" y="458"/>
                  <a:pt x="1765" y="86"/>
                  <a:pt x="1812" y="55"/>
                </a:cubicBezTo>
                <a:cubicBezTo>
                  <a:pt x="1859" y="24"/>
                  <a:pt x="1919" y="258"/>
                  <a:pt x="1968" y="339"/>
                </a:cubicBezTo>
                <a:cubicBezTo>
                  <a:pt x="2017" y="420"/>
                  <a:pt x="2059" y="576"/>
                  <a:pt x="2104" y="539"/>
                </a:cubicBezTo>
                <a:cubicBezTo>
                  <a:pt x="2149" y="502"/>
                  <a:pt x="2190" y="136"/>
                  <a:pt x="2236" y="115"/>
                </a:cubicBezTo>
                <a:cubicBezTo>
                  <a:pt x="2282" y="94"/>
                  <a:pt x="2335" y="334"/>
                  <a:pt x="2380" y="415"/>
                </a:cubicBezTo>
                <a:cubicBezTo>
                  <a:pt x="2425" y="496"/>
                  <a:pt x="2466" y="549"/>
                  <a:pt x="2508" y="603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9644" name="Group 125"/>
          <p:cNvGrpSpPr>
            <a:grpSpLocks/>
          </p:cNvGrpSpPr>
          <p:nvPr/>
        </p:nvGrpSpPr>
        <p:grpSpPr bwMode="auto">
          <a:xfrm>
            <a:off x="1892300" y="1492250"/>
            <a:ext cx="4089400" cy="996950"/>
            <a:chOff x="1192" y="2100"/>
            <a:chExt cx="2576" cy="628"/>
          </a:xfrm>
        </p:grpSpPr>
        <p:sp>
          <p:nvSpPr>
            <p:cNvPr id="69645" name="Oval 126"/>
            <p:cNvSpPr>
              <a:spLocks noChangeArrowheads="1"/>
            </p:cNvSpPr>
            <p:nvPr/>
          </p:nvSpPr>
          <p:spPr bwMode="auto">
            <a:xfrm>
              <a:off x="1192" y="23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6" name="Oval 127"/>
            <p:cNvSpPr>
              <a:spLocks noChangeArrowheads="1"/>
            </p:cNvSpPr>
            <p:nvPr/>
          </p:nvSpPr>
          <p:spPr bwMode="auto">
            <a:xfrm>
              <a:off x="1324" y="210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7" name="Oval 128"/>
            <p:cNvSpPr>
              <a:spLocks noChangeArrowheads="1"/>
            </p:cNvSpPr>
            <p:nvPr/>
          </p:nvSpPr>
          <p:spPr bwMode="auto">
            <a:xfrm>
              <a:off x="1476" y="254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8" name="Oval 129"/>
            <p:cNvSpPr>
              <a:spLocks noChangeArrowheads="1"/>
            </p:cNvSpPr>
            <p:nvPr/>
          </p:nvSpPr>
          <p:spPr bwMode="auto">
            <a:xfrm>
              <a:off x="1604" y="256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9" name="Oval 130"/>
            <p:cNvSpPr>
              <a:spLocks noChangeArrowheads="1"/>
            </p:cNvSpPr>
            <p:nvPr/>
          </p:nvSpPr>
          <p:spPr bwMode="auto">
            <a:xfrm>
              <a:off x="1744" y="21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0" name="Oval 131"/>
            <p:cNvSpPr>
              <a:spLocks noChangeArrowheads="1"/>
            </p:cNvSpPr>
            <p:nvPr/>
          </p:nvSpPr>
          <p:spPr bwMode="auto">
            <a:xfrm>
              <a:off x="1880" y="255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1" name="Oval 132"/>
            <p:cNvSpPr>
              <a:spLocks noChangeArrowheads="1"/>
            </p:cNvSpPr>
            <p:nvPr/>
          </p:nvSpPr>
          <p:spPr bwMode="auto">
            <a:xfrm>
              <a:off x="2036" y="265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2" name="Oval 133"/>
            <p:cNvSpPr>
              <a:spLocks noChangeArrowheads="1"/>
            </p:cNvSpPr>
            <p:nvPr/>
          </p:nvSpPr>
          <p:spPr bwMode="auto">
            <a:xfrm>
              <a:off x="2172" y="21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3" name="Oval 134"/>
            <p:cNvSpPr>
              <a:spLocks noChangeArrowheads="1"/>
            </p:cNvSpPr>
            <p:nvPr/>
          </p:nvSpPr>
          <p:spPr bwMode="auto">
            <a:xfrm>
              <a:off x="2324" y="243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4" name="Oval 135"/>
            <p:cNvSpPr>
              <a:spLocks noChangeArrowheads="1"/>
            </p:cNvSpPr>
            <p:nvPr/>
          </p:nvSpPr>
          <p:spPr bwMode="auto">
            <a:xfrm>
              <a:off x="2476" y="262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5" name="Oval 136"/>
            <p:cNvSpPr>
              <a:spLocks noChangeArrowheads="1"/>
            </p:cNvSpPr>
            <p:nvPr/>
          </p:nvSpPr>
          <p:spPr bwMode="auto">
            <a:xfrm>
              <a:off x="2592" y="21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6" name="Oval 137"/>
            <p:cNvSpPr>
              <a:spLocks noChangeArrowheads="1"/>
            </p:cNvSpPr>
            <p:nvPr/>
          </p:nvSpPr>
          <p:spPr bwMode="auto">
            <a:xfrm>
              <a:off x="2728" y="254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7" name="Oval 138"/>
            <p:cNvSpPr>
              <a:spLocks noChangeArrowheads="1"/>
            </p:cNvSpPr>
            <p:nvPr/>
          </p:nvSpPr>
          <p:spPr bwMode="auto">
            <a:xfrm>
              <a:off x="2868" y="259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8" name="Oval 139"/>
            <p:cNvSpPr>
              <a:spLocks noChangeArrowheads="1"/>
            </p:cNvSpPr>
            <p:nvPr/>
          </p:nvSpPr>
          <p:spPr bwMode="auto">
            <a:xfrm>
              <a:off x="3012" y="212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9" name="Oval 140"/>
            <p:cNvSpPr>
              <a:spLocks noChangeArrowheads="1"/>
            </p:cNvSpPr>
            <p:nvPr/>
          </p:nvSpPr>
          <p:spPr bwMode="auto">
            <a:xfrm>
              <a:off x="3148" y="24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0" name="Oval 141"/>
            <p:cNvSpPr>
              <a:spLocks noChangeArrowheads="1"/>
            </p:cNvSpPr>
            <p:nvPr/>
          </p:nvSpPr>
          <p:spPr bwMode="auto">
            <a:xfrm>
              <a:off x="3296" y="26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1" name="Oval 142"/>
            <p:cNvSpPr>
              <a:spLocks noChangeArrowheads="1"/>
            </p:cNvSpPr>
            <p:nvPr/>
          </p:nvSpPr>
          <p:spPr bwMode="auto">
            <a:xfrm>
              <a:off x="3428" y="217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2" name="Oval 143"/>
            <p:cNvSpPr>
              <a:spLocks noChangeArrowheads="1"/>
            </p:cNvSpPr>
            <p:nvPr/>
          </p:nvSpPr>
          <p:spPr bwMode="auto">
            <a:xfrm>
              <a:off x="3564" y="246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3" name="Oval 144"/>
            <p:cNvSpPr>
              <a:spLocks noChangeArrowheads="1"/>
            </p:cNvSpPr>
            <p:nvPr/>
          </p:nvSpPr>
          <p:spPr bwMode="auto">
            <a:xfrm>
              <a:off x="3712" y="266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Sample Rates</a:t>
            </a:r>
            <a:endParaRPr lang="en-US" sz="2400">
              <a:latin typeface="Times New Roman" charset="0"/>
            </a:endParaRPr>
          </a:p>
        </p:txBody>
      </p:sp>
      <p:grpSp>
        <p:nvGrpSpPr>
          <p:cNvPr id="70660" name="Group 4"/>
          <p:cNvGrpSpPr>
            <a:grpSpLocks/>
          </p:cNvGrpSpPr>
          <p:nvPr/>
        </p:nvGrpSpPr>
        <p:grpSpPr bwMode="auto">
          <a:xfrm>
            <a:off x="1941513" y="1462088"/>
            <a:ext cx="4154487" cy="1174750"/>
            <a:chOff x="1223" y="1137"/>
            <a:chExt cx="2617" cy="740"/>
          </a:xfrm>
        </p:grpSpPr>
        <p:sp>
          <p:nvSpPr>
            <p:cNvPr id="70783" name="Freeform 5"/>
            <p:cNvSpPr>
              <a:spLocks/>
            </p:cNvSpPr>
            <p:nvPr/>
          </p:nvSpPr>
          <p:spPr bwMode="auto">
            <a:xfrm>
              <a:off x="1223" y="113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84" name="Freeform 6"/>
            <p:cNvSpPr>
              <a:spLocks/>
            </p:cNvSpPr>
            <p:nvPr/>
          </p:nvSpPr>
          <p:spPr bwMode="auto">
            <a:xfrm flipV="1">
              <a:off x="1871" y="121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785" name="Group 7"/>
            <p:cNvGrpSpPr>
              <a:grpSpLocks/>
            </p:cNvGrpSpPr>
            <p:nvPr/>
          </p:nvGrpSpPr>
          <p:grpSpPr bwMode="auto">
            <a:xfrm flipH="1" flipV="1">
              <a:off x="2527" y="1145"/>
              <a:ext cx="1313" cy="732"/>
              <a:chOff x="2151" y="1793"/>
              <a:chExt cx="1313" cy="732"/>
            </a:xfrm>
          </p:grpSpPr>
          <p:sp>
            <p:nvSpPr>
              <p:cNvPr id="70786" name="Freeform 8"/>
              <p:cNvSpPr>
                <a:spLocks/>
              </p:cNvSpPr>
              <p:nvPr/>
            </p:nvSpPr>
            <p:spPr bwMode="auto">
              <a:xfrm>
                <a:off x="2151" y="179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87" name="Freeform 9"/>
              <p:cNvSpPr>
                <a:spLocks/>
              </p:cNvSpPr>
              <p:nvPr/>
            </p:nvSpPr>
            <p:spPr bwMode="auto">
              <a:xfrm flipV="1">
                <a:off x="2799" y="187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0661" name="Line 10"/>
          <p:cNvSpPr>
            <a:spLocks noChangeShapeType="1"/>
          </p:cNvSpPr>
          <p:nvPr/>
        </p:nvSpPr>
        <p:spPr bwMode="auto">
          <a:xfrm>
            <a:off x="1943100" y="2006600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Line 11"/>
          <p:cNvSpPr>
            <a:spLocks noChangeShapeType="1"/>
          </p:cNvSpPr>
          <p:nvPr/>
        </p:nvSpPr>
        <p:spPr bwMode="auto">
          <a:xfrm>
            <a:off x="1943100" y="14097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63" name="Group 43"/>
          <p:cNvGrpSpPr>
            <a:grpSpLocks/>
          </p:cNvGrpSpPr>
          <p:nvPr/>
        </p:nvGrpSpPr>
        <p:grpSpPr bwMode="auto">
          <a:xfrm>
            <a:off x="1943100" y="1654175"/>
            <a:ext cx="4049713" cy="723900"/>
            <a:chOff x="1232" y="3546"/>
            <a:chExt cx="2535" cy="456"/>
          </a:xfrm>
        </p:grpSpPr>
        <p:sp>
          <p:nvSpPr>
            <p:cNvPr id="70755" name="Line 44"/>
            <p:cNvSpPr>
              <a:spLocks noChangeShapeType="1"/>
            </p:cNvSpPr>
            <p:nvPr/>
          </p:nvSpPr>
          <p:spPr bwMode="auto">
            <a:xfrm>
              <a:off x="1232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6" name="Line 45"/>
            <p:cNvSpPr>
              <a:spLocks noChangeShapeType="1"/>
            </p:cNvSpPr>
            <p:nvPr/>
          </p:nvSpPr>
          <p:spPr bwMode="auto">
            <a:xfrm>
              <a:off x="1513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7" name="Line 46"/>
            <p:cNvSpPr>
              <a:spLocks noChangeShapeType="1"/>
            </p:cNvSpPr>
            <p:nvPr/>
          </p:nvSpPr>
          <p:spPr bwMode="auto">
            <a:xfrm>
              <a:off x="1795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8" name="Line 47"/>
            <p:cNvSpPr>
              <a:spLocks noChangeShapeType="1"/>
            </p:cNvSpPr>
            <p:nvPr/>
          </p:nvSpPr>
          <p:spPr bwMode="auto">
            <a:xfrm>
              <a:off x="2077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9" name="Line 48"/>
            <p:cNvSpPr>
              <a:spLocks noChangeShapeType="1"/>
            </p:cNvSpPr>
            <p:nvPr/>
          </p:nvSpPr>
          <p:spPr bwMode="auto">
            <a:xfrm>
              <a:off x="2358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0" name="Line 49"/>
            <p:cNvSpPr>
              <a:spLocks noChangeShapeType="1"/>
            </p:cNvSpPr>
            <p:nvPr/>
          </p:nvSpPr>
          <p:spPr bwMode="auto">
            <a:xfrm>
              <a:off x="2640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1" name="Line 50"/>
            <p:cNvSpPr>
              <a:spLocks noChangeShapeType="1"/>
            </p:cNvSpPr>
            <p:nvPr/>
          </p:nvSpPr>
          <p:spPr bwMode="auto">
            <a:xfrm>
              <a:off x="2922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2" name="Line 51"/>
            <p:cNvSpPr>
              <a:spLocks noChangeShapeType="1"/>
            </p:cNvSpPr>
            <p:nvPr/>
          </p:nvSpPr>
          <p:spPr bwMode="auto">
            <a:xfrm>
              <a:off x="3203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3" name="Line 52"/>
            <p:cNvSpPr>
              <a:spLocks noChangeShapeType="1"/>
            </p:cNvSpPr>
            <p:nvPr/>
          </p:nvSpPr>
          <p:spPr bwMode="auto">
            <a:xfrm>
              <a:off x="3485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4" name="Line 53"/>
            <p:cNvSpPr>
              <a:spLocks noChangeShapeType="1"/>
            </p:cNvSpPr>
            <p:nvPr/>
          </p:nvSpPr>
          <p:spPr bwMode="auto">
            <a:xfrm>
              <a:off x="3767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5" name="Line 54"/>
            <p:cNvSpPr>
              <a:spLocks noChangeShapeType="1"/>
            </p:cNvSpPr>
            <p:nvPr/>
          </p:nvSpPr>
          <p:spPr bwMode="auto">
            <a:xfrm>
              <a:off x="1419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6" name="Line 55"/>
            <p:cNvSpPr>
              <a:spLocks noChangeShapeType="1"/>
            </p:cNvSpPr>
            <p:nvPr/>
          </p:nvSpPr>
          <p:spPr bwMode="auto">
            <a:xfrm>
              <a:off x="1701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7" name="Line 56"/>
            <p:cNvSpPr>
              <a:spLocks noChangeShapeType="1"/>
            </p:cNvSpPr>
            <p:nvPr/>
          </p:nvSpPr>
          <p:spPr bwMode="auto">
            <a:xfrm>
              <a:off x="1983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8" name="Line 57"/>
            <p:cNvSpPr>
              <a:spLocks noChangeShapeType="1"/>
            </p:cNvSpPr>
            <p:nvPr/>
          </p:nvSpPr>
          <p:spPr bwMode="auto">
            <a:xfrm>
              <a:off x="2264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69" name="Line 58"/>
            <p:cNvSpPr>
              <a:spLocks noChangeShapeType="1"/>
            </p:cNvSpPr>
            <p:nvPr/>
          </p:nvSpPr>
          <p:spPr bwMode="auto">
            <a:xfrm>
              <a:off x="2546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0" name="Line 59"/>
            <p:cNvSpPr>
              <a:spLocks noChangeShapeType="1"/>
            </p:cNvSpPr>
            <p:nvPr/>
          </p:nvSpPr>
          <p:spPr bwMode="auto">
            <a:xfrm>
              <a:off x="2828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1" name="Line 60"/>
            <p:cNvSpPr>
              <a:spLocks noChangeShapeType="1"/>
            </p:cNvSpPr>
            <p:nvPr/>
          </p:nvSpPr>
          <p:spPr bwMode="auto">
            <a:xfrm>
              <a:off x="3109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2" name="Line 61"/>
            <p:cNvSpPr>
              <a:spLocks noChangeShapeType="1"/>
            </p:cNvSpPr>
            <p:nvPr/>
          </p:nvSpPr>
          <p:spPr bwMode="auto">
            <a:xfrm>
              <a:off x="3391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3" name="Line 62"/>
            <p:cNvSpPr>
              <a:spLocks noChangeShapeType="1"/>
            </p:cNvSpPr>
            <p:nvPr/>
          </p:nvSpPr>
          <p:spPr bwMode="auto">
            <a:xfrm>
              <a:off x="3673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4" name="Line 63"/>
            <p:cNvSpPr>
              <a:spLocks noChangeShapeType="1"/>
            </p:cNvSpPr>
            <p:nvPr/>
          </p:nvSpPr>
          <p:spPr bwMode="auto">
            <a:xfrm>
              <a:off x="1325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5" name="Line 64"/>
            <p:cNvSpPr>
              <a:spLocks noChangeShapeType="1"/>
            </p:cNvSpPr>
            <p:nvPr/>
          </p:nvSpPr>
          <p:spPr bwMode="auto">
            <a:xfrm>
              <a:off x="1607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6" name="Line 65"/>
            <p:cNvSpPr>
              <a:spLocks noChangeShapeType="1"/>
            </p:cNvSpPr>
            <p:nvPr/>
          </p:nvSpPr>
          <p:spPr bwMode="auto">
            <a:xfrm>
              <a:off x="1889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7" name="Line 66"/>
            <p:cNvSpPr>
              <a:spLocks noChangeShapeType="1"/>
            </p:cNvSpPr>
            <p:nvPr/>
          </p:nvSpPr>
          <p:spPr bwMode="auto">
            <a:xfrm>
              <a:off x="2170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8" name="Line 67"/>
            <p:cNvSpPr>
              <a:spLocks noChangeShapeType="1"/>
            </p:cNvSpPr>
            <p:nvPr/>
          </p:nvSpPr>
          <p:spPr bwMode="auto">
            <a:xfrm>
              <a:off x="2452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79" name="Line 68"/>
            <p:cNvSpPr>
              <a:spLocks noChangeShapeType="1"/>
            </p:cNvSpPr>
            <p:nvPr/>
          </p:nvSpPr>
          <p:spPr bwMode="auto">
            <a:xfrm>
              <a:off x="2734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80" name="Line 69"/>
            <p:cNvSpPr>
              <a:spLocks noChangeShapeType="1"/>
            </p:cNvSpPr>
            <p:nvPr/>
          </p:nvSpPr>
          <p:spPr bwMode="auto">
            <a:xfrm>
              <a:off x="3015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81" name="Line 70"/>
            <p:cNvSpPr>
              <a:spLocks noChangeShapeType="1"/>
            </p:cNvSpPr>
            <p:nvPr/>
          </p:nvSpPr>
          <p:spPr bwMode="auto">
            <a:xfrm>
              <a:off x="3297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82" name="Line 71"/>
            <p:cNvSpPr>
              <a:spLocks noChangeShapeType="1"/>
            </p:cNvSpPr>
            <p:nvPr/>
          </p:nvSpPr>
          <p:spPr bwMode="auto">
            <a:xfrm>
              <a:off x="3579" y="3546"/>
              <a:ext cx="0" cy="45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64" name="Oval 76"/>
          <p:cNvSpPr>
            <a:spLocks noChangeArrowheads="1"/>
          </p:cNvSpPr>
          <p:nvPr/>
        </p:nvSpPr>
        <p:spPr bwMode="auto">
          <a:xfrm>
            <a:off x="1885950" y="19812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Oval 77"/>
          <p:cNvSpPr>
            <a:spLocks noChangeArrowheads="1"/>
          </p:cNvSpPr>
          <p:nvPr/>
        </p:nvSpPr>
        <p:spPr bwMode="auto">
          <a:xfrm>
            <a:off x="2044700" y="19685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Oval 78"/>
          <p:cNvSpPr>
            <a:spLocks noChangeArrowheads="1"/>
          </p:cNvSpPr>
          <p:nvPr/>
        </p:nvSpPr>
        <p:spPr bwMode="auto">
          <a:xfrm>
            <a:off x="2178050" y="19748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Oval 79"/>
          <p:cNvSpPr>
            <a:spLocks noChangeArrowheads="1"/>
          </p:cNvSpPr>
          <p:nvPr/>
        </p:nvSpPr>
        <p:spPr bwMode="auto">
          <a:xfrm>
            <a:off x="2336800" y="22034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Oval 80"/>
          <p:cNvSpPr>
            <a:spLocks noChangeArrowheads="1"/>
          </p:cNvSpPr>
          <p:nvPr/>
        </p:nvSpPr>
        <p:spPr bwMode="auto">
          <a:xfrm>
            <a:off x="2501900" y="23939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Oval 81"/>
          <p:cNvSpPr>
            <a:spLocks noChangeArrowheads="1"/>
          </p:cNvSpPr>
          <p:nvPr/>
        </p:nvSpPr>
        <p:spPr bwMode="auto">
          <a:xfrm>
            <a:off x="2647950" y="19685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Oval 82"/>
          <p:cNvSpPr>
            <a:spLocks noChangeArrowheads="1"/>
          </p:cNvSpPr>
          <p:nvPr/>
        </p:nvSpPr>
        <p:spPr bwMode="auto">
          <a:xfrm>
            <a:off x="2800350" y="15684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1" name="Oval 83"/>
          <p:cNvSpPr>
            <a:spLocks noChangeArrowheads="1"/>
          </p:cNvSpPr>
          <p:nvPr/>
        </p:nvSpPr>
        <p:spPr bwMode="auto">
          <a:xfrm>
            <a:off x="2946400" y="20891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Oval 84"/>
          <p:cNvSpPr>
            <a:spLocks noChangeArrowheads="1"/>
          </p:cNvSpPr>
          <p:nvPr/>
        </p:nvSpPr>
        <p:spPr bwMode="auto">
          <a:xfrm>
            <a:off x="3086100" y="24257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Oval 85"/>
          <p:cNvSpPr>
            <a:spLocks noChangeArrowheads="1"/>
          </p:cNvSpPr>
          <p:nvPr/>
        </p:nvSpPr>
        <p:spPr bwMode="auto">
          <a:xfrm>
            <a:off x="3270250" y="23177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4" name="Oval 86"/>
          <p:cNvSpPr>
            <a:spLocks noChangeArrowheads="1"/>
          </p:cNvSpPr>
          <p:nvPr/>
        </p:nvSpPr>
        <p:spPr bwMode="auto">
          <a:xfrm>
            <a:off x="3390900" y="16827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5" name="Oval 87"/>
          <p:cNvSpPr>
            <a:spLocks noChangeArrowheads="1"/>
          </p:cNvSpPr>
          <p:nvPr/>
        </p:nvSpPr>
        <p:spPr bwMode="auto">
          <a:xfrm>
            <a:off x="3556000" y="16700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6" name="Oval 88"/>
          <p:cNvSpPr>
            <a:spLocks noChangeArrowheads="1"/>
          </p:cNvSpPr>
          <p:nvPr/>
        </p:nvSpPr>
        <p:spPr bwMode="auto">
          <a:xfrm>
            <a:off x="3695700" y="21336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7" name="Oval 89"/>
          <p:cNvSpPr>
            <a:spLocks noChangeArrowheads="1"/>
          </p:cNvSpPr>
          <p:nvPr/>
        </p:nvSpPr>
        <p:spPr bwMode="auto">
          <a:xfrm>
            <a:off x="3841750" y="24257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8" name="Oval 90"/>
          <p:cNvSpPr>
            <a:spLocks noChangeArrowheads="1"/>
          </p:cNvSpPr>
          <p:nvPr/>
        </p:nvSpPr>
        <p:spPr bwMode="auto">
          <a:xfrm>
            <a:off x="3975100" y="18796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79" name="Oval 91"/>
          <p:cNvSpPr>
            <a:spLocks noChangeArrowheads="1"/>
          </p:cNvSpPr>
          <p:nvPr/>
        </p:nvSpPr>
        <p:spPr bwMode="auto">
          <a:xfrm>
            <a:off x="4133850" y="16129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0" name="Oval 92"/>
          <p:cNvSpPr>
            <a:spLocks noChangeArrowheads="1"/>
          </p:cNvSpPr>
          <p:nvPr/>
        </p:nvSpPr>
        <p:spPr bwMode="auto">
          <a:xfrm>
            <a:off x="4286250" y="20574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1" name="Oval 93"/>
          <p:cNvSpPr>
            <a:spLocks noChangeArrowheads="1"/>
          </p:cNvSpPr>
          <p:nvPr/>
        </p:nvSpPr>
        <p:spPr bwMode="auto">
          <a:xfrm>
            <a:off x="4476750" y="24384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2" name="Oval 94"/>
          <p:cNvSpPr>
            <a:spLocks noChangeArrowheads="1"/>
          </p:cNvSpPr>
          <p:nvPr/>
        </p:nvSpPr>
        <p:spPr bwMode="auto">
          <a:xfrm>
            <a:off x="4591050" y="21844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3" name="Oval 95"/>
          <p:cNvSpPr>
            <a:spLocks noChangeArrowheads="1"/>
          </p:cNvSpPr>
          <p:nvPr/>
        </p:nvSpPr>
        <p:spPr bwMode="auto">
          <a:xfrm>
            <a:off x="4743450" y="15875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4" name="Oval 96"/>
          <p:cNvSpPr>
            <a:spLocks noChangeArrowheads="1"/>
          </p:cNvSpPr>
          <p:nvPr/>
        </p:nvSpPr>
        <p:spPr bwMode="auto">
          <a:xfrm>
            <a:off x="4883150" y="16446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5" name="Oval 97"/>
          <p:cNvSpPr>
            <a:spLocks noChangeArrowheads="1"/>
          </p:cNvSpPr>
          <p:nvPr/>
        </p:nvSpPr>
        <p:spPr bwMode="auto">
          <a:xfrm>
            <a:off x="5035550" y="22542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6" name="Oval 98"/>
          <p:cNvSpPr>
            <a:spLocks noChangeArrowheads="1"/>
          </p:cNvSpPr>
          <p:nvPr/>
        </p:nvSpPr>
        <p:spPr bwMode="auto">
          <a:xfrm>
            <a:off x="5200650" y="23495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7" name="Oval 99"/>
          <p:cNvSpPr>
            <a:spLocks noChangeArrowheads="1"/>
          </p:cNvSpPr>
          <p:nvPr/>
        </p:nvSpPr>
        <p:spPr bwMode="auto">
          <a:xfrm>
            <a:off x="5353050" y="19050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8" name="Oval 100"/>
          <p:cNvSpPr>
            <a:spLocks noChangeArrowheads="1"/>
          </p:cNvSpPr>
          <p:nvPr/>
        </p:nvSpPr>
        <p:spPr bwMode="auto">
          <a:xfrm>
            <a:off x="5492750" y="15748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89" name="Oval 101"/>
          <p:cNvSpPr>
            <a:spLocks noChangeArrowheads="1"/>
          </p:cNvSpPr>
          <p:nvPr/>
        </p:nvSpPr>
        <p:spPr bwMode="auto">
          <a:xfrm>
            <a:off x="5657850" y="20129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90" name="Oval 102"/>
          <p:cNvSpPr>
            <a:spLocks noChangeArrowheads="1"/>
          </p:cNvSpPr>
          <p:nvPr/>
        </p:nvSpPr>
        <p:spPr bwMode="auto">
          <a:xfrm>
            <a:off x="5791200" y="247650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91" name="Oval 103"/>
          <p:cNvSpPr>
            <a:spLocks noChangeArrowheads="1"/>
          </p:cNvSpPr>
          <p:nvPr/>
        </p:nvSpPr>
        <p:spPr bwMode="auto">
          <a:xfrm>
            <a:off x="5949950" y="2305050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92" name="Line 110"/>
          <p:cNvSpPr>
            <a:spLocks noChangeShapeType="1"/>
          </p:cNvSpPr>
          <p:nvPr/>
        </p:nvSpPr>
        <p:spPr bwMode="auto">
          <a:xfrm>
            <a:off x="1943100" y="3730625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93" name="Line 111"/>
          <p:cNvSpPr>
            <a:spLocks noChangeShapeType="1"/>
          </p:cNvSpPr>
          <p:nvPr/>
        </p:nvSpPr>
        <p:spPr bwMode="auto">
          <a:xfrm>
            <a:off x="1943100" y="3133725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94" name="Oval 142"/>
          <p:cNvSpPr>
            <a:spLocks noChangeArrowheads="1"/>
          </p:cNvSpPr>
          <p:nvPr/>
        </p:nvSpPr>
        <p:spPr bwMode="auto">
          <a:xfrm>
            <a:off x="2044700" y="3692525"/>
            <a:ext cx="88900" cy="9525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95" name="Group 202"/>
          <p:cNvGrpSpPr>
            <a:grpSpLocks/>
          </p:cNvGrpSpPr>
          <p:nvPr/>
        </p:nvGrpSpPr>
        <p:grpSpPr bwMode="auto">
          <a:xfrm>
            <a:off x="1885950" y="3292475"/>
            <a:ext cx="4152900" cy="1003300"/>
            <a:chOff x="1188" y="2074"/>
            <a:chExt cx="2616" cy="632"/>
          </a:xfrm>
        </p:grpSpPr>
        <p:sp>
          <p:nvSpPr>
            <p:cNvPr id="70728" name="Oval 141"/>
            <p:cNvSpPr>
              <a:spLocks noChangeArrowheads="1"/>
            </p:cNvSpPr>
            <p:nvPr/>
          </p:nvSpPr>
          <p:spPr bwMode="auto">
            <a:xfrm>
              <a:off x="1188" y="233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9" name="Oval 143"/>
            <p:cNvSpPr>
              <a:spLocks noChangeArrowheads="1"/>
            </p:cNvSpPr>
            <p:nvPr/>
          </p:nvSpPr>
          <p:spPr bwMode="auto">
            <a:xfrm>
              <a:off x="1372" y="233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0" name="Oval 144"/>
            <p:cNvSpPr>
              <a:spLocks noChangeArrowheads="1"/>
            </p:cNvSpPr>
            <p:nvPr/>
          </p:nvSpPr>
          <p:spPr bwMode="auto">
            <a:xfrm>
              <a:off x="1472" y="247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1" name="Oval 145"/>
            <p:cNvSpPr>
              <a:spLocks noChangeArrowheads="1"/>
            </p:cNvSpPr>
            <p:nvPr/>
          </p:nvSpPr>
          <p:spPr bwMode="auto">
            <a:xfrm>
              <a:off x="1576" y="259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2" name="Oval 146"/>
            <p:cNvSpPr>
              <a:spLocks noChangeArrowheads="1"/>
            </p:cNvSpPr>
            <p:nvPr/>
          </p:nvSpPr>
          <p:spPr bwMode="auto">
            <a:xfrm>
              <a:off x="1668" y="232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3" name="Oval 147"/>
            <p:cNvSpPr>
              <a:spLocks noChangeArrowheads="1"/>
            </p:cNvSpPr>
            <p:nvPr/>
          </p:nvSpPr>
          <p:spPr bwMode="auto">
            <a:xfrm>
              <a:off x="1764" y="207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4" name="Oval 148"/>
            <p:cNvSpPr>
              <a:spLocks noChangeArrowheads="1"/>
            </p:cNvSpPr>
            <p:nvPr/>
          </p:nvSpPr>
          <p:spPr bwMode="auto">
            <a:xfrm>
              <a:off x="1856" y="240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5" name="Oval 149"/>
            <p:cNvSpPr>
              <a:spLocks noChangeArrowheads="1"/>
            </p:cNvSpPr>
            <p:nvPr/>
          </p:nvSpPr>
          <p:spPr bwMode="auto">
            <a:xfrm>
              <a:off x="1944" y="261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6" name="Oval 150"/>
            <p:cNvSpPr>
              <a:spLocks noChangeArrowheads="1"/>
            </p:cNvSpPr>
            <p:nvPr/>
          </p:nvSpPr>
          <p:spPr bwMode="auto">
            <a:xfrm>
              <a:off x="2060" y="254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7" name="Oval 151"/>
            <p:cNvSpPr>
              <a:spLocks noChangeArrowheads="1"/>
            </p:cNvSpPr>
            <p:nvPr/>
          </p:nvSpPr>
          <p:spPr bwMode="auto">
            <a:xfrm>
              <a:off x="2136" y="214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8" name="Oval 152"/>
            <p:cNvSpPr>
              <a:spLocks noChangeArrowheads="1"/>
            </p:cNvSpPr>
            <p:nvPr/>
          </p:nvSpPr>
          <p:spPr bwMode="auto">
            <a:xfrm>
              <a:off x="2240" y="213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9" name="Oval 153"/>
            <p:cNvSpPr>
              <a:spLocks noChangeArrowheads="1"/>
            </p:cNvSpPr>
            <p:nvPr/>
          </p:nvSpPr>
          <p:spPr bwMode="auto">
            <a:xfrm>
              <a:off x="2328" y="243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0" name="Oval 154"/>
            <p:cNvSpPr>
              <a:spLocks noChangeArrowheads="1"/>
            </p:cNvSpPr>
            <p:nvPr/>
          </p:nvSpPr>
          <p:spPr bwMode="auto">
            <a:xfrm>
              <a:off x="2420" y="261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1" name="Oval 155"/>
            <p:cNvSpPr>
              <a:spLocks noChangeArrowheads="1"/>
            </p:cNvSpPr>
            <p:nvPr/>
          </p:nvSpPr>
          <p:spPr bwMode="auto">
            <a:xfrm>
              <a:off x="2504" y="227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2" name="Oval 156"/>
            <p:cNvSpPr>
              <a:spLocks noChangeArrowheads="1"/>
            </p:cNvSpPr>
            <p:nvPr/>
          </p:nvSpPr>
          <p:spPr bwMode="auto">
            <a:xfrm>
              <a:off x="2604" y="210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3" name="Oval 157"/>
            <p:cNvSpPr>
              <a:spLocks noChangeArrowheads="1"/>
            </p:cNvSpPr>
            <p:nvPr/>
          </p:nvSpPr>
          <p:spPr bwMode="auto">
            <a:xfrm>
              <a:off x="2700" y="238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4" name="Oval 158"/>
            <p:cNvSpPr>
              <a:spLocks noChangeArrowheads="1"/>
            </p:cNvSpPr>
            <p:nvPr/>
          </p:nvSpPr>
          <p:spPr bwMode="auto">
            <a:xfrm>
              <a:off x="2820" y="262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5" name="Oval 159"/>
            <p:cNvSpPr>
              <a:spLocks noChangeArrowheads="1"/>
            </p:cNvSpPr>
            <p:nvPr/>
          </p:nvSpPr>
          <p:spPr bwMode="auto">
            <a:xfrm>
              <a:off x="2892" y="246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6" name="Oval 160"/>
            <p:cNvSpPr>
              <a:spLocks noChangeArrowheads="1"/>
            </p:cNvSpPr>
            <p:nvPr/>
          </p:nvSpPr>
          <p:spPr bwMode="auto">
            <a:xfrm>
              <a:off x="2988" y="208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7" name="Oval 161"/>
            <p:cNvSpPr>
              <a:spLocks noChangeArrowheads="1"/>
            </p:cNvSpPr>
            <p:nvPr/>
          </p:nvSpPr>
          <p:spPr bwMode="auto">
            <a:xfrm>
              <a:off x="3076" y="212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8" name="Oval 162"/>
            <p:cNvSpPr>
              <a:spLocks noChangeArrowheads="1"/>
            </p:cNvSpPr>
            <p:nvPr/>
          </p:nvSpPr>
          <p:spPr bwMode="auto">
            <a:xfrm>
              <a:off x="3172" y="250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9" name="Oval 163"/>
            <p:cNvSpPr>
              <a:spLocks noChangeArrowheads="1"/>
            </p:cNvSpPr>
            <p:nvPr/>
          </p:nvSpPr>
          <p:spPr bwMode="auto">
            <a:xfrm>
              <a:off x="3276" y="256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0" name="Oval 164"/>
            <p:cNvSpPr>
              <a:spLocks noChangeArrowheads="1"/>
            </p:cNvSpPr>
            <p:nvPr/>
          </p:nvSpPr>
          <p:spPr bwMode="auto">
            <a:xfrm>
              <a:off x="3372" y="228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1" name="Oval 165"/>
            <p:cNvSpPr>
              <a:spLocks noChangeArrowheads="1"/>
            </p:cNvSpPr>
            <p:nvPr/>
          </p:nvSpPr>
          <p:spPr bwMode="auto">
            <a:xfrm>
              <a:off x="3460" y="207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2" name="Oval 166"/>
            <p:cNvSpPr>
              <a:spLocks noChangeArrowheads="1"/>
            </p:cNvSpPr>
            <p:nvPr/>
          </p:nvSpPr>
          <p:spPr bwMode="auto">
            <a:xfrm>
              <a:off x="3564" y="235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3" name="Oval 167"/>
            <p:cNvSpPr>
              <a:spLocks noChangeArrowheads="1"/>
            </p:cNvSpPr>
            <p:nvPr/>
          </p:nvSpPr>
          <p:spPr bwMode="auto">
            <a:xfrm>
              <a:off x="3648" y="264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54" name="Oval 168"/>
            <p:cNvSpPr>
              <a:spLocks noChangeArrowheads="1"/>
            </p:cNvSpPr>
            <p:nvPr/>
          </p:nvSpPr>
          <p:spPr bwMode="auto">
            <a:xfrm>
              <a:off x="3748" y="253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0696" name="Group 199"/>
          <p:cNvGrpSpPr>
            <a:grpSpLocks/>
          </p:cNvGrpSpPr>
          <p:nvPr/>
        </p:nvGrpSpPr>
        <p:grpSpPr bwMode="auto">
          <a:xfrm>
            <a:off x="1885950" y="4724400"/>
            <a:ext cx="5187950" cy="1219200"/>
            <a:chOff x="1188" y="2976"/>
            <a:chExt cx="3268" cy="768"/>
          </a:xfrm>
        </p:grpSpPr>
        <p:sp>
          <p:nvSpPr>
            <p:cNvPr id="70698" name="Line 169"/>
            <p:cNvSpPr>
              <a:spLocks noChangeShapeType="1"/>
            </p:cNvSpPr>
            <p:nvPr/>
          </p:nvSpPr>
          <p:spPr bwMode="auto">
            <a:xfrm>
              <a:off x="1224" y="3352"/>
              <a:ext cx="3232" cy="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99" name="Line 170"/>
            <p:cNvSpPr>
              <a:spLocks noChangeShapeType="1"/>
            </p:cNvSpPr>
            <p:nvPr/>
          </p:nvSpPr>
          <p:spPr bwMode="auto">
            <a:xfrm>
              <a:off x="1224" y="2976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0" name="Oval 171"/>
            <p:cNvSpPr>
              <a:spLocks noChangeArrowheads="1"/>
            </p:cNvSpPr>
            <p:nvPr/>
          </p:nvSpPr>
          <p:spPr bwMode="auto">
            <a:xfrm>
              <a:off x="1188" y="333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1" name="Oval 172"/>
            <p:cNvSpPr>
              <a:spLocks noChangeArrowheads="1"/>
            </p:cNvSpPr>
            <p:nvPr/>
          </p:nvSpPr>
          <p:spPr bwMode="auto">
            <a:xfrm>
              <a:off x="1288" y="332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2" name="Oval 173"/>
            <p:cNvSpPr>
              <a:spLocks noChangeArrowheads="1"/>
            </p:cNvSpPr>
            <p:nvPr/>
          </p:nvSpPr>
          <p:spPr bwMode="auto">
            <a:xfrm>
              <a:off x="1372" y="333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3" name="Oval 174"/>
            <p:cNvSpPr>
              <a:spLocks noChangeArrowheads="1"/>
            </p:cNvSpPr>
            <p:nvPr/>
          </p:nvSpPr>
          <p:spPr bwMode="auto">
            <a:xfrm>
              <a:off x="1472" y="347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4" name="Oval 175"/>
            <p:cNvSpPr>
              <a:spLocks noChangeArrowheads="1"/>
            </p:cNvSpPr>
            <p:nvPr/>
          </p:nvSpPr>
          <p:spPr bwMode="auto">
            <a:xfrm>
              <a:off x="1576" y="359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5" name="Oval 176"/>
            <p:cNvSpPr>
              <a:spLocks noChangeArrowheads="1"/>
            </p:cNvSpPr>
            <p:nvPr/>
          </p:nvSpPr>
          <p:spPr bwMode="auto">
            <a:xfrm>
              <a:off x="1668" y="332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6" name="Oval 177"/>
            <p:cNvSpPr>
              <a:spLocks noChangeArrowheads="1"/>
            </p:cNvSpPr>
            <p:nvPr/>
          </p:nvSpPr>
          <p:spPr bwMode="auto">
            <a:xfrm>
              <a:off x="1764" y="307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7" name="Oval 178"/>
            <p:cNvSpPr>
              <a:spLocks noChangeArrowheads="1"/>
            </p:cNvSpPr>
            <p:nvPr/>
          </p:nvSpPr>
          <p:spPr bwMode="auto">
            <a:xfrm>
              <a:off x="1856" y="34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8" name="Oval 179"/>
            <p:cNvSpPr>
              <a:spLocks noChangeArrowheads="1"/>
            </p:cNvSpPr>
            <p:nvPr/>
          </p:nvSpPr>
          <p:spPr bwMode="auto">
            <a:xfrm>
              <a:off x="1944" y="361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9" name="Oval 180"/>
            <p:cNvSpPr>
              <a:spLocks noChangeArrowheads="1"/>
            </p:cNvSpPr>
            <p:nvPr/>
          </p:nvSpPr>
          <p:spPr bwMode="auto">
            <a:xfrm>
              <a:off x="2060" y="35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0" name="Oval 181"/>
            <p:cNvSpPr>
              <a:spLocks noChangeArrowheads="1"/>
            </p:cNvSpPr>
            <p:nvPr/>
          </p:nvSpPr>
          <p:spPr bwMode="auto">
            <a:xfrm>
              <a:off x="2136" y="31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1" name="Oval 182"/>
            <p:cNvSpPr>
              <a:spLocks noChangeArrowheads="1"/>
            </p:cNvSpPr>
            <p:nvPr/>
          </p:nvSpPr>
          <p:spPr bwMode="auto">
            <a:xfrm>
              <a:off x="2240" y="314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2" name="Oval 183"/>
            <p:cNvSpPr>
              <a:spLocks noChangeArrowheads="1"/>
            </p:cNvSpPr>
            <p:nvPr/>
          </p:nvSpPr>
          <p:spPr bwMode="auto">
            <a:xfrm>
              <a:off x="2328" y="343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3" name="Oval 184"/>
            <p:cNvSpPr>
              <a:spLocks noChangeArrowheads="1"/>
            </p:cNvSpPr>
            <p:nvPr/>
          </p:nvSpPr>
          <p:spPr bwMode="auto">
            <a:xfrm>
              <a:off x="2420" y="361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4" name="Oval 185"/>
            <p:cNvSpPr>
              <a:spLocks noChangeArrowheads="1"/>
            </p:cNvSpPr>
            <p:nvPr/>
          </p:nvSpPr>
          <p:spPr bwMode="auto">
            <a:xfrm>
              <a:off x="2504" y="3272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5" name="Oval 186"/>
            <p:cNvSpPr>
              <a:spLocks noChangeArrowheads="1"/>
            </p:cNvSpPr>
            <p:nvPr/>
          </p:nvSpPr>
          <p:spPr bwMode="auto">
            <a:xfrm>
              <a:off x="2604" y="310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6" name="Oval 187"/>
            <p:cNvSpPr>
              <a:spLocks noChangeArrowheads="1"/>
            </p:cNvSpPr>
            <p:nvPr/>
          </p:nvSpPr>
          <p:spPr bwMode="auto">
            <a:xfrm>
              <a:off x="2700" y="338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7" name="Oval 188"/>
            <p:cNvSpPr>
              <a:spLocks noChangeArrowheads="1"/>
            </p:cNvSpPr>
            <p:nvPr/>
          </p:nvSpPr>
          <p:spPr bwMode="auto">
            <a:xfrm>
              <a:off x="2820" y="362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8" name="Oval 189"/>
            <p:cNvSpPr>
              <a:spLocks noChangeArrowheads="1"/>
            </p:cNvSpPr>
            <p:nvPr/>
          </p:nvSpPr>
          <p:spPr bwMode="auto">
            <a:xfrm>
              <a:off x="2892" y="346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9" name="Oval 190"/>
            <p:cNvSpPr>
              <a:spLocks noChangeArrowheads="1"/>
            </p:cNvSpPr>
            <p:nvPr/>
          </p:nvSpPr>
          <p:spPr bwMode="auto">
            <a:xfrm>
              <a:off x="2988" y="308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0" name="Oval 191"/>
            <p:cNvSpPr>
              <a:spLocks noChangeArrowheads="1"/>
            </p:cNvSpPr>
            <p:nvPr/>
          </p:nvSpPr>
          <p:spPr bwMode="auto">
            <a:xfrm>
              <a:off x="3076" y="3124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1" name="Oval 192"/>
            <p:cNvSpPr>
              <a:spLocks noChangeArrowheads="1"/>
            </p:cNvSpPr>
            <p:nvPr/>
          </p:nvSpPr>
          <p:spPr bwMode="auto">
            <a:xfrm>
              <a:off x="3172" y="350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2" name="Oval 193"/>
            <p:cNvSpPr>
              <a:spLocks noChangeArrowheads="1"/>
            </p:cNvSpPr>
            <p:nvPr/>
          </p:nvSpPr>
          <p:spPr bwMode="auto">
            <a:xfrm>
              <a:off x="3276" y="356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3" name="Oval 194"/>
            <p:cNvSpPr>
              <a:spLocks noChangeArrowheads="1"/>
            </p:cNvSpPr>
            <p:nvPr/>
          </p:nvSpPr>
          <p:spPr bwMode="auto">
            <a:xfrm>
              <a:off x="3372" y="328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4" name="Oval 195"/>
            <p:cNvSpPr>
              <a:spLocks noChangeArrowheads="1"/>
            </p:cNvSpPr>
            <p:nvPr/>
          </p:nvSpPr>
          <p:spPr bwMode="auto">
            <a:xfrm>
              <a:off x="3460" y="308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5" name="Oval 196"/>
            <p:cNvSpPr>
              <a:spLocks noChangeArrowheads="1"/>
            </p:cNvSpPr>
            <p:nvPr/>
          </p:nvSpPr>
          <p:spPr bwMode="auto">
            <a:xfrm>
              <a:off x="3564" y="3356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6" name="Oval 197"/>
            <p:cNvSpPr>
              <a:spLocks noChangeArrowheads="1"/>
            </p:cNvSpPr>
            <p:nvPr/>
          </p:nvSpPr>
          <p:spPr bwMode="auto">
            <a:xfrm>
              <a:off x="3648" y="3648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7" name="Oval 198"/>
            <p:cNvSpPr>
              <a:spLocks noChangeArrowheads="1"/>
            </p:cNvSpPr>
            <p:nvPr/>
          </p:nvSpPr>
          <p:spPr bwMode="auto">
            <a:xfrm>
              <a:off x="3748" y="3540"/>
              <a:ext cx="56" cy="60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97" name="Freeform 201"/>
          <p:cNvSpPr>
            <a:spLocks/>
          </p:cNvSpPr>
          <p:nvPr/>
        </p:nvSpPr>
        <p:spPr bwMode="auto">
          <a:xfrm>
            <a:off x="1943100" y="4838700"/>
            <a:ext cx="4067175" cy="1062038"/>
          </a:xfrm>
          <a:custGeom>
            <a:avLst/>
            <a:gdLst>
              <a:gd name="T0" fmla="*/ 0 w 2562"/>
              <a:gd name="T1" fmla="*/ 816530910 h 669"/>
              <a:gd name="T2" fmla="*/ 272176870 w 2562"/>
              <a:gd name="T3" fmla="*/ 786289032 h 669"/>
              <a:gd name="T4" fmla="*/ 574595604 w 2562"/>
              <a:gd name="T5" fmla="*/ 877014865 h 669"/>
              <a:gd name="T6" fmla="*/ 695563058 w 2562"/>
              <a:gd name="T7" fmla="*/ 1164312708 h 669"/>
              <a:gd name="T8" fmla="*/ 1013102823 w 2562"/>
              <a:gd name="T9" fmla="*/ 1360884916 h 669"/>
              <a:gd name="T10" fmla="*/ 1179433072 w 2562"/>
              <a:gd name="T11" fmla="*/ 786289032 h 669"/>
              <a:gd name="T12" fmla="*/ 1436488912 w 2562"/>
              <a:gd name="T13" fmla="*/ 136088502 h 669"/>
              <a:gd name="T14" fmla="*/ 1693545148 w 2562"/>
              <a:gd name="T15" fmla="*/ 967740499 h 669"/>
              <a:gd name="T16" fmla="*/ 1920359124 w 2562"/>
              <a:gd name="T17" fmla="*/ 1512094307 h 669"/>
              <a:gd name="T18" fmla="*/ 2147483647 w 2562"/>
              <a:gd name="T19" fmla="*/ 1300401160 h 669"/>
              <a:gd name="T20" fmla="*/ 2147483647 w 2562"/>
              <a:gd name="T21" fmla="*/ 272177003 h 669"/>
              <a:gd name="T22" fmla="*/ 2147483647 w 2562"/>
              <a:gd name="T23" fmla="*/ 302418881 h 669"/>
              <a:gd name="T24" fmla="*/ 2147483647 w 2562"/>
              <a:gd name="T25" fmla="*/ 1043345195 h 669"/>
              <a:gd name="T26" fmla="*/ 2147483647 w 2562"/>
              <a:gd name="T27" fmla="*/ 1451610551 h 669"/>
              <a:gd name="T28" fmla="*/ 2147483647 w 2562"/>
              <a:gd name="T29" fmla="*/ 619958702 h 669"/>
              <a:gd name="T30" fmla="*/ 2147483647 w 2562"/>
              <a:gd name="T31" fmla="*/ 196572258 h 669"/>
              <a:gd name="T32" fmla="*/ 2147483647 w 2562"/>
              <a:gd name="T33" fmla="*/ 937498621 h 669"/>
              <a:gd name="T34" fmla="*/ 2147483647 w 2562"/>
              <a:gd name="T35" fmla="*/ 1512094307 h 669"/>
              <a:gd name="T36" fmla="*/ 2147483647 w 2562"/>
              <a:gd name="T37" fmla="*/ 1028224256 h 669"/>
              <a:gd name="T38" fmla="*/ 2147483647 w 2562"/>
              <a:gd name="T39" fmla="*/ 120967562 h 669"/>
              <a:gd name="T40" fmla="*/ 2147483647 w 2562"/>
              <a:gd name="T41" fmla="*/ 302418881 h 669"/>
              <a:gd name="T42" fmla="*/ 2147483647 w 2562"/>
              <a:gd name="T43" fmla="*/ 1209675525 h 669"/>
              <a:gd name="T44" fmla="*/ 2147483647 w 2562"/>
              <a:gd name="T45" fmla="*/ 1270159281 h 669"/>
              <a:gd name="T46" fmla="*/ 2147483647 w 2562"/>
              <a:gd name="T47" fmla="*/ 589716823 h 669"/>
              <a:gd name="T48" fmla="*/ 2147483647 w 2562"/>
              <a:gd name="T49" fmla="*/ 136088502 h 669"/>
              <a:gd name="T50" fmla="*/ 2147483647 w 2562"/>
              <a:gd name="T51" fmla="*/ 816530910 h 669"/>
              <a:gd name="T52" fmla="*/ 2147483647 w 2562"/>
              <a:gd name="T53" fmla="*/ 1602819942 h 669"/>
              <a:gd name="T54" fmla="*/ 2147483647 w 2562"/>
              <a:gd name="T55" fmla="*/ 1315522099 h 669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562"/>
              <a:gd name="T85" fmla="*/ 0 h 669"/>
              <a:gd name="T86" fmla="*/ 2562 w 2562"/>
              <a:gd name="T87" fmla="*/ 669 h 669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562" h="669">
                <a:moveTo>
                  <a:pt x="0" y="324"/>
                </a:moveTo>
                <a:cubicBezTo>
                  <a:pt x="35" y="316"/>
                  <a:pt x="70" y="308"/>
                  <a:pt x="108" y="312"/>
                </a:cubicBezTo>
                <a:cubicBezTo>
                  <a:pt x="146" y="316"/>
                  <a:pt x="200" y="323"/>
                  <a:pt x="228" y="348"/>
                </a:cubicBezTo>
                <a:cubicBezTo>
                  <a:pt x="256" y="373"/>
                  <a:pt x="247" y="430"/>
                  <a:pt x="276" y="462"/>
                </a:cubicBezTo>
                <a:cubicBezTo>
                  <a:pt x="305" y="494"/>
                  <a:pt x="370" y="565"/>
                  <a:pt x="402" y="540"/>
                </a:cubicBezTo>
                <a:cubicBezTo>
                  <a:pt x="434" y="515"/>
                  <a:pt x="440" y="393"/>
                  <a:pt x="468" y="312"/>
                </a:cubicBezTo>
                <a:cubicBezTo>
                  <a:pt x="496" y="231"/>
                  <a:pt x="536" y="42"/>
                  <a:pt x="570" y="54"/>
                </a:cubicBezTo>
                <a:cubicBezTo>
                  <a:pt x="604" y="66"/>
                  <a:pt x="640" y="293"/>
                  <a:pt x="672" y="384"/>
                </a:cubicBezTo>
                <a:cubicBezTo>
                  <a:pt x="704" y="475"/>
                  <a:pt x="729" y="578"/>
                  <a:pt x="762" y="600"/>
                </a:cubicBezTo>
                <a:cubicBezTo>
                  <a:pt x="795" y="622"/>
                  <a:pt x="842" y="598"/>
                  <a:pt x="870" y="516"/>
                </a:cubicBezTo>
                <a:cubicBezTo>
                  <a:pt x="898" y="434"/>
                  <a:pt x="900" y="174"/>
                  <a:pt x="930" y="108"/>
                </a:cubicBezTo>
                <a:cubicBezTo>
                  <a:pt x="960" y="42"/>
                  <a:pt x="1018" y="69"/>
                  <a:pt x="1050" y="120"/>
                </a:cubicBezTo>
                <a:cubicBezTo>
                  <a:pt x="1082" y="171"/>
                  <a:pt x="1093" y="338"/>
                  <a:pt x="1122" y="414"/>
                </a:cubicBezTo>
                <a:cubicBezTo>
                  <a:pt x="1151" y="490"/>
                  <a:pt x="1194" y="604"/>
                  <a:pt x="1224" y="576"/>
                </a:cubicBezTo>
                <a:cubicBezTo>
                  <a:pt x="1254" y="548"/>
                  <a:pt x="1273" y="329"/>
                  <a:pt x="1302" y="246"/>
                </a:cubicBezTo>
                <a:cubicBezTo>
                  <a:pt x="1331" y="163"/>
                  <a:pt x="1365" y="57"/>
                  <a:pt x="1398" y="78"/>
                </a:cubicBezTo>
                <a:cubicBezTo>
                  <a:pt x="1431" y="99"/>
                  <a:pt x="1461" y="285"/>
                  <a:pt x="1500" y="372"/>
                </a:cubicBezTo>
                <a:cubicBezTo>
                  <a:pt x="1539" y="459"/>
                  <a:pt x="1601" y="594"/>
                  <a:pt x="1632" y="600"/>
                </a:cubicBezTo>
                <a:cubicBezTo>
                  <a:pt x="1663" y="606"/>
                  <a:pt x="1658" y="500"/>
                  <a:pt x="1686" y="408"/>
                </a:cubicBezTo>
                <a:cubicBezTo>
                  <a:pt x="1714" y="316"/>
                  <a:pt x="1768" y="96"/>
                  <a:pt x="1800" y="48"/>
                </a:cubicBezTo>
                <a:cubicBezTo>
                  <a:pt x="1832" y="0"/>
                  <a:pt x="1849" y="48"/>
                  <a:pt x="1878" y="120"/>
                </a:cubicBezTo>
                <a:cubicBezTo>
                  <a:pt x="1907" y="192"/>
                  <a:pt x="1937" y="416"/>
                  <a:pt x="1974" y="480"/>
                </a:cubicBezTo>
                <a:cubicBezTo>
                  <a:pt x="2011" y="544"/>
                  <a:pt x="2065" y="545"/>
                  <a:pt x="2100" y="504"/>
                </a:cubicBezTo>
                <a:cubicBezTo>
                  <a:pt x="2135" y="463"/>
                  <a:pt x="2156" y="309"/>
                  <a:pt x="2184" y="234"/>
                </a:cubicBezTo>
                <a:cubicBezTo>
                  <a:pt x="2212" y="159"/>
                  <a:pt x="2237" y="39"/>
                  <a:pt x="2268" y="54"/>
                </a:cubicBezTo>
                <a:cubicBezTo>
                  <a:pt x="2299" y="69"/>
                  <a:pt x="2340" y="227"/>
                  <a:pt x="2370" y="324"/>
                </a:cubicBezTo>
                <a:cubicBezTo>
                  <a:pt x="2400" y="421"/>
                  <a:pt x="2416" y="603"/>
                  <a:pt x="2448" y="636"/>
                </a:cubicBezTo>
                <a:cubicBezTo>
                  <a:pt x="2480" y="669"/>
                  <a:pt x="2521" y="595"/>
                  <a:pt x="2562" y="522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Sample Rates</a:t>
            </a:r>
            <a:endParaRPr lang="en-US" sz="2400">
              <a:latin typeface="Times New Roman" charset="0"/>
            </a:endParaRPr>
          </a:p>
        </p:txBody>
      </p:sp>
      <p:grpSp>
        <p:nvGrpSpPr>
          <p:cNvPr id="71684" name="Group 4"/>
          <p:cNvGrpSpPr>
            <a:grpSpLocks/>
          </p:cNvGrpSpPr>
          <p:nvPr/>
        </p:nvGrpSpPr>
        <p:grpSpPr bwMode="auto">
          <a:xfrm>
            <a:off x="1941513" y="1462088"/>
            <a:ext cx="4154487" cy="1174750"/>
            <a:chOff x="1223" y="1137"/>
            <a:chExt cx="2617" cy="740"/>
          </a:xfrm>
        </p:grpSpPr>
        <p:sp>
          <p:nvSpPr>
            <p:cNvPr id="71690" name="Freeform 5"/>
            <p:cNvSpPr>
              <a:spLocks/>
            </p:cNvSpPr>
            <p:nvPr/>
          </p:nvSpPr>
          <p:spPr bwMode="auto">
            <a:xfrm>
              <a:off x="1223" y="113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691" name="Freeform 6"/>
            <p:cNvSpPr>
              <a:spLocks/>
            </p:cNvSpPr>
            <p:nvPr/>
          </p:nvSpPr>
          <p:spPr bwMode="auto">
            <a:xfrm flipV="1">
              <a:off x="1871" y="1217"/>
              <a:ext cx="665" cy="652"/>
            </a:xfrm>
            <a:custGeom>
              <a:avLst/>
              <a:gdLst>
                <a:gd name="T0" fmla="*/ 17 w 665"/>
                <a:gd name="T1" fmla="*/ 359 h 652"/>
                <a:gd name="T2" fmla="*/ 25 w 665"/>
                <a:gd name="T3" fmla="*/ 271 h 652"/>
                <a:gd name="T4" fmla="*/ 169 w 665"/>
                <a:gd name="T5" fmla="*/ 63 h 652"/>
                <a:gd name="T6" fmla="*/ 345 w 665"/>
                <a:gd name="T7" fmla="*/ 647 h 652"/>
                <a:gd name="T8" fmla="*/ 561 w 665"/>
                <a:gd name="T9" fmla="*/ 95 h 652"/>
                <a:gd name="T10" fmla="*/ 665 w 665"/>
                <a:gd name="T11" fmla="*/ 407 h 6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5"/>
                <a:gd name="T19" fmla="*/ 0 h 652"/>
                <a:gd name="T20" fmla="*/ 665 w 665"/>
                <a:gd name="T21" fmla="*/ 652 h 6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5" h="652">
                  <a:moveTo>
                    <a:pt x="17" y="359"/>
                  </a:moveTo>
                  <a:cubicBezTo>
                    <a:pt x="18" y="346"/>
                    <a:pt x="0" y="320"/>
                    <a:pt x="25" y="271"/>
                  </a:cubicBezTo>
                  <a:cubicBezTo>
                    <a:pt x="50" y="222"/>
                    <a:pt x="116" y="0"/>
                    <a:pt x="169" y="63"/>
                  </a:cubicBezTo>
                  <a:cubicBezTo>
                    <a:pt x="222" y="126"/>
                    <a:pt x="280" y="642"/>
                    <a:pt x="345" y="647"/>
                  </a:cubicBezTo>
                  <a:cubicBezTo>
                    <a:pt x="410" y="652"/>
                    <a:pt x="508" y="135"/>
                    <a:pt x="561" y="95"/>
                  </a:cubicBezTo>
                  <a:cubicBezTo>
                    <a:pt x="614" y="55"/>
                    <a:pt x="639" y="231"/>
                    <a:pt x="665" y="40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692" name="Group 7"/>
            <p:cNvGrpSpPr>
              <a:grpSpLocks/>
            </p:cNvGrpSpPr>
            <p:nvPr/>
          </p:nvGrpSpPr>
          <p:grpSpPr bwMode="auto">
            <a:xfrm flipH="1" flipV="1">
              <a:off x="2527" y="1145"/>
              <a:ext cx="1313" cy="732"/>
              <a:chOff x="2151" y="1793"/>
              <a:chExt cx="1313" cy="732"/>
            </a:xfrm>
          </p:grpSpPr>
          <p:sp>
            <p:nvSpPr>
              <p:cNvPr id="71693" name="Freeform 8"/>
              <p:cNvSpPr>
                <a:spLocks/>
              </p:cNvSpPr>
              <p:nvPr/>
            </p:nvSpPr>
            <p:spPr bwMode="auto">
              <a:xfrm>
                <a:off x="2151" y="179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94" name="Freeform 9"/>
              <p:cNvSpPr>
                <a:spLocks/>
              </p:cNvSpPr>
              <p:nvPr/>
            </p:nvSpPr>
            <p:spPr bwMode="auto">
              <a:xfrm flipV="1">
                <a:off x="2799" y="1873"/>
                <a:ext cx="665" cy="652"/>
              </a:xfrm>
              <a:custGeom>
                <a:avLst/>
                <a:gdLst>
                  <a:gd name="T0" fmla="*/ 17 w 665"/>
                  <a:gd name="T1" fmla="*/ 359 h 652"/>
                  <a:gd name="T2" fmla="*/ 25 w 665"/>
                  <a:gd name="T3" fmla="*/ 271 h 652"/>
                  <a:gd name="T4" fmla="*/ 169 w 665"/>
                  <a:gd name="T5" fmla="*/ 63 h 652"/>
                  <a:gd name="T6" fmla="*/ 345 w 665"/>
                  <a:gd name="T7" fmla="*/ 647 h 652"/>
                  <a:gd name="T8" fmla="*/ 561 w 665"/>
                  <a:gd name="T9" fmla="*/ 95 h 652"/>
                  <a:gd name="T10" fmla="*/ 665 w 665"/>
                  <a:gd name="T11" fmla="*/ 407 h 6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5"/>
                  <a:gd name="T19" fmla="*/ 0 h 652"/>
                  <a:gd name="T20" fmla="*/ 665 w 665"/>
                  <a:gd name="T21" fmla="*/ 652 h 65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5" h="652">
                    <a:moveTo>
                      <a:pt x="17" y="359"/>
                    </a:moveTo>
                    <a:cubicBezTo>
                      <a:pt x="18" y="346"/>
                      <a:pt x="0" y="320"/>
                      <a:pt x="25" y="271"/>
                    </a:cubicBezTo>
                    <a:cubicBezTo>
                      <a:pt x="50" y="222"/>
                      <a:pt x="116" y="0"/>
                      <a:pt x="169" y="63"/>
                    </a:cubicBezTo>
                    <a:cubicBezTo>
                      <a:pt x="222" y="126"/>
                      <a:pt x="280" y="642"/>
                      <a:pt x="345" y="647"/>
                    </a:cubicBezTo>
                    <a:cubicBezTo>
                      <a:pt x="410" y="652"/>
                      <a:pt x="508" y="135"/>
                      <a:pt x="561" y="95"/>
                    </a:cubicBezTo>
                    <a:cubicBezTo>
                      <a:pt x="614" y="55"/>
                      <a:pt x="639" y="231"/>
                      <a:pt x="665" y="407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1685" name="Line 10"/>
          <p:cNvSpPr>
            <a:spLocks noChangeShapeType="1"/>
          </p:cNvSpPr>
          <p:nvPr/>
        </p:nvSpPr>
        <p:spPr bwMode="auto">
          <a:xfrm>
            <a:off x="1943100" y="2006600"/>
            <a:ext cx="5130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Line 11"/>
          <p:cNvSpPr>
            <a:spLocks noChangeShapeType="1"/>
          </p:cNvSpPr>
          <p:nvPr/>
        </p:nvSpPr>
        <p:spPr bwMode="auto">
          <a:xfrm>
            <a:off x="1943100" y="14097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Text Box 12"/>
          <p:cNvSpPr txBox="1">
            <a:spLocks noChangeArrowheads="1"/>
          </p:cNvSpPr>
          <p:nvPr/>
        </p:nvSpPr>
        <p:spPr bwMode="auto">
          <a:xfrm>
            <a:off x="950913" y="2963863"/>
            <a:ext cx="6642100" cy="7016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What is the fewest number of times I need to sample </a:t>
            </a:r>
          </a:p>
          <a:p>
            <a:r>
              <a:rPr lang="en-US"/>
              <a:t>this waveform per second?</a:t>
            </a:r>
          </a:p>
        </p:txBody>
      </p:sp>
      <p:sp>
        <p:nvSpPr>
          <p:cNvPr id="452683" name="Text Box 75"/>
          <p:cNvSpPr txBox="1">
            <a:spLocks noChangeArrowheads="1"/>
          </p:cNvSpPr>
          <p:nvPr/>
        </p:nvSpPr>
        <p:spPr bwMode="auto">
          <a:xfrm>
            <a:off x="1757363" y="4062413"/>
            <a:ext cx="4938712" cy="396875"/>
          </a:xfrm>
          <a:prstGeom prst="rect">
            <a:avLst/>
          </a:prstGeom>
          <a:solidFill>
            <a:srgbClr val="FF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u="sng">
                <a:effectLst>
                  <a:outerShdw blurRad="38100" dist="38100" dir="2700000" algn="tl">
                    <a:srgbClr val="000000"/>
                  </a:outerShdw>
                </a:effectLst>
              </a:rPr>
              <a:t>At least twice per wavelength or period!</a:t>
            </a:r>
            <a:endParaRPr lang="en-US"/>
          </a:p>
        </p:txBody>
      </p:sp>
      <p:sp>
        <p:nvSpPr>
          <p:cNvPr id="71689" name="Text Box 76"/>
          <p:cNvSpPr txBox="1">
            <a:spLocks noChangeArrowheads="1"/>
          </p:cNvSpPr>
          <p:nvPr/>
        </p:nvSpPr>
        <p:spPr bwMode="auto">
          <a:xfrm>
            <a:off x="3597275" y="5160963"/>
            <a:ext cx="2198688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OTHERWISE ….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 Box 15"/>
          <p:cNvSpPr txBox="1">
            <a:spLocks noChangeArrowheads="1"/>
          </p:cNvSpPr>
          <p:nvPr/>
        </p:nvSpPr>
        <p:spPr bwMode="auto">
          <a:xfrm>
            <a:off x="571500" y="531813"/>
            <a:ext cx="320992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Undersampled waveforms</a:t>
            </a:r>
          </a:p>
        </p:txBody>
      </p:sp>
      <p:sp>
        <p:nvSpPr>
          <p:cNvPr id="11270" name="Line 17"/>
          <p:cNvSpPr>
            <a:spLocks noChangeShapeType="1"/>
          </p:cNvSpPr>
          <p:nvPr/>
        </p:nvSpPr>
        <p:spPr bwMode="auto">
          <a:xfrm>
            <a:off x="1397000" y="2806700"/>
            <a:ext cx="4838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18"/>
          <p:cNvSpPr>
            <a:spLocks noChangeShapeType="1"/>
          </p:cNvSpPr>
          <p:nvPr/>
        </p:nvSpPr>
        <p:spPr bwMode="auto">
          <a:xfrm flipV="1">
            <a:off x="1397000" y="1447800"/>
            <a:ext cx="0" cy="135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Text Box 19"/>
          <p:cNvSpPr txBox="1">
            <a:spLocks noChangeArrowheads="1"/>
          </p:cNvSpPr>
          <p:nvPr/>
        </p:nvSpPr>
        <p:spPr bwMode="auto">
          <a:xfrm>
            <a:off x="4029075" y="3287713"/>
            <a:ext cx="3103563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True frequency (f -true)</a:t>
            </a:r>
          </a:p>
        </p:txBody>
      </p:sp>
      <p:sp>
        <p:nvSpPr>
          <p:cNvPr id="11273" name="Line 20"/>
          <p:cNvSpPr>
            <a:spLocks noChangeShapeType="1"/>
          </p:cNvSpPr>
          <p:nvPr/>
        </p:nvSpPr>
        <p:spPr bwMode="auto">
          <a:xfrm flipV="1">
            <a:off x="3060700" y="1905000"/>
            <a:ext cx="0" cy="876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21"/>
          <p:cNvSpPr>
            <a:spLocks noChangeShapeType="1"/>
          </p:cNvSpPr>
          <p:nvPr/>
        </p:nvSpPr>
        <p:spPr bwMode="auto">
          <a:xfrm>
            <a:off x="3721100" y="1181100"/>
            <a:ext cx="0" cy="16129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22"/>
          <p:cNvSpPr txBox="1">
            <a:spLocks noChangeArrowheads="1"/>
          </p:cNvSpPr>
          <p:nvPr/>
        </p:nvSpPr>
        <p:spPr bwMode="auto">
          <a:xfrm rot="-5400000">
            <a:off x="142876" y="1731962"/>
            <a:ext cx="13843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Amplitude</a:t>
            </a:r>
          </a:p>
        </p:txBody>
      </p:sp>
      <p:sp>
        <p:nvSpPr>
          <p:cNvPr id="11276" name="Line 23"/>
          <p:cNvSpPr>
            <a:spLocks noChangeShapeType="1"/>
          </p:cNvSpPr>
          <p:nvPr/>
        </p:nvSpPr>
        <p:spPr bwMode="auto">
          <a:xfrm flipH="1" flipV="1">
            <a:off x="4381500" y="1930400"/>
            <a:ext cx="0" cy="876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Text Box 25"/>
          <p:cNvSpPr txBox="1">
            <a:spLocks noChangeArrowheads="1"/>
          </p:cNvSpPr>
          <p:nvPr/>
        </p:nvSpPr>
        <p:spPr bwMode="auto">
          <a:xfrm>
            <a:off x="520700" y="3300413"/>
            <a:ext cx="3181350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Reconstructed frequency</a:t>
            </a:r>
          </a:p>
          <a:p>
            <a:pPr>
              <a:spcBef>
                <a:spcPct val="50000"/>
              </a:spcBef>
            </a:pPr>
            <a:r>
              <a:rPr lang="en-US"/>
              <a:t>(f -aliased)</a:t>
            </a:r>
          </a:p>
        </p:txBody>
      </p:sp>
      <p:sp>
        <p:nvSpPr>
          <p:cNvPr id="11278" name="Line 26"/>
          <p:cNvSpPr>
            <a:spLocks noChangeShapeType="1"/>
          </p:cNvSpPr>
          <p:nvPr/>
        </p:nvSpPr>
        <p:spPr bwMode="auto">
          <a:xfrm flipV="1">
            <a:off x="2451100" y="2857500"/>
            <a:ext cx="5715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27"/>
          <p:cNvSpPr>
            <a:spLocks noChangeShapeType="1"/>
          </p:cNvSpPr>
          <p:nvPr/>
        </p:nvSpPr>
        <p:spPr bwMode="auto">
          <a:xfrm flipH="1" flipV="1">
            <a:off x="4394200" y="2882900"/>
            <a:ext cx="203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28"/>
          <p:cNvSpPr>
            <a:spLocks noChangeShapeType="1"/>
          </p:cNvSpPr>
          <p:nvPr/>
        </p:nvSpPr>
        <p:spPr bwMode="auto">
          <a:xfrm flipH="1" flipV="1">
            <a:off x="3708400" y="1701800"/>
            <a:ext cx="6477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29"/>
          <p:cNvSpPr>
            <a:spLocks noChangeShapeType="1"/>
          </p:cNvSpPr>
          <p:nvPr/>
        </p:nvSpPr>
        <p:spPr bwMode="auto">
          <a:xfrm flipH="1" flipV="1">
            <a:off x="3035300" y="1676400"/>
            <a:ext cx="6477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Text Box 30"/>
          <p:cNvSpPr txBox="1">
            <a:spLocks noChangeArrowheads="1"/>
          </p:cNvSpPr>
          <p:nvPr/>
        </p:nvSpPr>
        <p:spPr bwMode="auto">
          <a:xfrm>
            <a:off x="3298825" y="1077913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1266" name="Object 0"/>
          <p:cNvGraphicFramePr>
            <a:graphicFrameLocks noChangeAspect="1"/>
          </p:cNvGraphicFramePr>
          <p:nvPr/>
        </p:nvGraphicFramePr>
        <p:xfrm>
          <a:off x="3860800" y="1212850"/>
          <a:ext cx="430213" cy="392113"/>
        </p:xfrm>
        <a:graphic>
          <a:graphicData uri="http://schemas.openxmlformats.org/presentationml/2006/ole">
            <p:oleObj spid="_x0000_s11266" name="Equation" r:id="rId4" imgW="431640" imgH="393480" progId="Equation.DSMT4">
              <p:embed/>
            </p:oleObj>
          </a:graphicData>
        </a:graphic>
      </p:graphicFrame>
      <p:graphicFrame>
        <p:nvGraphicFramePr>
          <p:cNvPr id="11267" name="Object 1"/>
          <p:cNvGraphicFramePr>
            <a:graphicFrameLocks noChangeAspect="1"/>
          </p:cNvGraphicFramePr>
          <p:nvPr/>
        </p:nvGraphicFramePr>
        <p:xfrm>
          <a:off x="3175000" y="1225550"/>
          <a:ext cx="430213" cy="392113"/>
        </p:xfrm>
        <a:graphic>
          <a:graphicData uri="http://schemas.openxmlformats.org/presentationml/2006/ole">
            <p:oleObj spid="_x0000_s11267" name="Equation" r:id="rId5" imgW="43164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642938" y="531813"/>
            <a:ext cx="30670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Oversampled waveforms</a:t>
            </a:r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1397000" y="2806700"/>
            <a:ext cx="4838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 flipV="1">
            <a:off x="1397000" y="1447800"/>
            <a:ext cx="0" cy="135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3570288" y="3325813"/>
            <a:ext cx="3309937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 True frequency (f -true)</a:t>
            </a:r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 flipV="1">
            <a:off x="3060700" y="1905000"/>
            <a:ext cx="0" cy="876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>
            <a:off x="3721100" y="1181100"/>
            <a:ext cx="0" cy="16129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 rot="-5400000">
            <a:off x="142876" y="1731962"/>
            <a:ext cx="13843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Amplitude</a:t>
            </a:r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H="1" flipV="1">
            <a:off x="3060700" y="1905000"/>
            <a:ext cx="0" cy="876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520700" y="3300413"/>
            <a:ext cx="3181350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Reconstructed frequency</a:t>
            </a:r>
          </a:p>
          <a:p>
            <a:pPr>
              <a:spcBef>
                <a:spcPct val="50000"/>
              </a:spcBef>
            </a:pPr>
            <a:r>
              <a:rPr lang="en-US" u="sng"/>
              <a:t>frequency is unaliased</a:t>
            </a:r>
            <a:endParaRPr lang="en-US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 flipV="1">
            <a:off x="2527300" y="2857500"/>
            <a:ext cx="49530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7" name="Text Box 16"/>
          <p:cNvSpPr txBox="1">
            <a:spLocks noChangeArrowheads="1"/>
          </p:cNvSpPr>
          <p:nvPr/>
        </p:nvSpPr>
        <p:spPr bwMode="auto">
          <a:xfrm>
            <a:off x="3298825" y="1077913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2718" name="Text Box 34"/>
          <p:cNvSpPr txBox="1">
            <a:spLocks noChangeArrowheads="1"/>
          </p:cNvSpPr>
          <p:nvPr/>
        </p:nvSpPr>
        <p:spPr bwMode="auto">
          <a:xfrm>
            <a:off x="2890838" y="1058863"/>
            <a:ext cx="23622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Nyquist frequency</a:t>
            </a:r>
            <a:endParaRPr lang="en-US"/>
          </a:p>
        </p:txBody>
      </p:sp>
      <p:sp>
        <p:nvSpPr>
          <p:cNvPr id="72719" name="Text Box 35"/>
          <p:cNvSpPr txBox="1">
            <a:spLocks noChangeArrowheads="1"/>
          </p:cNvSpPr>
          <p:nvPr/>
        </p:nvSpPr>
        <p:spPr bwMode="auto">
          <a:xfrm>
            <a:off x="649288" y="4646613"/>
            <a:ext cx="5816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Nyquist frequency = 1 / twice the sampling rate</a:t>
            </a:r>
          </a:p>
        </p:txBody>
      </p:sp>
      <p:sp>
        <p:nvSpPr>
          <p:cNvPr id="72720" name="Text Box 36"/>
          <p:cNvSpPr txBox="1">
            <a:spLocks noChangeArrowheads="1"/>
          </p:cNvSpPr>
          <p:nvPr/>
        </p:nvSpPr>
        <p:spPr bwMode="auto">
          <a:xfrm>
            <a:off x="271463" y="5300663"/>
            <a:ext cx="8296275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Minimum sampling rate must be at least twice the desired frequency</a:t>
            </a:r>
          </a:p>
        </p:txBody>
      </p:sp>
      <p:sp>
        <p:nvSpPr>
          <p:cNvPr id="72721" name="Text Box 37"/>
          <p:cNvSpPr txBox="1">
            <a:spLocks noChangeArrowheads="1"/>
          </p:cNvSpPr>
          <p:nvPr/>
        </p:nvSpPr>
        <p:spPr bwMode="auto">
          <a:xfrm>
            <a:off x="1498600" y="5700713"/>
            <a:ext cx="5170488" cy="8540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E.g., 1000 samples per second for 500Hz, </a:t>
            </a:r>
          </a:p>
          <a:p>
            <a:pPr>
              <a:spcBef>
                <a:spcPct val="50000"/>
              </a:spcBef>
            </a:pPr>
            <a:r>
              <a:rPr lang="en-US"/>
              <a:t>2000 samples per second for 1000 Hz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C:\Documents and Settings\jlorenzo\Desktop\CAMERA01\TGS visit May 9 2005\logo_p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81000"/>
            <a:ext cx="10858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642938" y="531813"/>
            <a:ext cx="30670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Oversampled waveforms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1397000" y="2806700"/>
            <a:ext cx="4838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 flipV="1">
            <a:off x="1397000" y="1447800"/>
            <a:ext cx="0" cy="135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Line 7"/>
          <p:cNvSpPr>
            <a:spLocks noChangeShapeType="1"/>
          </p:cNvSpPr>
          <p:nvPr/>
        </p:nvSpPr>
        <p:spPr bwMode="auto">
          <a:xfrm flipV="1">
            <a:off x="3060700" y="1905000"/>
            <a:ext cx="0" cy="876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Line 8"/>
          <p:cNvSpPr>
            <a:spLocks noChangeShapeType="1"/>
          </p:cNvSpPr>
          <p:nvPr/>
        </p:nvSpPr>
        <p:spPr bwMode="auto">
          <a:xfrm>
            <a:off x="3721100" y="1181100"/>
            <a:ext cx="0" cy="16129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Text Box 9"/>
          <p:cNvSpPr txBox="1">
            <a:spLocks noChangeArrowheads="1"/>
          </p:cNvSpPr>
          <p:nvPr/>
        </p:nvSpPr>
        <p:spPr bwMode="auto">
          <a:xfrm rot="-5400000">
            <a:off x="142876" y="1731962"/>
            <a:ext cx="13843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Amplitude</a:t>
            </a:r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 flipH="1" flipV="1">
            <a:off x="3060700" y="1905000"/>
            <a:ext cx="0" cy="876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Text Box 13"/>
          <p:cNvSpPr txBox="1">
            <a:spLocks noChangeArrowheads="1"/>
          </p:cNvSpPr>
          <p:nvPr/>
        </p:nvSpPr>
        <p:spPr bwMode="auto">
          <a:xfrm>
            <a:off x="3298825" y="1077913"/>
            <a:ext cx="18415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3739" name="Text Box 14"/>
          <p:cNvSpPr txBox="1">
            <a:spLocks noChangeArrowheads="1"/>
          </p:cNvSpPr>
          <p:nvPr/>
        </p:nvSpPr>
        <p:spPr bwMode="auto">
          <a:xfrm>
            <a:off x="2890838" y="1058863"/>
            <a:ext cx="23622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Nyquist frequency</a:t>
            </a:r>
            <a:endParaRPr lang="en-US"/>
          </a:p>
        </p:txBody>
      </p:sp>
      <p:sp>
        <p:nvSpPr>
          <p:cNvPr id="73740" name="Text Box 18"/>
          <p:cNvSpPr txBox="1">
            <a:spLocks noChangeArrowheads="1"/>
          </p:cNvSpPr>
          <p:nvPr/>
        </p:nvSpPr>
        <p:spPr bwMode="auto">
          <a:xfrm>
            <a:off x="0" y="3230563"/>
            <a:ext cx="8420100" cy="17684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 practice we are best oversampling by double the required minimum</a:t>
            </a:r>
          </a:p>
          <a:p>
            <a:pPr>
              <a:spcBef>
                <a:spcPct val="50000"/>
              </a:spcBef>
            </a:pPr>
            <a:r>
              <a:rPr lang="en-US"/>
              <a:t>i.e. 1000 samples per second for a maximum of 500 Hz</a:t>
            </a:r>
          </a:p>
          <a:p>
            <a:pPr>
              <a:spcBef>
                <a:spcPct val="50000"/>
              </a:spcBef>
            </a:pPr>
            <a:r>
              <a:rPr lang="en-US"/>
              <a:t>i.e., 2000 samples per second for a maximum of 1000 Hz</a:t>
            </a:r>
          </a:p>
          <a:p>
            <a:pPr>
              <a:spcBef>
                <a:spcPct val="50000"/>
              </a:spcBef>
            </a:pPr>
            <a:r>
              <a:rPr lang="en-US"/>
              <a:t>Oversampling is relatively cheap.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808080"/>
      </a:dk1>
      <a:lt1>
        <a:srgbClr val="FFFF00"/>
      </a:lt1>
      <a:dk2>
        <a:srgbClr val="CC00FF"/>
      </a:dk2>
      <a:lt2>
        <a:srgbClr val="FFFF66"/>
      </a:lt2>
      <a:accent1>
        <a:srgbClr val="00CC99"/>
      </a:accent1>
      <a:accent2>
        <a:srgbClr val="3333CC"/>
      </a:accent2>
      <a:accent3>
        <a:srgbClr val="E2AAFF"/>
      </a:accent3>
      <a:accent4>
        <a:srgbClr val="DADA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6251</TotalTime>
  <Words>351</Words>
  <Application>Microsoft Office PowerPoint</Application>
  <PresentationFormat>On-screen Show (4:3)</PresentationFormat>
  <Paragraphs>67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Comic Sans MS</vt:lpstr>
      <vt:lpstr>Arial</vt:lpstr>
      <vt:lpstr>Times New Roman</vt:lpstr>
      <vt:lpstr>Office Theme</vt:lpstr>
      <vt:lpstr>MathType 5.0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Louisiana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Juan Lorenzo</dc:creator>
  <cp:lastModifiedBy>juan</cp:lastModifiedBy>
  <cp:revision>638</cp:revision>
  <dcterms:created xsi:type="dcterms:W3CDTF">2005-05-10T03:02:50Z</dcterms:created>
  <dcterms:modified xsi:type="dcterms:W3CDTF">2010-03-24T10:49:09Z</dcterms:modified>
</cp:coreProperties>
</file>