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6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5" r:id="rId14"/>
    <p:sldId id="263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3333FF"/>
    <a:srgbClr val="808080"/>
    <a:srgbClr val="CC66FF"/>
    <a:srgbClr val="BBE0E3"/>
    <a:srgbClr val="CC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68" autoAdjust="0"/>
    <p:restoredTop sz="94660"/>
  </p:normalViewPr>
  <p:slideViewPr>
    <p:cSldViewPr>
      <p:cViewPr>
        <p:scale>
          <a:sx n="75" d="100"/>
          <a:sy n="75" d="100"/>
        </p:scale>
        <p:origin x="-2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60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0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0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E0165A4-0EBD-4CA6-AECC-8048FDC94F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10E8D-B947-400D-A8D8-97FF698E8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3455-5D1A-4F1B-894D-48F6AB3CD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F21E-5F18-400A-B497-669C73008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955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E0D4-7B85-4176-ACDC-6825062E7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1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52600"/>
            <a:ext cx="4114800" cy="207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976688"/>
            <a:ext cx="41148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4F3CC-D4A3-411B-ABFF-6C73896A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AFB6-CE22-4538-9B40-1E8B384F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8F42-62E4-49DA-838D-725F6DC3D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237D-CE15-49F2-8A27-814575928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327D-44F1-4067-A522-5D6865AE6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FB7F-873D-48D4-8B9A-66C9228EE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0A7A-71EB-4315-9213-3E578D8D0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26CB-B585-4F77-BBD2-50119F64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B901-E161-4A2B-BAF9-610B3E84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933FF"/>
            </a:gs>
            <a:gs pos="0">
              <a:srgbClr val="9933FF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82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5B77F0DD-022C-41A4-AD91-FB70C5D426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inde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228600"/>
            <a:ext cx="1060450" cy="1476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odp.tamu.edu/publications/197_IR/chap_01/images/01_f16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"/>
            <a:ext cx="6629400" cy="55626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Chapter 8:</a:t>
            </a:r>
          </a:p>
          <a:p>
            <a:r>
              <a:rPr lang="en-US" sz="2800"/>
              <a:t>  </a:t>
            </a:r>
          </a:p>
          <a:p>
            <a:r>
              <a:rPr lang="en-US"/>
              <a:t>Stratigraphic Patterns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/>
          </a:p>
          <a:p>
            <a:r>
              <a:rPr lang="en-US"/>
              <a:t>This presentation contains illustrations from Allen and Allen (2005) </a:t>
            </a:r>
          </a:p>
          <a:p>
            <a:endParaRPr lang="en-US"/>
          </a:p>
        </p:txBody>
      </p:sp>
      <p:pic>
        <p:nvPicPr>
          <p:cNvPr id="2064" name="Picture 16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04800"/>
            <a:ext cx="10604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010400" cy="990600"/>
          </a:xfrm>
        </p:spPr>
        <p:txBody>
          <a:bodyPr/>
          <a:lstStyle/>
          <a:p>
            <a:r>
              <a:rPr lang="en-US"/>
              <a:t>Gamma Ray-Resistivity Bell plots</a:t>
            </a:r>
          </a:p>
        </p:txBody>
      </p:sp>
      <p:sp>
        <p:nvSpPr>
          <p:cNvPr id="673798" name="Freeform 6"/>
          <p:cNvSpPr>
            <a:spLocks/>
          </p:cNvSpPr>
          <p:nvPr/>
        </p:nvSpPr>
        <p:spPr bwMode="auto">
          <a:xfrm>
            <a:off x="3352800" y="2743200"/>
            <a:ext cx="1143000" cy="3352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576" y="1008"/>
              </a:cxn>
              <a:cxn ang="0">
                <a:pos x="48" y="1008"/>
              </a:cxn>
              <a:cxn ang="0">
                <a:pos x="720" y="0"/>
              </a:cxn>
              <a:cxn ang="0">
                <a:pos x="144" y="0"/>
              </a:cxn>
            </a:cxnLst>
            <a:rect l="0" t="0" r="r" b="b"/>
            <a:pathLst>
              <a:path w="720" h="2112">
                <a:moveTo>
                  <a:pt x="0" y="2112"/>
                </a:moveTo>
                <a:lnTo>
                  <a:pt x="576" y="1008"/>
                </a:lnTo>
                <a:lnTo>
                  <a:pt x="48" y="1008"/>
                </a:lnTo>
                <a:lnTo>
                  <a:pt x="720" y="0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3799" name="Freeform 7"/>
          <p:cNvSpPr>
            <a:spLocks/>
          </p:cNvSpPr>
          <p:nvPr/>
        </p:nvSpPr>
        <p:spPr bwMode="auto">
          <a:xfrm flipH="1">
            <a:off x="2057400" y="2743200"/>
            <a:ext cx="1143000" cy="3352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576" y="1008"/>
              </a:cxn>
              <a:cxn ang="0">
                <a:pos x="48" y="1008"/>
              </a:cxn>
              <a:cxn ang="0">
                <a:pos x="720" y="0"/>
              </a:cxn>
              <a:cxn ang="0">
                <a:pos x="144" y="0"/>
              </a:cxn>
            </a:cxnLst>
            <a:rect l="0" t="0" r="r" b="b"/>
            <a:pathLst>
              <a:path w="720" h="2112">
                <a:moveTo>
                  <a:pt x="0" y="2112"/>
                </a:moveTo>
                <a:lnTo>
                  <a:pt x="576" y="1008"/>
                </a:lnTo>
                <a:lnTo>
                  <a:pt x="48" y="1008"/>
                </a:lnTo>
                <a:lnTo>
                  <a:pt x="720" y="0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4800600" y="3657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More clay</a:t>
            </a:r>
          </a:p>
        </p:txBody>
      </p:sp>
      <p:sp>
        <p:nvSpPr>
          <p:cNvPr id="673801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sandier</a:t>
            </a:r>
          </a:p>
        </p:txBody>
      </p:sp>
      <p:sp>
        <p:nvSpPr>
          <p:cNvPr id="673802" name="Text Box 10"/>
          <p:cNvSpPr txBox="1">
            <a:spLocks noChangeArrowheads="1"/>
          </p:cNvSpPr>
          <p:nvPr/>
        </p:nvSpPr>
        <p:spPr bwMode="auto">
          <a:xfrm>
            <a:off x="4419600" y="556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“clay”</a:t>
            </a:r>
          </a:p>
        </p:txBody>
      </p:sp>
      <p:sp>
        <p:nvSpPr>
          <p:cNvPr id="673803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“sand”</a:t>
            </a:r>
          </a:p>
        </p:txBody>
      </p:sp>
      <p:sp>
        <p:nvSpPr>
          <p:cNvPr id="673804" name="Line 12"/>
          <p:cNvSpPr>
            <a:spLocks noChangeShapeType="1"/>
          </p:cNvSpPr>
          <p:nvPr/>
        </p:nvSpPr>
        <p:spPr bwMode="auto">
          <a:xfrm flipV="1">
            <a:off x="4419600" y="28194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3805" name="Line 13"/>
          <p:cNvSpPr>
            <a:spLocks noChangeShapeType="1"/>
          </p:cNvSpPr>
          <p:nvPr/>
        </p:nvSpPr>
        <p:spPr bwMode="auto">
          <a:xfrm flipV="1">
            <a:off x="4114800" y="46482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3806" name="Line 14"/>
          <p:cNvSpPr>
            <a:spLocks noChangeShapeType="1"/>
          </p:cNvSpPr>
          <p:nvPr/>
        </p:nvSpPr>
        <p:spPr bwMode="auto">
          <a:xfrm>
            <a:off x="33528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010400" cy="990600"/>
          </a:xfrm>
        </p:spPr>
        <p:txBody>
          <a:bodyPr/>
          <a:lstStyle/>
          <a:p>
            <a:r>
              <a:rPr lang="en-US"/>
              <a:t>Gamma Ray-Resistivity Bell plots</a:t>
            </a:r>
          </a:p>
        </p:txBody>
      </p:sp>
      <p:sp>
        <p:nvSpPr>
          <p:cNvPr id="674819" name="Freeform 3"/>
          <p:cNvSpPr>
            <a:spLocks/>
          </p:cNvSpPr>
          <p:nvPr/>
        </p:nvSpPr>
        <p:spPr bwMode="auto">
          <a:xfrm flipV="1">
            <a:off x="3352800" y="2743200"/>
            <a:ext cx="1143000" cy="3352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576" y="1008"/>
              </a:cxn>
              <a:cxn ang="0">
                <a:pos x="48" y="1008"/>
              </a:cxn>
              <a:cxn ang="0">
                <a:pos x="720" y="0"/>
              </a:cxn>
              <a:cxn ang="0">
                <a:pos x="144" y="0"/>
              </a:cxn>
            </a:cxnLst>
            <a:rect l="0" t="0" r="r" b="b"/>
            <a:pathLst>
              <a:path w="720" h="2112">
                <a:moveTo>
                  <a:pt x="0" y="2112"/>
                </a:moveTo>
                <a:lnTo>
                  <a:pt x="576" y="1008"/>
                </a:lnTo>
                <a:lnTo>
                  <a:pt x="48" y="1008"/>
                </a:lnTo>
                <a:lnTo>
                  <a:pt x="720" y="0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4820" name="Freeform 4"/>
          <p:cNvSpPr>
            <a:spLocks/>
          </p:cNvSpPr>
          <p:nvPr/>
        </p:nvSpPr>
        <p:spPr bwMode="auto">
          <a:xfrm flipH="1" flipV="1">
            <a:off x="2057400" y="2743200"/>
            <a:ext cx="1143000" cy="3352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576" y="1008"/>
              </a:cxn>
              <a:cxn ang="0">
                <a:pos x="48" y="1008"/>
              </a:cxn>
              <a:cxn ang="0">
                <a:pos x="720" y="0"/>
              </a:cxn>
              <a:cxn ang="0">
                <a:pos x="144" y="0"/>
              </a:cxn>
            </a:cxnLst>
            <a:rect l="0" t="0" r="r" b="b"/>
            <a:pathLst>
              <a:path w="720" h="2112">
                <a:moveTo>
                  <a:pt x="0" y="2112"/>
                </a:moveTo>
                <a:lnTo>
                  <a:pt x="576" y="1008"/>
                </a:lnTo>
                <a:lnTo>
                  <a:pt x="48" y="1008"/>
                </a:lnTo>
                <a:lnTo>
                  <a:pt x="720" y="0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37338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More clay</a:t>
            </a:r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44958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sandier</a:t>
            </a:r>
          </a:p>
        </p:txBody>
      </p:sp>
      <p:sp>
        <p:nvSpPr>
          <p:cNvPr id="674823" name="Text Box 7"/>
          <p:cNvSpPr txBox="1">
            <a:spLocks noChangeArrowheads="1"/>
          </p:cNvSpPr>
          <p:nvPr/>
        </p:nvSpPr>
        <p:spPr bwMode="auto">
          <a:xfrm>
            <a:off x="4114800" y="472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“clay”</a:t>
            </a:r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47244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“sand”</a:t>
            </a:r>
          </a:p>
        </p:txBody>
      </p:sp>
      <p:sp>
        <p:nvSpPr>
          <p:cNvPr id="674825" name="Line 9"/>
          <p:cNvSpPr>
            <a:spLocks noChangeShapeType="1"/>
          </p:cNvSpPr>
          <p:nvPr/>
        </p:nvSpPr>
        <p:spPr bwMode="auto">
          <a:xfrm flipH="1" flipV="1">
            <a:off x="5334000" y="2895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4826" name="Line 10"/>
          <p:cNvSpPr>
            <a:spLocks noChangeShapeType="1"/>
          </p:cNvSpPr>
          <p:nvPr/>
        </p:nvSpPr>
        <p:spPr bwMode="auto">
          <a:xfrm flipH="1" flipV="1">
            <a:off x="5715000" y="4724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4827" name="Line 11"/>
          <p:cNvSpPr>
            <a:spLocks noChangeShapeType="1"/>
          </p:cNvSpPr>
          <p:nvPr/>
        </p:nvSpPr>
        <p:spPr bwMode="auto">
          <a:xfrm>
            <a:off x="33528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010400" cy="990600"/>
          </a:xfrm>
        </p:spPr>
        <p:txBody>
          <a:bodyPr/>
          <a:lstStyle/>
          <a:p>
            <a:r>
              <a:rPr lang="en-US"/>
              <a:t>Gamma Ray-Resistivity Bell plots</a:t>
            </a:r>
          </a:p>
        </p:txBody>
      </p:sp>
      <p:sp>
        <p:nvSpPr>
          <p:cNvPr id="675851" name="Line 11"/>
          <p:cNvSpPr>
            <a:spLocks noChangeShapeType="1"/>
          </p:cNvSpPr>
          <p:nvPr/>
        </p:nvSpPr>
        <p:spPr bwMode="auto">
          <a:xfrm>
            <a:off x="33528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855" name="Freeform 15"/>
          <p:cNvSpPr>
            <a:spLocks/>
          </p:cNvSpPr>
          <p:nvPr/>
        </p:nvSpPr>
        <p:spPr bwMode="auto">
          <a:xfrm>
            <a:off x="3886200" y="1752600"/>
            <a:ext cx="1828800" cy="4724400"/>
          </a:xfrm>
          <a:custGeom>
            <a:avLst/>
            <a:gdLst/>
            <a:ahLst/>
            <a:cxnLst>
              <a:cxn ang="0">
                <a:pos x="480" y="2976"/>
              </a:cxn>
              <a:cxn ang="0">
                <a:pos x="0" y="2448"/>
              </a:cxn>
              <a:cxn ang="0">
                <a:pos x="672" y="2448"/>
              </a:cxn>
              <a:cxn ang="0">
                <a:pos x="0" y="1584"/>
              </a:cxn>
              <a:cxn ang="0">
                <a:pos x="816" y="1584"/>
              </a:cxn>
              <a:cxn ang="0">
                <a:pos x="192" y="480"/>
              </a:cxn>
              <a:cxn ang="0">
                <a:pos x="1152" y="480"/>
              </a:cxn>
              <a:cxn ang="0">
                <a:pos x="720" y="0"/>
              </a:cxn>
            </a:cxnLst>
            <a:rect l="0" t="0" r="r" b="b"/>
            <a:pathLst>
              <a:path w="1152" h="2976">
                <a:moveTo>
                  <a:pt x="480" y="2976"/>
                </a:moveTo>
                <a:lnTo>
                  <a:pt x="0" y="2448"/>
                </a:lnTo>
                <a:lnTo>
                  <a:pt x="672" y="2448"/>
                </a:lnTo>
                <a:lnTo>
                  <a:pt x="0" y="1584"/>
                </a:lnTo>
                <a:lnTo>
                  <a:pt x="816" y="1584"/>
                </a:lnTo>
                <a:lnTo>
                  <a:pt x="192" y="480"/>
                </a:lnTo>
                <a:lnTo>
                  <a:pt x="1152" y="480"/>
                </a:lnTo>
                <a:lnTo>
                  <a:pt x="720" y="0"/>
                </a:ln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856" name="Freeform 16"/>
          <p:cNvSpPr>
            <a:spLocks/>
          </p:cNvSpPr>
          <p:nvPr/>
        </p:nvSpPr>
        <p:spPr bwMode="auto">
          <a:xfrm flipV="1">
            <a:off x="1143000" y="1676400"/>
            <a:ext cx="1828800" cy="4724400"/>
          </a:xfrm>
          <a:custGeom>
            <a:avLst/>
            <a:gdLst/>
            <a:ahLst/>
            <a:cxnLst>
              <a:cxn ang="0">
                <a:pos x="480" y="2976"/>
              </a:cxn>
              <a:cxn ang="0">
                <a:pos x="0" y="2448"/>
              </a:cxn>
              <a:cxn ang="0">
                <a:pos x="672" y="2448"/>
              </a:cxn>
              <a:cxn ang="0">
                <a:pos x="0" y="1584"/>
              </a:cxn>
              <a:cxn ang="0">
                <a:pos x="816" y="1584"/>
              </a:cxn>
              <a:cxn ang="0">
                <a:pos x="192" y="480"/>
              </a:cxn>
              <a:cxn ang="0">
                <a:pos x="1152" y="480"/>
              </a:cxn>
              <a:cxn ang="0">
                <a:pos x="720" y="0"/>
              </a:cxn>
            </a:cxnLst>
            <a:rect l="0" t="0" r="r" b="b"/>
            <a:pathLst>
              <a:path w="1152" h="2976">
                <a:moveTo>
                  <a:pt x="480" y="2976"/>
                </a:moveTo>
                <a:lnTo>
                  <a:pt x="0" y="2448"/>
                </a:lnTo>
                <a:lnTo>
                  <a:pt x="672" y="2448"/>
                </a:lnTo>
                <a:lnTo>
                  <a:pt x="0" y="1584"/>
                </a:lnTo>
                <a:lnTo>
                  <a:pt x="816" y="1584"/>
                </a:lnTo>
                <a:lnTo>
                  <a:pt x="192" y="480"/>
                </a:lnTo>
                <a:lnTo>
                  <a:pt x="1152" y="480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010400" cy="990600"/>
          </a:xfrm>
        </p:spPr>
        <p:txBody>
          <a:bodyPr/>
          <a:lstStyle/>
          <a:p>
            <a:r>
              <a:rPr lang="en-US"/>
              <a:t>Gamma Ray-Resistivity Bell plots</a:t>
            </a:r>
          </a:p>
        </p:txBody>
      </p:sp>
      <p:pic>
        <p:nvPicPr>
          <p:cNvPr id="67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53022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8919" name="Text Box 7"/>
          <p:cNvSpPr txBox="1">
            <a:spLocks noChangeArrowheads="1"/>
          </p:cNvSpPr>
          <p:nvPr/>
        </p:nvSpPr>
        <p:spPr bwMode="auto">
          <a:xfrm>
            <a:off x="6934200" y="4876800"/>
            <a:ext cx="1676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hlinkClick r:id="rId3"/>
              </a:rPr>
              <a:t>http://www-odp.tamu.edu/publications/197_IR/chap_01/images/01_f16.jpg</a:t>
            </a:r>
            <a:r>
              <a:rPr lang="en-US" sz="1200" b="0"/>
              <a:t>  (Hawaiian-Emperor Seamount Trend)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Atchafalaya Basin-Crevasse Splay </a:t>
            </a:r>
          </a:p>
        </p:txBody>
      </p:sp>
      <p:pic>
        <p:nvPicPr>
          <p:cNvPr id="67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3017838" cy="4297363"/>
          </a:xfrm>
          <a:noFill/>
          <a:ln/>
        </p:spPr>
      </p:pic>
      <p:pic>
        <p:nvPicPr>
          <p:cNvPr id="67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33800"/>
            <a:ext cx="237648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172200"/>
            <a:ext cx="21478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447800"/>
            <a:ext cx="21383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Turbidites</a:t>
            </a:r>
          </a:p>
        </p:txBody>
      </p:sp>
      <p:pic>
        <p:nvPicPr>
          <p:cNvPr id="68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4800600" cy="4297363"/>
          </a:xfrm>
        </p:spPr>
      </p:pic>
      <p:sp>
        <p:nvSpPr>
          <p:cNvPr id="685060" name="Line 4"/>
          <p:cNvSpPr>
            <a:spLocks noChangeShapeType="1"/>
          </p:cNvSpPr>
          <p:nvPr/>
        </p:nvSpPr>
        <p:spPr bwMode="auto">
          <a:xfrm flipH="1" flipV="1">
            <a:off x="5791200" y="2819400"/>
            <a:ext cx="1219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5334000" y="228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resistivity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 flipV="1">
            <a:off x="7543800" y="28956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7467600" y="22860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gamma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91400" cy="990600"/>
          </a:xfrm>
        </p:spPr>
        <p:txBody>
          <a:bodyPr/>
          <a:lstStyle/>
          <a:p>
            <a:r>
              <a:rPr lang="en-US" sz="2400"/>
              <a:t>Turbidites- ODP 195 Mariana West Phillipine Sea</a:t>
            </a: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6248400" y="37338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/>
              <a:t>http://www-odp.tamu.edu/publications/195_IR/chap_01/images/01_f22.gif</a:t>
            </a:r>
          </a:p>
        </p:txBody>
      </p:sp>
      <p:pic>
        <p:nvPicPr>
          <p:cNvPr id="68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471646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Turbidite</a:t>
            </a:r>
          </a:p>
        </p:txBody>
      </p:sp>
      <p:pic>
        <p:nvPicPr>
          <p:cNvPr id="6871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6172200" cy="4257675"/>
          </a:xfrm>
          <a:noFill/>
          <a:ln/>
        </p:spPr>
      </p:pic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1371600" y="6019800"/>
            <a:ext cx="572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http://cg.ensmp.fr/Chenaux/home_turmy.html</a:t>
            </a:r>
          </a:p>
        </p:txBody>
      </p:sp>
      <p:sp>
        <p:nvSpPr>
          <p:cNvPr id="687111" name="Text Box 7"/>
          <p:cNvSpPr txBox="1">
            <a:spLocks noChangeArrowheads="1"/>
          </p:cNvSpPr>
          <p:nvPr/>
        </p:nvSpPr>
        <p:spPr bwMode="auto">
          <a:xfrm>
            <a:off x="7162800" y="2743200"/>
            <a:ext cx="1981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Movie: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http://learningobjects.wesleyan.edu/turbiditycurrents/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Submarine Fan Environment</a:t>
            </a:r>
          </a:p>
        </p:txBody>
      </p:sp>
      <p:pic>
        <p:nvPicPr>
          <p:cNvPr id="68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7162800" cy="4297363"/>
          </a:xfrm>
        </p:spPr>
      </p:pic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7323138" y="4800600"/>
            <a:ext cx="18208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/>
              <a:t>http://www.geo.uib.no/Forskning/Euro-Ideal/borderfaultmargin.jpg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Deltas and Desert lakes</a:t>
            </a:r>
          </a:p>
        </p:txBody>
      </p:sp>
      <p:pic>
        <p:nvPicPr>
          <p:cNvPr id="67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4800600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Mississippi Delta</a:t>
            </a:r>
          </a:p>
        </p:txBody>
      </p:sp>
      <p:pic>
        <p:nvPicPr>
          <p:cNvPr id="68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44525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7315200" y="4191000"/>
            <a:ext cx="152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http://earth.rice.edu/mtpe/bio/biosphere/hot/humanimpacts/delta.html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Nile Delta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3811588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1989" name="Rectangle 5"/>
          <p:cNvSpPr>
            <a:spLocks noChangeArrowheads="1"/>
          </p:cNvSpPr>
          <p:nvPr/>
        </p:nvSpPr>
        <p:spPr bwMode="auto">
          <a:xfrm>
            <a:off x="609600" y="6248400"/>
            <a:ext cx="782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http://www.artsci.wustl.edu/~anthro/courses/306/Nile%20Delta.jpg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267200"/>
          </a:xfrm>
        </p:spPr>
        <p:txBody>
          <a:bodyPr/>
          <a:lstStyle/>
          <a:p>
            <a:r>
              <a:rPr lang="en-US"/>
              <a:t>Prograding delta slope: upward thickening and coarsening decrease gamma</a:t>
            </a:r>
          </a:p>
          <a:p>
            <a:endParaRPr lang="en-US"/>
          </a:p>
          <a:p>
            <a:r>
              <a:rPr lang="en-US"/>
              <a:t>Meandering stream: upward fining-increase gamma</a:t>
            </a:r>
          </a:p>
          <a:p>
            <a:endParaRPr lang="en-US"/>
          </a:p>
          <a:p>
            <a:r>
              <a:rPr lang="en-US"/>
              <a:t>Turbidite: upward fining- increase in gamma</a:t>
            </a:r>
          </a:p>
          <a:p>
            <a:endParaRPr lang="en-US"/>
          </a:p>
          <a:p>
            <a:r>
              <a:rPr lang="en-US"/>
              <a:t>Desert Lake: fine- low gamma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cross-section</a:t>
            </a:r>
          </a:p>
        </p:txBody>
      </p:sp>
      <p:pic>
        <p:nvPicPr>
          <p:cNvPr id="683013" name="Picture 5" descr="The image “http://strata.geol.sc.edu/exerices/seismic/10MelangeOfDownSlopeFans&amp;Slump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5951538" cy="5083175"/>
          </a:xfrm>
          <a:prstGeom prst="rect">
            <a:avLst/>
          </a:prstGeom>
          <a:noFill/>
        </p:spPr>
      </p:pic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457200" y="6156325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http://strata.geol.sc.edu/exerices/seismic/10MelangeOfDownSlopeFans&amp;Slumps.jpg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02456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685800" y="6400800"/>
            <a:ext cx="745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00"/>
                </a:solidFill>
              </a:rPr>
              <a:t>http://fosi.iagi.or.id/mahakam/mah-facies-des.htm</a:t>
            </a:r>
          </a:p>
        </p:txBody>
      </p:sp>
      <p:pic>
        <p:nvPicPr>
          <p:cNvPr id="6840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19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4042" name="Text Box 10"/>
          <p:cNvSpPr txBox="1">
            <a:spLocks noChangeArrowheads="1"/>
          </p:cNvSpPr>
          <p:nvPr/>
        </p:nvSpPr>
        <p:spPr bwMode="auto">
          <a:xfrm>
            <a:off x="2362200" y="53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Mahakam Delta, Indonesia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Natural Gamma Ray: increases and the amount of K-U-Th –bearing minerals decreases </a:t>
            </a:r>
          </a:p>
        </p:txBody>
      </p:sp>
      <p:pic>
        <p:nvPicPr>
          <p:cNvPr id="67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969" y="1752600"/>
            <a:ext cx="2562461" cy="4297363"/>
          </a:xfrm>
        </p:spPr>
      </p:pic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304800" y="3962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FF00"/>
                </a:solidFill>
              </a:rPr>
              <a:t>http://www.ldeo.columbia.edu/BRG/ODP/ODP/LEG_SUMM/174A/fig7.html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Resistivity: Decreases with the presence of free ions and ion-rich interstitial fluids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552950" y="6457950"/>
            <a:ext cx="4619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FF00"/>
                </a:solidFill>
              </a:rPr>
              <a:t>http://www.dot.ca.gov/hq/esc/geotech/gg/resistivity_log.htm</a:t>
            </a:r>
          </a:p>
        </p:txBody>
      </p:sp>
      <p:pic>
        <p:nvPicPr>
          <p:cNvPr id="672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61341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2776" name="Rectangle 8"/>
          <p:cNvSpPr>
            <a:spLocks noChangeArrowheads="1"/>
          </p:cNvSpPr>
          <p:nvPr/>
        </p:nvSpPr>
        <p:spPr bwMode="auto">
          <a:xfrm>
            <a:off x="609600" y="43434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FF00"/>
                </a:solidFill>
              </a:rPr>
              <a:t>“A resistive, feldspar sand between 27.5 and 30 meters.  </a:t>
            </a:r>
          </a:p>
          <a:p>
            <a:r>
              <a:rPr lang="en-US" b="0">
                <a:solidFill>
                  <a:srgbClr val="FFFF00"/>
                </a:solidFill>
              </a:rPr>
              <a:t>High gamma counts are due to the presence of small amounts of radioactive K </a:t>
            </a:r>
          </a:p>
          <a:p>
            <a:r>
              <a:rPr lang="en-US" b="0">
                <a:solidFill>
                  <a:srgbClr val="FFFF00"/>
                </a:solidFill>
              </a:rPr>
              <a:t>in the feldspar grains of the sand.  This signature is common in these </a:t>
            </a:r>
            <a:r>
              <a:rPr lang="en-US" b="0" i="1">
                <a:solidFill>
                  <a:srgbClr val="FFFF00"/>
                </a:solidFill>
              </a:rPr>
              <a:t>arkosic</a:t>
            </a:r>
            <a:r>
              <a:rPr lang="en-US" b="0">
                <a:solidFill>
                  <a:srgbClr val="FFFF00"/>
                </a:solidFill>
              </a:rPr>
              <a:t> sands, and they are often referred to as ‘hot sands’ “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2">
  <a:themeElements>
    <a:clrScheme name="c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ch2</Template>
  <TotalTime>5223</TotalTime>
  <Words>194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Comic Sans MS</vt:lpstr>
      <vt:lpstr>1_ch2</vt:lpstr>
      <vt:lpstr>Slide 1</vt:lpstr>
      <vt:lpstr>Deltas and Desert lakes</vt:lpstr>
      <vt:lpstr>Mississippi Delta</vt:lpstr>
      <vt:lpstr>Nile Delta</vt:lpstr>
      <vt:lpstr>Sequences</vt:lpstr>
      <vt:lpstr>Delta cross-section</vt:lpstr>
      <vt:lpstr>Slide 7</vt:lpstr>
      <vt:lpstr>Natural Gamma Ray: increases and the amount of K-U-Th –bearing minerals decreases </vt:lpstr>
      <vt:lpstr>Resistivity: Decreases with the presence of free ions and ion-rich interstitial fluids</vt:lpstr>
      <vt:lpstr>Gamma Ray-Resistivity Bell plots</vt:lpstr>
      <vt:lpstr>Gamma Ray-Resistivity Bell plots</vt:lpstr>
      <vt:lpstr>Gamma Ray-Resistivity Bell plots</vt:lpstr>
      <vt:lpstr>Gamma Ray-Resistivity Bell plots</vt:lpstr>
      <vt:lpstr>Atchafalaya Basin-Crevasse Splay </vt:lpstr>
      <vt:lpstr>Turbidites</vt:lpstr>
      <vt:lpstr>Turbidites- ODP 195 Mariana West Phillipine Sea</vt:lpstr>
      <vt:lpstr>Turbidite</vt:lpstr>
      <vt:lpstr>Submarine Fan Environment</vt:lpstr>
    </vt:vector>
  </TitlesOfParts>
  <Company>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Lorenzo</dc:creator>
  <cp:lastModifiedBy>juan</cp:lastModifiedBy>
  <cp:revision>490</cp:revision>
  <dcterms:created xsi:type="dcterms:W3CDTF">2006-09-19T02:32:51Z</dcterms:created>
  <dcterms:modified xsi:type="dcterms:W3CDTF">2008-11-18T16:58:08Z</dcterms:modified>
</cp:coreProperties>
</file>