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5" r:id="rId10"/>
    <p:sldId id="267" r:id="rId11"/>
    <p:sldId id="266" r:id="rId12"/>
    <p:sldId id="268" r:id="rId13"/>
    <p:sldId id="276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1" r:id="rId25"/>
    <p:sldId id="282" r:id="rId26"/>
    <p:sldId id="291" r:id="rId27"/>
    <p:sldId id="285" r:id="rId28"/>
    <p:sldId id="293" r:id="rId29"/>
    <p:sldId id="294" r:id="rId30"/>
    <p:sldId id="286" r:id="rId31"/>
    <p:sldId id="287" r:id="rId32"/>
    <p:sldId id="288" r:id="rId33"/>
    <p:sldId id="289" r:id="rId34"/>
    <p:sldId id="290" r:id="rId35"/>
    <p:sldId id="296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4" r:id="rId52"/>
    <p:sldId id="315" r:id="rId53"/>
    <p:sldId id="316" r:id="rId54"/>
    <p:sldId id="31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3333FF"/>
    <a:srgbClr val="808080"/>
    <a:srgbClr val="CC66FF"/>
    <a:srgbClr val="BBE0E3"/>
    <a:srgbClr val="CC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0" autoAdjust="0"/>
    <p:restoredTop sz="94660"/>
  </p:normalViewPr>
  <p:slideViewPr>
    <p:cSldViewPr>
      <p:cViewPr>
        <p:scale>
          <a:sx n="160" d="100"/>
          <a:sy n="160" d="100"/>
        </p:scale>
        <p:origin x="450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10E8D-B947-400D-A8D8-97FF698E8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3455-5D1A-4F1B-894D-48F6AB3CD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F21E-5F18-400A-B497-669C73008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955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E0D4-7B85-4176-ACDC-6825062E7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1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52600"/>
            <a:ext cx="4114800" cy="207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976688"/>
            <a:ext cx="41148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64F3CC-D4A3-411B-ABFF-6C73896A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AFB6-CE22-4538-9B40-1E8B384F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08F42-62E4-49DA-838D-725F6DC3D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5237D-CE15-49F2-8A27-814575928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327D-44F1-4067-A522-5D6865AE6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FB7F-873D-48D4-8B9A-66C9228EE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0A7A-71EB-4315-9213-3E578D8D0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26CB-B585-4F77-BBD2-50119F64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B901-E161-4A2B-BAF9-610B3E84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933FF"/>
            </a:gs>
            <a:gs pos="0">
              <a:srgbClr val="9933FF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82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5B77F0DD-022C-41A4-AD91-FB70C5D426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inde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228600"/>
            <a:ext cx="1060450" cy="1476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50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eakware.com/encyclopedia/ranges/maps/images/europe_alps.gif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jan.ucc.nau.edu/~rcb7/Sevier.jpg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ture.com/nature/journal/v434/n7030/full/nature03412.html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tlab/matlab.sit.ex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tlab/matlab.sit.ex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"/>
            <a:ext cx="6629400" cy="55626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r>
              <a:rPr lang="en-US" sz="2800"/>
              <a:t>Chapter 4:  </a:t>
            </a:r>
          </a:p>
          <a:p>
            <a:r>
              <a:rPr lang="en-US" sz="2800"/>
              <a:t>Basins due to flexure</a:t>
            </a:r>
          </a:p>
          <a:p>
            <a:endParaRPr lang="en-US" sz="2800"/>
          </a:p>
          <a:p>
            <a:endParaRPr lang="en-US" sz="2800"/>
          </a:p>
          <a:p>
            <a:endParaRPr lang="en-US"/>
          </a:p>
          <a:p>
            <a:r>
              <a:rPr lang="en-US"/>
              <a:t>This presentation contains illustrations from Allen and Allen (2005) </a:t>
            </a:r>
          </a:p>
        </p:txBody>
      </p:sp>
      <p:pic>
        <p:nvPicPr>
          <p:cNvPr id="2064" name="Picture 16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060450" cy="1476375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54100" y="8077200"/>
          <a:ext cx="1054100" cy="685800"/>
        </p:xfrm>
        <a:graphic>
          <a:graphicData uri="http://schemas.openxmlformats.org/presentationml/2006/ole">
            <p:oleObj spid="_x0000_s1026" name="Package" showAsIcon="1" r:id="rId4" imgW="105372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 of deformation zone in trench</a:t>
            </a:r>
            <a:br>
              <a:rPr lang="en-US"/>
            </a:br>
            <a:r>
              <a:rPr lang="en-US" sz="1800"/>
              <a:t>(www.geo.au.dk/.../Projects/juan/pic/jp_fig5.jpg)</a:t>
            </a:r>
            <a:r>
              <a:rPr lang="en-US"/>
              <a:t> </a:t>
            </a:r>
          </a:p>
        </p:txBody>
      </p:sp>
      <p:pic>
        <p:nvPicPr>
          <p:cNvPr id="4823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Causes of earthquakes in the downgoing slab </a:t>
            </a:r>
            <a:br>
              <a:rPr lang="en-US" sz="2400"/>
            </a:br>
            <a:r>
              <a:rPr lang="en-US" sz="1600"/>
              <a:t>(Isacks, 1969; Isacks and Molnar, 1971)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284" name="Freeform 4"/>
          <p:cNvSpPr>
            <a:spLocks/>
          </p:cNvSpPr>
          <p:nvPr/>
        </p:nvSpPr>
        <p:spPr bwMode="auto">
          <a:xfrm>
            <a:off x="914400" y="2743200"/>
            <a:ext cx="4191000" cy="254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96"/>
              </a:cxn>
              <a:cxn ang="0">
                <a:pos x="912" y="288"/>
              </a:cxn>
              <a:cxn ang="0">
                <a:pos x="1392" y="624"/>
              </a:cxn>
              <a:cxn ang="0">
                <a:pos x="2064" y="1104"/>
              </a:cxn>
              <a:cxn ang="0">
                <a:pos x="2640" y="1584"/>
              </a:cxn>
              <a:cxn ang="0">
                <a:pos x="2080" y="1600"/>
              </a:cxn>
              <a:cxn ang="0">
                <a:pos x="1344" y="1008"/>
              </a:cxn>
              <a:cxn ang="0">
                <a:pos x="720" y="624"/>
              </a:cxn>
              <a:cxn ang="0">
                <a:pos x="288" y="432"/>
              </a:cxn>
              <a:cxn ang="0">
                <a:pos x="0" y="336"/>
              </a:cxn>
              <a:cxn ang="0">
                <a:pos x="0" y="0"/>
              </a:cxn>
            </a:cxnLst>
            <a:rect l="0" t="0" r="r" b="b"/>
            <a:pathLst>
              <a:path w="2640" h="1600">
                <a:moveTo>
                  <a:pt x="0" y="0"/>
                </a:moveTo>
                <a:lnTo>
                  <a:pt x="480" y="96"/>
                </a:lnTo>
                <a:lnTo>
                  <a:pt x="912" y="288"/>
                </a:lnTo>
                <a:lnTo>
                  <a:pt x="1392" y="624"/>
                </a:lnTo>
                <a:lnTo>
                  <a:pt x="2064" y="1104"/>
                </a:lnTo>
                <a:lnTo>
                  <a:pt x="2640" y="1584"/>
                </a:lnTo>
                <a:lnTo>
                  <a:pt x="2080" y="1600"/>
                </a:lnTo>
                <a:lnTo>
                  <a:pt x="1344" y="1008"/>
                </a:lnTo>
                <a:lnTo>
                  <a:pt x="720" y="624"/>
                </a:lnTo>
                <a:lnTo>
                  <a:pt x="288" y="432"/>
                </a:lnTo>
                <a:lnTo>
                  <a:pt x="0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85" name="Freeform 5"/>
          <p:cNvSpPr>
            <a:spLocks/>
          </p:cNvSpPr>
          <p:nvPr/>
        </p:nvSpPr>
        <p:spPr bwMode="auto">
          <a:xfrm>
            <a:off x="1600200" y="2578100"/>
            <a:ext cx="5405438" cy="6223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54" y="104"/>
              </a:cxn>
              <a:cxn ang="0">
                <a:pos x="966" y="8"/>
              </a:cxn>
              <a:cxn ang="0">
                <a:pos x="1474" y="8"/>
              </a:cxn>
              <a:cxn ang="0">
                <a:pos x="3384" y="0"/>
              </a:cxn>
              <a:cxn ang="0">
                <a:pos x="3405" y="392"/>
              </a:cxn>
              <a:cxn ang="0">
                <a:pos x="2185" y="392"/>
              </a:cxn>
              <a:cxn ang="0">
                <a:pos x="1016" y="392"/>
              </a:cxn>
              <a:cxn ang="0">
                <a:pos x="508" y="392"/>
              </a:cxn>
              <a:cxn ang="0">
                <a:pos x="51" y="200"/>
              </a:cxn>
            </a:cxnLst>
            <a:rect l="0" t="0" r="r" b="b"/>
            <a:pathLst>
              <a:path w="3405" h="392">
                <a:moveTo>
                  <a:pt x="0" y="200"/>
                </a:moveTo>
                <a:lnTo>
                  <a:pt x="254" y="104"/>
                </a:lnTo>
                <a:lnTo>
                  <a:pt x="966" y="8"/>
                </a:lnTo>
                <a:lnTo>
                  <a:pt x="1474" y="8"/>
                </a:lnTo>
                <a:lnTo>
                  <a:pt x="3384" y="0"/>
                </a:lnTo>
                <a:lnTo>
                  <a:pt x="3405" y="392"/>
                </a:lnTo>
                <a:lnTo>
                  <a:pt x="2185" y="392"/>
                </a:lnTo>
                <a:lnTo>
                  <a:pt x="1016" y="392"/>
                </a:lnTo>
                <a:lnTo>
                  <a:pt x="508" y="392"/>
                </a:lnTo>
                <a:lnTo>
                  <a:pt x="51" y="200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88" name="Line 8"/>
          <p:cNvSpPr>
            <a:spLocks noChangeShapeType="1"/>
          </p:cNvSpPr>
          <p:nvPr/>
        </p:nvSpPr>
        <p:spPr bwMode="auto">
          <a:xfrm>
            <a:off x="1295400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89" name="Line 9"/>
          <p:cNvSpPr>
            <a:spLocks noChangeShapeType="1"/>
          </p:cNvSpPr>
          <p:nvPr/>
        </p:nvSpPr>
        <p:spPr bwMode="auto">
          <a:xfrm flipH="1">
            <a:off x="1600200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0" name="Line 10"/>
          <p:cNvSpPr>
            <a:spLocks noChangeShapeType="1"/>
          </p:cNvSpPr>
          <p:nvPr/>
        </p:nvSpPr>
        <p:spPr bwMode="auto">
          <a:xfrm>
            <a:off x="1600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2" name="Line 12"/>
          <p:cNvSpPr>
            <a:spLocks noChangeShapeType="1"/>
          </p:cNvSpPr>
          <p:nvPr/>
        </p:nvSpPr>
        <p:spPr bwMode="auto">
          <a:xfrm flipV="1">
            <a:off x="1600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3" name="Line 13"/>
          <p:cNvSpPr>
            <a:spLocks noChangeShapeType="1"/>
          </p:cNvSpPr>
          <p:nvPr/>
        </p:nvSpPr>
        <p:spPr bwMode="auto">
          <a:xfrm>
            <a:off x="35814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4" name="Line 14"/>
          <p:cNvSpPr>
            <a:spLocks noChangeShapeType="1"/>
          </p:cNvSpPr>
          <p:nvPr/>
        </p:nvSpPr>
        <p:spPr bwMode="auto">
          <a:xfrm flipH="1" flipV="1">
            <a:off x="4191000" y="4876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5" name="Line 15"/>
          <p:cNvSpPr>
            <a:spLocks noChangeShapeType="1"/>
          </p:cNvSpPr>
          <p:nvPr/>
        </p:nvSpPr>
        <p:spPr bwMode="auto">
          <a:xfrm flipH="1">
            <a:off x="4191000" y="4495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6" name="Line 16"/>
          <p:cNvSpPr>
            <a:spLocks noChangeShapeType="1"/>
          </p:cNvSpPr>
          <p:nvPr/>
        </p:nvSpPr>
        <p:spPr bwMode="auto">
          <a:xfrm flipV="1">
            <a:off x="3886200" y="495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7" name="Line 17"/>
          <p:cNvSpPr>
            <a:spLocks noChangeShapeType="1"/>
          </p:cNvSpPr>
          <p:nvPr/>
        </p:nvSpPr>
        <p:spPr bwMode="auto">
          <a:xfrm>
            <a:off x="2514600" y="3657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8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99" name="Line 19"/>
          <p:cNvSpPr>
            <a:spLocks noChangeShapeType="1"/>
          </p:cNvSpPr>
          <p:nvPr/>
        </p:nvSpPr>
        <p:spPr bwMode="auto">
          <a:xfrm flipH="1">
            <a:off x="2819400" y="3429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00" name="Line 20"/>
          <p:cNvSpPr>
            <a:spLocks noChangeShapeType="1"/>
          </p:cNvSpPr>
          <p:nvPr/>
        </p:nvSpPr>
        <p:spPr bwMode="auto">
          <a:xfrm flipV="1">
            <a:off x="24384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01" name="Text Box 21"/>
          <p:cNvSpPr txBox="1">
            <a:spLocks noChangeArrowheads="1"/>
          </p:cNvSpPr>
          <p:nvPr/>
        </p:nvSpPr>
        <p:spPr bwMode="auto">
          <a:xfrm>
            <a:off x="609600" y="3886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bending</a:t>
            </a:r>
          </a:p>
        </p:txBody>
      </p:sp>
      <p:sp>
        <p:nvSpPr>
          <p:cNvPr id="481302" name="Text Box 22"/>
          <p:cNvSpPr txBox="1">
            <a:spLocks noChangeArrowheads="1"/>
          </p:cNvSpPr>
          <p:nvPr/>
        </p:nvSpPr>
        <p:spPr bwMode="auto">
          <a:xfrm>
            <a:off x="3200400" y="3429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extending</a:t>
            </a:r>
          </a:p>
        </p:txBody>
      </p:sp>
      <p:sp>
        <p:nvSpPr>
          <p:cNvPr id="481303" name="Text Box 23"/>
          <p:cNvSpPr txBox="1">
            <a:spLocks noChangeArrowheads="1"/>
          </p:cNvSpPr>
          <p:nvPr/>
        </p:nvSpPr>
        <p:spPr bwMode="auto">
          <a:xfrm>
            <a:off x="4800600" y="426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shortening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2" name="Picture 4" descr="collisional margin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6545263" cy="10979150"/>
          </a:xfrm>
          <a:prstGeom prst="rect">
            <a:avLst/>
          </a:prstGeom>
          <a:noFill/>
        </p:spPr>
      </p:pic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associated with collisional margins</a:t>
            </a:r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533400" y="3962400"/>
            <a:ext cx="7239000" cy="3886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85800" y="5410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Peripheral foreland basin</a:t>
            </a:r>
          </a:p>
        </p:txBody>
      </p:sp>
      <p:sp>
        <p:nvSpPr>
          <p:cNvPr id="483337" name="Line 9"/>
          <p:cNvSpPr>
            <a:spLocks noChangeShapeType="1"/>
          </p:cNvSpPr>
          <p:nvPr/>
        </p:nvSpPr>
        <p:spPr bwMode="auto">
          <a:xfrm flipV="1">
            <a:off x="1066800" y="28194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3338" name="Text Box 10"/>
          <p:cNvSpPr txBox="1">
            <a:spLocks noChangeArrowheads="1"/>
          </p:cNvSpPr>
          <p:nvPr/>
        </p:nvSpPr>
        <p:spPr bwMode="auto">
          <a:xfrm>
            <a:off x="4724400" y="45720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Retro-arc foreland basin</a:t>
            </a:r>
          </a:p>
        </p:txBody>
      </p:sp>
      <p:sp>
        <p:nvSpPr>
          <p:cNvPr id="483339" name="Line 11"/>
          <p:cNvSpPr>
            <a:spLocks noChangeShapeType="1"/>
          </p:cNvSpPr>
          <p:nvPr/>
        </p:nvSpPr>
        <p:spPr bwMode="auto">
          <a:xfrm flipH="1" flipV="1">
            <a:off x="5181600" y="2743200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Alpine Po Basin(Italy) -Northern Alpine Foreland of Bavaria</a:t>
            </a:r>
          </a:p>
        </p:txBody>
      </p:sp>
      <p:pic>
        <p:nvPicPr>
          <p:cNvPr id="494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45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images.google.com/imgres?imgurl=http://www.paleoweb.net/algae/algae/ecology/ramp/img-europe.jpg&amp;imgrefurl=http://www.paleoweb.net/algae/algae/ecology/ramp/ramp2.htm&amp;h=300&amp;w=300&amp;sz=72&amp;hl=en&amp;start=3&amp;tbnid=s6DXcRiWbZwS2M:&amp;tbnh=116&amp;tbnw=116&amp;prev=/images%3Fq%3DaLPINE%2BFORELAND%26svnum%3D10%26hl%3Den%26lr%3D%26sa%3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hlinkClick r:id="rId2"/>
              </a:rPr>
              <a:t>http://www.peakware.com/encyclopedia/ranges/maps/images/europe_alps.gif</a:t>
            </a:r>
            <a:endParaRPr lang="en-US" sz="1000"/>
          </a:p>
          <a:p>
            <a:endParaRPr lang="en-US" sz="1000"/>
          </a:p>
          <a:p>
            <a:endParaRPr lang="en-US" sz="1000"/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49276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21" name="Freeform 5"/>
          <p:cNvSpPr>
            <a:spLocks/>
          </p:cNvSpPr>
          <p:nvPr/>
        </p:nvSpPr>
        <p:spPr bwMode="auto">
          <a:xfrm>
            <a:off x="1905000" y="4267200"/>
            <a:ext cx="2209800" cy="965200"/>
          </a:xfrm>
          <a:custGeom>
            <a:avLst/>
            <a:gdLst/>
            <a:ahLst/>
            <a:cxnLst>
              <a:cxn ang="0">
                <a:pos x="1344" y="288"/>
              </a:cxn>
              <a:cxn ang="0">
                <a:pos x="1248" y="0"/>
              </a:cxn>
              <a:cxn ang="0">
                <a:pos x="336" y="144"/>
              </a:cxn>
              <a:cxn ang="0">
                <a:pos x="0" y="496"/>
              </a:cxn>
              <a:cxn ang="0">
                <a:pos x="184" y="608"/>
              </a:cxn>
              <a:cxn ang="0">
                <a:pos x="480" y="384"/>
              </a:cxn>
              <a:cxn ang="0">
                <a:pos x="912" y="336"/>
              </a:cxn>
              <a:cxn ang="0">
                <a:pos x="1392" y="288"/>
              </a:cxn>
            </a:cxnLst>
            <a:rect l="0" t="0" r="r" b="b"/>
            <a:pathLst>
              <a:path w="1392" h="608">
                <a:moveTo>
                  <a:pt x="1344" y="288"/>
                </a:moveTo>
                <a:lnTo>
                  <a:pt x="1248" y="0"/>
                </a:lnTo>
                <a:lnTo>
                  <a:pt x="336" y="144"/>
                </a:lnTo>
                <a:lnTo>
                  <a:pt x="0" y="496"/>
                </a:lnTo>
                <a:lnTo>
                  <a:pt x="184" y="608"/>
                </a:lnTo>
                <a:lnTo>
                  <a:pt x="480" y="384"/>
                </a:lnTo>
                <a:lnTo>
                  <a:pt x="912" y="336"/>
                </a:lnTo>
                <a:lnTo>
                  <a:pt x="1392" y="288"/>
                </a:lnTo>
              </a:path>
            </a:pathLst>
          </a:custGeom>
          <a:solidFill>
            <a:srgbClr val="FFFF00">
              <a:alpha val="21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Alps</a:t>
            </a: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 flipH="1" flipV="1">
            <a:off x="2895600" y="49530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5624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 Basin</a:t>
            </a:r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flipV="1">
            <a:off x="1676400" y="4876800"/>
            <a:ext cx="60960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382000" cy="42973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Kinematic marker</a:t>
            </a:r>
          </a:p>
        </p:txBody>
      </p:sp>
      <p:sp>
        <p:nvSpPr>
          <p:cNvPr id="484356" name="Freeform 4"/>
          <p:cNvSpPr>
            <a:spLocks/>
          </p:cNvSpPr>
          <p:nvPr/>
        </p:nvSpPr>
        <p:spPr bwMode="auto">
          <a:xfrm>
            <a:off x="2362200" y="2286000"/>
            <a:ext cx="4114800" cy="144780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256" y="0"/>
              </a:cxn>
              <a:cxn ang="0">
                <a:pos x="1872" y="48"/>
              </a:cxn>
              <a:cxn ang="0">
                <a:pos x="1344" y="144"/>
              </a:cxn>
              <a:cxn ang="0">
                <a:pos x="816" y="336"/>
              </a:cxn>
              <a:cxn ang="0">
                <a:pos x="336" y="528"/>
              </a:cxn>
              <a:cxn ang="0">
                <a:pos x="0" y="672"/>
              </a:cxn>
              <a:cxn ang="0">
                <a:pos x="96" y="912"/>
              </a:cxn>
              <a:cxn ang="0">
                <a:pos x="864" y="576"/>
              </a:cxn>
              <a:cxn ang="0">
                <a:pos x="1536" y="336"/>
              </a:cxn>
              <a:cxn ang="0">
                <a:pos x="2208" y="192"/>
              </a:cxn>
              <a:cxn ang="0">
                <a:pos x="2592" y="192"/>
              </a:cxn>
              <a:cxn ang="0">
                <a:pos x="2592" y="0"/>
              </a:cxn>
            </a:cxnLst>
            <a:rect l="0" t="0" r="r" b="b"/>
            <a:pathLst>
              <a:path w="2592" h="912">
                <a:moveTo>
                  <a:pt x="2592" y="0"/>
                </a:moveTo>
                <a:lnTo>
                  <a:pt x="2256" y="0"/>
                </a:lnTo>
                <a:lnTo>
                  <a:pt x="1872" y="48"/>
                </a:lnTo>
                <a:lnTo>
                  <a:pt x="1344" y="144"/>
                </a:lnTo>
                <a:lnTo>
                  <a:pt x="816" y="336"/>
                </a:lnTo>
                <a:lnTo>
                  <a:pt x="336" y="528"/>
                </a:lnTo>
                <a:lnTo>
                  <a:pt x="0" y="672"/>
                </a:lnTo>
                <a:lnTo>
                  <a:pt x="96" y="912"/>
                </a:lnTo>
                <a:lnTo>
                  <a:pt x="864" y="576"/>
                </a:lnTo>
                <a:lnTo>
                  <a:pt x="1536" y="336"/>
                </a:lnTo>
                <a:lnTo>
                  <a:pt x="2208" y="192"/>
                </a:lnTo>
                <a:lnTo>
                  <a:pt x="2592" y="192"/>
                </a:lnTo>
                <a:lnTo>
                  <a:pt x="259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57" name="Freeform 5"/>
          <p:cNvSpPr>
            <a:spLocks/>
          </p:cNvSpPr>
          <p:nvPr/>
        </p:nvSpPr>
        <p:spPr bwMode="auto">
          <a:xfrm>
            <a:off x="838200" y="33528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58" name="Freeform 6"/>
          <p:cNvSpPr>
            <a:spLocks/>
          </p:cNvSpPr>
          <p:nvPr/>
        </p:nvSpPr>
        <p:spPr bwMode="auto">
          <a:xfrm>
            <a:off x="584200" y="2324100"/>
            <a:ext cx="3835400" cy="596900"/>
          </a:xfrm>
          <a:custGeom>
            <a:avLst/>
            <a:gdLst/>
            <a:ahLst/>
            <a:cxnLst>
              <a:cxn ang="0">
                <a:pos x="2416" y="120"/>
              </a:cxn>
              <a:cxn ang="0">
                <a:pos x="1392" y="0"/>
              </a:cxn>
              <a:cxn ang="0">
                <a:pos x="640" y="120"/>
              </a:cxn>
              <a:cxn ang="0">
                <a:pos x="16" y="120"/>
              </a:cxn>
              <a:cxn ang="0">
                <a:pos x="0" y="320"/>
              </a:cxn>
              <a:cxn ang="0">
                <a:pos x="656" y="312"/>
              </a:cxn>
              <a:cxn ang="0">
                <a:pos x="1416" y="376"/>
              </a:cxn>
              <a:cxn ang="0">
                <a:pos x="2312" y="168"/>
              </a:cxn>
            </a:cxnLst>
            <a:rect l="0" t="0" r="r" b="b"/>
            <a:pathLst>
              <a:path w="2416" h="376">
                <a:moveTo>
                  <a:pt x="2416" y="120"/>
                </a:moveTo>
                <a:lnTo>
                  <a:pt x="1392" y="0"/>
                </a:lnTo>
                <a:lnTo>
                  <a:pt x="640" y="120"/>
                </a:lnTo>
                <a:lnTo>
                  <a:pt x="16" y="120"/>
                </a:lnTo>
                <a:lnTo>
                  <a:pt x="0" y="320"/>
                </a:lnTo>
                <a:lnTo>
                  <a:pt x="656" y="312"/>
                </a:lnTo>
                <a:lnTo>
                  <a:pt x="1416" y="376"/>
                </a:lnTo>
                <a:lnTo>
                  <a:pt x="2312" y="16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609600" y="2514600"/>
            <a:ext cx="990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0" name="Oval 8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4361" name="Line 9"/>
          <p:cNvSpPr>
            <a:spLocks noChangeShapeType="1"/>
          </p:cNvSpPr>
          <p:nvPr/>
        </p:nvSpPr>
        <p:spPr bwMode="auto">
          <a:xfrm flipH="1" flipV="1">
            <a:off x="4876800" y="2667000"/>
            <a:ext cx="685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4191000" y="4419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Continental lithosphere</a:t>
            </a:r>
          </a:p>
        </p:txBody>
      </p:sp>
      <p:sp>
        <p:nvSpPr>
          <p:cNvPr id="484363" name="Line 11"/>
          <p:cNvSpPr>
            <a:spLocks noChangeShapeType="1"/>
          </p:cNvSpPr>
          <p:nvPr/>
        </p:nvSpPr>
        <p:spPr bwMode="auto">
          <a:xfrm flipV="1">
            <a:off x="1066800" y="3886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64" name="Text Box 12"/>
          <p:cNvSpPr txBox="1">
            <a:spLocks noChangeArrowheads="1"/>
          </p:cNvSpPr>
          <p:nvPr/>
        </p:nvSpPr>
        <p:spPr bwMode="auto">
          <a:xfrm>
            <a:off x="457200" y="5334000"/>
            <a:ext cx="30480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Oceanic lithosphere</a:t>
            </a:r>
          </a:p>
        </p:txBody>
      </p:sp>
      <p:sp>
        <p:nvSpPr>
          <p:cNvPr id="484365" name="Line 13"/>
          <p:cNvSpPr>
            <a:spLocks noChangeShapeType="1"/>
          </p:cNvSpPr>
          <p:nvPr/>
        </p:nvSpPr>
        <p:spPr bwMode="auto">
          <a:xfrm flipH="1">
            <a:off x="14478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366" name="Text Box 14"/>
          <p:cNvSpPr txBox="1">
            <a:spLocks noChangeArrowheads="1"/>
          </p:cNvSpPr>
          <p:nvPr/>
        </p:nvSpPr>
        <p:spPr bwMode="auto">
          <a:xfrm>
            <a:off x="1981200" y="1752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5381" name="Freeform 5"/>
          <p:cNvSpPr>
            <a:spLocks/>
          </p:cNvSpPr>
          <p:nvPr/>
        </p:nvSpPr>
        <p:spPr bwMode="auto">
          <a:xfrm>
            <a:off x="609600" y="35306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2" name="Freeform 6"/>
          <p:cNvSpPr>
            <a:spLocks/>
          </p:cNvSpPr>
          <p:nvPr/>
        </p:nvSpPr>
        <p:spPr bwMode="auto">
          <a:xfrm>
            <a:off x="660400" y="2324100"/>
            <a:ext cx="3835400" cy="596900"/>
          </a:xfrm>
          <a:custGeom>
            <a:avLst/>
            <a:gdLst/>
            <a:ahLst/>
            <a:cxnLst>
              <a:cxn ang="0">
                <a:pos x="2416" y="120"/>
              </a:cxn>
              <a:cxn ang="0">
                <a:pos x="1392" y="0"/>
              </a:cxn>
              <a:cxn ang="0">
                <a:pos x="640" y="120"/>
              </a:cxn>
              <a:cxn ang="0">
                <a:pos x="16" y="120"/>
              </a:cxn>
              <a:cxn ang="0">
                <a:pos x="0" y="320"/>
              </a:cxn>
              <a:cxn ang="0">
                <a:pos x="656" y="312"/>
              </a:cxn>
              <a:cxn ang="0">
                <a:pos x="1416" y="376"/>
              </a:cxn>
              <a:cxn ang="0">
                <a:pos x="2312" y="168"/>
              </a:cxn>
            </a:cxnLst>
            <a:rect l="0" t="0" r="r" b="b"/>
            <a:pathLst>
              <a:path w="2416" h="376">
                <a:moveTo>
                  <a:pt x="2416" y="120"/>
                </a:moveTo>
                <a:lnTo>
                  <a:pt x="1392" y="0"/>
                </a:lnTo>
                <a:lnTo>
                  <a:pt x="640" y="120"/>
                </a:lnTo>
                <a:lnTo>
                  <a:pt x="16" y="120"/>
                </a:lnTo>
                <a:lnTo>
                  <a:pt x="0" y="320"/>
                </a:lnTo>
                <a:lnTo>
                  <a:pt x="656" y="312"/>
                </a:lnTo>
                <a:lnTo>
                  <a:pt x="1416" y="376"/>
                </a:lnTo>
                <a:lnTo>
                  <a:pt x="2312" y="16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0" name="Freeform 4"/>
          <p:cNvSpPr>
            <a:spLocks/>
          </p:cNvSpPr>
          <p:nvPr/>
        </p:nvSpPr>
        <p:spPr bwMode="auto">
          <a:xfrm>
            <a:off x="2362200" y="2286000"/>
            <a:ext cx="4114800" cy="144780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256" y="0"/>
              </a:cxn>
              <a:cxn ang="0">
                <a:pos x="1872" y="48"/>
              </a:cxn>
              <a:cxn ang="0">
                <a:pos x="1344" y="144"/>
              </a:cxn>
              <a:cxn ang="0">
                <a:pos x="816" y="336"/>
              </a:cxn>
              <a:cxn ang="0">
                <a:pos x="336" y="528"/>
              </a:cxn>
              <a:cxn ang="0">
                <a:pos x="0" y="672"/>
              </a:cxn>
              <a:cxn ang="0">
                <a:pos x="96" y="912"/>
              </a:cxn>
              <a:cxn ang="0">
                <a:pos x="864" y="576"/>
              </a:cxn>
              <a:cxn ang="0">
                <a:pos x="1536" y="336"/>
              </a:cxn>
              <a:cxn ang="0">
                <a:pos x="2208" y="192"/>
              </a:cxn>
              <a:cxn ang="0">
                <a:pos x="2592" y="192"/>
              </a:cxn>
              <a:cxn ang="0">
                <a:pos x="2592" y="0"/>
              </a:cxn>
            </a:cxnLst>
            <a:rect l="0" t="0" r="r" b="b"/>
            <a:pathLst>
              <a:path w="2592" h="912">
                <a:moveTo>
                  <a:pt x="2592" y="0"/>
                </a:moveTo>
                <a:lnTo>
                  <a:pt x="2256" y="0"/>
                </a:lnTo>
                <a:lnTo>
                  <a:pt x="1872" y="48"/>
                </a:lnTo>
                <a:lnTo>
                  <a:pt x="1344" y="144"/>
                </a:lnTo>
                <a:lnTo>
                  <a:pt x="816" y="336"/>
                </a:lnTo>
                <a:lnTo>
                  <a:pt x="336" y="528"/>
                </a:lnTo>
                <a:lnTo>
                  <a:pt x="0" y="672"/>
                </a:lnTo>
                <a:lnTo>
                  <a:pt x="96" y="912"/>
                </a:lnTo>
                <a:lnTo>
                  <a:pt x="864" y="576"/>
                </a:lnTo>
                <a:lnTo>
                  <a:pt x="1536" y="336"/>
                </a:lnTo>
                <a:lnTo>
                  <a:pt x="2208" y="192"/>
                </a:lnTo>
                <a:lnTo>
                  <a:pt x="2592" y="192"/>
                </a:lnTo>
                <a:lnTo>
                  <a:pt x="259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685800" y="2514600"/>
            <a:ext cx="990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4" name="Oval 8"/>
          <p:cNvSpPr>
            <a:spLocks noChangeArrowheads="1"/>
          </p:cNvSpPr>
          <p:nvPr/>
        </p:nvSpPr>
        <p:spPr bwMode="auto">
          <a:xfrm>
            <a:off x="1447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5" name="Line 9"/>
          <p:cNvSpPr>
            <a:spLocks noChangeShapeType="1"/>
          </p:cNvSpPr>
          <p:nvPr/>
        </p:nvSpPr>
        <p:spPr bwMode="auto">
          <a:xfrm flipH="1" flipV="1">
            <a:off x="2438400" y="39624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3276600" y="47244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Mechanical decoupling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6405" name="Freeform 5"/>
          <p:cNvSpPr>
            <a:spLocks/>
          </p:cNvSpPr>
          <p:nvPr/>
        </p:nvSpPr>
        <p:spPr bwMode="auto">
          <a:xfrm>
            <a:off x="533400" y="36068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6406" name="Freeform 6"/>
          <p:cNvSpPr>
            <a:spLocks/>
          </p:cNvSpPr>
          <p:nvPr/>
        </p:nvSpPr>
        <p:spPr bwMode="auto">
          <a:xfrm>
            <a:off x="736600" y="2324100"/>
            <a:ext cx="3835400" cy="596900"/>
          </a:xfrm>
          <a:custGeom>
            <a:avLst/>
            <a:gdLst/>
            <a:ahLst/>
            <a:cxnLst>
              <a:cxn ang="0">
                <a:pos x="2416" y="120"/>
              </a:cxn>
              <a:cxn ang="0">
                <a:pos x="1392" y="0"/>
              </a:cxn>
              <a:cxn ang="0">
                <a:pos x="640" y="120"/>
              </a:cxn>
              <a:cxn ang="0">
                <a:pos x="16" y="120"/>
              </a:cxn>
              <a:cxn ang="0">
                <a:pos x="0" y="320"/>
              </a:cxn>
              <a:cxn ang="0">
                <a:pos x="656" y="312"/>
              </a:cxn>
              <a:cxn ang="0">
                <a:pos x="1416" y="376"/>
              </a:cxn>
              <a:cxn ang="0">
                <a:pos x="2312" y="168"/>
              </a:cxn>
            </a:cxnLst>
            <a:rect l="0" t="0" r="r" b="b"/>
            <a:pathLst>
              <a:path w="2416" h="376">
                <a:moveTo>
                  <a:pt x="2416" y="120"/>
                </a:moveTo>
                <a:lnTo>
                  <a:pt x="1392" y="0"/>
                </a:lnTo>
                <a:lnTo>
                  <a:pt x="640" y="120"/>
                </a:lnTo>
                <a:lnTo>
                  <a:pt x="16" y="120"/>
                </a:lnTo>
                <a:lnTo>
                  <a:pt x="0" y="320"/>
                </a:lnTo>
                <a:lnTo>
                  <a:pt x="656" y="312"/>
                </a:lnTo>
                <a:lnTo>
                  <a:pt x="1416" y="376"/>
                </a:lnTo>
                <a:lnTo>
                  <a:pt x="2312" y="16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6404" name="Freeform 4"/>
          <p:cNvSpPr>
            <a:spLocks/>
          </p:cNvSpPr>
          <p:nvPr/>
        </p:nvSpPr>
        <p:spPr bwMode="auto">
          <a:xfrm>
            <a:off x="2362200" y="2286000"/>
            <a:ext cx="4114800" cy="1168400"/>
          </a:xfrm>
          <a:custGeom>
            <a:avLst/>
            <a:gdLst/>
            <a:ahLst/>
            <a:cxnLst>
              <a:cxn ang="0">
                <a:pos x="2592" y="0"/>
              </a:cxn>
              <a:cxn ang="0">
                <a:pos x="2256" y="0"/>
              </a:cxn>
              <a:cxn ang="0">
                <a:pos x="1872" y="48"/>
              </a:cxn>
              <a:cxn ang="0">
                <a:pos x="1344" y="144"/>
              </a:cxn>
              <a:cxn ang="0">
                <a:pos x="824" y="296"/>
              </a:cxn>
              <a:cxn ang="0">
                <a:pos x="296" y="400"/>
              </a:cxn>
              <a:cxn ang="0">
                <a:pos x="0" y="488"/>
              </a:cxn>
              <a:cxn ang="0">
                <a:pos x="48" y="736"/>
              </a:cxn>
              <a:cxn ang="0">
                <a:pos x="856" y="512"/>
              </a:cxn>
              <a:cxn ang="0">
                <a:pos x="1536" y="336"/>
              </a:cxn>
              <a:cxn ang="0">
                <a:pos x="2208" y="192"/>
              </a:cxn>
              <a:cxn ang="0">
                <a:pos x="2592" y="192"/>
              </a:cxn>
              <a:cxn ang="0">
                <a:pos x="2592" y="0"/>
              </a:cxn>
            </a:cxnLst>
            <a:rect l="0" t="0" r="r" b="b"/>
            <a:pathLst>
              <a:path w="2592" h="736">
                <a:moveTo>
                  <a:pt x="2592" y="0"/>
                </a:moveTo>
                <a:lnTo>
                  <a:pt x="2256" y="0"/>
                </a:lnTo>
                <a:lnTo>
                  <a:pt x="1872" y="48"/>
                </a:lnTo>
                <a:lnTo>
                  <a:pt x="1344" y="144"/>
                </a:lnTo>
                <a:lnTo>
                  <a:pt x="824" y="296"/>
                </a:lnTo>
                <a:lnTo>
                  <a:pt x="296" y="400"/>
                </a:lnTo>
                <a:lnTo>
                  <a:pt x="0" y="488"/>
                </a:lnTo>
                <a:lnTo>
                  <a:pt x="48" y="736"/>
                </a:lnTo>
                <a:lnTo>
                  <a:pt x="856" y="512"/>
                </a:lnTo>
                <a:lnTo>
                  <a:pt x="1536" y="336"/>
                </a:lnTo>
                <a:lnTo>
                  <a:pt x="2208" y="192"/>
                </a:lnTo>
                <a:lnTo>
                  <a:pt x="2592" y="192"/>
                </a:lnTo>
                <a:lnTo>
                  <a:pt x="259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762000" y="2514600"/>
            <a:ext cx="990600" cy="304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6408" name="Oval 8"/>
          <p:cNvSpPr>
            <a:spLocks noChangeArrowheads="1"/>
          </p:cNvSpPr>
          <p:nvPr/>
        </p:nvSpPr>
        <p:spPr bwMode="auto">
          <a:xfrm>
            <a:off x="1524000" y="2590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7429" name="Freeform 5"/>
          <p:cNvSpPr>
            <a:spLocks/>
          </p:cNvSpPr>
          <p:nvPr/>
        </p:nvSpPr>
        <p:spPr bwMode="auto">
          <a:xfrm>
            <a:off x="381000" y="37592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30" name="Freeform 6"/>
          <p:cNvSpPr>
            <a:spLocks/>
          </p:cNvSpPr>
          <p:nvPr/>
        </p:nvSpPr>
        <p:spPr bwMode="auto">
          <a:xfrm>
            <a:off x="812800" y="2260600"/>
            <a:ext cx="3835400" cy="571500"/>
          </a:xfrm>
          <a:custGeom>
            <a:avLst/>
            <a:gdLst/>
            <a:ahLst/>
            <a:cxnLst>
              <a:cxn ang="0">
                <a:pos x="2416" y="160"/>
              </a:cxn>
              <a:cxn ang="0">
                <a:pos x="1384" y="0"/>
              </a:cxn>
              <a:cxn ang="0">
                <a:pos x="640" y="160"/>
              </a:cxn>
              <a:cxn ang="0">
                <a:pos x="16" y="160"/>
              </a:cxn>
              <a:cxn ang="0">
                <a:pos x="0" y="360"/>
              </a:cxn>
              <a:cxn ang="0">
                <a:pos x="656" y="352"/>
              </a:cxn>
              <a:cxn ang="0">
                <a:pos x="1424" y="344"/>
              </a:cxn>
              <a:cxn ang="0">
                <a:pos x="2312" y="208"/>
              </a:cxn>
            </a:cxnLst>
            <a:rect l="0" t="0" r="r" b="b"/>
            <a:pathLst>
              <a:path w="2416" h="360">
                <a:moveTo>
                  <a:pt x="2416" y="160"/>
                </a:moveTo>
                <a:lnTo>
                  <a:pt x="1384" y="0"/>
                </a:lnTo>
                <a:lnTo>
                  <a:pt x="640" y="160"/>
                </a:lnTo>
                <a:lnTo>
                  <a:pt x="16" y="160"/>
                </a:lnTo>
                <a:lnTo>
                  <a:pt x="0" y="360"/>
                </a:lnTo>
                <a:lnTo>
                  <a:pt x="656" y="352"/>
                </a:lnTo>
                <a:lnTo>
                  <a:pt x="1424" y="344"/>
                </a:lnTo>
                <a:lnTo>
                  <a:pt x="2312" y="20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28" name="Freeform 4"/>
          <p:cNvSpPr>
            <a:spLocks/>
          </p:cNvSpPr>
          <p:nvPr/>
        </p:nvSpPr>
        <p:spPr bwMode="auto">
          <a:xfrm>
            <a:off x="2298700" y="2286000"/>
            <a:ext cx="4178300" cy="1054100"/>
          </a:xfrm>
          <a:custGeom>
            <a:avLst/>
            <a:gdLst/>
            <a:ahLst/>
            <a:cxnLst>
              <a:cxn ang="0">
                <a:pos x="2632" y="0"/>
              </a:cxn>
              <a:cxn ang="0">
                <a:pos x="2296" y="0"/>
              </a:cxn>
              <a:cxn ang="0">
                <a:pos x="1912" y="48"/>
              </a:cxn>
              <a:cxn ang="0">
                <a:pos x="1384" y="144"/>
              </a:cxn>
              <a:cxn ang="0">
                <a:pos x="856" y="264"/>
              </a:cxn>
              <a:cxn ang="0">
                <a:pos x="312" y="320"/>
              </a:cxn>
              <a:cxn ang="0">
                <a:pos x="0" y="408"/>
              </a:cxn>
              <a:cxn ang="0">
                <a:pos x="40" y="664"/>
              </a:cxn>
              <a:cxn ang="0">
                <a:pos x="856" y="472"/>
              </a:cxn>
              <a:cxn ang="0">
                <a:pos x="1576" y="336"/>
              </a:cxn>
              <a:cxn ang="0">
                <a:pos x="2248" y="192"/>
              </a:cxn>
              <a:cxn ang="0">
                <a:pos x="2632" y="192"/>
              </a:cxn>
              <a:cxn ang="0">
                <a:pos x="2632" y="0"/>
              </a:cxn>
            </a:cxnLst>
            <a:rect l="0" t="0" r="r" b="b"/>
            <a:pathLst>
              <a:path w="2632" h="664">
                <a:moveTo>
                  <a:pt x="2632" y="0"/>
                </a:moveTo>
                <a:lnTo>
                  <a:pt x="2296" y="0"/>
                </a:lnTo>
                <a:lnTo>
                  <a:pt x="1912" y="48"/>
                </a:lnTo>
                <a:lnTo>
                  <a:pt x="1384" y="144"/>
                </a:lnTo>
                <a:lnTo>
                  <a:pt x="856" y="264"/>
                </a:lnTo>
                <a:lnTo>
                  <a:pt x="312" y="320"/>
                </a:lnTo>
                <a:lnTo>
                  <a:pt x="0" y="408"/>
                </a:lnTo>
                <a:lnTo>
                  <a:pt x="40" y="664"/>
                </a:lnTo>
                <a:lnTo>
                  <a:pt x="856" y="472"/>
                </a:lnTo>
                <a:lnTo>
                  <a:pt x="1576" y="336"/>
                </a:lnTo>
                <a:lnTo>
                  <a:pt x="2248" y="192"/>
                </a:lnTo>
                <a:lnTo>
                  <a:pt x="2632" y="192"/>
                </a:lnTo>
                <a:lnTo>
                  <a:pt x="263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32" name="Freeform 8"/>
          <p:cNvSpPr>
            <a:spLocks/>
          </p:cNvSpPr>
          <p:nvPr/>
        </p:nvSpPr>
        <p:spPr bwMode="auto">
          <a:xfrm>
            <a:off x="762000" y="2514600"/>
            <a:ext cx="1295400" cy="381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76" y="0"/>
              </a:cxn>
              <a:cxn ang="0">
                <a:pos x="816" y="240"/>
              </a:cxn>
              <a:cxn ang="0">
                <a:pos x="576" y="192"/>
              </a:cxn>
              <a:cxn ang="0">
                <a:pos x="48" y="192"/>
              </a:cxn>
              <a:cxn ang="0">
                <a:pos x="0" y="0"/>
              </a:cxn>
              <a:cxn ang="0">
                <a:pos x="576" y="0"/>
              </a:cxn>
            </a:cxnLst>
            <a:rect l="0" t="0" r="r" b="b"/>
            <a:pathLst>
              <a:path w="816" h="240">
                <a:moveTo>
                  <a:pt x="48" y="0"/>
                </a:moveTo>
                <a:lnTo>
                  <a:pt x="576" y="0"/>
                </a:lnTo>
                <a:lnTo>
                  <a:pt x="816" y="240"/>
                </a:lnTo>
                <a:lnTo>
                  <a:pt x="576" y="192"/>
                </a:lnTo>
                <a:lnTo>
                  <a:pt x="48" y="192"/>
                </a:lnTo>
                <a:lnTo>
                  <a:pt x="0" y="0"/>
                </a:lnTo>
                <a:lnTo>
                  <a:pt x="576" y="0"/>
                </a:ln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7433" name="Oval 9"/>
          <p:cNvSpPr>
            <a:spLocks noChangeArrowheads="1"/>
          </p:cNvSpPr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24" name="Freeform 4"/>
          <p:cNvSpPr>
            <a:spLocks/>
          </p:cNvSpPr>
          <p:nvPr/>
        </p:nvSpPr>
        <p:spPr bwMode="auto">
          <a:xfrm>
            <a:off x="-228600" y="43688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5" name="Freeform 5"/>
          <p:cNvSpPr>
            <a:spLocks/>
          </p:cNvSpPr>
          <p:nvPr/>
        </p:nvSpPr>
        <p:spPr bwMode="auto">
          <a:xfrm>
            <a:off x="812800" y="2260600"/>
            <a:ext cx="3835400" cy="571500"/>
          </a:xfrm>
          <a:custGeom>
            <a:avLst/>
            <a:gdLst/>
            <a:ahLst/>
            <a:cxnLst>
              <a:cxn ang="0">
                <a:pos x="2416" y="160"/>
              </a:cxn>
              <a:cxn ang="0">
                <a:pos x="1384" y="0"/>
              </a:cxn>
              <a:cxn ang="0">
                <a:pos x="640" y="160"/>
              </a:cxn>
              <a:cxn ang="0">
                <a:pos x="16" y="160"/>
              </a:cxn>
              <a:cxn ang="0">
                <a:pos x="0" y="360"/>
              </a:cxn>
              <a:cxn ang="0">
                <a:pos x="656" y="352"/>
              </a:cxn>
              <a:cxn ang="0">
                <a:pos x="1424" y="344"/>
              </a:cxn>
              <a:cxn ang="0">
                <a:pos x="2312" y="208"/>
              </a:cxn>
            </a:cxnLst>
            <a:rect l="0" t="0" r="r" b="b"/>
            <a:pathLst>
              <a:path w="2416" h="360">
                <a:moveTo>
                  <a:pt x="2416" y="160"/>
                </a:moveTo>
                <a:lnTo>
                  <a:pt x="1384" y="0"/>
                </a:lnTo>
                <a:lnTo>
                  <a:pt x="640" y="160"/>
                </a:lnTo>
                <a:lnTo>
                  <a:pt x="16" y="160"/>
                </a:lnTo>
                <a:lnTo>
                  <a:pt x="0" y="360"/>
                </a:lnTo>
                <a:lnTo>
                  <a:pt x="656" y="352"/>
                </a:lnTo>
                <a:lnTo>
                  <a:pt x="1424" y="344"/>
                </a:lnTo>
                <a:lnTo>
                  <a:pt x="2312" y="20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6" name="Freeform 6"/>
          <p:cNvSpPr>
            <a:spLocks/>
          </p:cNvSpPr>
          <p:nvPr/>
        </p:nvSpPr>
        <p:spPr bwMode="auto">
          <a:xfrm>
            <a:off x="2298700" y="2286000"/>
            <a:ext cx="4178300" cy="1054100"/>
          </a:xfrm>
          <a:custGeom>
            <a:avLst/>
            <a:gdLst/>
            <a:ahLst/>
            <a:cxnLst>
              <a:cxn ang="0">
                <a:pos x="2632" y="0"/>
              </a:cxn>
              <a:cxn ang="0">
                <a:pos x="2296" y="0"/>
              </a:cxn>
              <a:cxn ang="0">
                <a:pos x="1912" y="48"/>
              </a:cxn>
              <a:cxn ang="0">
                <a:pos x="1384" y="144"/>
              </a:cxn>
              <a:cxn ang="0">
                <a:pos x="856" y="264"/>
              </a:cxn>
              <a:cxn ang="0">
                <a:pos x="312" y="320"/>
              </a:cxn>
              <a:cxn ang="0">
                <a:pos x="0" y="408"/>
              </a:cxn>
              <a:cxn ang="0">
                <a:pos x="40" y="664"/>
              </a:cxn>
              <a:cxn ang="0">
                <a:pos x="856" y="472"/>
              </a:cxn>
              <a:cxn ang="0">
                <a:pos x="1576" y="336"/>
              </a:cxn>
              <a:cxn ang="0">
                <a:pos x="2248" y="192"/>
              </a:cxn>
              <a:cxn ang="0">
                <a:pos x="2632" y="192"/>
              </a:cxn>
              <a:cxn ang="0">
                <a:pos x="2632" y="0"/>
              </a:cxn>
            </a:cxnLst>
            <a:rect l="0" t="0" r="r" b="b"/>
            <a:pathLst>
              <a:path w="2632" h="664">
                <a:moveTo>
                  <a:pt x="2632" y="0"/>
                </a:moveTo>
                <a:lnTo>
                  <a:pt x="2296" y="0"/>
                </a:lnTo>
                <a:lnTo>
                  <a:pt x="1912" y="48"/>
                </a:lnTo>
                <a:lnTo>
                  <a:pt x="1384" y="144"/>
                </a:lnTo>
                <a:lnTo>
                  <a:pt x="856" y="264"/>
                </a:lnTo>
                <a:lnTo>
                  <a:pt x="312" y="320"/>
                </a:lnTo>
                <a:lnTo>
                  <a:pt x="0" y="408"/>
                </a:lnTo>
                <a:lnTo>
                  <a:pt x="40" y="664"/>
                </a:lnTo>
                <a:lnTo>
                  <a:pt x="856" y="472"/>
                </a:lnTo>
                <a:lnTo>
                  <a:pt x="1576" y="336"/>
                </a:lnTo>
                <a:lnTo>
                  <a:pt x="2248" y="192"/>
                </a:lnTo>
                <a:lnTo>
                  <a:pt x="2632" y="192"/>
                </a:lnTo>
                <a:lnTo>
                  <a:pt x="263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7" name="Freeform 7"/>
          <p:cNvSpPr>
            <a:spLocks/>
          </p:cNvSpPr>
          <p:nvPr/>
        </p:nvSpPr>
        <p:spPr bwMode="auto">
          <a:xfrm>
            <a:off x="762000" y="2514600"/>
            <a:ext cx="1676400" cy="12446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76" y="0"/>
              </a:cxn>
              <a:cxn ang="0">
                <a:pos x="1056" y="552"/>
              </a:cxn>
              <a:cxn ang="0">
                <a:pos x="1048" y="784"/>
              </a:cxn>
              <a:cxn ang="0">
                <a:pos x="536" y="184"/>
              </a:cxn>
              <a:cxn ang="0">
                <a:pos x="48" y="192"/>
              </a:cxn>
              <a:cxn ang="0">
                <a:pos x="0" y="0"/>
              </a:cxn>
              <a:cxn ang="0">
                <a:pos x="576" y="0"/>
              </a:cxn>
            </a:cxnLst>
            <a:rect l="0" t="0" r="r" b="b"/>
            <a:pathLst>
              <a:path w="1056" h="784">
                <a:moveTo>
                  <a:pt x="48" y="0"/>
                </a:moveTo>
                <a:lnTo>
                  <a:pt x="576" y="0"/>
                </a:lnTo>
                <a:lnTo>
                  <a:pt x="1056" y="552"/>
                </a:lnTo>
                <a:lnTo>
                  <a:pt x="1048" y="784"/>
                </a:lnTo>
                <a:lnTo>
                  <a:pt x="536" y="184"/>
                </a:lnTo>
                <a:lnTo>
                  <a:pt x="48" y="192"/>
                </a:lnTo>
                <a:lnTo>
                  <a:pt x="0" y="0"/>
                </a:lnTo>
                <a:lnTo>
                  <a:pt x="576" y="0"/>
                </a:ln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28" name="Oval 8"/>
          <p:cNvSpPr>
            <a:spLocks noChangeArrowheads="1"/>
          </p:cNvSpPr>
          <p:nvPr/>
        </p:nvSpPr>
        <p:spPr bwMode="auto">
          <a:xfrm>
            <a:off x="1676400" y="2667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Flexure at ocean trenches and foreland basins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Theory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Continuous plate and Broken plate under a distributed load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Controls on rigidity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Oceanic lithosphere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Continental lithosphere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Dynamics of Orogenic Wedges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Critical taper Theory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Analog models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Numerical Models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Modeling Foreland Basin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Erosion and deposition of bivergent margins</a:t>
            </a: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bivergence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2548" name="Freeform 4"/>
          <p:cNvSpPr>
            <a:spLocks/>
          </p:cNvSpPr>
          <p:nvPr/>
        </p:nvSpPr>
        <p:spPr bwMode="auto">
          <a:xfrm>
            <a:off x="-838200" y="4978400"/>
            <a:ext cx="1701800" cy="9652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384"/>
              </a:cxn>
              <a:cxn ang="0">
                <a:pos x="96" y="608"/>
              </a:cxn>
              <a:cxn ang="0">
                <a:pos x="992" y="248"/>
              </a:cxn>
              <a:cxn ang="0">
                <a:pos x="1072" y="224"/>
              </a:cxn>
              <a:cxn ang="0">
                <a:pos x="960" y="0"/>
              </a:cxn>
            </a:cxnLst>
            <a:rect l="0" t="0" r="r" b="b"/>
            <a:pathLst>
              <a:path w="1072" h="608">
                <a:moveTo>
                  <a:pt x="960" y="0"/>
                </a:moveTo>
                <a:lnTo>
                  <a:pt x="0" y="384"/>
                </a:lnTo>
                <a:lnTo>
                  <a:pt x="96" y="608"/>
                </a:lnTo>
                <a:lnTo>
                  <a:pt x="992" y="248"/>
                </a:lnTo>
                <a:lnTo>
                  <a:pt x="1072" y="224"/>
                </a:lnTo>
                <a:lnTo>
                  <a:pt x="960" y="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49" name="Freeform 5"/>
          <p:cNvSpPr>
            <a:spLocks/>
          </p:cNvSpPr>
          <p:nvPr/>
        </p:nvSpPr>
        <p:spPr bwMode="auto">
          <a:xfrm>
            <a:off x="812800" y="2260600"/>
            <a:ext cx="3835400" cy="571500"/>
          </a:xfrm>
          <a:custGeom>
            <a:avLst/>
            <a:gdLst/>
            <a:ahLst/>
            <a:cxnLst>
              <a:cxn ang="0">
                <a:pos x="2416" y="160"/>
              </a:cxn>
              <a:cxn ang="0">
                <a:pos x="1384" y="0"/>
              </a:cxn>
              <a:cxn ang="0">
                <a:pos x="640" y="160"/>
              </a:cxn>
              <a:cxn ang="0">
                <a:pos x="16" y="160"/>
              </a:cxn>
              <a:cxn ang="0">
                <a:pos x="0" y="360"/>
              </a:cxn>
              <a:cxn ang="0">
                <a:pos x="656" y="352"/>
              </a:cxn>
              <a:cxn ang="0">
                <a:pos x="1424" y="344"/>
              </a:cxn>
              <a:cxn ang="0">
                <a:pos x="2312" y="208"/>
              </a:cxn>
            </a:cxnLst>
            <a:rect l="0" t="0" r="r" b="b"/>
            <a:pathLst>
              <a:path w="2416" h="360">
                <a:moveTo>
                  <a:pt x="2416" y="160"/>
                </a:moveTo>
                <a:lnTo>
                  <a:pt x="1384" y="0"/>
                </a:lnTo>
                <a:lnTo>
                  <a:pt x="640" y="160"/>
                </a:lnTo>
                <a:lnTo>
                  <a:pt x="16" y="160"/>
                </a:lnTo>
                <a:lnTo>
                  <a:pt x="0" y="360"/>
                </a:lnTo>
                <a:lnTo>
                  <a:pt x="656" y="352"/>
                </a:lnTo>
                <a:lnTo>
                  <a:pt x="1424" y="344"/>
                </a:lnTo>
                <a:lnTo>
                  <a:pt x="2312" y="208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0" name="Freeform 6"/>
          <p:cNvSpPr>
            <a:spLocks/>
          </p:cNvSpPr>
          <p:nvPr/>
        </p:nvSpPr>
        <p:spPr bwMode="auto">
          <a:xfrm>
            <a:off x="2298700" y="2286000"/>
            <a:ext cx="4178300" cy="1054100"/>
          </a:xfrm>
          <a:custGeom>
            <a:avLst/>
            <a:gdLst/>
            <a:ahLst/>
            <a:cxnLst>
              <a:cxn ang="0">
                <a:pos x="2632" y="0"/>
              </a:cxn>
              <a:cxn ang="0">
                <a:pos x="2296" y="0"/>
              </a:cxn>
              <a:cxn ang="0">
                <a:pos x="1912" y="48"/>
              </a:cxn>
              <a:cxn ang="0">
                <a:pos x="1384" y="144"/>
              </a:cxn>
              <a:cxn ang="0">
                <a:pos x="856" y="264"/>
              </a:cxn>
              <a:cxn ang="0">
                <a:pos x="312" y="320"/>
              </a:cxn>
              <a:cxn ang="0">
                <a:pos x="0" y="408"/>
              </a:cxn>
              <a:cxn ang="0">
                <a:pos x="40" y="664"/>
              </a:cxn>
              <a:cxn ang="0">
                <a:pos x="856" y="472"/>
              </a:cxn>
              <a:cxn ang="0">
                <a:pos x="1576" y="336"/>
              </a:cxn>
              <a:cxn ang="0">
                <a:pos x="2248" y="192"/>
              </a:cxn>
              <a:cxn ang="0">
                <a:pos x="2632" y="192"/>
              </a:cxn>
              <a:cxn ang="0">
                <a:pos x="2632" y="0"/>
              </a:cxn>
            </a:cxnLst>
            <a:rect l="0" t="0" r="r" b="b"/>
            <a:pathLst>
              <a:path w="2632" h="664">
                <a:moveTo>
                  <a:pt x="2632" y="0"/>
                </a:moveTo>
                <a:lnTo>
                  <a:pt x="2296" y="0"/>
                </a:lnTo>
                <a:lnTo>
                  <a:pt x="1912" y="48"/>
                </a:lnTo>
                <a:lnTo>
                  <a:pt x="1384" y="144"/>
                </a:lnTo>
                <a:lnTo>
                  <a:pt x="856" y="264"/>
                </a:lnTo>
                <a:lnTo>
                  <a:pt x="312" y="320"/>
                </a:lnTo>
                <a:lnTo>
                  <a:pt x="0" y="408"/>
                </a:lnTo>
                <a:lnTo>
                  <a:pt x="40" y="664"/>
                </a:lnTo>
                <a:lnTo>
                  <a:pt x="856" y="472"/>
                </a:lnTo>
                <a:lnTo>
                  <a:pt x="1576" y="336"/>
                </a:lnTo>
                <a:lnTo>
                  <a:pt x="2248" y="192"/>
                </a:lnTo>
                <a:lnTo>
                  <a:pt x="2632" y="192"/>
                </a:lnTo>
                <a:lnTo>
                  <a:pt x="263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1" name="Freeform 7"/>
          <p:cNvSpPr>
            <a:spLocks/>
          </p:cNvSpPr>
          <p:nvPr/>
        </p:nvSpPr>
        <p:spPr bwMode="auto">
          <a:xfrm>
            <a:off x="762000" y="2514600"/>
            <a:ext cx="2400300" cy="19685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76" y="0"/>
              </a:cxn>
              <a:cxn ang="0">
                <a:pos x="1512" y="1040"/>
              </a:cxn>
              <a:cxn ang="0">
                <a:pos x="1480" y="1240"/>
              </a:cxn>
              <a:cxn ang="0">
                <a:pos x="576" y="200"/>
              </a:cxn>
              <a:cxn ang="0">
                <a:pos x="48" y="192"/>
              </a:cxn>
              <a:cxn ang="0">
                <a:pos x="0" y="0"/>
              </a:cxn>
              <a:cxn ang="0">
                <a:pos x="576" y="0"/>
              </a:cxn>
            </a:cxnLst>
            <a:rect l="0" t="0" r="r" b="b"/>
            <a:pathLst>
              <a:path w="1512" h="1240">
                <a:moveTo>
                  <a:pt x="48" y="0"/>
                </a:moveTo>
                <a:lnTo>
                  <a:pt x="576" y="0"/>
                </a:lnTo>
                <a:lnTo>
                  <a:pt x="1512" y="1040"/>
                </a:lnTo>
                <a:lnTo>
                  <a:pt x="1480" y="1240"/>
                </a:lnTo>
                <a:lnTo>
                  <a:pt x="576" y="200"/>
                </a:lnTo>
                <a:lnTo>
                  <a:pt x="48" y="192"/>
                </a:lnTo>
                <a:lnTo>
                  <a:pt x="0" y="0"/>
                </a:lnTo>
                <a:lnTo>
                  <a:pt x="576" y="0"/>
                </a:ln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2552" name="Oval 8"/>
          <p:cNvSpPr>
            <a:spLocks noChangeArrowheads="1"/>
          </p:cNvSpPr>
          <p:nvPr/>
        </p:nvSpPr>
        <p:spPr bwMode="auto">
          <a:xfrm>
            <a:off x="1828800" y="2819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collisional margin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2362200"/>
            <a:ext cx="6545263" cy="10979150"/>
          </a:xfrm>
          <a:prstGeom prst="rect">
            <a:avLst/>
          </a:prstGeom>
          <a:noFill/>
        </p:spPr>
      </p:pic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838200" y="-7620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associated with collisional margins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0" y="-2743200"/>
            <a:ext cx="7239000" cy="3886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0" y="3886200"/>
            <a:ext cx="7467600" cy="29718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Retro-arc foreland basin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3886200" y="43434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Peripheral foreland basin/</a:t>
            </a:r>
            <a:r>
              <a:rPr lang="en-US" u="sng">
                <a:solidFill>
                  <a:srgbClr val="FFFF00"/>
                </a:solidFill>
              </a:rPr>
              <a:t>trench</a:t>
            </a:r>
            <a:r>
              <a:rPr lang="en-US">
                <a:solidFill>
                  <a:srgbClr val="FFFF00"/>
                </a:solidFill>
              </a:rPr>
              <a:t>/foredeep</a:t>
            </a:r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 flipV="1">
            <a:off x="4724400" y="2438400"/>
            <a:ext cx="152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 flipV="1">
            <a:off x="1066800" y="24384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Sevier Orogenic foreland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hlinkClick r:id="rId2"/>
              </a:rPr>
              <a:t>http://jan.ucc.nau.edu/~rcb7/Sevier.jpg</a:t>
            </a:r>
            <a:endParaRPr lang="en-US" sz="1000"/>
          </a:p>
          <a:p>
            <a:endParaRPr lang="en-US" sz="1000"/>
          </a:p>
          <a:p>
            <a:endParaRPr lang="en-US" sz="1000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010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010400" cy="685800"/>
          </a:xfrm>
        </p:spPr>
        <p:txBody>
          <a:bodyPr/>
          <a:lstStyle/>
          <a:p>
            <a:r>
              <a:rPr lang="en-US" sz="1400"/>
              <a:t>http://www.colorado.edu/GeolSci/Resources/WUSTectonics/SevierLaramide/WestUS_Tectonics/Pics%20for%20presentation/DeCelles_2004Fig19.jpg</a:t>
            </a:r>
            <a:br>
              <a:rPr lang="en-US" sz="1400"/>
            </a:br>
            <a:endParaRPr lang="en-US" sz="1400"/>
          </a:p>
        </p:txBody>
      </p:sp>
      <p:pic>
        <p:nvPicPr>
          <p:cNvPr id="4976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6629400" cy="593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collisional margin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5257800"/>
            <a:ext cx="6545263" cy="10979150"/>
          </a:xfrm>
          <a:prstGeom prst="rect">
            <a:avLst/>
          </a:prstGeom>
          <a:noFill/>
        </p:spPr>
      </p:pic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838200" y="-7620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associated with collisional margins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0" y="-2743200"/>
            <a:ext cx="7239000" cy="3886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28600" y="5638800"/>
            <a:ext cx="8153400" cy="20574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4419600" y="56388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Peripheral foreland basin/</a:t>
            </a:r>
            <a:r>
              <a:rPr lang="en-US" u="sng">
                <a:solidFill>
                  <a:srgbClr val="FFFF00"/>
                </a:solidFill>
              </a:rPr>
              <a:t>trench</a:t>
            </a:r>
            <a:r>
              <a:rPr lang="en-US">
                <a:solidFill>
                  <a:srgbClr val="FFFF00"/>
                </a:solidFill>
              </a:rPr>
              <a:t>/foredeep</a:t>
            </a:r>
          </a:p>
        </p:txBody>
      </p:sp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Back-arc extensiona</a:t>
            </a:r>
          </a:p>
        </p:txBody>
      </p:sp>
      <p:sp>
        <p:nvSpPr>
          <p:cNvPr id="499720" name="Line 8"/>
          <p:cNvSpPr>
            <a:spLocks noChangeShapeType="1"/>
          </p:cNvSpPr>
          <p:nvPr/>
        </p:nvSpPr>
        <p:spPr bwMode="auto">
          <a:xfrm flipH="1" flipV="1">
            <a:off x="4876800" y="2438400"/>
            <a:ext cx="152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9721" name="Line 9"/>
          <p:cNvSpPr>
            <a:spLocks noChangeShapeType="1"/>
          </p:cNvSpPr>
          <p:nvPr/>
        </p:nvSpPr>
        <p:spPr bwMode="auto">
          <a:xfrm flipV="1">
            <a:off x="1295400" y="2438400"/>
            <a:ext cx="838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9723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Subduction Zone Rollback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Pannonian Basin and Dinarides</a:t>
            </a:r>
          </a:p>
        </p:txBody>
      </p:sp>
      <p:pic>
        <p:nvPicPr>
          <p:cNvPr id="5007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81200"/>
            <a:ext cx="3886200" cy="4297363"/>
          </a:xfrm>
        </p:spPr>
      </p:pic>
      <p:pic>
        <p:nvPicPr>
          <p:cNvPr id="500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39401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0741" name="Freeform 5"/>
          <p:cNvSpPr>
            <a:spLocks/>
          </p:cNvSpPr>
          <p:nvPr/>
        </p:nvSpPr>
        <p:spPr bwMode="auto">
          <a:xfrm>
            <a:off x="6248400" y="4038600"/>
            <a:ext cx="1371600" cy="533400"/>
          </a:xfrm>
          <a:custGeom>
            <a:avLst/>
            <a:gdLst/>
            <a:ahLst/>
            <a:cxnLst>
              <a:cxn ang="0">
                <a:pos x="768" y="240"/>
              </a:cxn>
              <a:cxn ang="0">
                <a:pos x="480" y="144"/>
              </a:cxn>
              <a:cxn ang="0">
                <a:pos x="336" y="48"/>
              </a:cxn>
              <a:cxn ang="0">
                <a:pos x="144" y="0"/>
              </a:cxn>
              <a:cxn ang="0">
                <a:pos x="48" y="0"/>
              </a:cxn>
              <a:cxn ang="0">
                <a:pos x="0" y="48"/>
              </a:cxn>
              <a:cxn ang="0">
                <a:pos x="240" y="192"/>
              </a:cxn>
              <a:cxn ang="0">
                <a:pos x="432" y="240"/>
              </a:cxn>
              <a:cxn ang="0">
                <a:pos x="576" y="288"/>
              </a:cxn>
              <a:cxn ang="0">
                <a:pos x="672" y="288"/>
              </a:cxn>
              <a:cxn ang="0">
                <a:pos x="624" y="192"/>
              </a:cxn>
            </a:cxnLst>
            <a:rect l="0" t="0" r="r" b="b"/>
            <a:pathLst>
              <a:path w="768" h="288">
                <a:moveTo>
                  <a:pt x="768" y="240"/>
                </a:moveTo>
                <a:lnTo>
                  <a:pt x="480" y="144"/>
                </a:lnTo>
                <a:lnTo>
                  <a:pt x="336" y="48"/>
                </a:lnTo>
                <a:lnTo>
                  <a:pt x="144" y="0"/>
                </a:lnTo>
                <a:lnTo>
                  <a:pt x="48" y="0"/>
                </a:lnTo>
                <a:lnTo>
                  <a:pt x="0" y="48"/>
                </a:lnTo>
                <a:lnTo>
                  <a:pt x="240" y="192"/>
                </a:lnTo>
                <a:lnTo>
                  <a:pt x="432" y="240"/>
                </a:lnTo>
                <a:lnTo>
                  <a:pt x="576" y="288"/>
                </a:lnTo>
                <a:lnTo>
                  <a:pt x="672" y="288"/>
                </a:lnTo>
                <a:lnTo>
                  <a:pt x="624" y="192"/>
                </a:lnTo>
              </a:path>
            </a:pathLst>
          </a:cu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42" name="Text Box 6"/>
          <p:cNvSpPr txBox="1">
            <a:spLocks noChangeArrowheads="1"/>
          </p:cNvSpPr>
          <p:nvPr/>
        </p:nvSpPr>
        <p:spPr bwMode="auto">
          <a:xfrm>
            <a:off x="304800" y="64008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http://www.ingeba.euskalnet.net/lurralde/lurranet/lur17/17klemen/17klem01.gif</a:t>
            </a:r>
          </a:p>
        </p:txBody>
      </p:sp>
      <p:sp>
        <p:nvSpPr>
          <p:cNvPr id="500744" name="Freeform 8"/>
          <p:cNvSpPr>
            <a:spLocks/>
          </p:cNvSpPr>
          <p:nvPr/>
        </p:nvSpPr>
        <p:spPr bwMode="auto">
          <a:xfrm>
            <a:off x="6705600" y="3416300"/>
            <a:ext cx="1346200" cy="723900"/>
          </a:xfrm>
          <a:custGeom>
            <a:avLst/>
            <a:gdLst/>
            <a:ahLst/>
            <a:cxnLst>
              <a:cxn ang="0">
                <a:pos x="16" y="24"/>
              </a:cxn>
              <a:cxn ang="0">
                <a:pos x="88" y="16"/>
              </a:cxn>
              <a:cxn ang="0">
                <a:pos x="488" y="0"/>
              </a:cxn>
              <a:cxn ang="0">
                <a:pos x="832" y="360"/>
              </a:cxn>
              <a:cxn ang="0">
                <a:pos x="848" y="328"/>
              </a:cxn>
              <a:cxn ang="0">
                <a:pos x="608" y="424"/>
              </a:cxn>
              <a:cxn ang="0">
                <a:pos x="360" y="456"/>
              </a:cxn>
              <a:cxn ang="0">
                <a:pos x="528" y="200"/>
              </a:cxn>
              <a:cxn ang="0">
                <a:pos x="288" y="152"/>
              </a:cxn>
              <a:cxn ang="0">
                <a:pos x="144" y="200"/>
              </a:cxn>
              <a:cxn ang="0">
                <a:pos x="0" y="152"/>
              </a:cxn>
              <a:cxn ang="0">
                <a:pos x="16" y="24"/>
              </a:cxn>
            </a:cxnLst>
            <a:rect l="0" t="0" r="r" b="b"/>
            <a:pathLst>
              <a:path w="848" h="456">
                <a:moveTo>
                  <a:pt x="16" y="24"/>
                </a:moveTo>
                <a:cubicBezTo>
                  <a:pt x="55" y="11"/>
                  <a:pt x="32" y="16"/>
                  <a:pt x="88" y="16"/>
                </a:cubicBezTo>
                <a:lnTo>
                  <a:pt x="488" y="0"/>
                </a:lnTo>
                <a:lnTo>
                  <a:pt x="832" y="360"/>
                </a:lnTo>
                <a:lnTo>
                  <a:pt x="848" y="328"/>
                </a:lnTo>
                <a:lnTo>
                  <a:pt x="608" y="424"/>
                </a:lnTo>
                <a:lnTo>
                  <a:pt x="360" y="456"/>
                </a:lnTo>
                <a:lnTo>
                  <a:pt x="528" y="200"/>
                </a:lnTo>
                <a:lnTo>
                  <a:pt x="288" y="152"/>
                </a:lnTo>
                <a:lnTo>
                  <a:pt x="144" y="200"/>
                </a:lnTo>
                <a:lnTo>
                  <a:pt x="0" y="152"/>
                </a:lnTo>
                <a:lnTo>
                  <a:pt x="16" y="24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45" name="Line 9"/>
          <p:cNvSpPr>
            <a:spLocks noChangeShapeType="1"/>
          </p:cNvSpPr>
          <p:nvPr/>
        </p:nvSpPr>
        <p:spPr bwMode="auto">
          <a:xfrm flipH="1">
            <a:off x="7620000" y="3276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47" name="Line 11"/>
          <p:cNvSpPr>
            <a:spLocks noChangeShapeType="1"/>
          </p:cNvSpPr>
          <p:nvPr/>
        </p:nvSpPr>
        <p:spPr bwMode="auto">
          <a:xfrm>
            <a:off x="3200400" y="1143000"/>
            <a:ext cx="3810000" cy="2743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50" name="Text Box 14"/>
          <p:cNvSpPr txBox="1">
            <a:spLocks noChangeArrowheads="1"/>
          </p:cNvSpPr>
          <p:nvPr/>
        </p:nvSpPr>
        <p:spPr bwMode="auto">
          <a:xfrm>
            <a:off x="6096000" y="5029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Adriatic</a:t>
            </a:r>
          </a:p>
        </p:txBody>
      </p:sp>
      <p:sp>
        <p:nvSpPr>
          <p:cNvPr id="500751" name="Line 15"/>
          <p:cNvSpPr>
            <a:spLocks noChangeShapeType="1"/>
          </p:cNvSpPr>
          <p:nvPr/>
        </p:nvSpPr>
        <p:spPr bwMode="auto">
          <a:xfrm flipH="1" flipV="1">
            <a:off x="6324600" y="4343400"/>
            <a:ext cx="3810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0752" name="Text Box 16"/>
          <p:cNvSpPr txBox="1">
            <a:spLocks noChangeArrowheads="1"/>
          </p:cNvSpPr>
          <p:nvPr/>
        </p:nvSpPr>
        <p:spPr bwMode="auto">
          <a:xfrm>
            <a:off x="7696200" y="2971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C.M.</a:t>
            </a:r>
          </a:p>
        </p:txBody>
      </p:sp>
      <p:sp>
        <p:nvSpPr>
          <p:cNvPr id="500753" name="Line 17"/>
          <p:cNvSpPr>
            <a:spLocks noChangeShapeType="1"/>
          </p:cNvSpPr>
          <p:nvPr/>
        </p:nvSpPr>
        <p:spPr bwMode="auto">
          <a:xfrm>
            <a:off x="6248400" y="1066800"/>
            <a:ext cx="457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at ocean trenches and foreland basins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Flexure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	 Line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Continuous plate and Broken plate under a distributed 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Causes of rigidity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Oceanic lithosphere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Continental lithosphere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Dynamics of Orogenic Wedges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Critical taper 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Analog models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Numerical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Modeling Foreland Basin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Erosion and deposition of bivergent margins</a:t>
            </a: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Continuous (elastic) Plate vs. broken (elastic) plate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914400" y="3352800"/>
            <a:ext cx="518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914400" y="4800600"/>
            <a:ext cx="2743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3657600" y="4800600"/>
            <a:ext cx="2514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815" name="Line 7"/>
          <p:cNvSpPr>
            <a:spLocks noChangeShapeType="1"/>
          </p:cNvSpPr>
          <p:nvPr/>
        </p:nvSpPr>
        <p:spPr bwMode="auto">
          <a:xfrm flipV="1">
            <a:off x="358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816" name="Line 8"/>
          <p:cNvSpPr>
            <a:spLocks noChangeShapeType="1"/>
          </p:cNvSpPr>
          <p:nvPr/>
        </p:nvSpPr>
        <p:spPr bwMode="auto">
          <a:xfrm>
            <a:off x="373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609600" y="5670550"/>
            <a:ext cx="655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Deflection is continuous across the break, but there is no internal shear strength at within the plate (elastic) at the break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“line” load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A theoretical counterpart very useful for first-order studies</a:t>
            </a:r>
          </a:p>
        </p:txBody>
      </p:sp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914400" y="3352800"/>
            <a:ext cx="518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914400" y="4800600"/>
            <a:ext cx="2743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3657600" y="4800600"/>
            <a:ext cx="2514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31" name="Line 7"/>
          <p:cNvSpPr>
            <a:spLocks noChangeShapeType="1"/>
          </p:cNvSpPr>
          <p:nvPr/>
        </p:nvSpPr>
        <p:spPr bwMode="auto">
          <a:xfrm flipV="1">
            <a:off x="358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32" name="Line 8"/>
          <p:cNvSpPr>
            <a:spLocks noChangeShapeType="1"/>
          </p:cNvSpPr>
          <p:nvPr/>
        </p:nvSpPr>
        <p:spPr bwMode="auto">
          <a:xfrm>
            <a:off x="373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37" name="Text Box 13"/>
          <p:cNvSpPr txBox="1">
            <a:spLocks noChangeArrowheads="1"/>
          </p:cNvSpPr>
          <p:nvPr/>
        </p:nvSpPr>
        <p:spPr bwMode="auto">
          <a:xfrm>
            <a:off x="2590800" y="5715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Time just before t=0</a:t>
            </a:r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36576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39" name="Line 15"/>
          <p:cNvSpPr>
            <a:spLocks noChangeShapeType="1"/>
          </p:cNvSpPr>
          <p:nvPr/>
        </p:nvSpPr>
        <p:spPr bwMode="auto">
          <a:xfrm>
            <a:off x="3733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40" name="Text Box 16"/>
          <p:cNvSpPr txBox="1">
            <a:spLocks noChangeArrowheads="1"/>
          </p:cNvSpPr>
          <p:nvPr/>
        </p:nvSpPr>
        <p:spPr bwMode="auto">
          <a:xfrm>
            <a:off x="5334000" y="274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Continuous plate</a:t>
            </a:r>
          </a:p>
        </p:txBody>
      </p:sp>
      <p:sp>
        <p:nvSpPr>
          <p:cNvPr id="513041" name="Text Box 17"/>
          <p:cNvSpPr txBox="1">
            <a:spLocks noChangeArrowheads="1"/>
          </p:cNvSpPr>
          <p:nvPr/>
        </p:nvSpPr>
        <p:spPr bwMode="auto">
          <a:xfrm>
            <a:off x="5410200" y="4267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Broken plate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“line” load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The geometry of the calculation will not match the details of good data</a:t>
            </a:r>
          </a:p>
        </p:txBody>
      </p:sp>
      <p:sp>
        <p:nvSpPr>
          <p:cNvPr id="514057" name="Text Box 9"/>
          <p:cNvSpPr txBox="1">
            <a:spLocks noChangeArrowheads="1"/>
          </p:cNvSpPr>
          <p:nvPr/>
        </p:nvSpPr>
        <p:spPr bwMode="auto">
          <a:xfrm>
            <a:off x="2362200" y="5943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Time just after t=0</a:t>
            </a:r>
          </a:p>
        </p:txBody>
      </p:sp>
      <p:sp>
        <p:nvSpPr>
          <p:cNvPr id="514058" name="Line 10"/>
          <p:cNvSpPr>
            <a:spLocks noChangeShapeType="1"/>
          </p:cNvSpPr>
          <p:nvPr/>
        </p:nvSpPr>
        <p:spPr bwMode="auto">
          <a:xfrm>
            <a:off x="3657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59" name="Line 11"/>
          <p:cNvSpPr>
            <a:spLocks noChangeShapeType="1"/>
          </p:cNvSpPr>
          <p:nvPr/>
        </p:nvSpPr>
        <p:spPr bwMode="auto">
          <a:xfrm>
            <a:off x="36576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60" name="Text Box 12"/>
          <p:cNvSpPr txBox="1">
            <a:spLocks noChangeArrowheads="1"/>
          </p:cNvSpPr>
          <p:nvPr/>
        </p:nvSpPr>
        <p:spPr bwMode="auto">
          <a:xfrm>
            <a:off x="5334000" y="274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Continuous plate</a:t>
            </a:r>
          </a:p>
        </p:txBody>
      </p:sp>
      <p:sp>
        <p:nvSpPr>
          <p:cNvPr id="514061" name="Text Box 13"/>
          <p:cNvSpPr txBox="1">
            <a:spLocks noChangeArrowheads="1"/>
          </p:cNvSpPr>
          <p:nvPr/>
        </p:nvSpPr>
        <p:spPr bwMode="auto">
          <a:xfrm>
            <a:off x="5410200" y="4267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Broken plate</a:t>
            </a:r>
          </a:p>
        </p:txBody>
      </p:sp>
      <p:sp>
        <p:nvSpPr>
          <p:cNvPr id="514062" name="Freeform 14"/>
          <p:cNvSpPr>
            <a:spLocks/>
          </p:cNvSpPr>
          <p:nvPr/>
        </p:nvSpPr>
        <p:spPr bwMode="auto">
          <a:xfrm>
            <a:off x="914400" y="3200400"/>
            <a:ext cx="5181600" cy="1143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336"/>
              </a:cxn>
              <a:cxn ang="0">
                <a:pos x="576" y="336"/>
              </a:cxn>
              <a:cxn ang="0">
                <a:pos x="1008" y="384"/>
              </a:cxn>
              <a:cxn ang="0">
                <a:pos x="1296" y="240"/>
              </a:cxn>
              <a:cxn ang="0">
                <a:pos x="1536" y="384"/>
              </a:cxn>
              <a:cxn ang="0">
                <a:pos x="1728" y="720"/>
              </a:cxn>
              <a:cxn ang="0">
                <a:pos x="1920" y="384"/>
              </a:cxn>
              <a:cxn ang="0">
                <a:pos x="2160" y="240"/>
              </a:cxn>
              <a:cxn ang="0">
                <a:pos x="2400" y="384"/>
              </a:cxn>
              <a:cxn ang="0">
                <a:pos x="2640" y="288"/>
              </a:cxn>
              <a:cxn ang="0">
                <a:pos x="2928" y="336"/>
              </a:cxn>
              <a:cxn ang="0">
                <a:pos x="3264" y="288"/>
              </a:cxn>
              <a:cxn ang="0">
                <a:pos x="3216" y="96"/>
              </a:cxn>
              <a:cxn ang="0">
                <a:pos x="2736" y="96"/>
              </a:cxn>
              <a:cxn ang="0">
                <a:pos x="2592" y="96"/>
              </a:cxn>
              <a:cxn ang="0">
                <a:pos x="2352" y="144"/>
              </a:cxn>
              <a:cxn ang="0">
                <a:pos x="2160" y="0"/>
              </a:cxn>
              <a:cxn ang="0">
                <a:pos x="1920" y="144"/>
              </a:cxn>
              <a:cxn ang="0">
                <a:pos x="1728" y="432"/>
              </a:cxn>
              <a:cxn ang="0">
                <a:pos x="1536" y="144"/>
              </a:cxn>
              <a:cxn ang="0">
                <a:pos x="1296" y="0"/>
              </a:cxn>
              <a:cxn ang="0">
                <a:pos x="1008" y="144"/>
              </a:cxn>
              <a:cxn ang="0">
                <a:pos x="672" y="96"/>
              </a:cxn>
              <a:cxn ang="0">
                <a:pos x="0" y="96"/>
              </a:cxn>
            </a:cxnLst>
            <a:rect l="0" t="0" r="r" b="b"/>
            <a:pathLst>
              <a:path w="3264" h="720">
                <a:moveTo>
                  <a:pt x="0" y="96"/>
                </a:moveTo>
                <a:lnTo>
                  <a:pt x="0" y="336"/>
                </a:lnTo>
                <a:lnTo>
                  <a:pt x="576" y="336"/>
                </a:lnTo>
                <a:lnTo>
                  <a:pt x="1008" y="384"/>
                </a:lnTo>
                <a:lnTo>
                  <a:pt x="1296" y="240"/>
                </a:lnTo>
                <a:lnTo>
                  <a:pt x="1536" y="384"/>
                </a:lnTo>
                <a:lnTo>
                  <a:pt x="1728" y="720"/>
                </a:lnTo>
                <a:lnTo>
                  <a:pt x="1920" y="384"/>
                </a:lnTo>
                <a:lnTo>
                  <a:pt x="2160" y="240"/>
                </a:lnTo>
                <a:lnTo>
                  <a:pt x="2400" y="384"/>
                </a:lnTo>
                <a:lnTo>
                  <a:pt x="2640" y="288"/>
                </a:lnTo>
                <a:lnTo>
                  <a:pt x="2928" y="336"/>
                </a:lnTo>
                <a:lnTo>
                  <a:pt x="3264" y="288"/>
                </a:lnTo>
                <a:lnTo>
                  <a:pt x="3216" y="96"/>
                </a:lnTo>
                <a:lnTo>
                  <a:pt x="2736" y="96"/>
                </a:lnTo>
                <a:lnTo>
                  <a:pt x="2592" y="96"/>
                </a:lnTo>
                <a:lnTo>
                  <a:pt x="2352" y="144"/>
                </a:lnTo>
                <a:lnTo>
                  <a:pt x="2160" y="0"/>
                </a:lnTo>
                <a:lnTo>
                  <a:pt x="1920" y="144"/>
                </a:lnTo>
                <a:lnTo>
                  <a:pt x="1728" y="432"/>
                </a:lnTo>
                <a:lnTo>
                  <a:pt x="1536" y="144"/>
                </a:lnTo>
                <a:lnTo>
                  <a:pt x="1296" y="0"/>
                </a:lnTo>
                <a:lnTo>
                  <a:pt x="1008" y="144"/>
                </a:lnTo>
                <a:lnTo>
                  <a:pt x="672" y="96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63" name="Freeform 15"/>
          <p:cNvSpPr>
            <a:spLocks/>
          </p:cNvSpPr>
          <p:nvPr/>
        </p:nvSpPr>
        <p:spPr bwMode="auto">
          <a:xfrm>
            <a:off x="914400" y="4495800"/>
            <a:ext cx="5181600" cy="158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672" y="192"/>
              </a:cxn>
              <a:cxn ang="0">
                <a:pos x="1200" y="192"/>
              </a:cxn>
              <a:cxn ang="0">
                <a:pos x="1392" y="288"/>
              </a:cxn>
              <a:cxn ang="0">
                <a:pos x="1440" y="0"/>
              </a:cxn>
              <a:cxn ang="0">
                <a:pos x="1728" y="768"/>
              </a:cxn>
              <a:cxn ang="0">
                <a:pos x="2016" y="0"/>
              </a:cxn>
              <a:cxn ang="0">
                <a:pos x="2064" y="288"/>
              </a:cxn>
              <a:cxn ang="0">
                <a:pos x="2256" y="192"/>
              </a:cxn>
              <a:cxn ang="0">
                <a:pos x="3264" y="192"/>
              </a:cxn>
              <a:cxn ang="0">
                <a:pos x="3264" y="432"/>
              </a:cxn>
              <a:cxn ang="0">
                <a:pos x="2256" y="432"/>
              </a:cxn>
              <a:cxn ang="0">
                <a:pos x="2064" y="528"/>
              </a:cxn>
              <a:cxn ang="0">
                <a:pos x="1968" y="336"/>
              </a:cxn>
              <a:cxn ang="0">
                <a:pos x="1720" y="1000"/>
              </a:cxn>
              <a:cxn ang="0">
                <a:pos x="1720" y="1000"/>
              </a:cxn>
              <a:cxn ang="0">
                <a:pos x="1488" y="336"/>
              </a:cxn>
              <a:cxn ang="0">
                <a:pos x="1392" y="528"/>
              </a:cxn>
              <a:cxn ang="0">
                <a:pos x="1248" y="432"/>
              </a:cxn>
              <a:cxn ang="0">
                <a:pos x="0" y="432"/>
              </a:cxn>
              <a:cxn ang="0">
                <a:pos x="0" y="192"/>
              </a:cxn>
            </a:cxnLst>
            <a:rect l="0" t="0" r="r" b="b"/>
            <a:pathLst>
              <a:path w="3264" h="1000">
                <a:moveTo>
                  <a:pt x="0" y="192"/>
                </a:moveTo>
                <a:lnTo>
                  <a:pt x="672" y="192"/>
                </a:lnTo>
                <a:lnTo>
                  <a:pt x="1200" y="192"/>
                </a:lnTo>
                <a:lnTo>
                  <a:pt x="1392" y="288"/>
                </a:lnTo>
                <a:lnTo>
                  <a:pt x="1440" y="0"/>
                </a:lnTo>
                <a:lnTo>
                  <a:pt x="1728" y="768"/>
                </a:lnTo>
                <a:lnTo>
                  <a:pt x="2016" y="0"/>
                </a:lnTo>
                <a:lnTo>
                  <a:pt x="2064" y="288"/>
                </a:lnTo>
                <a:lnTo>
                  <a:pt x="2256" y="192"/>
                </a:lnTo>
                <a:lnTo>
                  <a:pt x="3264" y="192"/>
                </a:lnTo>
                <a:lnTo>
                  <a:pt x="3264" y="432"/>
                </a:lnTo>
                <a:lnTo>
                  <a:pt x="2256" y="432"/>
                </a:lnTo>
                <a:lnTo>
                  <a:pt x="2064" y="528"/>
                </a:lnTo>
                <a:lnTo>
                  <a:pt x="1968" y="336"/>
                </a:lnTo>
                <a:lnTo>
                  <a:pt x="1720" y="1000"/>
                </a:lnTo>
                <a:lnTo>
                  <a:pt x="1720" y="1000"/>
                </a:lnTo>
                <a:lnTo>
                  <a:pt x="1488" y="336"/>
                </a:lnTo>
                <a:lnTo>
                  <a:pt x="1392" y="528"/>
                </a:lnTo>
                <a:lnTo>
                  <a:pt x="1248" y="432"/>
                </a:lnTo>
                <a:lnTo>
                  <a:pt x="0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Flexure at ocean trenches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297363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Ocean-continent</a:t>
            </a:r>
            <a:r>
              <a:rPr lang="en-US"/>
              <a:t> and 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Ocean-ocean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Continuous (elastic) Plate vs. broken (elastic) plate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914400" y="3352800"/>
            <a:ext cx="518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914400" y="4800600"/>
            <a:ext cx="2743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3657600" y="4800600"/>
            <a:ext cx="2514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39" name="Line 7"/>
          <p:cNvSpPr>
            <a:spLocks noChangeShapeType="1"/>
          </p:cNvSpPr>
          <p:nvPr/>
        </p:nvSpPr>
        <p:spPr bwMode="auto">
          <a:xfrm flipV="1">
            <a:off x="358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4840" name="Line 8"/>
          <p:cNvSpPr>
            <a:spLocks noChangeShapeType="1"/>
          </p:cNvSpPr>
          <p:nvPr/>
        </p:nvSpPr>
        <p:spPr bwMode="auto">
          <a:xfrm>
            <a:off x="373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4842" name="Rectangle 10"/>
          <p:cNvSpPr>
            <a:spLocks noChangeArrowheads="1"/>
          </p:cNvSpPr>
          <p:nvPr/>
        </p:nvSpPr>
        <p:spPr bwMode="auto">
          <a:xfrm>
            <a:off x="3352800" y="27432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43" name="Rectangle 11"/>
          <p:cNvSpPr>
            <a:spLocks noChangeArrowheads="1"/>
          </p:cNvSpPr>
          <p:nvPr/>
        </p:nvSpPr>
        <p:spPr bwMode="auto">
          <a:xfrm>
            <a:off x="3657600" y="27432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44" name="Rectangle 12"/>
          <p:cNvSpPr>
            <a:spLocks noChangeArrowheads="1"/>
          </p:cNvSpPr>
          <p:nvPr/>
        </p:nvSpPr>
        <p:spPr bwMode="auto">
          <a:xfrm>
            <a:off x="3352800" y="41910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3657600" y="41910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46" name="Text Box 14"/>
          <p:cNvSpPr txBox="1">
            <a:spLocks noChangeArrowheads="1"/>
          </p:cNvSpPr>
          <p:nvPr/>
        </p:nvSpPr>
        <p:spPr bwMode="auto">
          <a:xfrm>
            <a:off x="2590800" y="5715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Time just before t=0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90" name="Rectangle 34"/>
          <p:cNvSpPr>
            <a:spLocks noChangeArrowheads="1"/>
          </p:cNvSpPr>
          <p:nvPr/>
        </p:nvSpPr>
        <p:spPr bwMode="auto">
          <a:xfrm>
            <a:off x="3352800" y="2743200"/>
            <a:ext cx="3048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91" name="Rectangle 35"/>
          <p:cNvSpPr>
            <a:spLocks noChangeArrowheads="1"/>
          </p:cNvSpPr>
          <p:nvPr/>
        </p:nvSpPr>
        <p:spPr bwMode="auto">
          <a:xfrm>
            <a:off x="3657600" y="2743200"/>
            <a:ext cx="3048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92" name="Rectangle 36"/>
          <p:cNvSpPr>
            <a:spLocks noChangeArrowheads="1"/>
          </p:cNvSpPr>
          <p:nvPr/>
        </p:nvSpPr>
        <p:spPr bwMode="auto">
          <a:xfrm>
            <a:off x="3352800" y="4191000"/>
            <a:ext cx="3048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93" name="Rectangle 37"/>
          <p:cNvSpPr>
            <a:spLocks noChangeArrowheads="1"/>
          </p:cNvSpPr>
          <p:nvPr/>
        </p:nvSpPr>
        <p:spPr bwMode="auto">
          <a:xfrm>
            <a:off x="3657600" y="4191000"/>
            <a:ext cx="304800" cy="609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Continuous (elastic) Plate vs. broken (elastic) plate</a:t>
            </a:r>
          </a:p>
        </p:txBody>
      </p:sp>
      <p:sp>
        <p:nvSpPr>
          <p:cNvPr id="505863" name="Line 7"/>
          <p:cNvSpPr>
            <a:spLocks noChangeShapeType="1"/>
          </p:cNvSpPr>
          <p:nvPr/>
        </p:nvSpPr>
        <p:spPr bwMode="auto">
          <a:xfrm flipV="1">
            <a:off x="358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64" name="Line 8"/>
          <p:cNvSpPr>
            <a:spLocks noChangeShapeType="1"/>
          </p:cNvSpPr>
          <p:nvPr/>
        </p:nvSpPr>
        <p:spPr bwMode="auto">
          <a:xfrm>
            <a:off x="373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3657600" y="32004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69" name="Text Box 13"/>
          <p:cNvSpPr txBox="1">
            <a:spLocks noChangeArrowheads="1"/>
          </p:cNvSpPr>
          <p:nvPr/>
        </p:nvSpPr>
        <p:spPr bwMode="auto">
          <a:xfrm>
            <a:off x="1752600" y="5867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An instant later …</a:t>
            </a:r>
          </a:p>
        </p:txBody>
      </p:sp>
      <p:sp>
        <p:nvSpPr>
          <p:cNvPr id="505872" name="Freeform 16"/>
          <p:cNvSpPr>
            <a:spLocks/>
          </p:cNvSpPr>
          <p:nvPr/>
        </p:nvSpPr>
        <p:spPr bwMode="auto">
          <a:xfrm>
            <a:off x="914400" y="3200400"/>
            <a:ext cx="5181600" cy="1143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336"/>
              </a:cxn>
              <a:cxn ang="0">
                <a:pos x="576" y="336"/>
              </a:cxn>
              <a:cxn ang="0">
                <a:pos x="1008" y="384"/>
              </a:cxn>
              <a:cxn ang="0">
                <a:pos x="1296" y="240"/>
              </a:cxn>
              <a:cxn ang="0">
                <a:pos x="1536" y="384"/>
              </a:cxn>
              <a:cxn ang="0">
                <a:pos x="1728" y="720"/>
              </a:cxn>
              <a:cxn ang="0">
                <a:pos x="1920" y="384"/>
              </a:cxn>
              <a:cxn ang="0">
                <a:pos x="2160" y="240"/>
              </a:cxn>
              <a:cxn ang="0">
                <a:pos x="2400" y="384"/>
              </a:cxn>
              <a:cxn ang="0">
                <a:pos x="2640" y="288"/>
              </a:cxn>
              <a:cxn ang="0">
                <a:pos x="2928" y="336"/>
              </a:cxn>
              <a:cxn ang="0">
                <a:pos x="3264" y="288"/>
              </a:cxn>
              <a:cxn ang="0">
                <a:pos x="3216" y="96"/>
              </a:cxn>
              <a:cxn ang="0">
                <a:pos x="2736" y="96"/>
              </a:cxn>
              <a:cxn ang="0">
                <a:pos x="2592" y="96"/>
              </a:cxn>
              <a:cxn ang="0">
                <a:pos x="2352" y="144"/>
              </a:cxn>
              <a:cxn ang="0">
                <a:pos x="2160" y="0"/>
              </a:cxn>
              <a:cxn ang="0">
                <a:pos x="1920" y="144"/>
              </a:cxn>
              <a:cxn ang="0">
                <a:pos x="1728" y="432"/>
              </a:cxn>
              <a:cxn ang="0">
                <a:pos x="1536" y="144"/>
              </a:cxn>
              <a:cxn ang="0">
                <a:pos x="1296" y="0"/>
              </a:cxn>
              <a:cxn ang="0">
                <a:pos x="1008" y="144"/>
              </a:cxn>
              <a:cxn ang="0">
                <a:pos x="672" y="96"/>
              </a:cxn>
              <a:cxn ang="0">
                <a:pos x="0" y="96"/>
              </a:cxn>
            </a:cxnLst>
            <a:rect l="0" t="0" r="r" b="b"/>
            <a:pathLst>
              <a:path w="3264" h="720">
                <a:moveTo>
                  <a:pt x="0" y="96"/>
                </a:moveTo>
                <a:lnTo>
                  <a:pt x="0" y="336"/>
                </a:lnTo>
                <a:lnTo>
                  <a:pt x="576" y="336"/>
                </a:lnTo>
                <a:lnTo>
                  <a:pt x="1008" y="384"/>
                </a:lnTo>
                <a:lnTo>
                  <a:pt x="1296" y="240"/>
                </a:lnTo>
                <a:lnTo>
                  <a:pt x="1536" y="384"/>
                </a:lnTo>
                <a:lnTo>
                  <a:pt x="1728" y="720"/>
                </a:lnTo>
                <a:lnTo>
                  <a:pt x="1920" y="384"/>
                </a:lnTo>
                <a:lnTo>
                  <a:pt x="2160" y="240"/>
                </a:lnTo>
                <a:lnTo>
                  <a:pt x="2400" y="384"/>
                </a:lnTo>
                <a:lnTo>
                  <a:pt x="2640" y="288"/>
                </a:lnTo>
                <a:lnTo>
                  <a:pt x="2928" y="336"/>
                </a:lnTo>
                <a:lnTo>
                  <a:pt x="3264" y="288"/>
                </a:lnTo>
                <a:lnTo>
                  <a:pt x="3216" y="96"/>
                </a:lnTo>
                <a:lnTo>
                  <a:pt x="2736" y="96"/>
                </a:lnTo>
                <a:lnTo>
                  <a:pt x="2592" y="96"/>
                </a:lnTo>
                <a:lnTo>
                  <a:pt x="2352" y="144"/>
                </a:lnTo>
                <a:lnTo>
                  <a:pt x="2160" y="0"/>
                </a:lnTo>
                <a:lnTo>
                  <a:pt x="1920" y="144"/>
                </a:lnTo>
                <a:lnTo>
                  <a:pt x="1728" y="432"/>
                </a:lnTo>
                <a:lnTo>
                  <a:pt x="1536" y="144"/>
                </a:lnTo>
                <a:lnTo>
                  <a:pt x="1296" y="0"/>
                </a:lnTo>
                <a:lnTo>
                  <a:pt x="1008" y="144"/>
                </a:lnTo>
                <a:lnTo>
                  <a:pt x="672" y="96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3" name="Freeform 17"/>
          <p:cNvSpPr>
            <a:spLocks/>
          </p:cNvSpPr>
          <p:nvPr/>
        </p:nvSpPr>
        <p:spPr bwMode="auto">
          <a:xfrm>
            <a:off x="3352800" y="2743200"/>
            <a:ext cx="609600" cy="1143000"/>
          </a:xfrm>
          <a:custGeom>
            <a:avLst/>
            <a:gdLst/>
            <a:ahLst/>
            <a:cxnLst>
              <a:cxn ang="0">
                <a:pos x="192" y="720"/>
              </a:cxn>
              <a:cxn ang="0">
                <a:pos x="384" y="432"/>
              </a:cxn>
              <a:cxn ang="0">
                <a:pos x="384" y="0"/>
              </a:cxn>
              <a:cxn ang="0">
                <a:pos x="192" y="272"/>
              </a:cxn>
              <a:cxn ang="0">
                <a:pos x="0" y="48"/>
              </a:cxn>
              <a:cxn ang="0">
                <a:pos x="0" y="432"/>
              </a:cxn>
              <a:cxn ang="0">
                <a:pos x="192" y="720"/>
              </a:cxn>
            </a:cxnLst>
            <a:rect l="0" t="0" r="r" b="b"/>
            <a:pathLst>
              <a:path w="384" h="720">
                <a:moveTo>
                  <a:pt x="192" y="720"/>
                </a:moveTo>
                <a:lnTo>
                  <a:pt x="384" y="432"/>
                </a:lnTo>
                <a:lnTo>
                  <a:pt x="384" y="0"/>
                </a:lnTo>
                <a:lnTo>
                  <a:pt x="192" y="272"/>
                </a:lnTo>
                <a:lnTo>
                  <a:pt x="0" y="48"/>
                </a:lnTo>
                <a:lnTo>
                  <a:pt x="0" y="432"/>
                </a:lnTo>
                <a:lnTo>
                  <a:pt x="192" y="72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6" name="Freeform 20"/>
          <p:cNvSpPr>
            <a:spLocks/>
          </p:cNvSpPr>
          <p:nvPr/>
        </p:nvSpPr>
        <p:spPr bwMode="auto">
          <a:xfrm>
            <a:off x="914400" y="4495800"/>
            <a:ext cx="5181600" cy="158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672" y="192"/>
              </a:cxn>
              <a:cxn ang="0">
                <a:pos x="1200" y="192"/>
              </a:cxn>
              <a:cxn ang="0">
                <a:pos x="1392" y="288"/>
              </a:cxn>
              <a:cxn ang="0">
                <a:pos x="1440" y="0"/>
              </a:cxn>
              <a:cxn ang="0">
                <a:pos x="1728" y="768"/>
              </a:cxn>
              <a:cxn ang="0">
                <a:pos x="2016" y="0"/>
              </a:cxn>
              <a:cxn ang="0">
                <a:pos x="2064" y="288"/>
              </a:cxn>
              <a:cxn ang="0">
                <a:pos x="2256" y="192"/>
              </a:cxn>
              <a:cxn ang="0">
                <a:pos x="3264" y="192"/>
              </a:cxn>
              <a:cxn ang="0">
                <a:pos x="3264" y="432"/>
              </a:cxn>
              <a:cxn ang="0">
                <a:pos x="2256" y="432"/>
              </a:cxn>
              <a:cxn ang="0">
                <a:pos x="2064" y="528"/>
              </a:cxn>
              <a:cxn ang="0">
                <a:pos x="1968" y="336"/>
              </a:cxn>
              <a:cxn ang="0">
                <a:pos x="1720" y="1000"/>
              </a:cxn>
              <a:cxn ang="0">
                <a:pos x="1720" y="1000"/>
              </a:cxn>
              <a:cxn ang="0">
                <a:pos x="1488" y="336"/>
              </a:cxn>
              <a:cxn ang="0">
                <a:pos x="1392" y="528"/>
              </a:cxn>
              <a:cxn ang="0">
                <a:pos x="1248" y="432"/>
              </a:cxn>
              <a:cxn ang="0">
                <a:pos x="0" y="432"/>
              </a:cxn>
              <a:cxn ang="0">
                <a:pos x="0" y="192"/>
              </a:cxn>
            </a:cxnLst>
            <a:rect l="0" t="0" r="r" b="b"/>
            <a:pathLst>
              <a:path w="3264" h="1000">
                <a:moveTo>
                  <a:pt x="0" y="192"/>
                </a:moveTo>
                <a:lnTo>
                  <a:pt x="672" y="192"/>
                </a:lnTo>
                <a:lnTo>
                  <a:pt x="1200" y="192"/>
                </a:lnTo>
                <a:lnTo>
                  <a:pt x="1392" y="288"/>
                </a:lnTo>
                <a:lnTo>
                  <a:pt x="1440" y="0"/>
                </a:lnTo>
                <a:lnTo>
                  <a:pt x="1728" y="768"/>
                </a:lnTo>
                <a:lnTo>
                  <a:pt x="2016" y="0"/>
                </a:lnTo>
                <a:lnTo>
                  <a:pt x="2064" y="288"/>
                </a:lnTo>
                <a:lnTo>
                  <a:pt x="2256" y="192"/>
                </a:lnTo>
                <a:lnTo>
                  <a:pt x="3264" y="192"/>
                </a:lnTo>
                <a:lnTo>
                  <a:pt x="3264" y="432"/>
                </a:lnTo>
                <a:lnTo>
                  <a:pt x="2256" y="432"/>
                </a:lnTo>
                <a:lnTo>
                  <a:pt x="2064" y="528"/>
                </a:lnTo>
                <a:lnTo>
                  <a:pt x="1968" y="336"/>
                </a:lnTo>
                <a:lnTo>
                  <a:pt x="1720" y="1000"/>
                </a:lnTo>
                <a:lnTo>
                  <a:pt x="1720" y="1000"/>
                </a:lnTo>
                <a:lnTo>
                  <a:pt x="1488" y="336"/>
                </a:lnTo>
                <a:lnTo>
                  <a:pt x="1392" y="528"/>
                </a:lnTo>
                <a:lnTo>
                  <a:pt x="1248" y="432"/>
                </a:lnTo>
                <a:lnTo>
                  <a:pt x="0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7" name="Freeform 21"/>
          <p:cNvSpPr>
            <a:spLocks/>
          </p:cNvSpPr>
          <p:nvPr/>
        </p:nvSpPr>
        <p:spPr bwMode="auto">
          <a:xfrm>
            <a:off x="3352800" y="4343400"/>
            <a:ext cx="3048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192" y="816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92" y="432"/>
                </a:lnTo>
                <a:lnTo>
                  <a:pt x="192" y="816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8" name="Freeform 22"/>
          <p:cNvSpPr>
            <a:spLocks/>
          </p:cNvSpPr>
          <p:nvPr/>
        </p:nvSpPr>
        <p:spPr bwMode="auto">
          <a:xfrm>
            <a:off x="3657600" y="4343400"/>
            <a:ext cx="304800" cy="12954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92" y="336"/>
              </a:cxn>
              <a:cxn ang="0">
                <a:pos x="0" y="816"/>
              </a:cxn>
              <a:cxn ang="0">
                <a:pos x="0" y="384"/>
              </a:cxn>
              <a:cxn ang="0">
                <a:pos x="192" y="0"/>
              </a:cxn>
            </a:cxnLst>
            <a:rect l="0" t="0" r="r" b="b"/>
            <a:pathLst>
              <a:path w="192" h="816">
                <a:moveTo>
                  <a:pt x="192" y="0"/>
                </a:moveTo>
                <a:lnTo>
                  <a:pt x="192" y="336"/>
                </a:lnTo>
                <a:lnTo>
                  <a:pt x="0" y="81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79" name="Line 23"/>
          <p:cNvSpPr>
            <a:spLocks noChangeShapeType="1"/>
          </p:cNvSpPr>
          <p:nvPr/>
        </p:nvSpPr>
        <p:spPr bwMode="auto">
          <a:xfrm flipV="1">
            <a:off x="12192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0" name="Line 24"/>
          <p:cNvSpPr>
            <a:spLocks noChangeShapeType="1"/>
          </p:cNvSpPr>
          <p:nvPr/>
        </p:nvSpPr>
        <p:spPr bwMode="auto">
          <a:xfrm flipV="1">
            <a:off x="2971800" y="35814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1" name="Line 25"/>
          <p:cNvSpPr>
            <a:spLocks noChangeShapeType="1"/>
          </p:cNvSpPr>
          <p:nvPr/>
        </p:nvSpPr>
        <p:spPr bwMode="auto">
          <a:xfrm flipV="1">
            <a:off x="58674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2" name="Line 26"/>
          <p:cNvSpPr>
            <a:spLocks noChangeShapeType="1"/>
          </p:cNvSpPr>
          <p:nvPr/>
        </p:nvSpPr>
        <p:spPr bwMode="auto">
          <a:xfrm flipV="1">
            <a:off x="47244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3" name="Line 27"/>
          <p:cNvSpPr>
            <a:spLocks noChangeShapeType="1"/>
          </p:cNvSpPr>
          <p:nvPr/>
        </p:nvSpPr>
        <p:spPr bwMode="auto">
          <a:xfrm flipV="1">
            <a:off x="4114800" y="38862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4" name="Line 28"/>
          <p:cNvSpPr>
            <a:spLocks noChangeShapeType="1"/>
          </p:cNvSpPr>
          <p:nvPr/>
        </p:nvSpPr>
        <p:spPr bwMode="auto">
          <a:xfrm flipV="1">
            <a:off x="12192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5" name="Line 29"/>
          <p:cNvSpPr>
            <a:spLocks noChangeShapeType="1"/>
          </p:cNvSpPr>
          <p:nvPr/>
        </p:nvSpPr>
        <p:spPr bwMode="auto">
          <a:xfrm flipV="1">
            <a:off x="32766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6" name="Line 30"/>
          <p:cNvSpPr>
            <a:spLocks noChangeShapeType="1"/>
          </p:cNvSpPr>
          <p:nvPr/>
        </p:nvSpPr>
        <p:spPr bwMode="auto">
          <a:xfrm flipV="1">
            <a:off x="5943600" y="5257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7" name="Line 31"/>
          <p:cNvSpPr>
            <a:spLocks noChangeShapeType="1"/>
          </p:cNvSpPr>
          <p:nvPr/>
        </p:nvSpPr>
        <p:spPr bwMode="auto">
          <a:xfrm flipV="1">
            <a:off x="40386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8" name="Line 32"/>
          <p:cNvSpPr>
            <a:spLocks noChangeShapeType="1"/>
          </p:cNvSpPr>
          <p:nvPr/>
        </p:nvSpPr>
        <p:spPr bwMode="auto">
          <a:xfrm flipV="1">
            <a:off x="3657600" y="61722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5889" name="Line 33"/>
          <p:cNvSpPr>
            <a:spLocks noChangeShapeType="1"/>
          </p:cNvSpPr>
          <p:nvPr/>
        </p:nvSpPr>
        <p:spPr bwMode="auto">
          <a:xfrm flipV="1">
            <a:off x="4724400" y="5257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Continuous (elastic) Plate vs. broken (elastic) plate</a:t>
            </a:r>
          </a:p>
        </p:txBody>
      </p:sp>
      <p:sp>
        <p:nvSpPr>
          <p:cNvPr id="506884" name="Line 4"/>
          <p:cNvSpPr>
            <a:spLocks noChangeShapeType="1"/>
          </p:cNvSpPr>
          <p:nvPr/>
        </p:nvSpPr>
        <p:spPr bwMode="auto">
          <a:xfrm flipV="1">
            <a:off x="358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85" name="Line 5"/>
          <p:cNvSpPr>
            <a:spLocks noChangeShapeType="1"/>
          </p:cNvSpPr>
          <p:nvPr/>
        </p:nvSpPr>
        <p:spPr bwMode="auto">
          <a:xfrm>
            <a:off x="373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3657600" y="3200400"/>
            <a:ext cx="304800" cy="609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6887" name="Text Box 7"/>
          <p:cNvSpPr txBox="1">
            <a:spLocks noChangeArrowheads="1"/>
          </p:cNvSpPr>
          <p:nvPr/>
        </p:nvSpPr>
        <p:spPr bwMode="auto">
          <a:xfrm>
            <a:off x="1752600" y="5867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An instant later …</a:t>
            </a:r>
          </a:p>
        </p:txBody>
      </p:sp>
      <p:sp>
        <p:nvSpPr>
          <p:cNvPr id="506888" name="Freeform 8"/>
          <p:cNvSpPr>
            <a:spLocks/>
          </p:cNvSpPr>
          <p:nvPr/>
        </p:nvSpPr>
        <p:spPr bwMode="auto">
          <a:xfrm>
            <a:off x="914400" y="3200400"/>
            <a:ext cx="5181600" cy="1143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336"/>
              </a:cxn>
              <a:cxn ang="0">
                <a:pos x="576" y="336"/>
              </a:cxn>
              <a:cxn ang="0">
                <a:pos x="1008" y="384"/>
              </a:cxn>
              <a:cxn ang="0">
                <a:pos x="1296" y="240"/>
              </a:cxn>
              <a:cxn ang="0">
                <a:pos x="1536" y="384"/>
              </a:cxn>
              <a:cxn ang="0">
                <a:pos x="1728" y="720"/>
              </a:cxn>
              <a:cxn ang="0">
                <a:pos x="1920" y="384"/>
              </a:cxn>
              <a:cxn ang="0">
                <a:pos x="2160" y="240"/>
              </a:cxn>
              <a:cxn ang="0">
                <a:pos x="2400" y="384"/>
              </a:cxn>
              <a:cxn ang="0">
                <a:pos x="2640" y="288"/>
              </a:cxn>
              <a:cxn ang="0">
                <a:pos x="2928" y="336"/>
              </a:cxn>
              <a:cxn ang="0">
                <a:pos x="3264" y="288"/>
              </a:cxn>
              <a:cxn ang="0">
                <a:pos x="3216" y="96"/>
              </a:cxn>
              <a:cxn ang="0">
                <a:pos x="2736" y="96"/>
              </a:cxn>
              <a:cxn ang="0">
                <a:pos x="2592" y="96"/>
              </a:cxn>
              <a:cxn ang="0">
                <a:pos x="2352" y="144"/>
              </a:cxn>
              <a:cxn ang="0">
                <a:pos x="2160" y="0"/>
              </a:cxn>
              <a:cxn ang="0">
                <a:pos x="1920" y="144"/>
              </a:cxn>
              <a:cxn ang="0">
                <a:pos x="1728" y="432"/>
              </a:cxn>
              <a:cxn ang="0">
                <a:pos x="1536" y="144"/>
              </a:cxn>
              <a:cxn ang="0">
                <a:pos x="1296" y="0"/>
              </a:cxn>
              <a:cxn ang="0">
                <a:pos x="1008" y="144"/>
              </a:cxn>
              <a:cxn ang="0">
                <a:pos x="672" y="96"/>
              </a:cxn>
              <a:cxn ang="0">
                <a:pos x="0" y="96"/>
              </a:cxn>
            </a:cxnLst>
            <a:rect l="0" t="0" r="r" b="b"/>
            <a:pathLst>
              <a:path w="3264" h="720">
                <a:moveTo>
                  <a:pt x="0" y="96"/>
                </a:moveTo>
                <a:lnTo>
                  <a:pt x="0" y="336"/>
                </a:lnTo>
                <a:lnTo>
                  <a:pt x="576" y="336"/>
                </a:lnTo>
                <a:lnTo>
                  <a:pt x="1008" y="384"/>
                </a:lnTo>
                <a:lnTo>
                  <a:pt x="1296" y="240"/>
                </a:lnTo>
                <a:lnTo>
                  <a:pt x="1536" y="384"/>
                </a:lnTo>
                <a:lnTo>
                  <a:pt x="1728" y="720"/>
                </a:lnTo>
                <a:lnTo>
                  <a:pt x="1920" y="384"/>
                </a:lnTo>
                <a:lnTo>
                  <a:pt x="2160" y="240"/>
                </a:lnTo>
                <a:lnTo>
                  <a:pt x="2400" y="384"/>
                </a:lnTo>
                <a:lnTo>
                  <a:pt x="2640" y="288"/>
                </a:lnTo>
                <a:lnTo>
                  <a:pt x="2928" y="336"/>
                </a:lnTo>
                <a:lnTo>
                  <a:pt x="3264" y="288"/>
                </a:lnTo>
                <a:lnTo>
                  <a:pt x="3216" y="96"/>
                </a:lnTo>
                <a:lnTo>
                  <a:pt x="2736" y="96"/>
                </a:lnTo>
                <a:lnTo>
                  <a:pt x="2592" y="96"/>
                </a:lnTo>
                <a:lnTo>
                  <a:pt x="2352" y="144"/>
                </a:lnTo>
                <a:lnTo>
                  <a:pt x="2160" y="0"/>
                </a:lnTo>
                <a:lnTo>
                  <a:pt x="1920" y="144"/>
                </a:lnTo>
                <a:lnTo>
                  <a:pt x="1728" y="432"/>
                </a:lnTo>
                <a:lnTo>
                  <a:pt x="1536" y="144"/>
                </a:lnTo>
                <a:lnTo>
                  <a:pt x="1296" y="0"/>
                </a:lnTo>
                <a:lnTo>
                  <a:pt x="1008" y="144"/>
                </a:lnTo>
                <a:lnTo>
                  <a:pt x="672" y="96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89" name="Freeform 9"/>
          <p:cNvSpPr>
            <a:spLocks/>
          </p:cNvSpPr>
          <p:nvPr/>
        </p:nvSpPr>
        <p:spPr bwMode="auto">
          <a:xfrm>
            <a:off x="3352800" y="2743200"/>
            <a:ext cx="609600" cy="1143000"/>
          </a:xfrm>
          <a:custGeom>
            <a:avLst/>
            <a:gdLst/>
            <a:ahLst/>
            <a:cxnLst>
              <a:cxn ang="0">
                <a:pos x="192" y="720"/>
              </a:cxn>
              <a:cxn ang="0">
                <a:pos x="384" y="432"/>
              </a:cxn>
              <a:cxn ang="0">
                <a:pos x="384" y="0"/>
              </a:cxn>
              <a:cxn ang="0">
                <a:pos x="192" y="272"/>
              </a:cxn>
              <a:cxn ang="0">
                <a:pos x="0" y="48"/>
              </a:cxn>
              <a:cxn ang="0">
                <a:pos x="0" y="432"/>
              </a:cxn>
              <a:cxn ang="0">
                <a:pos x="192" y="720"/>
              </a:cxn>
            </a:cxnLst>
            <a:rect l="0" t="0" r="r" b="b"/>
            <a:pathLst>
              <a:path w="384" h="720">
                <a:moveTo>
                  <a:pt x="192" y="720"/>
                </a:moveTo>
                <a:lnTo>
                  <a:pt x="384" y="432"/>
                </a:lnTo>
                <a:lnTo>
                  <a:pt x="384" y="0"/>
                </a:lnTo>
                <a:lnTo>
                  <a:pt x="192" y="272"/>
                </a:lnTo>
                <a:lnTo>
                  <a:pt x="0" y="48"/>
                </a:lnTo>
                <a:lnTo>
                  <a:pt x="0" y="432"/>
                </a:lnTo>
                <a:lnTo>
                  <a:pt x="192" y="72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0" name="Freeform 10"/>
          <p:cNvSpPr>
            <a:spLocks/>
          </p:cNvSpPr>
          <p:nvPr/>
        </p:nvSpPr>
        <p:spPr bwMode="auto">
          <a:xfrm>
            <a:off x="914400" y="4495800"/>
            <a:ext cx="5181600" cy="15875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672" y="192"/>
              </a:cxn>
              <a:cxn ang="0">
                <a:pos x="1200" y="192"/>
              </a:cxn>
              <a:cxn ang="0">
                <a:pos x="1392" y="288"/>
              </a:cxn>
              <a:cxn ang="0">
                <a:pos x="1440" y="0"/>
              </a:cxn>
              <a:cxn ang="0">
                <a:pos x="1728" y="768"/>
              </a:cxn>
              <a:cxn ang="0">
                <a:pos x="2016" y="0"/>
              </a:cxn>
              <a:cxn ang="0">
                <a:pos x="2064" y="288"/>
              </a:cxn>
              <a:cxn ang="0">
                <a:pos x="2256" y="192"/>
              </a:cxn>
              <a:cxn ang="0">
                <a:pos x="3264" y="192"/>
              </a:cxn>
              <a:cxn ang="0">
                <a:pos x="3264" y="432"/>
              </a:cxn>
              <a:cxn ang="0">
                <a:pos x="2256" y="432"/>
              </a:cxn>
              <a:cxn ang="0">
                <a:pos x="2064" y="528"/>
              </a:cxn>
              <a:cxn ang="0">
                <a:pos x="1968" y="336"/>
              </a:cxn>
              <a:cxn ang="0">
                <a:pos x="1720" y="1000"/>
              </a:cxn>
              <a:cxn ang="0">
                <a:pos x="1720" y="1000"/>
              </a:cxn>
              <a:cxn ang="0">
                <a:pos x="1488" y="336"/>
              </a:cxn>
              <a:cxn ang="0">
                <a:pos x="1392" y="528"/>
              </a:cxn>
              <a:cxn ang="0">
                <a:pos x="1248" y="432"/>
              </a:cxn>
              <a:cxn ang="0">
                <a:pos x="0" y="432"/>
              </a:cxn>
              <a:cxn ang="0">
                <a:pos x="0" y="192"/>
              </a:cxn>
            </a:cxnLst>
            <a:rect l="0" t="0" r="r" b="b"/>
            <a:pathLst>
              <a:path w="3264" h="1000">
                <a:moveTo>
                  <a:pt x="0" y="192"/>
                </a:moveTo>
                <a:lnTo>
                  <a:pt x="672" y="192"/>
                </a:lnTo>
                <a:lnTo>
                  <a:pt x="1200" y="192"/>
                </a:lnTo>
                <a:lnTo>
                  <a:pt x="1392" y="288"/>
                </a:lnTo>
                <a:lnTo>
                  <a:pt x="1440" y="0"/>
                </a:lnTo>
                <a:lnTo>
                  <a:pt x="1728" y="768"/>
                </a:lnTo>
                <a:lnTo>
                  <a:pt x="2016" y="0"/>
                </a:lnTo>
                <a:lnTo>
                  <a:pt x="2064" y="288"/>
                </a:lnTo>
                <a:lnTo>
                  <a:pt x="2256" y="192"/>
                </a:lnTo>
                <a:lnTo>
                  <a:pt x="3264" y="192"/>
                </a:lnTo>
                <a:lnTo>
                  <a:pt x="3264" y="432"/>
                </a:lnTo>
                <a:lnTo>
                  <a:pt x="2256" y="432"/>
                </a:lnTo>
                <a:lnTo>
                  <a:pt x="2064" y="528"/>
                </a:lnTo>
                <a:lnTo>
                  <a:pt x="1968" y="336"/>
                </a:lnTo>
                <a:lnTo>
                  <a:pt x="1720" y="1000"/>
                </a:lnTo>
                <a:lnTo>
                  <a:pt x="1720" y="1000"/>
                </a:lnTo>
                <a:lnTo>
                  <a:pt x="1488" y="336"/>
                </a:lnTo>
                <a:lnTo>
                  <a:pt x="1392" y="528"/>
                </a:lnTo>
                <a:lnTo>
                  <a:pt x="1248" y="432"/>
                </a:lnTo>
                <a:lnTo>
                  <a:pt x="0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1" name="Freeform 11"/>
          <p:cNvSpPr>
            <a:spLocks/>
          </p:cNvSpPr>
          <p:nvPr/>
        </p:nvSpPr>
        <p:spPr bwMode="auto">
          <a:xfrm>
            <a:off x="3352800" y="4343400"/>
            <a:ext cx="3048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192" y="816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192" h="816">
                <a:moveTo>
                  <a:pt x="0" y="0"/>
                </a:moveTo>
                <a:lnTo>
                  <a:pt x="192" y="432"/>
                </a:lnTo>
                <a:lnTo>
                  <a:pt x="192" y="816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2" name="Freeform 12"/>
          <p:cNvSpPr>
            <a:spLocks/>
          </p:cNvSpPr>
          <p:nvPr/>
        </p:nvSpPr>
        <p:spPr bwMode="auto">
          <a:xfrm>
            <a:off x="3657600" y="4343400"/>
            <a:ext cx="304800" cy="12954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92" y="336"/>
              </a:cxn>
              <a:cxn ang="0">
                <a:pos x="0" y="816"/>
              </a:cxn>
              <a:cxn ang="0">
                <a:pos x="0" y="384"/>
              </a:cxn>
              <a:cxn ang="0">
                <a:pos x="192" y="0"/>
              </a:cxn>
            </a:cxnLst>
            <a:rect l="0" t="0" r="r" b="b"/>
            <a:pathLst>
              <a:path w="192" h="816">
                <a:moveTo>
                  <a:pt x="192" y="0"/>
                </a:moveTo>
                <a:lnTo>
                  <a:pt x="192" y="336"/>
                </a:lnTo>
                <a:lnTo>
                  <a:pt x="0" y="81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3" name="Line 13"/>
          <p:cNvSpPr>
            <a:spLocks noChangeShapeType="1"/>
          </p:cNvSpPr>
          <p:nvPr/>
        </p:nvSpPr>
        <p:spPr bwMode="auto">
          <a:xfrm flipV="1">
            <a:off x="12192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4" name="Line 14"/>
          <p:cNvSpPr>
            <a:spLocks noChangeShapeType="1"/>
          </p:cNvSpPr>
          <p:nvPr/>
        </p:nvSpPr>
        <p:spPr bwMode="auto">
          <a:xfrm flipV="1">
            <a:off x="2971800" y="35814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5" name="Line 15"/>
          <p:cNvSpPr>
            <a:spLocks noChangeShapeType="1"/>
          </p:cNvSpPr>
          <p:nvPr/>
        </p:nvSpPr>
        <p:spPr bwMode="auto">
          <a:xfrm flipV="1">
            <a:off x="58674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6" name="Line 16"/>
          <p:cNvSpPr>
            <a:spLocks noChangeShapeType="1"/>
          </p:cNvSpPr>
          <p:nvPr/>
        </p:nvSpPr>
        <p:spPr bwMode="auto">
          <a:xfrm flipV="1">
            <a:off x="4724400" y="3733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7" name="Line 17"/>
          <p:cNvSpPr>
            <a:spLocks noChangeShapeType="1"/>
          </p:cNvSpPr>
          <p:nvPr/>
        </p:nvSpPr>
        <p:spPr bwMode="auto">
          <a:xfrm flipV="1">
            <a:off x="3657600" y="43434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8" name="Line 18"/>
          <p:cNvSpPr>
            <a:spLocks noChangeShapeType="1"/>
          </p:cNvSpPr>
          <p:nvPr/>
        </p:nvSpPr>
        <p:spPr bwMode="auto">
          <a:xfrm flipV="1">
            <a:off x="12192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899" name="Line 19"/>
          <p:cNvSpPr>
            <a:spLocks noChangeShapeType="1"/>
          </p:cNvSpPr>
          <p:nvPr/>
        </p:nvSpPr>
        <p:spPr bwMode="auto">
          <a:xfrm flipV="1">
            <a:off x="32766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0" name="Line 20"/>
          <p:cNvSpPr>
            <a:spLocks noChangeShapeType="1"/>
          </p:cNvSpPr>
          <p:nvPr/>
        </p:nvSpPr>
        <p:spPr bwMode="auto">
          <a:xfrm flipV="1">
            <a:off x="5943600" y="5257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1" name="Line 21"/>
          <p:cNvSpPr>
            <a:spLocks noChangeShapeType="1"/>
          </p:cNvSpPr>
          <p:nvPr/>
        </p:nvSpPr>
        <p:spPr bwMode="auto">
          <a:xfrm flipV="1">
            <a:off x="4038600" y="51816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2" name="Line 22"/>
          <p:cNvSpPr>
            <a:spLocks noChangeShapeType="1"/>
          </p:cNvSpPr>
          <p:nvPr/>
        </p:nvSpPr>
        <p:spPr bwMode="auto">
          <a:xfrm flipV="1">
            <a:off x="3657600" y="61722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3" name="Line 23"/>
          <p:cNvSpPr>
            <a:spLocks noChangeShapeType="1"/>
          </p:cNvSpPr>
          <p:nvPr/>
        </p:nvSpPr>
        <p:spPr bwMode="auto">
          <a:xfrm flipV="1">
            <a:off x="4724400" y="52578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6477000" y="4572000"/>
            <a:ext cx="2286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Weaker plate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Narrower, deeper basin</a:t>
            </a:r>
          </a:p>
        </p:txBody>
      </p:sp>
      <p:sp>
        <p:nvSpPr>
          <p:cNvPr id="506905" name="Line 25"/>
          <p:cNvSpPr>
            <a:spLocks noChangeShapeType="1"/>
          </p:cNvSpPr>
          <p:nvPr/>
        </p:nvSpPr>
        <p:spPr bwMode="auto">
          <a:xfrm>
            <a:off x="36576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6" name="Line 26"/>
          <p:cNvSpPr>
            <a:spLocks noChangeShapeType="1"/>
          </p:cNvSpPr>
          <p:nvPr/>
        </p:nvSpPr>
        <p:spPr bwMode="auto">
          <a:xfrm>
            <a:off x="3657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7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forebulge</a:t>
            </a:r>
          </a:p>
        </p:txBody>
      </p:sp>
      <p:sp>
        <p:nvSpPr>
          <p:cNvPr id="506908" name="Line 28"/>
          <p:cNvSpPr>
            <a:spLocks noChangeShapeType="1"/>
          </p:cNvSpPr>
          <p:nvPr/>
        </p:nvSpPr>
        <p:spPr bwMode="auto">
          <a:xfrm flipH="1">
            <a:off x="44196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6909" name="Line 29"/>
          <p:cNvSpPr>
            <a:spLocks noChangeShapeType="1"/>
          </p:cNvSpPr>
          <p:nvPr/>
        </p:nvSpPr>
        <p:spPr bwMode="auto">
          <a:xfrm flipH="1">
            <a:off x="3048000" y="2743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Broken (elastic) plate</a:t>
            </a: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1752600" y="5867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An instant later …</a:t>
            </a:r>
          </a:p>
        </p:txBody>
      </p:sp>
      <p:pic>
        <p:nvPicPr>
          <p:cNvPr id="50793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458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7934" name="Freeform 30"/>
          <p:cNvSpPr>
            <a:spLocks/>
          </p:cNvSpPr>
          <p:nvPr/>
        </p:nvSpPr>
        <p:spPr bwMode="auto">
          <a:xfrm>
            <a:off x="1562100" y="3657600"/>
            <a:ext cx="6604000" cy="1511300"/>
          </a:xfrm>
          <a:custGeom>
            <a:avLst/>
            <a:gdLst/>
            <a:ahLst/>
            <a:cxnLst>
              <a:cxn ang="0">
                <a:pos x="4151" y="0"/>
              </a:cxn>
              <a:cxn ang="0">
                <a:pos x="2549" y="0"/>
              </a:cxn>
              <a:cxn ang="0">
                <a:pos x="2015" y="0"/>
              </a:cxn>
              <a:cxn ang="0">
                <a:pos x="1432" y="8"/>
              </a:cxn>
              <a:cxn ang="0">
                <a:pos x="899" y="0"/>
              </a:cxn>
              <a:cxn ang="0">
                <a:pos x="462" y="51"/>
              </a:cxn>
              <a:cxn ang="0">
                <a:pos x="0" y="160"/>
              </a:cxn>
              <a:cxn ang="0">
                <a:pos x="8" y="952"/>
              </a:cxn>
              <a:cxn ang="0">
                <a:pos x="608" y="808"/>
              </a:cxn>
              <a:cxn ang="0">
                <a:pos x="1676" y="758"/>
              </a:cxn>
              <a:cxn ang="0">
                <a:pos x="3181" y="758"/>
              </a:cxn>
              <a:cxn ang="0">
                <a:pos x="4160" y="768"/>
              </a:cxn>
              <a:cxn ang="0">
                <a:pos x="4151" y="0"/>
              </a:cxn>
            </a:cxnLst>
            <a:rect l="0" t="0" r="r" b="b"/>
            <a:pathLst>
              <a:path w="4160" h="952">
                <a:moveTo>
                  <a:pt x="4151" y="0"/>
                </a:moveTo>
                <a:lnTo>
                  <a:pt x="2549" y="0"/>
                </a:lnTo>
                <a:lnTo>
                  <a:pt x="2015" y="0"/>
                </a:lnTo>
                <a:lnTo>
                  <a:pt x="1432" y="8"/>
                </a:lnTo>
                <a:lnTo>
                  <a:pt x="899" y="0"/>
                </a:lnTo>
                <a:lnTo>
                  <a:pt x="462" y="51"/>
                </a:lnTo>
                <a:lnTo>
                  <a:pt x="0" y="160"/>
                </a:lnTo>
                <a:lnTo>
                  <a:pt x="8" y="952"/>
                </a:lnTo>
                <a:lnTo>
                  <a:pt x="608" y="808"/>
                </a:lnTo>
                <a:lnTo>
                  <a:pt x="1676" y="758"/>
                </a:lnTo>
                <a:lnTo>
                  <a:pt x="3181" y="758"/>
                </a:lnTo>
                <a:lnTo>
                  <a:pt x="4160" y="768"/>
                </a:lnTo>
                <a:lnTo>
                  <a:pt x="4151" y="0"/>
                </a:lnTo>
                <a:close/>
              </a:path>
            </a:pathLst>
          </a:custGeom>
          <a:solidFill>
            <a:srgbClr val="BBE0E3">
              <a:alpha val="4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35" name="Freeform 31"/>
          <p:cNvSpPr>
            <a:spLocks/>
          </p:cNvSpPr>
          <p:nvPr/>
        </p:nvSpPr>
        <p:spPr bwMode="auto">
          <a:xfrm>
            <a:off x="990600" y="3581400"/>
            <a:ext cx="1600200" cy="304800"/>
          </a:xfrm>
          <a:custGeom>
            <a:avLst/>
            <a:gdLst/>
            <a:ahLst/>
            <a:cxnLst>
              <a:cxn ang="0">
                <a:pos x="960" y="48"/>
              </a:cxn>
              <a:cxn ang="0">
                <a:pos x="720" y="0"/>
              </a:cxn>
              <a:cxn ang="0">
                <a:pos x="384" y="0"/>
              </a:cxn>
              <a:cxn ang="0">
                <a:pos x="0" y="48"/>
              </a:cxn>
              <a:cxn ang="0">
                <a:pos x="336" y="192"/>
              </a:cxn>
              <a:cxn ang="0">
                <a:pos x="816" y="96"/>
              </a:cxn>
              <a:cxn ang="0">
                <a:pos x="1008" y="96"/>
              </a:cxn>
            </a:cxnLst>
            <a:rect l="0" t="0" r="r" b="b"/>
            <a:pathLst>
              <a:path w="1008" h="192">
                <a:moveTo>
                  <a:pt x="960" y="48"/>
                </a:moveTo>
                <a:lnTo>
                  <a:pt x="720" y="0"/>
                </a:lnTo>
                <a:lnTo>
                  <a:pt x="384" y="0"/>
                </a:lnTo>
                <a:lnTo>
                  <a:pt x="0" y="48"/>
                </a:lnTo>
                <a:lnTo>
                  <a:pt x="336" y="192"/>
                </a:lnTo>
                <a:lnTo>
                  <a:pt x="816" y="96"/>
                </a:lnTo>
                <a:lnTo>
                  <a:pt x="1008" y="96"/>
                </a:lnTo>
              </a:path>
            </a:pathLst>
          </a:custGeom>
          <a:solidFill>
            <a:srgbClr val="80808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36" name="Line 32"/>
          <p:cNvSpPr>
            <a:spLocks noChangeShapeType="1"/>
          </p:cNvSpPr>
          <p:nvPr/>
        </p:nvSpPr>
        <p:spPr bwMode="auto">
          <a:xfrm>
            <a:off x="6096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37" name="Text Box 33"/>
          <p:cNvSpPr txBox="1">
            <a:spLocks noChangeArrowheads="1"/>
          </p:cNvSpPr>
          <p:nvPr/>
        </p:nvSpPr>
        <p:spPr bwMode="auto">
          <a:xfrm>
            <a:off x="0" y="32004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 km</a:t>
            </a:r>
          </a:p>
        </p:txBody>
      </p:sp>
      <p:sp>
        <p:nvSpPr>
          <p:cNvPr id="507938" name="Line 34"/>
          <p:cNvSpPr>
            <a:spLocks noChangeShapeType="1"/>
          </p:cNvSpPr>
          <p:nvPr/>
        </p:nvSpPr>
        <p:spPr bwMode="auto">
          <a:xfrm flipH="1">
            <a:off x="2667000" y="25146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7939" name="Text Box 35"/>
          <p:cNvSpPr txBox="1">
            <a:spLocks noChangeArrowheads="1"/>
          </p:cNvSpPr>
          <p:nvPr/>
        </p:nvSpPr>
        <p:spPr bwMode="auto">
          <a:xfrm>
            <a:off x="3429000" y="2286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Trench is 2km deep</a:t>
            </a:r>
          </a:p>
        </p:txBody>
      </p:sp>
      <p:sp>
        <p:nvSpPr>
          <p:cNvPr id="507940" name="Text Box 36"/>
          <p:cNvSpPr txBox="1">
            <a:spLocks noChangeArrowheads="1"/>
          </p:cNvSpPr>
          <p:nvPr/>
        </p:nvSpPr>
        <p:spPr bwMode="auto">
          <a:xfrm>
            <a:off x="3810000" y="28956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 km between trench and forebulge ( a few hundred meters)</a:t>
            </a:r>
          </a:p>
        </p:txBody>
      </p:sp>
      <p:sp>
        <p:nvSpPr>
          <p:cNvPr id="507941" name="Line 37"/>
          <p:cNvSpPr>
            <a:spLocks noChangeShapeType="1"/>
          </p:cNvSpPr>
          <p:nvPr/>
        </p:nvSpPr>
        <p:spPr bwMode="auto">
          <a:xfrm>
            <a:off x="2514600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Plate and Distributed Load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Broken (elastic) plate</a:t>
            </a:r>
          </a:p>
        </p:txBody>
      </p:sp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457200" y="2667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Trench is 2km deep</a:t>
            </a: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4038600" y="24384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100 km between trench and forebulge ( a few hundred meters)</a:t>
            </a:r>
          </a:p>
        </p:txBody>
      </p:sp>
      <p:pic>
        <p:nvPicPr>
          <p:cNvPr id="50894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43" name="Freeform 15"/>
          <p:cNvSpPr>
            <a:spLocks/>
          </p:cNvSpPr>
          <p:nvPr/>
        </p:nvSpPr>
        <p:spPr bwMode="auto">
          <a:xfrm>
            <a:off x="1295400" y="4343400"/>
            <a:ext cx="6553200" cy="1676400"/>
          </a:xfrm>
          <a:custGeom>
            <a:avLst/>
            <a:gdLst/>
            <a:ahLst/>
            <a:cxnLst>
              <a:cxn ang="0">
                <a:pos x="4128" y="96"/>
              </a:cxn>
              <a:cxn ang="0">
                <a:pos x="3600" y="144"/>
              </a:cxn>
              <a:cxn ang="0">
                <a:pos x="2976" y="144"/>
              </a:cxn>
              <a:cxn ang="0">
                <a:pos x="2448" y="96"/>
              </a:cxn>
              <a:cxn ang="0">
                <a:pos x="1920" y="144"/>
              </a:cxn>
              <a:cxn ang="0">
                <a:pos x="1536" y="240"/>
              </a:cxn>
              <a:cxn ang="0">
                <a:pos x="1248" y="384"/>
              </a:cxn>
              <a:cxn ang="0">
                <a:pos x="1008" y="672"/>
              </a:cxn>
              <a:cxn ang="0">
                <a:pos x="864" y="1056"/>
              </a:cxn>
              <a:cxn ang="0">
                <a:pos x="720" y="720"/>
              </a:cxn>
              <a:cxn ang="0">
                <a:pos x="576" y="240"/>
              </a:cxn>
              <a:cxn ang="0">
                <a:pos x="480" y="0"/>
              </a:cxn>
              <a:cxn ang="0">
                <a:pos x="336" y="192"/>
              </a:cxn>
              <a:cxn ang="0">
                <a:pos x="144" y="624"/>
              </a:cxn>
              <a:cxn ang="0">
                <a:pos x="0" y="960"/>
              </a:cxn>
              <a:cxn ang="0">
                <a:pos x="0" y="1008"/>
              </a:cxn>
            </a:cxnLst>
            <a:rect l="0" t="0" r="r" b="b"/>
            <a:pathLst>
              <a:path w="4128" h="1056">
                <a:moveTo>
                  <a:pt x="4128" y="96"/>
                </a:moveTo>
                <a:lnTo>
                  <a:pt x="3600" y="144"/>
                </a:lnTo>
                <a:lnTo>
                  <a:pt x="2976" y="144"/>
                </a:lnTo>
                <a:lnTo>
                  <a:pt x="2448" y="96"/>
                </a:lnTo>
                <a:lnTo>
                  <a:pt x="1920" y="144"/>
                </a:lnTo>
                <a:lnTo>
                  <a:pt x="1536" y="240"/>
                </a:lnTo>
                <a:lnTo>
                  <a:pt x="1248" y="384"/>
                </a:lnTo>
                <a:lnTo>
                  <a:pt x="1008" y="672"/>
                </a:lnTo>
                <a:lnTo>
                  <a:pt x="864" y="1056"/>
                </a:lnTo>
                <a:lnTo>
                  <a:pt x="720" y="720"/>
                </a:lnTo>
                <a:lnTo>
                  <a:pt x="576" y="240"/>
                </a:lnTo>
                <a:lnTo>
                  <a:pt x="480" y="0"/>
                </a:lnTo>
                <a:lnTo>
                  <a:pt x="336" y="192"/>
                </a:lnTo>
                <a:lnTo>
                  <a:pt x="144" y="624"/>
                </a:lnTo>
                <a:lnTo>
                  <a:pt x="0" y="960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8944" name="Freeform 16"/>
          <p:cNvSpPr>
            <a:spLocks/>
          </p:cNvSpPr>
          <p:nvPr/>
        </p:nvSpPr>
        <p:spPr bwMode="auto">
          <a:xfrm>
            <a:off x="1219200" y="4343400"/>
            <a:ext cx="6629400" cy="1676400"/>
          </a:xfrm>
          <a:custGeom>
            <a:avLst/>
            <a:gdLst/>
            <a:ahLst/>
            <a:cxnLst>
              <a:cxn ang="0">
                <a:pos x="4176" y="240"/>
              </a:cxn>
              <a:cxn ang="0">
                <a:pos x="3696" y="240"/>
              </a:cxn>
              <a:cxn ang="0">
                <a:pos x="2976" y="240"/>
              </a:cxn>
              <a:cxn ang="0">
                <a:pos x="2784" y="336"/>
              </a:cxn>
              <a:cxn ang="0">
                <a:pos x="2352" y="240"/>
              </a:cxn>
              <a:cxn ang="0">
                <a:pos x="1920" y="240"/>
              </a:cxn>
              <a:cxn ang="0">
                <a:pos x="1536" y="336"/>
              </a:cxn>
              <a:cxn ang="0">
                <a:pos x="1344" y="384"/>
              </a:cxn>
              <a:cxn ang="0">
                <a:pos x="1104" y="624"/>
              </a:cxn>
              <a:cxn ang="0">
                <a:pos x="912" y="1056"/>
              </a:cxn>
              <a:cxn ang="0">
                <a:pos x="720" y="528"/>
              </a:cxn>
              <a:cxn ang="0">
                <a:pos x="624" y="144"/>
              </a:cxn>
              <a:cxn ang="0">
                <a:pos x="528" y="0"/>
              </a:cxn>
              <a:cxn ang="0">
                <a:pos x="336" y="240"/>
              </a:cxn>
              <a:cxn ang="0">
                <a:pos x="144" y="720"/>
              </a:cxn>
              <a:cxn ang="0">
                <a:pos x="0" y="1056"/>
              </a:cxn>
            </a:cxnLst>
            <a:rect l="0" t="0" r="r" b="b"/>
            <a:pathLst>
              <a:path w="4176" h="1056">
                <a:moveTo>
                  <a:pt x="4176" y="240"/>
                </a:moveTo>
                <a:lnTo>
                  <a:pt x="3696" y="240"/>
                </a:lnTo>
                <a:lnTo>
                  <a:pt x="2976" y="240"/>
                </a:lnTo>
                <a:lnTo>
                  <a:pt x="2784" y="336"/>
                </a:lnTo>
                <a:lnTo>
                  <a:pt x="2352" y="240"/>
                </a:lnTo>
                <a:lnTo>
                  <a:pt x="1920" y="240"/>
                </a:lnTo>
                <a:lnTo>
                  <a:pt x="1536" y="336"/>
                </a:lnTo>
                <a:lnTo>
                  <a:pt x="1344" y="384"/>
                </a:lnTo>
                <a:lnTo>
                  <a:pt x="1104" y="624"/>
                </a:lnTo>
                <a:lnTo>
                  <a:pt x="912" y="1056"/>
                </a:lnTo>
                <a:lnTo>
                  <a:pt x="720" y="528"/>
                </a:lnTo>
                <a:lnTo>
                  <a:pt x="624" y="144"/>
                </a:lnTo>
                <a:lnTo>
                  <a:pt x="528" y="0"/>
                </a:lnTo>
                <a:lnTo>
                  <a:pt x="336" y="240"/>
                </a:lnTo>
                <a:lnTo>
                  <a:pt x="144" y="720"/>
                </a:lnTo>
                <a:lnTo>
                  <a:pt x="0" y="10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at ocean trenches and foreland basins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	 Line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Continuous plate and Broken plate under a distributed 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Controls of rigidity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Oceanic lithosphere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Continental lithosphere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Dynamics of Orogenic Wedges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Critical taper 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Analog models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Numerical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Modeling Foreland Basin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Erosion and deposition of bivergent margins</a:t>
            </a: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228600"/>
            <a:ext cx="7010400" cy="990600"/>
          </a:xfrm>
        </p:spPr>
        <p:txBody>
          <a:bodyPr/>
          <a:lstStyle/>
          <a:p>
            <a:r>
              <a:rPr lang="en-US"/>
              <a:t>Controls on Rigidity-Oceanic Lithosphere</a:t>
            </a:r>
          </a:p>
        </p:txBody>
      </p:sp>
      <p:pic>
        <p:nvPicPr>
          <p:cNvPr id="515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85800"/>
            <a:ext cx="5822950" cy="58642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Rigitidy- Oceanic Lithosphere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Depth to the 450 degree isotherm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Rigitidy- Continental Lithosphere</a:t>
            </a:r>
          </a:p>
        </p:txBody>
      </p:sp>
      <p:pic>
        <p:nvPicPr>
          <p:cNvPr id="518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200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Rigitidy- Continental Lithosphere</a:t>
            </a:r>
          </a:p>
        </p:txBody>
      </p: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5257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Fluid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Rate of deformation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Amount of deformation (curvature)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Ocean-Continent across Chile Trench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218238"/>
            <a:ext cx="8382000" cy="6397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700" b="1"/>
              <a:t>From the following article: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>
                <a:hlinkClick r:id="rId2"/>
              </a:rPr>
              <a:t>Measuring the onset of locking in the Peru−Chile trench with GPS and acoustic measurements</a:t>
            </a:r>
            <a:endParaRPr lang="en-US" sz="700"/>
          </a:p>
          <a:p>
            <a:pPr>
              <a:lnSpc>
                <a:spcPct val="80000"/>
              </a:lnSpc>
              <a:buFontTx/>
              <a:buNone/>
            </a:pPr>
            <a:r>
              <a:rPr lang="en-US" sz="700"/>
              <a:t>Katie Gagnon, C. David Chadwell and Edmundo Norabuena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/>
              <a:t>Nature 434, 205-208 (10 March 2005)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700"/>
              <a:t>doi: 10.1038/nature03412</a:t>
            </a: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41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5715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Rigidity- Continental Lithosphere</a:t>
            </a: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7239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Temperature (As Temp increases, Teff decreases…)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Fluid pressure (….Teff decreases…)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Rate of deformation (…Teff increases….)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</a:rPr>
              <a:t>Amount of deformation (curvature) (…Teff decreases…)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Rigidity</a:t>
            </a:r>
          </a:p>
        </p:txBody>
      </p:sp>
      <p:sp>
        <p:nvSpPr>
          <p:cNvPr id="521220" name="Line 4"/>
          <p:cNvSpPr>
            <a:spLocks noChangeShapeType="1"/>
          </p:cNvSpPr>
          <p:nvPr/>
        </p:nvSpPr>
        <p:spPr bwMode="auto">
          <a:xfrm>
            <a:off x="2057400" y="190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1" name="Line 5"/>
          <p:cNvSpPr>
            <a:spLocks noChangeShapeType="1"/>
          </p:cNvSpPr>
          <p:nvPr/>
        </p:nvSpPr>
        <p:spPr bwMode="auto">
          <a:xfrm>
            <a:off x="3657600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2" name="Line 6"/>
          <p:cNvSpPr>
            <a:spLocks noChangeShapeType="1"/>
          </p:cNvSpPr>
          <p:nvPr/>
        </p:nvSpPr>
        <p:spPr bwMode="auto">
          <a:xfrm>
            <a:off x="3657600" y="1905000"/>
            <a:ext cx="9144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2514600" y="1905000"/>
            <a:ext cx="11430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4" name="Freeform 8"/>
          <p:cNvSpPr>
            <a:spLocks/>
          </p:cNvSpPr>
          <p:nvPr/>
        </p:nvSpPr>
        <p:spPr bwMode="auto">
          <a:xfrm>
            <a:off x="990600" y="2667000"/>
            <a:ext cx="25908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192"/>
              </a:cxn>
              <a:cxn ang="0">
                <a:pos x="1104" y="528"/>
              </a:cxn>
              <a:cxn ang="0">
                <a:pos x="1392" y="864"/>
              </a:cxn>
              <a:cxn ang="0">
                <a:pos x="1632" y="1344"/>
              </a:cxn>
              <a:cxn ang="0">
                <a:pos x="1680" y="1872"/>
              </a:cxn>
            </a:cxnLst>
            <a:rect l="0" t="0" r="r" b="b"/>
            <a:pathLst>
              <a:path w="1680" h="1872">
                <a:moveTo>
                  <a:pt x="0" y="0"/>
                </a:moveTo>
                <a:lnTo>
                  <a:pt x="576" y="192"/>
                </a:lnTo>
                <a:lnTo>
                  <a:pt x="1104" y="528"/>
                </a:lnTo>
                <a:lnTo>
                  <a:pt x="1392" y="864"/>
                </a:lnTo>
                <a:lnTo>
                  <a:pt x="1632" y="1344"/>
                </a:lnTo>
                <a:lnTo>
                  <a:pt x="1680" y="187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5" name="Freeform 9"/>
          <p:cNvSpPr>
            <a:spLocks/>
          </p:cNvSpPr>
          <p:nvPr/>
        </p:nvSpPr>
        <p:spPr bwMode="auto">
          <a:xfrm>
            <a:off x="3810000" y="2667000"/>
            <a:ext cx="1524000" cy="29718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576" y="144"/>
              </a:cxn>
              <a:cxn ang="0">
                <a:pos x="384" y="384"/>
              </a:cxn>
              <a:cxn ang="0">
                <a:pos x="144" y="816"/>
              </a:cxn>
              <a:cxn ang="0">
                <a:pos x="96" y="1104"/>
              </a:cxn>
              <a:cxn ang="0">
                <a:pos x="0" y="1632"/>
              </a:cxn>
              <a:cxn ang="0">
                <a:pos x="0" y="1872"/>
              </a:cxn>
            </a:cxnLst>
            <a:rect l="0" t="0" r="r" b="b"/>
            <a:pathLst>
              <a:path w="960" h="1872">
                <a:moveTo>
                  <a:pt x="960" y="0"/>
                </a:moveTo>
                <a:lnTo>
                  <a:pt x="576" y="144"/>
                </a:lnTo>
                <a:lnTo>
                  <a:pt x="384" y="384"/>
                </a:lnTo>
                <a:lnTo>
                  <a:pt x="144" y="816"/>
                </a:lnTo>
                <a:lnTo>
                  <a:pt x="96" y="1104"/>
                </a:lnTo>
                <a:lnTo>
                  <a:pt x="0" y="1632"/>
                </a:lnTo>
                <a:lnTo>
                  <a:pt x="0" y="187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2286000" y="129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Differential stress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5486400" y="1828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extension</a:t>
            </a: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-228600" y="1676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compression</a:t>
            </a:r>
          </a:p>
        </p:txBody>
      </p:sp>
      <p:sp>
        <p:nvSpPr>
          <p:cNvPr id="521230" name="Line 14"/>
          <p:cNvSpPr>
            <a:spLocks noChangeShapeType="1"/>
          </p:cNvSpPr>
          <p:nvPr/>
        </p:nvSpPr>
        <p:spPr bwMode="auto">
          <a:xfrm flipH="1">
            <a:off x="3657600" y="2286000"/>
            <a:ext cx="914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1" name="Line 15"/>
          <p:cNvSpPr>
            <a:spLocks noChangeShapeType="1"/>
          </p:cNvSpPr>
          <p:nvPr/>
        </p:nvSpPr>
        <p:spPr bwMode="auto">
          <a:xfrm>
            <a:off x="2514600" y="2209800"/>
            <a:ext cx="11430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2" name="Line 16"/>
          <p:cNvSpPr>
            <a:spLocks noChangeShapeType="1"/>
          </p:cNvSpPr>
          <p:nvPr/>
        </p:nvSpPr>
        <p:spPr bwMode="auto">
          <a:xfrm flipH="1" flipV="1">
            <a:off x="5105400" y="2590800"/>
            <a:ext cx="2286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4" name="Line 18"/>
          <p:cNvSpPr>
            <a:spLocks noChangeShapeType="1"/>
          </p:cNvSpPr>
          <p:nvPr/>
        </p:nvSpPr>
        <p:spPr bwMode="auto">
          <a:xfrm flipH="1">
            <a:off x="990600" y="2590800"/>
            <a:ext cx="1524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5" name="Line 19"/>
          <p:cNvSpPr>
            <a:spLocks noChangeShapeType="1"/>
          </p:cNvSpPr>
          <p:nvPr/>
        </p:nvSpPr>
        <p:spPr bwMode="auto">
          <a:xfrm flipV="1">
            <a:off x="1143000" y="2514600"/>
            <a:ext cx="25146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6" name="Line 20"/>
          <p:cNvSpPr>
            <a:spLocks noChangeShapeType="1"/>
          </p:cNvSpPr>
          <p:nvPr/>
        </p:nvSpPr>
        <p:spPr bwMode="auto">
          <a:xfrm>
            <a:off x="3657600" y="2514600"/>
            <a:ext cx="14478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2971800" y="1905000"/>
            <a:ext cx="1219200" cy="3810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3429000" y="1905000"/>
            <a:ext cx="457200" cy="3886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on Rigidity</a:t>
            </a:r>
          </a:p>
        </p:txBody>
      </p:sp>
      <p:sp>
        <p:nvSpPr>
          <p:cNvPr id="522243" name="Line 3"/>
          <p:cNvSpPr>
            <a:spLocks noChangeShapeType="1"/>
          </p:cNvSpPr>
          <p:nvPr/>
        </p:nvSpPr>
        <p:spPr bwMode="auto">
          <a:xfrm>
            <a:off x="2057400" y="190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4" name="Line 4"/>
          <p:cNvSpPr>
            <a:spLocks noChangeShapeType="1"/>
          </p:cNvSpPr>
          <p:nvPr/>
        </p:nvSpPr>
        <p:spPr bwMode="auto">
          <a:xfrm>
            <a:off x="3657600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5" name="Line 5"/>
          <p:cNvSpPr>
            <a:spLocks noChangeShapeType="1"/>
          </p:cNvSpPr>
          <p:nvPr/>
        </p:nvSpPr>
        <p:spPr bwMode="auto">
          <a:xfrm>
            <a:off x="3657600" y="1905000"/>
            <a:ext cx="9144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6" name="Line 6"/>
          <p:cNvSpPr>
            <a:spLocks noChangeShapeType="1"/>
          </p:cNvSpPr>
          <p:nvPr/>
        </p:nvSpPr>
        <p:spPr bwMode="auto">
          <a:xfrm flipH="1">
            <a:off x="2514600" y="1905000"/>
            <a:ext cx="11430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7" name="Freeform 7"/>
          <p:cNvSpPr>
            <a:spLocks/>
          </p:cNvSpPr>
          <p:nvPr/>
        </p:nvSpPr>
        <p:spPr bwMode="auto">
          <a:xfrm>
            <a:off x="990600" y="2667000"/>
            <a:ext cx="25908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192"/>
              </a:cxn>
              <a:cxn ang="0">
                <a:pos x="1104" y="528"/>
              </a:cxn>
              <a:cxn ang="0">
                <a:pos x="1392" y="864"/>
              </a:cxn>
              <a:cxn ang="0">
                <a:pos x="1632" y="1344"/>
              </a:cxn>
              <a:cxn ang="0">
                <a:pos x="1680" y="1872"/>
              </a:cxn>
            </a:cxnLst>
            <a:rect l="0" t="0" r="r" b="b"/>
            <a:pathLst>
              <a:path w="1680" h="1872">
                <a:moveTo>
                  <a:pt x="0" y="0"/>
                </a:moveTo>
                <a:lnTo>
                  <a:pt x="576" y="192"/>
                </a:lnTo>
                <a:lnTo>
                  <a:pt x="1104" y="528"/>
                </a:lnTo>
                <a:lnTo>
                  <a:pt x="1392" y="864"/>
                </a:lnTo>
                <a:lnTo>
                  <a:pt x="1632" y="1344"/>
                </a:lnTo>
                <a:lnTo>
                  <a:pt x="1680" y="187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8" name="Freeform 8"/>
          <p:cNvSpPr>
            <a:spLocks/>
          </p:cNvSpPr>
          <p:nvPr/>
        </p:nvSpPr>
        <p:spPr bwMode="auto">
          <a:xfrm>
            <a:off x="3810000" y="2667000"/>
            <a:ext cx="1524000" cy="2971800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576" y="144"/>
              </a:cxn>
              <a:cxn ang="0">
                <a:pos x="384" y="384"/>
              </a:cxn>
              <a:cxn ang="0">
                <a:pos x="144" y="816"/>
              </a:cxn>
              <a:cxn ang="0">
                <a:pos x="96" y="1104"/>
              </a:cxn>
              <a:cxn ang="0">
                <a:pos x="0" y="1632"/>
              </a:cxn>
              <a:cxn ang="0">
                <a:pos x="0" y="1872"/>
              </a:cxn>
            </a:cxnLst>
            <a:rect l="0" t="0" r="r" b="b"/>
            <a:pathLst>
              <a:path w="960" h="1872">
                <a:moveTo>
                  <a:pt x="960" y="0"/>
                </a:moveTo>
                <a:lnTo>
                  <a:pt x="576" y="144"/>
                </a:lnTo>
                <a:lnTo>
                  <a:pt x="384" y="384"/>
                </a:lnTo>
                <a:lnTo>
                  <a:pt x="144" y="816"/>
                </a:lnTo>
                <a:lnTo>
                  <a:pt x="96" y="1104"/>
                </a:lnTo>
                <a:lnTo>
                  <a:pt x="0" y="1632"/>
                </a:lnTo>
                <a:lnTo>
                  <a:pt x="0" y="1872"/>
                </a:ln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49" name="Text Box 9"/>
          <p:cNvSpPr txBox="1">
            <a:spLocks noChangeArrowheads="1"/>
          </p:cNvSpPr>
          <p:nvPr/>
        </p:nvSpPr>
        <p:spPr bwMode="auto">
          <a:xfrm>
            <a:off x="2286000" y="129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Differential stress</a:t>
            </a:r>
          </a:p>
        </p:txBody>
      </p:sp>
      <p:sp>
        <p:nvSpPr>
          <p:cNvPr id="522252" name="Line 12"/>
          <p:cNvSpPr>
            <a:spLocks noChangeShapeType="1"/>
          </p:cNvSpPr>
          <p:nvPr/>
        </p:nvSpPr>
        <p:spPr bwMode="auto">
          <a:xfrm flipH="1">
            <a:off x="3657600" y="2286000"/>
            <a:ext cx="914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3" name="Line 13"/>
          <p:cNvSpPr>
            <a:spLocks noChangeShapeType="1"/>
          </p:cNvSpPr>
          <p:nvPr/>
        </p:nvSpPr>
        <p:spPr bwMode="auto">
          <a:xfrm>
            <a:off x="2514600" y="2209800"/>
            <a:ext cx="11430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4" name="Line 14"/>
          <p:cNvSpPr>
            <a:spLocks noChangeShapeType="1"/>
          </p:cNvSpPr>
          <p:nvPr/>
        </p:nvSpPr>
        <p:spPr bwMode="auto">
          <a:xfrm flipH="1" flipV="1">
            <a:off x="5105400" y="2590800"/>
            <a:ext cx="2286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5" name="Line 15"/>
          <p:cNvSpPr>
            <a:spLocks noChangeShapeType="1"/>
          </p:cNvSpPr>
          <p:nvPr/>
        </p:nvSpPr>
        <p:spPr bwMode="auto">
          <a:xfrm flipH="1">
            <a:off x="990600" y="2590800"/>
            <a:ext cx="1524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6" name="Line 16"/>
          <p:cNvSpPr>
            <a:spLocks noChangeShapeType="1"/>
          </p:cNvSpPr>
          <p:nvPr/>
        </p:nvSpPr>
        <p:spPr bwMode="auto">
          <a:xfrm flipV="1">
            <a:off x="1143000" y="2514600"/>
            <a:ext cx="25146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7" name="Line 17"/>
          <p:cNvSpPr>
            <a:spLocks noChangeShapeType="1"/>
          </p:cNvSpPr>
          <p:nvPr/>
        </p:nvSpPr>
        <p:spPr bwMode="auto">
          <a:xfrm>
            <a:off x="3657600" y="2514600"/>
            <a:ext cx="14478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59" name="Line 19"/>
          <p:cNvSpPr>
            <a:spLocks noChangeShapeType="1"/>
          </p:cNvSpPr>
          <p:nvPr/>
        </p:nvSpPr>
        <p:spPr bwMode="auto">
          <a:xfrm flipH="1">
            <a:off x="3429000" y="1905000"/>
            <a:ext cx="457200" cy="3886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60" name="Rectangle 20"/>
          <p:cNvSpPr>
            <a:spLocks noChangeArrowheads="1"/>
          </p:cNvSpPr>
          <p:nvPr/>
        </p:nvSpPr>
        <p:spPr bwMode="auto">
          <a:xfrm>
            <a:off x="5334000" y="1905000"/>
            <a:ext cx="10668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522261" name="Rectangle 21"/>
          <p:cNvSpPr>
            <a:spLocks noChangeArrowheads="1"/>
          </p:cNvSpPr>
          <p:nvPr/>
        </p:nvSpPr>
        <p:spPr bwMode="auto">
          <a:xfrm>
            <a:off x="5334000" y="2438400"/>
            <a:ext cx="10668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522262" name="Rectangle 22"/>
          <p:cNvSpPr>
            <a:spLocks noChangeArrowheads="1"/>
          </p:cNvSpPr>
          <p:nvPr/>
        </p:nvSpPr>
        <p:spPr bwMode="auto">
          <a:xfrm>
            <a:off x="5334000" y="4572000"/>
            <a:ext cx="1066800" cy="1295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3" name="Rectangle 23"/>
          <p:cNvSpPr>
            <a:spLocks noChangeArrowheads="1"/>
          </p:cNvSpPr>
          <p:nvPr/>
        </p:nvSpPr>
        <p:spPr bwMode="auto">
          <a:xfrm>
            <a:off x="5334000" y="1981200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4" name="Rectangle 24"/>
          <p:cNvSpPr>
            <a:spLocks noChangeArrowheads="1"/>
          </p:cNvSpPr>
          <p:nvPr/>
        </p:nvSpPr>
        <p:spPr bwMode="auto">
          <a:xfrm>
            <a:off x="5334000" y="2514600"/>
            <a:ext cx="1066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5" name="Rectangle 25"/>
          <p:cNvSpPr>
            <a:spLocks noChangeArrowheads="1"/>
          </p:cNvSpPr>
          <p:nvPr/>
        </p:nvSpPr>
        <p:spPr bwMode="auto">
          <a:xfrm>
            <a:off x="6781800" y="1905000"/>
            <a:ext cx="10668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522266" name="Rectangle 26"/>
          <p:cNvSpPr>
            <a:spLocks noChangeArrowheads="1"/>
          </p:cNvSpPr>
          <p:nvPr/>
        </p:nvSpPr>
        <p:spPr bwMode="auto">
          <a:xfrm>
            <a:off x="6781800" y="2438400"/>
            <a:ext cx="1066800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522267" name="Rectangle 27"/>
          <p:cNvSpPr>
            <a:spLocks noChangeArrowheads="1"/>
          </p:cNvSpPr>
          <p:nvPr/>
        </p:nvSpPr>
        <p:spPr bwMode="auto">
          <a:xfrm>
            <a:off x="6781800" y="4572000"/>
            <a:ext cx="1066800" cy="1295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8" name="Rectangle 28"/>
          <p:cNvSpPr>
            <a:spLocks noChangeArrowheads="1"/>
          </p:cNvSpPr>
          <p:nvPr/>
        </p:nvSpPr>
        <p:spPr bwMode="auto">
          <a:xfrm>
            <a:off x="6781800" y="2057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69" name="Rectangle 29"/>
          <p:cNvSpPr>
            <a:spLocks noChangeArrowheads="1"/>
          </p:cNvSpPr>
          <p:nvPr/>
        </p:nvSpPr>
        <p:spPr bwMode="auto">
          <a:xfrm>
            <a:off x="6781800" y="2514600"/>
            <a:ext cx="1066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71" name="Line 31"/>
          <p:cNvSpPr>
            <a:spLocks noChangeShapeType="1"/>
          </p:cNvSpPr>
          <p:nvPr/>
        </p:nvSpPr>
        <p:spPr bwMode="auto">
          <a:xfrm flipH="1">
            <a:off x="3581400" y="1905000"/>
            <a:ext cx="152400" cy="3886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272" name="Text Box 32"/>
          <p:cNvSpPr txBox="1">
            <a:spLocks noChangeArrowheads="1"/>
          </p:cNvSpPr>
          <p:nvPr/>
        </p:nvSpPr>
        <p:spPr bwMode="auto">
          <a:xfrm>
            <a:off x="1752600" y="6096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Mechanical Decoupling</a:t>
            </a:r>
          </a:p>
        </p:txBody>
      </p:sp>
      <p:sp>
        <p:nvSpPr>
          <p:cNvPr id="522273" name="Text Box 33"/>
          <p:cNvSpPr txBox="1">
            <a:spLocks noChangeArrowheads="1"/>
          </p:cNvSpPr>
          <p:nvPr/>
        </p:nvSpPr>
        <p:spPr bwMode="auto">
          <a:xfrm>
            <a:off x="6477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10^-7 curvature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at ocean trenches and foreland basins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	 Line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Continuous plate and Broken plate under a distributed 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Controls of rigidity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Oceanic lithosphere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Continental lithosphere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Dynamics of Orogenic Wedges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Critical taper 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Analog models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Numerical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Modeling Foreland Basin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Erosion and deposition of bivergent margins</a:t>
            </a: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010400" cy="990600"/>
          </a:xfrm>
        </p:spPr>
        <p:txBody>
          <a:bodyPr/>
          <a:lstStyle/>
          <a:p>
            <a:r>
              <a:rPr lang="en-US"/>
              <a:t>Lithospheric Buckling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7315200" cy="4297363"/>
          </a:xfrm>
        </p:spPr>
        <p:txBody>
          <a:bodyPr/>
          <a:lstStyle/>
          <a:p>
            <a:r>
              <a:rPr lang="en-US"/>
              <a:t>Long-wavelength Buckling is more accepted for oceanic lithosphere: Indian Ocean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24293" name="Picture 5" descr="The image “http://myweb.dal.ca/klouden/ocean5110/Lectures/lect7/slide9.pn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90675"/>
            <a:ext cx="7029450" cy="5267325"/>
          </a:xfrm>
          <a:prstGeom prst="rect">
            <a:avLst/>
          </a:prstGeom>
          <a:noFill/>
        </p:spPr>
      </p:pic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0" y="5562600"/>
            <a:ext cx="2209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http://myweb.dal.ca/klouden/ocean5110/Lectures/lect7/lect7.html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at ocean trenches and foreland basins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	 Line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Continuous plate and Broken plate under a distributed 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Controls of rigidity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Oceanic lithosphere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Continental lithosphere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Dynamics of Orogenic Wedges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Critical taper 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Analog models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Numerical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Modeling Foreland Basin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Erosion and deposition of bivergent margins</a:t>
            </a: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Taper Theory</a:t>
            </a:r>
          </a:p>
        </p:txBody>
      </p:sp>
      <p:pic>
        <p:nvPicPr>
          <p:cNvPr id="526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800600" cy="4589463"/>
          </a:xfrm>
        </p:spPr>
      </p:pic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5791200" y="236220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http://www.geology.um.maine.edu/geodynamics/analogwebsite/Projects2005/Barker_2005/Html/Results.html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5867400" y="175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wedge in shortening</a:t>
            </a:r>
          </a:p>
        </p:txBody>
      </p:sp>
      <p:pic>
        <p:nvPicPr>
          <p:cNvPr id="527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362200"/>
            <a:ext cx="7086600" cy="2566988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Creitical Wedge in extension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http://terra.rice.edu/department/faculty/morganj/Movies/movie3a.html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Wedge over salt</a:t>
            </a:r>
          </a:p>
        </p:txBody>
      </p:sp>
      <p:sp>
        <p:nvSpPr>
          <p:cNvPr id="529414" name="Freeform 6"/>
          <p:cNvSpPr>
            <a:spLocks/>
          </p:cNvSpPr>
          <p:nvPr/>
        </p:nvSpPr>
        <p:spPr bwMode="auto">
          <a:xfrm>
            <a:off x="1295400" y="2133600"/>
            <a:ext cx="54102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8" y="432"/>
              </a:cxn>
              <a:cxn ang="0">
                <a:pos x="192" y="720"/>
              </a:cxn>
              <a:cxn ang="0">
                <a:pos x="48" y="0"/>
              </a:cxn>
            </a:cxnLst>
            <a:rect l="0" t="0" r="r" b="b"/>
            <a:pathLst>
              <a:path w="3408" h="720">
                <a:moveTo>
                  <a:pt x="0" y="0"/>
                </a:moveTo>
                <a:lnTo>
                  <a:pt x="3408" y="432"/>
                </a:lnTo>
                <a:lnTo>
                  <a:pt x="192" y="720"/>
                </a:lnTo>
                <a:lnTo>
                  <a:pt x="48" y="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6" name="Freeform 8"/>
          <p:cNvSpPr>
            <a:spLocks/>
          </p:cNvSpPr>
          <p:nvPr/>
        </p:nvSpPr>
        <p:spPr bwMode="auto">
          <a:xfrm>
            <a:off x="1625600" y="4699000"/>
            <a:ext cx="5308600" cy="78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4" y="208"/>
              </a:cxn>
              <a:cxn ang="0">
                <a:pos x="128" y="496"/>
              </a:cxn>
              <a:cxn ang="0">
                <a:pos x="0" y="8"/>
              </a:cxn>
            </a:cxnLst>
            <a:rect l="0" t="0" r="r" b="b"/>
            <a:pathLst>
              <a:path w="3344" h="496">
                <a:moveTo>
                  <a:pt x="0" y="0"/>
                </a:moveTo>
                <a:lnTo>
                  <a:pt x="3344" y="208"/>
                </a:lnTo>
                <a:lnTo>
                  <a:pt x="128" y="496"/>
                </a:lnTo>
                <a:lnTo>
                  <a:pt x="0" y="8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7" name="Freeform 9"/>
          <p:cNvSpPr>
            <a:spLocks/>
          </p:cNvSpPr>
          <p:nvPr/>
        </p:nvSpPr>
        <p:spPr bwMode="auto">
          <a:xfrm>
            <a:off x="838200" y="2801938"/>
            <a:ext cx="7620000" cy="1312862"/>
          </a:xfrm>
          <a:custGeom>
            <a:avLst/>
            <a:gdLst/>
            <a:ahLst/>
            <a:cxnLst>
              <a:cxn ang="0">
                <a:pos x="472" y="307"/>
              </a:cxn>
              <a:cxn ang="0">
                <a:pos x="648" y="283"/>
              </a:cxn>
              <a:cxn ang="0">
                <a:pos x="3696" y="11"/>
              </a:cxn>
              <a:cxn ang="0">
                <a:pos x="4152" y="35"/>
              </a:cxn>
              <a:cxn ang="0">
                <a:pos x="4800" y="11"/>
              </a:cxn>
              <a:cxn ang="0">
                <a:pos x="4800" y="443"/>
              </a:cxn>
              <a:cxn ang="0">
                <a:pos x="3600" y="395"/>
              </a:cxn>
              <a:cxn ang="0">
                <a:pos x="48" y="827"/>
              </a:cxn>
              <a:cxn ang="0">
                <a:pos x="0" y="347"/>
              </a:cxn>
              <a:cxn ang="0">
                <a:pos x="472" y="307"/>
              </a:cxn>
            </a:cxnLst>
            <a:rect l="0" t="0" r="r" b="b"/>
            <a:pathLst>
              <a:path w="4800" h="827">
                <a:moveTo>
                  <a:pt x="472" y="307"/>
                </a:moveTo>
                <a:cubicBezTo>
                  <a:pt x="535" y="297"/>
                  <a:pt x="583" y="283"/>
                  <a:pt x="648" y="283"/>
                </a:cubicBezTo>
                <a:cubicBezTo>
                  <a:pt x="1664" y="192"/>
                  <a:pt x="2679" y="83"/>
                  <a:pt x="3696" y="11"/>
                </a:cubicBezTo>
                <a:cubicBezTo>
                  <a:pt x="3848" y="0"/>
                  <a:pt x="4152" y="35"/>
                  <a:pt x="4152" y="35"/>
                </a:cubicBezTo>
                <a:lnTo>
                  <a:pt x="4800" y="11"/>
                </a:lnTo>
                <a:lnTo>
                  <a:pt x="4800" y="443"/>
                </a:lnTo>
                <a:lnTo>
                  <a:pt x="3600" y="395"/>
                </a:lnTo>
                <a:lnTo>
                  <a:pt x="48" y="827"/>
                </a:lnTo>
                <a:lnTo>
                  <a:pt x="0" y="347"/>
                </a:lnTo>
                <a:lnTo>
                  <a:pt x="472" y="3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8" name="Freeform 10"/>
          <p:cNvSpPr>
            <a:spLocks/>
          </p:cNvSpPr>
          <p:nvPr/>
        </p:nvSpPr>
        <p:spPr bwMode="auto">
          <a:xfrm>
            <a:off x="990600" y="5105400"/>
            <a:ext cx="7620000" cy="1312863"/>
          </a:xfrm>
          <a:custGeom>
            <a:avLst/>
            <a:gdLst/>
            <a:ahLst/>
            <a:cxnLst>
              <a:cxn ang="0">
                <a:pos x="472" y="307"/>
              </a:cxn>
              <a:cxn ang="0">
                <a:pos x="648" y="283"/>
              </a:cxn>
              <a:cxn ang="0">
                <a:pos x="3696" y="11"/>
              </a:cxn>
              <a:cxn ang="0">
                <a:pos x="4152" y="35"/>
              </a:cxn>
              <a:cxn ang="0">
                <a:pos x="4800" y="11"/>
              </a:cxn>
              <a:cxn ang="0">
                <a:pos x="4800" y="443"/>
              </a:cxn>
              <a:cxn ang="0">
                <a:pos x="3600" y="395"/>
              </a:cxn>
              <a:cxn ang="0">
                <a:pos x="48" y="827"/>
              </a:cxn>
              <a:cxn ang="0">
                <a:pos x="0" y="347"/>
              </a:cxn>
              <a:cxn ang="0">
                <a:pos x="472" y="307"/>
              </a:cxn>
            </a:cxnLst>
            <a:rect l="0" t="0" r="r" b="b"/>
            <a:pathLst>
              <a:path w="4800" h="827">
                <a:moveTo>
                  <a:pt x="472" y="307"/>
                </a:moveTo>
                <a:cubicBezTo>
                  <a:pt x="535" y="297"/>
                  <a:pt x="583" y="283"/>
                  <a:pt x="648" y="283"/>
                </a:cubicBezTo>
                <a:cubicBezTo>
                  <a:pt x="1664" y="192"/>
                  <a:pt x="2679" y="83"/>
                  <a:pt x="3696" y="11"/>
                </a:cubicBezTo>
                <a:cubicBezTo>
                  <a:pt x="3848" y="0"/>
                  <a:pt x="4152" y="35"/>
                  <a:pt x="4152" y="35"/>
                </a:cubicBezTo>
                <a:lnTo>
                  <a:pt x="4800" y="11"/>
                </a:lnTo>
                <a:lnTo>
                  <a:pt x="4800" y="443"/>
                </a:lnTo>
                <a:lnTo>
                  <a:pt x="3600" y="395"/>
                </a:lnTo>
                <a:lnTo>
                  <a:pt x="48" y="827"/>
                </a:lnTo>
                <a:lnTo>
                  <a:pt x="0" y="347"/>
                </a:lnTo>
                <a:lnTo>
                  <a:pt x="472" y="3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914400" y="5029200"/>
            <a:ext cx="6400800" cy="609600"/>
          </a:xfrm>
          <a:custGeom>
            <a:avLst/>
            <a:gdLst/>
            <a:ahLst/>
            <a:cxnLst>
              <a:cxn ang="0">
                <a:pos x="48" y="336"/>
              </a:cxn>
              <a:cxn ang="0">
                <a:pos x="3792" y="0"/>
              </a:cxn>
              <a:cxn ang="0">
                <a:pos x="4032" y="48"/>
              </a:cxn>
              <a:cxn ang="0">
                <a:pos x="3824" y="48"/>
              </a:cxn>
              <a:cxn ang="0">
                <a:pos x="2352" y="176"/>
              </a:cxn>
              <a:cxn ang="0">
                <a:pos x="720" y="336"/>
              </a:cxn>
              <a:cxn ang="0">
                <a:pos x="0" y="384"/>
              </a:cxn>
              <a:cxn ang="0">
                <a:pos x="48" y="336"/>
              </a:cxn>
            </a:cxnLst>
            <a:rect l="0" t="0" r="r" b="b"/>
            <a:pathLst>
              <a:path w="4032" h="384">
                <a:moveTo>
                  <a:pt x="48" y="336"/>
                </a:moveTo>
                <a:lnTo>
                  <a:pt x="3792" y="0"/>
                </a:lnTo>
                <a:lnTo>
                  <a:pt x="4032" y="48"/>
                </a:lnTo>
                <a:lnTo>
                  <a:pt x="3824" y="48"/>
                </a:lnTo>
                <a:lnTo>
                  <a:pt x="2352" y="176"/>
                </a:lnTo>
                <a:lnTo>
                  <a:pt x="720" y="336"/>
                </a:lnTo>
                <a:lnTo>
                  <a:pt x="0" y="384"/>
                </a:lnTo>
                <a:lnTo>
                  <a:pt x="48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20" name="Text Box 12"/>
          <p:cNvSpPr txBox="1">
            <a:spLocks noChangeArrowheads="1"/>
          </p:cNvSpPr>
          <p:nvPr/>
        </p:nvSpPr>
        <p:spPr bwMode="auto">
          <a:xfrm>
            <a:off x="4784725" y="1722438"/>
            <a:ext cx="157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SALT</a:t>
            </a: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5410200" y="3962400"/>
            <a:ext cx="99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SALT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Ocean-Continent across Chile Trench</a:t>
            </a: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6164" name="Picture 4" descr="CentralA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43025"/>
            <a:ext cx="6400800" cy="5514975"/>
          </a:xfrm>
          <a:prstGeom prst="rect">
            <a:avLst/>
          </a:prstGeom>
          <a:noFill/>
        </p:spPr>
      </p:pic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457200" y="3124200"/>
            <a:ext cx="7391400" cy="3886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1676400" y="3581400"/>
            <a:ext cx="624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Key topographic features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Outer ridge (forebulge)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Trench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Mountain range/volcanic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Taper Theory</a:t>
            </a:r>
          </a:p>
        </p:txBody>
      </p:sp>
      <p:pic>
        <p:nvPicPr>
          <p:cNvPr id="530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6629400" cy="4919663"/>
          </a:xfrm>
        </p:spPr>
      </p:pic>
      <p:sp>
        <p:nvSpPr>
          <p:cNvPr id="530436" name="Line 4"/>
          <p:cNvSpPr>
            <a:spLocks noChangeShapeType="1"/>
          </p:cNvSpPr>
          <p:nvPr/>
        </p:nvSpPr>
        <p:spPr bwMode="auto">
          <a:xfrm>
            <a:off x="3200400" y="2209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2590800" y="3352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Basal friction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3505200" y="243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Coulomb wedge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219200" y="228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Taper angle</a:t>
            </a: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6248400" y="228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backstop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609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at ocean trenches and foreland basins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Flexure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	 Line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Continuous plate and Broken plate under a distributed 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Controls of rigidity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Oceanic lithosphere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Continental lithosphere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Flexural Buckling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In nature and in experiments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Dynamics of Orogenic Wedges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Critical taper Theory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Analog models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Numerical Models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Modeling Foreland Basin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accent1"/>
                </a:solidFill>
              </a:rPr>
              <a:t>Moving tectonic load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Erosion and deposition of bivergent margins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Basins due to flexure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flexure models (Teff=20km)</a:t>
            </a:r>
          </a:p>
        </p:txBody>
      </p:sp>
      <p:pic>
        <p:nvPicPr>
          <p:cNvPr id="535556" name="Picture 4" descr="Teff_2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664325" cy="4999038"/>
          </a:xfrm>
          <a:prstGeom prst="rect">
            <a:avLst/>
          </a:prstGeom>
          <a:noFill/>
        </p:spPr>
      </p:pic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457200" y="6477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Get Matlab code </a:t>
            </a:r>
            <a:r>
              <a:rPr lang="en-US" u="sng">
                <a:solidFill>
                  <a:srgbClr val="FFFF00"/>
                </a:solidFill>
                <a:hlinkClick r:id="rId3" action="ppaction://hlinkfile"/>
              </a:rPr>
              <a:t>HERE</a:t>
            </a:r>
            <a:endParaRPr lang="en-US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flexure models (Teff=80km)</a:t>
            </a:r>
          </a:p>
        </p:txBody>
      </p:sp>
      <p:pic>
        <p:nvPicPr>
          <p:cNvPr id="536580" name="Picture 4" descr="Teff_8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25563"/>
            <a:ext cx="6664325" cy="4999037"/>
          </a:xfrm>
          <a:prstGeom prst="rect">
            <a:avLst/>
          </a:prstGeom>
          <a:noFill/>
        </p:spPr>
      </p:pic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457200" y="64770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Get Matlab code </a:t>
            </a:r>
            <a:r>
              <a:rPr lang="en-US">
                <a:solidFill>
                  <a:srgbClr val="FFFF00"/>
                </a:solidFill>
                <a:hlinkClick r:id="rId3" action="ppaction://hlinkfile"/>
              </a:rPr>
              <a:t>HERE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Bivergent margins-erosion</a:t>
            </a:r>
          </a:p>
        </p:txBody>
      </p:sp>
      <p:pic>
        <p:nvPicPr>
          <p:cNvPr id="531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6773863" cy="5969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Ocean-Continent across Chile Trench</a:t>
            </a: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9236" name="Picture 4" descr="CentralA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43025"/>
            <a:ext cx="6400800" cy="5514975"/>
          </a:xfrm>
          <a:prstGeom prst="rect">
            <a:avLst/>
          </a:prstGeom>
          <a:noFill/>
        </p:spPr>
      </p:pic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457200" y="3124200"/>
            <a:ext cx="7391400" cy="3886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0" name="Freeform 8"/>
          <p:cNvSpPr>
            <a:spLocks/>
          </p:cNvSpPr>
          <p:nvPr/>
        </p:nvSpPr>
        <p:spPr bwMode="auto">
          <a:xfrm>
            <a:off x="1930400" y="2438400"/>
            <a:ext cx="1562100" cy="13208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345" y="0"/>
              </a:cxn>
              <a:cxn ang="0">
                <a:pos x="656" y="48"/>
              </a:cxn>
              <a:cxn ang="0">
                <a:pos x="856" y="200"/>
              </a:cxn>
              <a:cxn ang="0">
                <a:pos x="984" y="832"/>
              </a:cxn>
              <a:cxn ang="0">
                <a:pos x="888" y="648"/>
              </a:cxn>
              <a:cxn ang="0">
                <a:pos x="760" y="232"/>
              </a:cxn>
              <a:cxn ang="0">
                <a:pos x="632" y="232"/>
              </a:cxn>
              <a:cxn ang="0">
                <a:pos x="432" y="272"/>
              </a:cxn>
              <a:cxn ang="0">
                <a:pos x="240" y="176"/>
              </a:cxn>
              <a:cxn ang="0">
                <a:pos x="24" y="152"/>
              </a:cxn>
            </a:cxnLst>
            <a:rect l="0" t="0" r="r" b="b"/>
            <a:pathLst>
              <a:path w="984" h="832">
                <a:moveTo>
                  <a:pt x="0" y="43"/>
                </a:moveTo>
                <a:lnTo>
                  <a:pt x="345" y="0"/>
                </a:lnTo>
                <a:lnTo>
                  <a:pt x="656" y="48"/>
                </a:lnTo>
                <a:lnTo>
                  <a:pt x="856" y="200"/>
                </a:lnTo>
                <a:lnTo>
                  <a:pt x="984" y="832"/>
                </a:lnTo>
                <a:lnTo>
                  <a:pt x="888" y="648"/>
                </a:lnTo>
                <a:lnTo>
                  <a:pt x="760" y="232"/>
                </a:lnTo>
                <a:lnTo>
                  <a:pt x="632" y="232"/>
                </a:lnTo>
                <a:lnTo>
                  <a:pt x="432" y="272"/>
                </a:lnTo>
                <a:lnTo>
                  <a:pt x="240" y="176"/>
                </a:lnTo>
                <a:lnTo>
                  <a:pt x="24" y="152"/>
                </a:ln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9241" name="Rectangle 9"/>
          <p:cNvSpPr>
            <a:spLocks noChangeArrowheads="1"/>
          </p:cNvSpPr>
          <p:nvPr/>
        </p:nvSpPr>
        <p:spPr bwMode="auto">
          <a:xfrm>
            <a:off x="1295400" y="22860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1295400" y="27432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3" name="Rectangle 11"/>
          <p:cNvSpPr>
            <a:spLocks noChangeArrowheads="1"/>
          </p:cNvSpPr>
          <p:nvPr/>
        </p:nvSpPr>
        <p:spPr bwMode="auto">
          <a:xfrm>
            <a:off x="1295400" y="32004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4" name="Rectangle 12"/>
          <p:cNvSpPr>
            <a:spLocks noChangeArrowheads="1"/>
          </p:cNvSpPr>
          <p:nvPr/>
        </p:nvSpPr>
        <p:spPr bwMode="auto">
          <a:xfrm>
            <a:off x="1295400" y="36576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5" name="Rectangle 13"/>
          <p:cNvSpPr>
            <a:spLocks noChangeArrowheads="1"/>
          </p:cNvSpPr>
          <p:nvPr/>
        </p:nvSpPr>
        <p:spPr bwMode="auto">
          <a:xfrm>
            <a:off x="1295400" y="41148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6" name="Freeform 14"/>
          <p:cNvSpPr>
            <a:spLocks/>
          </p:cNvSpPr>
          <p:nvPr/>
        </p:nvSpPr>
        <p:spPr bwMode="auto">
          <a:xfrm>
            <a:off x="3124200" y="2057400"/>
            <a:ext cx="3733800" cy="34290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" y="240"/>
              </a:cxn>
              <a:cxn ang="0">
                <a:pos x="192" y="144"/>
              </a:cxn>
              <a:cxn ang="0">
                <a:pos x="576" y="96"/>
              </a:cxn>
              <a:cxn ang="0">
                <a:pos x="768" y="0"/>
              </a:cxn>
              <a:cxn ang="0">
                <a:pos x="1344" y="48"/>
              </a:cxn>
              <a:cxn ang="0">
                <a:pos x="1488" y="48"/>
              </a:cxn>
              <a:cxn ang="0">
                <a:pos x="1728" y="48"/>
              </a:cxn>
              <a:cxn ang="0">
                <a:pos x="1824" y="144"/>
              </a:cxn>
              <a:cxn ang="0">
                <a:pos x="2112" y="144"/>
              </a:cxn>
              <a:cxn ang="0">
                <a:pos x="2304" y="144"/>
              </a:cxn>
              <a:cxn ang="0">
                <a:pos x="2352" y="144"/>
              </a:cxn>
              <a:cxn ang="0">
                <a:pos x="2352" y="912"/>
              </a:cxn>
              <a:cxn ang="0">
                <a:pos x="1872" y="912"/>
              </a:cxn>
              <a:cxn ang="0">
                <a:pos x="1776" y="1344"/>
              </a:cxn>
              <a:cxn ang="0">
                <a:pos x="1680" y="1632"/>
              </a:cxn>
              <a:cxn ang="0">
                <a:pos x="1584" y="2016"/>
              </a:cxn>
              <a:cxn ang="0">
                <a:pos x="1488" y="2160"/>
              </a:cxn>
              <a:cxn ang="0">
                <a:pos x="672" y="2160"/>
              </a:cxn>
              <a:cxn ang="0">
                <a:pos x="208" y="968"/>
              </a:cxn>
              <a:cxn ang="0">
                <a:pos x="96" y="432"/>
              </a:cxn>
              <a:cxn ang="0">
                <a:pos x="0" y="384"/>
              </a:cxn>
              <a:cxn ang="0">
                <a:pos x="48" y="288"/>
              </a:cxn>
              <a:cxn ang="0">
                <a:pos x="192" y="144"/>
              </a:cxn>
            </a:cxnLst>
            <a:rect l="0" t="0" r="r" b="b"/>
            <a:pathLst>
              <a:path w="2352" h="2160">
                <a:moveTo>
                  <a:pt x="0" y="336"/>
                </a:moveTo>
                <a:lnTo>
                  <a:pt x="96" y="240"/>
                </a:lnTo>
                <a:lnTo>
                  <a:pt x="192" y="144"/>
                </a:lnTo>
                <a:lnTo>
                  <a:pt x="576" y="96"/>
                </a:lnTo>
                <a:lnTo>
                  <a:pt x="768" y="0"/>
                </a:lnTo>
                <a:lnTo>
                  <a:pt x="1344" y="48"/>
                </a:lnTo>
                <a:lnTo>
                  <a:pt x="1488" y="48"/>
                </a:lnTo>
                <a:lnTo>
                  <a:pt x="1728" y="48"/>
                </a:lnTo>
                <a:lnTo>
                  <a:pt x="1824" y="144"/>
                </a:lnTo>
                <a:lnTo>
                  <a:pt x="2112" y="144"/>
                </a:lnTo>
                <a:lnTo>
                  <a:pt x="2304" y="144"/>
                </a:lnTo>
                <a:lnTo>
                  <a:pt x="2352" y="144"/>
                </a:lnTo>
                <a:lnTo>
                  <a:pt x="2352" y="912"/>
                </a:lnTo>
                <a:lnTo>
                  <a:pt x="1872" y="912"/>
                </a:lnTo>
                <a:lnTo>
                  <a:pt x="1776" y="1344"/>
                </a:lnTo>
                <a:lnTo>
                  <a:pt x="1680" y="1632"/>
                </a:lnTo>
                <a:lnTo>
                  <a:pt x="1584" y="2016"/>
                </a:lnTo>
                <a:lnTo>
                  <a:pt x="1488" y="2160"/>
                </a:lnTo>
                <a:lnTo>
                  <a:pt x="672" y="2160"/>
                </a:lnTo>
                <a:lnTo>
                  <a:pt x="208" y="968"/>
                </a:lnTo>
                <a:lnTo>
                  <a:pt x="96" y="432"/>
                </a:lnTo>
                <a:lnTo>
                  <a:pt x="0" y="384"/>
                </a:lnTo>
                <a:lnTo>
                  <a:pt x="48" y="288"/>
                </a:lnTo>
                <a:lnTo>
                  <a:pt x="192" y="144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9247" name="Text Box 15"/>
          <p:cNvSpPr txBox="1">
            <a:spLocks noChangeArrowheads="1"/>
          </p:cNvSpPr>
          <p:nvPr/>
        </p:nvSpPr>
        <p:spPr bwMode="auto">
          <a:xfrm>
            <a:off x="1143000" y="5715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Local isostatic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Ocean-Continent across Chile Trench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5143" name="Picture 7" descr="CentralA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1981200"/>
            <a:ext cx="6400800" cy="5514975"/>
          </a:xfrm>
          <a:prstGeom prst="rect">
            <a:avLst/>
          </a:prstGeom>
          <a:noFill/>
        </p:spPr>
      </p:pic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609600" y="3886200"/>
            <a:ext cx="7010400" cy="33528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228600" y="-2133600"/>
            <a:ext cx="7010400" cy="33528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Ocean-Continent across Chile Trench</a:t>
            </a: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7188" name="Picture 4" descr="CentralA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3025"/>
            <a:ext cx="6400800" cy="5514975"/>
          </a:xfrm>
          <a:prstGeom prst="rect">
            <a:avLst/>
          </a:prstGeom>
          <a:noFill/>
        </p:spPr>
      </p:pic>
      <p:sp>
        <p:nvSpPr>
          <p:cNvPr id="477189" name="Rectangle 5"/>
          <p:cNvSpPr>
            <a:spLocks noChangeArrowheads="1"/>
          </p:cNvSpPr>
          <p:nvPr/>
        </p:nvSpPr>
        <p:spPr bwMode="auto">
          <a:xfrm>
            <a:off x="609600" y="4343400"/>
            <a:ext cx="7010400" cy="33528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Trench should be shallower =&gt; held down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Gravity model supports this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Deformation in the overriding plate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80260" name="Picture 4" descr="CentralAn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3025"/>
            <a:ext cx="6400800" cy="5514975"/>
          </a:xfrm>
          <a:prstGeom prst="rect">
            <a:avLst/>
          </a:prstGeom>
          <a:noFill/>
        </p:spPr>
      </p:pic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609600" y="3048000"/>
            <a:ext cx="7010400" cy="4648200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2971800" y="1905000"/>
            <a:ext cx="3048000" cy="1600200"/>
          </a:xfrm>
          <a:prstGeom prst="rect">
            <a:avLst/>
          </a:prstGeom>
          <a:solidFill>
            <a:srgbClr val="3366FF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Broad </a:t>
            </a:r>
          </a:p>
          <a:p>
            <a:pPr algn="ctr"/>
            <a:r>
              <a:rPr lang="en-US"/>
              <a:t>Zone of deformation</a:t>
            </a:r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>
            <a:off x="2743200" y="2667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 flipH="1" flipV="1">
            <a:off x="2895600" y="243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3048000" y="2590800"/>
            <a:ext cx="152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838200" y="51054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Both"/>
            </a:pPr>
            <a:r>
              <a:rPr lang="en-US"/>
              <a:t>Shortening in accretionary prism</a:t>
            </a:r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H="1" flipV="1">
            <a:off x="4648200" y="2209800"/>
            <a:ext cx="9144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1" name="Text Box 15"/>
          <p:cNvSpPr txBox="1">
            <a:spLocks noChangeArrowheads="1"/>
          </p:cNvSpPr>
          <p:nvPr/>
        </p:nvSpPr>
        <p:spPr bwMode="auto">
          <a:xfrm>
            <a:off x="4572000" y="5562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extension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H="1" flipV="1">
            <a:off x="5715000" y="2209800"/>
            <a:ext cx="6096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3" name="Text Box 17"/>
          <p:cNvSpPr txBox="1">
            <a:spLocks noChangeArrowheads="1"/>
          </p:cNvSpPr>
          <p:nvPr/>
        </p:nvSpPr>
        <p:spPr bwMode="auto">
          <a:xfrm>
            <a:off x="5867400" y="4876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(3) Shortening near craton</a:t>
            </a:r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 flipH="1">
            <a:off x="5638800" y="22098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 flipV="1">
            <a:off x="5791200" y="2057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 flipH="1">
            <a:off x="60198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8" name="Line 22"/>
          <p:cNvSpPr>
            <a:spLocks noChangeShapeType="1"/>
          </p:cNvSpPr>
          <p:nvPr/>
        </p:nvSpPr>
        <p:spPr bwMode="auto">
          <a:xfrm>
            <a:off x="2819400" y="25146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79" name="Line 23"/>
          <p:cNvSpPr>
            <a:spLocks noChangeShapeType="1"/>
          </p:cNvSpPr>
          <p:nvPr/>
        </p:nvSpPr>
        <p:spPr bwMode="auto">
          <a:xfrm>
            <a:off x="2971800" y="4191000"/>
            <a:ext cx="304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3657600" y="396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2">
  <a:themeElements>
    <a:clrScheme name="c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ch2</Template>
  <TotalTime>2132</TotalTime>
  <Words>757</Words>
  <Application>Microsoft Office PowerPoint</Application>
  <PresentationFormat>On-screen Show (4:3)</PresentationFormat>
  <Paragraphs>257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1_ch2</vt:lpstr>
      <vt:lpstr>Package</vt:lpstr>
      <vt:lpstr>Slide 1</vt:lpstr>
      <vt:lpstr>Slide 2</vt:lpstr>
      <vt:lpstr>Slide 3</vt:lpstr>
      <vt:lpstr>Ocean-Continent across Chile Trench</vt:lpstr>
      <vt:lpstr>Ocean-Continent across Chile Trench</vt:lpstr>
      <vt:lpstr>Ocean-Continent across Chile Trench</vt:lpstr>
      <vt:lpstr>Ocean-Continent across Chile Trench</vt:lpstr>
      <vt:lpstr>Ocean-Continent across Chile Trench</vt:lpstr>
      <vt:lpstr>Deformation in the overriding plate</vt:lpstr>
      <vt:lpstr>Front of deformation zone in trench (www.geo.au.dk/.../Projects/juan/pic/jp_fig5.jpg) </vt:lpstr>
      <vt:lpstr>Causes of earthquakes in the downgoing slab  (Isacks, 1969; Isacks and Molnar, 1971)</vt:lpstr>
      <vt:lpstr>Slide 12</vt:lpstr>
      <vt:lpstr>Alpine Po Basin(Italy) -Northern Alpine Foreland of Bavaria</vt:lpstr>
      <vt:lpstr>Slide 14</vt:lpstr>
      <vt:lpstr>Development of bivergence</vt:lpstr>
      <vt:lpstr>Development of bivergence</vt:lpstr>
      <vt:lpstr>Development of bivergence</vt:lpstr>
      <vt:lpstr>Development of bivergence</vt:lpstr>
      <vt:lpstr>Development of bivergence</vt:lpstr>
      <vt:lpstr>Development of bivergence</vt:lpstr>
      <vt:lpstr>Slide 21</vt:lpstr>
      <vt:lpstr>Sevier Orogenic foreland</vt:lpstr>
      <vt:lpstr>http://www.colorado.edu/GeolSci/Resources/WUSTectonics/SevierLaramide/WestUS_Tectonics/Pics%20for%20presentation/DeCelles_2004Fig19.jpg </vt:lpstr>
      <vt:lpstr>Subduction Zone Rollback</vt:lpstr>
      <vt:lpstr>Pannonian Basin and Dinarides</vt:lpstr>
      <vt:lpstr>Slide 26</vt:lpstr>
      <vt:lpstr>Broken Plate and Distributed Load</vt:lpstr>
      <vt:lpstr>A “line” load</vt:lpstr>
      <vt:lpstr>A “line” load</vt:lpstr>
      <vt:lpstr>Broken Plate and Distributed Load</vt:lpstr>
      <vt:lpstr>Broken Plate and Distributed Load</vt:lpstr>
      <vt:lpstr>Broken Plate and Distributed Load</vt:lpstr>
      <vt:lpstr>Broken Plate and Distributed Load</vt:lpstr>
      <vt:lpstr>Broken Plate and Distributed Load</vt:lpstr>
      <vt:lpstr>Slide 35</vt:lpstr>
      <vt:lpstr>Controls on Rigidity-Oceanic Lithosphere</vt:lpstr>
      <vt:lpstr>Controls on Rigitidy- Oceanic Lithosphere</vt:lpstr>
      <vt:lpstr>Controls on Rigitidy- Continental Lithosphere</vt:lpstr>
      <vt:lpstr>Controls on Rigitidy- Continental Lithosphere</vt:lpstr>
      <vt:lpstr>Controls on Rigidity- Continental Lithosphere</vt:lpstr>
      <vt:lpstr>Controls on Rigidity</vt:lpstr>
      <vt:lpstr>Controls on Rigidity</vt:lpstr>
      <vt:lpstr>Slide 43</vt:lpstr>
      <vt:lpstr>Lithospheric Buckling</vt:lpstr>
      <vt:lpstr>Slide 45</vt:lpstr>
      <vt:lpstr>Critical Taper Theory</vt:lpstr>
      <vt:lpstr>Critical wedge in shortening</vt:lpstr>
      <vt:lpstr>Creitical Wedge in extension</vt:lpstr>
      <vt:lpstr>Critical Wedge over salt</vt:lpstr>
      <vt:lpstr>Critical Taper Theory</vt:lpstr>
      <vt:lpstr>Slide 51</vt:lpstr>
      <vt:lpstr>Simple flexure models (Teff=20km)</vt:lpstr>
      <vt:lpstr>Simple flexure models (Teff=80km)</vt:lpstr>
      <vt:lpstr>Bivergent margins-erosion</vt:lpstr>
    </vt:vector>
  </TitlesOfParts>
  <Company>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Lorenzo</dc:creator>
  <cp:lastModifiedBy>juan</cp:lastModifiedBy>
  <cp:revision>356</cp:revision>
  <dcterms:created xsi:type="dcterms:W3CDTF">2006-09-19T02:32:51Z</dcterms:created>
  <dcterms:modified xsi:type="dcterms:W3CDTF">2008-11-04T17:49:27Z</dcterms:modified>
</cp:coreProperties>
</file>